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4" r:id="rId1"/>
  </p:sldMasterIdLst>
  <p:notesMasterIdLst>
    <p:notesMasterId r:id="rId15"/>
  </p:notesMasterIdLst>
  <p:sldIdLst>
    <p:sldId id="265" r:id="rId2"/>
    <p:sldId id="272" r:id="rId3"/>
    <p:sldId id="263" r:id="rId4"/>
    <p:sldId id="271" r:id="rId5"/>
    <p:sldId id="270" r:id="rId6"/>
    <p:sldId id="269" r:id="rId7"/>
    <p:sldId id="268" r:id="rId8"/>
    <p:sldId id="267" r:id="rId9"/>
    <p:sldId id="266" r:id="rId10"/>
    <p:sldId id="262" r:id="rId11"/>
    <p:sldId id="261" r:id="rId12"/>
    <p:sldId id="260" r:id="rId13"/>
    <p:sldId id="25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70218"/>
  </p:normalViewPr>
  <p:slideViewPr>
    <p:cSldViewPr snapToGrid="0" snapToObjects="1">
      <p:cViewPr varScale="1">
        <p:scale>
          <a:sx n="100" d="100"/>
          <a:sy n="100" d="100"/>
        </p:scale>
        <p:origin x="180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3F98D-C30B-904D-BC01-1E8F3E23F099}" type="datetimeFigureOut">
              <a:rPr kumimoji="1" lang="zh-TW" altLang="en-US" smtClean="0"/>
              <a:t>2018/8/2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D73A2-1D61-184A-AF06-A0F4E321839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2237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豬羊變色，台指跌幅</a:t>
            </a:r>
            <a:r>
              <a:rPr kumimoji="1" lang="en-US" altLang="zh-TW" dirty="0" smtClean="0"/>
              <a:t>168</a:t>
            </a:r>
            <a:r>
              <a:rPr kumimoji="1" lang="zh-TW" altLang="en-US" dirty="0" smtClean="0"/>
              <a:t>點，操作必須沈著，紀律操作。趨勢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kumimoji="1" lang="zh-TW" altLang="en-US" dirty="0" smtClean="0"/>
              <a:t>外資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kumimoji="1" lang="zh-TW" altLang="en-US" dirty="0" smtClean="0"/>
              <a:t>月線和季線還是多頭保護大盤，但短線上空方取得優勢，心態保持中立，不猜多空。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73A2-1D61-184A-AF06-A0F4E321839E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8513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該漲不漲，今日開高走低，雖然幾乎所有象限都有利多頭，但是指數不漲是事實，明天最後關鍵，如果無法上漲，全面出場。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等待下週再出手，台積電法說，台積電目前</a:t>
            </a:r>
            <a:r>
              <a:rPr kumimoji="1" lang="en-US" altLang="zh-TW" dirty="0" smtClean="0"/>
              <a:t>ADR</a:t>
            </a:r>
            <a:r>
              <a:rPr kumimoji="1" lang="zh-TW" altLang="en-US" dirty="0" smtClean="0"/>
              <a:t>大漲，明天暫時還是看多。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73A2-1D61-184A-AF06-A0F4E321839E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3989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期貨進入八月，逆價差尚有百點，短線仍看多做多，外資空頭繼續減弱，十日外資已無賣超，季線轉向上，月線下週可能轉上，一切有利多頭。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73A2-1D61-184A-AF06-A0F4E321839E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1045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73A2-1D61-184A-AF06-A0F4E321839E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191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73A2-1D61-184A-AF06-A0F4E321839E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801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看多不敢再跟，看空還不放棄，市場心情很不愉快，多單能抱到現在極為困難，心態必須保持平靜，不要為沒跟多單或看空而憤怒，上漲是事實，沒有任何理由看空，只有看多，但沒能跟上作多，也不要可惜。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明天股市還會開盤，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73A2-1D61-184A-AF06-A0F4E321839E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7662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權值股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上週指數大漲，個股漲勢只集中權值類股，中小型和櫃買許多個股卻逆勢下跌，個股操作是非常困難，多空都要非常小心沈著處理。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73A2-1D61-184A-AF06-A0F4E321839E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3345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期貨指數上漲</a:t>
            </a:r>
            <a:r>
              <a:rPr kumimoji="1" lang="en-US" altLang="zh-TW" dirty="0" smtClean="0"/>
              <a:t>50</a:t>
            </a:r>
            <a:r>
              <a:rPr kumimoji="1" lang="zh-TW" altLang="en-US" dirty="0" smtClean="0"/>
              <a:t>點，昨天跌幅再度漲回，整體趨勢向上持續看多，但操作上須觀察是否能持續向上，如果無法繼續上漲短線上可能進入盤整，國際股市氣氛有點詭異，看多但作多要謹慎了。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73A2-1D61-184A-AF06-A0F4E321839E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6961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指數下跌</a:t>
            </a:r>
            <a:r>
              <a:rPr kumimoji="1" lang="en-US" altLang="zh-TW" dirty="0" smtClean="0"/>
              <a:t>42</a:t>
            </a:r>
            <a:r>
              <a:rPr kumimoji="1" lang="zh-TW" altLang="en-US" dirty="0" smtClean="0"/>
              <a:t>，期指下跌</a:t>
            </a:r>
            <a:r>
              <a:rPr kumimoji="1" lang="en-US" altLang="zh-TW" dirty="0" smtClean="0"/>
              <a:t>51</a:t>
            </a:r>
            <a:r>
              <a:rPr kumimoji="1" lang="zh-TW" altLang="en-US" dirty="0" smtClean="0"/>
              <a:t>點，個股跌的一塌糊塗，多頭出現警訊，目前各項指標都為多頭，但必須謹慎小心，大盤中線還是看多作多，短線上注意多頭是否能繼續延續。操作越來越困難，期貨如此，個股亦若是。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73A2-1D61-184A-AF06-A0F4E321839E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0829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早盤多空震盪盤整，後半場多頭逐漸走強，指數已經突破盤整，持續看多作多。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月線季線趨勢向上，指數逆價差超過百點，也是看多作多。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亞洲陸股也落底反彈，美股持續上漲，國際股市暫時也沒有利空。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全面看多，但操作應該必須更加謹慎。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73A2-1D61-184A-AF06-A0F4E321839E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3048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早盤多空震盪盤整，後半場多頭逐漸走強，指數已經突破盤整，持續看多作多。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月線季線趨勢向上，指數逆價差超過百點，也是看多作多。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亞洲陸股也落底反彈，美股持續上漲，國際股市暫時也沒有利空。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全面看多，但操作應該必須更加謹慎。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73A2-1D61-184A-AF06-A0F4E321839E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6858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多頭格局不變，外資趨勢終結一個多月空頭。盤中多頭扭扭捏捏，劇烈拉扯，是上漲有壓或是洗盤誘空？</a:t>
            </a:r>
            <a:endParaRPr kumimoji="1" lang="en-US" altLang="zh-TW" dirty="0" smtClean="0"/>
          </a:p>
          <a:p>
            <a:r>
              <a:rPr kumimoji="1" lang="zh-TW" altLang="en-US" dirty="0" smtClean="0"/>
              <a:t>不預設壓力，指數仍視多頭，週末愉快。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73A2-1D61-184A-AF06-A0F4E321839E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0555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多頭格局不變，外資趨勢終結一個多月空頭。盤中多頭扭扭捏捏，劇烈拉扯，是上漲有壓或是洗盤誘空？</a:t>
            </a:r>
            <a:endParaRPr kumimoji="1" lang="en-US" altLang="zh-TW" dirty="0" smtClean="0"/>
          </a:p>
          <a:p>
            <a:r>
              <a:rPr kumimoji="1" lang="zh-TW" altLang="en-US" dirty="0" smtClean="0"/>
              <a:t>不預設壓力，指數仍視多頭，週末愉快。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73A2-1D61-184A-AF06-A0F4E321839E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6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658D-6672-4F43-856E-D7CB6947C5A8}" type="datetimeFigureOut">
              <a:rPr kumimoji="1" lang="zh-TW" altLang="en-US" smtClean="0"/>
              <a:t>2018/8/2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E249-0916-6348-930A-EB24BF39BB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658D-6672-4F43-856E-D7CB6947C5A8}" type="datetimeFigureOut">
              <a:rPr kumimoji="1" lang="zh-TW" altLang="en-US" smtClean="0"/>
              <a:t>2018/8/2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E249-0916-6348-930A-EB24BF39BB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658D-6672-4F43-856E-D7CB6947C5A8}" type="datetimeFigureOut">
              <a:rPr kumimoji="1" lang="zh-TW" altLang="en-US" smtClean="0"/>
              <a:t>2018/8/2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E249-0916-6348-930A-EB24BF39BB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658D-6672-4F43-856E-D7CB6947C5A8}" type="datetimeFigureOut">
              <a:rPr kumimoji="1" lang="zh-TW" altLang="en-US" smtClean="0"/>
              <a:t>2018/8/2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E249-0916-6348-930A-EB24BF39BB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658D-6672-4F43-856E-D7CB6947C5A8}" type="datetimeFigureOut">
              <a:rPr kumimoji="1" lang="zh-TW" altLang="en-US" smtClean="0"/>
              <a:t>2018/8/2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E249-0916-6348-930A-EB24BF39BB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658D-6672-4F43-856E-D7CB6947C5A8}" type="datetimeFigureOut">
              <a:rPr kumimoji="1" lang="zh-TW" altLang="en-US" smtClean="0"/>
              <a:t>2018/8/2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E249-0916-6348-930A-EB24BF39BB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658D-6672-4F43-856E-D7CB6947C5A8}" type="datetimeFigureOut">
              <a:rPr kumimoji="1" lang="zh-TW" altLang="en-US" smtClean="0"/>
              <a:t>2018/8/2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E249-0916-6348-930A-EB24BF39BB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658D-6672-4F43-856E-D7CB6947C5A8}" type="datetimeFigureOut">
              <a:rPr kumimoji="1" lang="zh-TW" altLang="en-US" smtClean="0"/>
              <a:t>2018/8/2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E249-0916-6348-930A-EB24BF39BB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658D-6672-4F43-856E-D7CB6947C5A8}" type="datetimeFigureOut">
              <a:rPr kumimoji="1" lang="zh-TW" altLang="en-US" smtClean="0"/>
              <a:t>2018/8/2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E249-0916-6348-930A-EB24BF39BB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658D-6672-4F43-856E-D7CB6947C5A8}" type="datetimeFigureOut">
              <a:rPr kumimoji="1" lang="zh-TW" altLang="en-US" smtClean="0"/>
              <a:t>2018/8/2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E249-0916-6348-930A-EB24BF39BB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658D-6672-4F43-856E-D7CB6947C5A8}" type="datetimeFigureOut">
              <a:rPr kumimoji="1" lang="zh-TW" altLang="en-US" smtClean="0"/>
              <a:t>2018/8/2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E249-0916-6348-930A-EB24BF39BB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7658D-6672-4F43-856E-D7CB6947C5A8}" type="datetimeFigureOut">
              <a:rPr kumimoji="1" lang="zh-TW" altLang="en-US" smtClean="0"/>
              <a:t>2018/8/2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4E249-0916-6348-930A-EB24BF39BB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914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日期：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2018-08-02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台指趨勢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：多頭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(</a:t>
            </a:r>
            <a:r>
              <a:rPr kumimoji="1" lang="en-US" altLang="zh-TW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9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)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	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外資趨勢：多頭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(</a:t>
            </a:r>
            <a:r>
              <a:rPr kumimoji="1" lang="en-US" altLang="zh-TW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4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)</a:t>
            </a:r>
            <a:r>
              <a:rPr kumimoji="1" lang="en-US" altLang="zh-TW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	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個股趨勢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：無理頭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(2)</a:t>
            </a:r>
            <a:endParaRPr kumimoji="1" lang="en-US" altLang="zh-TW" dirty="0" smtClean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marL="0" indent="0" algn="ctr">
              <a:buNone/>
            </a:pP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豬羊變色，台指跌幅</a:t>
            </a:r>
            <a:r>
              <a:rPr kumimoji="1" lang="en-US" altLang="zh-TW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168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點，操作必須沈著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，保持紀律。</a:t>
            </a:r>
            <a:endParaRPr kumimoji="1" lang="en-US" altLang="zh-TW" dirty="0" smtClean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marL="0" indent="0" algn="ctr">
              <a:buNone/>
            </a:pP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趨勢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、外資、月線和季線還是多頭保護大盤，但短線上空方取得優勢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，</a:t>
            </a:r>
            <a:endParaRPr kumimoji="1" lang="en-US" altLang="zh-TW" dirty="0" smtClean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marL="0" indent="0" algn="ctr">
              <a:buNone/>
            </a:pP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心態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保持中立，不猜多空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。</a:t>
            </a:r>
            <a:endParaRPr kumimoji="1" lang="en-US" altLang="zh-TW" dirty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609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700"/>
            <a:ext cx="12192000" cy="6858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日期：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2018-07-19</a:t>
            </a:r>
            <a:b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台指趨勢：無理頭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(1)	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外資趨勢：空頭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(23)</a:t>
            </a:r>
            <a:r>
              <a:rPr kumimoji="1" lang="en-US" altLang="zh-TW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	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個股趨勢：多頭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(3)</a:t>
            </a:r>
          </a:p>
          <a:p>
            <a:pPr marL="0" indent="0" algn="ctr">
              <a:buNone/>
            </a:pPr>
            <a:r>
              <a:rPr kumimoji="1" lang="en-US" altLang="zh-TW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kumimoji="1" lang="en-US" altLang="zh-TW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en-US" altLang="zh-TW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kumimoji="1" lang="en-US" altLang="zh-TW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該漲不漲，今日開高走低，雖然幾乎所有象限都有利多頭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，</a:t>
            </a:r>
            <a:endParaRPr kumimoji="1" lang="en-US" altLang="zh-TW" dirty="0" smtClean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marL="0" indent="0" algn="ctr">
              <a:buNone/>
            </a:pP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但不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漲是事實，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明天仍然關鍵，無法上漲就應出場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。</a:t>
            </a:r>
            <a:endParaRPr kumimoji="1" lang="en-US" altLang="zh-TW" dirty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marL="0" indent="0" algn="ctr">
              <a:buNone/>
            </a:pP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台積電今日法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說，台積電目前</a:t>
            </a:r>
            <a:r>
              <a:rPr kumimoji="1" lang="en-US" altLang="zh-TW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ADR</a:t>
            </a:r>
            <a:r>
              <a:rPr kumimoji="1" lang="zh-TW" altLang="en-US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大漲</a:t>
            </a:r>
            <a:r>
              <a:rPr kumimoji="1" lang="zh-TW" altLang="en-US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，明天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暫時</a:t>
            </a:r>
            <a:r>
              <a:rPr kumimoji="1" lang="zh-TW" altLang="en-US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看多，必須上漲。</a:t>
            </a:r>
            <a:endParaRPr kumimoji="1" lang="zh-TW" altLang="en-US" dirty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9798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700"/>
            <a:ext cx="12192000" cy="6858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日期：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2018-07-18</a:t>
            </a:r>
            <a:b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台指趨勢：多頭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(5)	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外資趨勢：空頭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(22)</a:t>
            </a:r>
            <a:r>
              <a:rPr kumimoji="1" lang="en-US" altLang="zh-TW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	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個股趨勢：多頭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(2)</a:t>
            </a:r>
          </a:p>
          <a:p>
            <a:pPr marL="0" indent="0" algn="ctr">
              <a:buNone/>
            </a:pPr>
            <a:r>
              <a:rPr kumimoji="1" lang="en-US" altLang="zh-TW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kumimoji="1" lang="en-US" altLang="zh-TW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en-US" altLang="zh-TW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kumimoji="1" lang="en-US" altLang="zh-TW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期貨進入八月，逆價差尚有百點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，仍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看多做多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，</a:t>
            </a:r>
            <a:endParaRPr kumimoji="1" lang="en-US" altLang="zh-TW" dirty="0" smtClean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marL="0" indent="0" algn="ctr">
              <a:buNone/>
            </a:pP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外資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空頭繼續減弱，十日外資已無賣超，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季線已向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上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，</a:t>
            </a:r>
            <a:endParaRPr kumimoji="1" lang="en-US" altLang="zh-TW" dirty="0" smtClean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marL="0" indent="0" algn="ctr">
              <a:buNone/>
            </a:pP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月線順利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，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下週可轉上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， 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鴻海亦開始逐底向上，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一切有利多頭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。</a:t>
            </a:r>
            <a:endParaRPr kumimoji="1" lang="en-US" altLang="zh-TW" dirty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5781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日期：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2018-07-17</a:t>
            </a:r>
            <a:b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台指趨勢：多頭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(4)	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外資趨勢：空頭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(21)</a:t>
            </a:r>
            <a:r>
              <a:rPr kumimoji="1" lang="en-US" altLang="zh-TW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	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個股趨勢：多頭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(1)</a:t>
            </a:r>
          </a:p>
          <a:p>
            <a:pPr marL="0" indent="0" algn="ctr">
              <a:buNone/>
            </a:pPr>
            <a:r>
              <a:rPr kumimoji="1" lang="en-US" altLang="zh-TW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kumimoji="1" lang="en-US" altLang="zh-TW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en-US" altLang="zh-TW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kumimoji="1" lang="en-US" altLang="zh-TW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盤勢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氣氛詭異緊繃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，個股突然翻為多頭，外資持續長空。</a:t>
            </a:r>
            <a:endParaRPr kumimoji="1" lang="en-US" altLang="zh-TW" dirty="0" smtClean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marL="0" indent="0" algn="ctr">
              <a:buNone/>
            </a:pP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明天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逢結算日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，遠期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逆價差明天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仍看多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。</a:t>
            </a:r>
            <a:endParaRPr kumimoji="1" lang="en-US" altLang="zh-TW" dirty="0" smtClean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marL="0" indent="0" algn="ctr">
              <a:buNone/>
            </a:pP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指數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季線扣抵低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，逐漸向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上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，月線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也即將扣低，皆有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利多頭。</a:t>
            </a:r>
            <a:endParaRPr kumimoji="1" lang="en-US" altLang="zh-TW" dirty="0" smtClean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marL="0" indent="0" algn="ctr">
              <a:buNone/>
            </a:pP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除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外資持續賣出之外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，其餘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似乎逐漸有利多頭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，</a:t>
            </a:r>
            <a:endParaRPr kumimoji="1" lang="en-US" altLang="zh-TW" dirty="0" smtClean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marL="0" indent="0" algn="ctr">
              <a:buNone/>
            </a:pP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但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要維持多頭信心，指數必須持續上漲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。</a:t>
            </a:r>
            <a:endParaRPr kumimoji="1" lang="zh-TW" altLang="en-US" dirty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2579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日期：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2018-07-16</a:t>
            </a:r>
            <a:b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台指趨勢：多頭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	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外資趨勢：空頭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	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個股趨勢：無理頭</a:t>
            </a:r>
            <a:endParaRPr kumimoji="1" lang="en-US" altLang="zh-TW" dirty="0" smtClean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marL="0" indent="0" algn="ctr">
              <a:buNone/>
            </a:pP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台指趨勢仍持續多頭不變，外資動態很關鍵，外資空頭稍有減弱，</a:t>
            </a:r>
            <a:endParaRPr kumimoji="1" lang="en-US" altLang="zh-TW" dirty="0" smtClean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marL="0" indent="0" algn="ctr">
              <a:buNone/>
            </a:pP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但空頭趨勢已連續一個多月。</a:t>
            </a:r>
            <a:endParaRPr kumimoji="1" lang="en-US" altLang="zh-TW" dirty="0" smtClean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marL="0" indent="0" algn="ctr">
              <a:buNone/>
            </a:pP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當沖盤勢持續維持震盪，操作極為困難。</a:t>
            </a:r>
            <a:endParaRPr kumimoji="1" lang="en-US" altLang="zh-TW" dirty="0" smtClean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marL="0" indent="0" algn="ctr">
              <a:buNone/>
            </a:pP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本週三期貨結算，目前遠月逆價差有百點之多，週三前仍做多為主。</a:t>
            </a:r>
            <a:endParaRPr kumimoji="1" lang="zh-TW" altLang="en-US" dirty="0"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206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日期：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2018-08-01</a:t>
            </a:r>
            <a:b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台指趨勢：無理頭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(1)	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外資趨勢：多頭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(</a:t>
            </a:r>
            <a:r>
              <a:rPr kumimoji="1" lang="en-US" altLang="zh-TW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3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)</a:t>
            </a:r>
            <a:r>
              <a:rPr kumimoji="1" lang="en-US" altLang="zh-TW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	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個股趨勢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：無理頭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(1)</a:t>
            </a:r>
          </a:p>
          <a:p>
            <a:pPr marL="0" indent="0" algn="ctr">
              <a:buNone/>
            </a:pP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看多不敢再跟，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看空很憤怒，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市場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心情不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愉快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，心理必須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保持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平靜。</a:t>
            </a:r>
            <a:endParaRPr kumimoji="1" lang="en-US" altLang="zh-TW" dirty="0" smtClean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marL="0" indent="0" algn="ctr">
              <a:buNone/>
            </a:pP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上漲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是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事實，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目前沒有任何理由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看空，多單續抱，</a:t>
            </a:r>
            <a:endParaRPr kumimoji="1" lang="en-US" altLang="zh-TW" dirty="0" smtClean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marL="0" indent="0" algn="ctr">
              <a:buNone/>
            </a:pP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看多但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沒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能作多，不要覺得可惜。</a:t>
            </a:r>
            <a:endParaRPr kumimoji="1" lang="en-US" altLang="zh-TW" dirty="0" smtClean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marL="0" indent="0" algn="ctr">
              <a:buNone/>
            </a:pP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不猜多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空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，嚴守紀律，無欲則剛。</a:t>
            </a:r>
            <a:endParaRPr kumimoji="1" lang="en-US" altLang="zh-TW" dirty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868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3"/>
            <a:tile tx="0" ty="0" sx="100000" sy="100000" flip="none" algn="tl"/>
          </a:blip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-US" altLang="zh-TW" dirty="0" smtClean="0">
                <a:solidFill>
                  <a:schemeClr val="accent2">
                    <a:lumMod val="50000"/>
                  </a:schemeClr>
                </a:solidFill>
                <a:latin typeface="Kaiti TC" charset="-120"/>
                <a:ea typeface="Kaiti TC" charset="-120"/>
                <a:cs typeface="Kaiti TC" charset="-120"/>
              </a:rPr>
              <a:t>2018</a:t>
            </a:r>
            <a:r>
              <a:rPr kumimoji="1" lang="zh-TW" altLang="en-US" dirty="0" smtClean="0">
                <a:solidFill>
                  <a:schemeClr val="accent2">
                    <a:lumMod val="50000"/>
                  </a:schemeClr>
                </a:solidFill>
                <a:latin typeface="Kaiti TC" charset="-120"/>
                <a:ea typeface="Kaiti TC" charset="-120"/>
                <a:cs typeface="Kaiti TC" charset="-120"/>
              </a:rPr>
              <a:t>年</a:t>
            </a:r>
            <a:r>
              <a:rPr kumimoji="1" lang="en-US" altLang="zh-TW" dirty="0" smtClean="0">
                <a:solidFill>
                  <a:schemeClr val="accent2">
                    <a:lumMod val="50000"/>
                  </a:schemeClr>
                </a:solidFill>
                <a:latin typeface="Kaiti TC" charset="-120"/>
                <a:ea typeface="Kaiti TC" charset="-120"/>
                <a:cs typeface="Kaiti TC" charset="-120"/>
              </a:rPr>
              <a:t>07</a:t>
            </a:r>
            <a:r>
              <a:rPr kumimoji="1" lang="zh-TW" altLang="en-US" dirty="0" smtClean="0">
                <a:solidFill>
                  <a:schemeClr val="accent2">
                    <a:lumMod val="50000"/>
                  </a:schemeClr>
                </a:solidFill>
                <a:latin typeface="Kaiti TC" charset="-120"/>
                <a:ea typeface="Kaiti TC" charset="-120"/>
                <a:cs typeface="Kaiti TC" charset="-120"/>
              </a:rPr>
              <a:t>月成績單</a:t>
            </a:r>
            <a:endParaRPr kumimoji="1" lang="en-US" altLang="zh-TW" dirty="0" smtClean="0">
              <a:solidFill>
                <a:schemeClr val="accent2">
                  <a:lumMod val="50000"/>
                </a:schemeClr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marL="0" indent="0" algn="ctr">
              <a:buNone/>
            </a:pPr>
            <a:endParaRPr kumimoji="1" lang="en-US" altLang="zh-TW" dirty="0" smtClean="0">
              <a:solidFill>
                <a:schemeClr val="tx1">
                  <a:lumMod val="95000"/>
                  <a:lumOff val="5000"/>
                </a:schemeClr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marL="0" indent="0" algn="ctr">
              <a:buNone/>
            </a:pPr>
            <a:r>
              <a:rPr kumimoji="1"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aiti TC" charset="-120"/>
                <a:ea typeface="Kaiti TC" charset="-120"/>
                <a:cs typeface="Kaiti TC" charset="-120"/>
              </a:rPr>
              <a:t>勝率：</a:t>
            </a:r>
            <a:r>
              <a:rPr kumimoji="1"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aiti TC" charset="-120"/>
                <a:ea typeface="Kaiti TC" charset="-120"/>
                <a:cs typeface="Kaiti TC" charset="-120"/>
              </a:rPr>
              <a:t>51.7%	</a:t>
            </a:r>
            <a:r>
              <a:rPr kumimoji="1"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aiti TC" charset="-120"/>
                <a:ea typeface="Kaiti TC" charset="-120"/>
                <a:cs typeface="Kaiti TC" charset="-120"/>
              </a:rPr>
              <a:t>損益比：</a:t>
            </a:r>
            <a:r>
              <a:rPr kumimoji="1"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aiti TC" charset="-120"/>
                <a:ea typeface="Kaiti TC" charset="-120"/>
                <a:cs typeface="Kaiti TC" charset="-120"/>
              </a:rPr>
              <a:t>4.55	</a:t>
            </a:r>
            <a:r>
              <a:rPr kumimoji="1"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aiti TC" charset="-120"/>
                <a:ea typeface="Kaiti TC" charset="-120"/>
                <a:cs typeface="Kaiti TC" charset="-120"/>
              </a:rPr>
              <a:t>平均</a:t>
            </a:r>
            <a:r>
              <a:rPr kumimoji="1"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Kaiti TC" charset="-120"/>
                <a:ea typeface="Kaiti TC" charset="-120"/>
                <a:cs typeface="Kaiti TC" charset="-120"/>
              </a:rPr>
              <a:t>虧損：</a:t>
            </a:r>
            <a:r>
              <a:rPr kumimoji="1"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Kaiti TC" charset="-120"/>
                <a:ea typeface="Kaiti TC" charset="-120"/>
                <a:cs typeface="Kaiti TC" charset="-120"/>
              </a:rPr>
              <a:t>-</a:t>
            </a:r>
            <a:r>
              <a:rPr kumimoji="1"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aiti TC" charset="-120"/>
                <a:ea typeface="Kaiti TC" charset="-120"/>
                <a:cs typeface="Kaiti TC" charset="-120"/>
              </a:rPr>
              <a:t>1590	</a:t>
            </a:r>
            <a:r>
              <a:rPr kumimoji="1"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aiti TC" charset="-120"/>
                <a:ea typeface="Kaiti TC" charset="-120"/>
                <a:cs typeface="Kaiti TC" charset="-120"/>
              </a:rPr>
              <a:t>平均</a:t>
            </a:r>
            <a:r>
              <a:rPr kumimoji="1"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Kaiti TC" charset="-120"/>
                <a:ea typeface="Kaiti TC" charset="-120"/>
                <a:cs typeface="Kaiti TC" charset="-120"/>
              </a:rPr>
              <a:t>獲利</a:t>
            </a:r>
            <a:r>
              <a:rPr kumimoji="1"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aiti TC" charset="-120"/>
                <a:ea typeface="Kaiti TC" charset="-120"/>
                <a:cs typeface="Kaiti TC" charset="-120"/>
              </a:rPr>
              <a:t>：</a:t>
            </a:r>
            <a:r>
              <a:rPr kumimoji="1"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aiti TC" charset="-120"/>
                <a:ea typeface="Kaiti TC" charset="-120"/>
                <a:cs typeface="Kaiti TC" charset="-120"/>
              </a:rPr>
              <a:t>7234</a:t>
            </a:r>
            <a:endParaRPr kumimoji="1" lang="en-US" altLang="zh-TW" dirty="0">
              <a:solidFill>
                <a:schemeClr val="tx1">
                  <a:lumMod val="95000"/>
                  <a:lumOff val="5000"/>
                </a:schemeClr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marL="0" indent="0" algn="ctr">
              <a:buNone/>
            </a:pPr>
            <a:endParaRPr kumimoji="1" lang="en-US" altLang="zh-TW" dirty="0" smtClean="0">
              <a:solidFill>
                <a:schemeClr val="tx1">
                  <a:lumMod val="95000"/>
                  <a:lumOff val="5000"/>
                </a:schemeClr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marL="0" indent="0" algn="ctr">
              <a:buNone/>
            </a:pPr>
            <a:r>
              <a:rPr kumimoji="1"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aiti TC" charset="-120"/>
                <a:ea typeface="Kaiti TC" charset="-120"/>
                <a:cs typeface="Kaiti TC" charset="-120"/>
              </a:rPr>
              <a:t>淨值成長：</a:t>
            </a:r>
            <a:r>
              <a:rPr kumimoji="1"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aiti TC" charset="-120"/>
                <a:ea typeface="Kaiti TC" charset="-120"/>
                <a:cs typeface="Kaiti TC" charset="-120"/>
              </a:rPr>
              <a:t>156.4%	</a:t>
            </a:r>
            <a:r>
              <a:rPr kumimoji="1"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aiti TC" charset="-120"/>
                <a:ea typeface="Kaiti TC" charset="-120"/>
                <a:cs typeface="Kaiti TC" charset="-120"/>
              </a:rPr>
              <a:t>期望值：</a:t>
            </a:r>
            <a:r>
              <a:rPr kumimoji="1"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aiti TC" charset="-120"/>
                <a:ea typeface="Kaiti TC" charset="-120"/>
                <a:cs typeface="Kaiti TC" charset="-120"/>
              </a:rPr>
              <a:t>2974</a:t>
            </a:r>
          </a:p>
          <a:p>
            <a:pPr marL="0" indent="0" algn="ctr">
              <a:buNone/>
            </a:pPr>
            <a:endParaRPr kumimoji="1" lang="en-US" altLang="zh-TW" dirty="0">
              <a:solidFill>
                <a:schemeClr val="tx1">
                  <a:lumMod val="95000"/>
                  <a:lumOff val="5000"/>
                </a:schemeClr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marL="0" indent="0" algn="ctr">
              <a:buNone/>
            </a:pPr>
            <a:r>
              <a:rPr kumimoji="1" lang="zh-TW" altLang="en-US" dirty="0" smtClean="0">
                <a:solidFill>
                  <a:schemeClr val="accent2">
                    <a:lumMod val="50000"/>
                  </a:schemeClr>
                </a:solidFill>
                <a:latin typeface="Kaiti TC" charset="-120"/>
                <a:ea typeface="Kaiti TC" charset="-120"/>
                <a:cs typeface="Kaiti TC" charset="-120"/>
              </a:rPr>
              <a:t>累積成績單</a:t>
            </a:r>
            <a:endParaRPr kumimoji="1" lang="en-US" altLang="zh-TW" dirty="0">
              <a:solidFill>
                <a:schemeClr val="accent2">
                  <a:lumMod val="50000"/>
                </a:schemeClr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marL="0" indent="0" algn="ctr">
              <a:buNone/>
            </a:pPr>
            <a:endParaRPr kumimoji="1" lang="en-US" altLang="zh-TW" dirty="0">
              <a:solidFill>
                <a:schemeClr val="tx1">
                  <a:lumMod val="95000"/>
                  <a:lumOff val="5000"/>
                </a:schemeClr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marL="0" indent="0" algn="ctr">
              <a:buNone/>
            </a:pPr>
            <a:r>
              <a:rPr kumimoji="1"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aiti TC" charset="-120"/>
                <a:ea typeface="Kaiti TC" charset="-120"/>
                <a:cs typeface="Kaiti TC" charset="-120"/>
              </a:rPr>
              <a:t>勝率：</a:t>
            </a:r>
            <a:r>
              <a:rPr kumimoji="1"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aiti TC" charset="-120"/>
                <a:ea typeface="Kaiti TC" charset="-120"/>
                <a:cs typeface="Kaiti TC" charset="-120"/>
              </a:rPr>
              <a:t>42.1%	</a:t>
            </a:r>
            <a:r>
              <a:rPr kumimoji="1"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Kaiti TC" charset="-120"/>
                <a:ea typeface="Kaiti TC" charset="-120"/>
                <a:cs typeface="Kaiti TC" charset="-120"/>
              </a:rPr>
              <a:t>損益</a:t>
            </a:r>
            <a:r>
              <a:rPr kumimoji="1"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aiti TC" charset="-120"/>
                <a:ea typeface="Kaiti TC" charset="-120"/>
                <a:cs typeface="Kaiti TC" charset="-120"/>
              </a:rPr>
              <a:t>比：</a:t>
            </a:r>
            <a:r>
              <a:rPr kumimoji="1"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aiti TC" charset="-120"/>
                <a:ea typeface="Kaiti TC" charset="-120"/>
                <a:cs typeface="Kaiti TC" charset="-120"/>
              </a:rPr>
              <a:t>2.21	</a:t>
            </a:r>
            <a:r>
              <a:rPr kumimoji="1"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aiti TC" charset="-120"/>
                <a:ea typeface="Kaiti TC" charset="-120"/>
                <a:cs typeface="Kaiti TC" charset="-120"/>
              </a:rPr>
              <a:t>平均</a:t>
            </a:r>
            <a:r>
              <a:rPr kumimoji="1"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Kaiti TC" charset="-120"/>
                <a:ea typeface="Kaiti TC" charset="-120"/>
                <a:cs typeface="Kaiti TC" charset="-120"/>
              </a:rPr>
              <a:t>虧損：</a:t>
            </a:r>
            <a:r>
              <a:rPr kumimoji="1"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Kaiti TC" charset="-120"/>
                <a:ea typeface="Kaiti TC" charset="-120"/>
                <a:cs typeface="Kaiti TC" charset="-120"/>
              </a:rPr>
              <a:t>-</a:t>
            </a:r>
            <a:r>
              <a:rPr kumimoji="1"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aiti TC" charset="-120"/>
                <a:ea typeface="Kaiti TC" charset="-120"/>
                <a:cs typeface="Kaiti TC" charset="-120"/>
              </a:rPr>
              <a:t>1354	</a:t>
            </a:r>
            <a:r>
              <a:rPr kumimoji="1"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aiti TC" charset="-120"/>
                <a:ea typeface="Kaiti TC" charset="-120"/>
                <a:cs typeface="Kaiti TC" charset="-120"/>
              </a:rPr>
              <a:t>平均</a:t>
            </a:r>
            <a:r>
              <a:rPr kumimoji="1"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Kaiti TC" charset="-120"/>
                <a:ea typeface="Kaiti TC" charset="-120"/>
                <a:cs typeface="Kaiti TC" charset="-120"/>
              </a:rPr>
              <a:t>獲利</a:t>
            </a:r>
            <a:r>
              <a:rPr kumimoji="1"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aiti TC" charset="-120"/>
                <a:ea typeface="Kaiti TC" charset="-120"/>
                <a:cs typeface="Kaiti TC" charset="-120"/>
              </a:rPr>
              <a:t>：</a:t>
            </a:r>
            <a:r>
              <a:rPr kumimoji="1"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aiti TC" charset="-120"/>
                <a:ea typeface="Kaiti TC" charset="-120"/>
                <a:cs typeface="Kaiti TC" charset="-120"/>
              </a:rPr>
              <a:t>2988</a:t>
            </a:r>
          </a:p>
          <a:p>
            <a:pPr marL="0" indent="0" algn="ctr">
              <a:buNone/>
            </a:pPr>
            <a:endParaRPr kumimoji="1" lang="en-US" altLang="zh-TW" dirty="0">
              <a:solidFill>
                <a:schemeClr val="tx1">
                  <a:lumMod val="95000"/>
                  <a:lumOff val="5000"/>
                </a:schemeClr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marL="0" indent="0" algn="ctr">
              <a:buNone/>
            </a:pPr>
            <a:r>
              <a:rPr kumimoji="1"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aiti TC" charset="-120"/>
                <a:ea typeface="Kaiti TC" charset="-120"/>
                <a:cs typeface="Kaiti TC" charset="-120"/>
              </a:rPr>
              <a:t>期望值：</a:t>
            </a:r>
            <a:r>
              <a:rPr kumimoji="1" lang="en-US" altLang="zh-TW" smtClean="0">
                <a:solidFill>
                  <a:schemeClr val="tx1">
                    <a:lumMod val="95000"/>
                    <a:lumOff val="5000"/>
                  </a:schemeClr>
                </a:solidFill>
                <a:latin typeface="Kaiti TC" charset="-120"/>
                <a:ea typeface="Kaiti TC" charset="-120"/>
                <a:cs typeface="Kaiti TC" charset="-120"/>
              </a:rPr>
              <a:t>475</a:t>
            </a:r>
            <a:endParaRPr kumimoji="1" lang="en-US" altLang="zh-TW" dirty="0">
              <a:solidFill>
                <a:schemeClr val="tx1">
                  <a:lumMod val="95000"/>
                  <a:lumOff val="5000"/>
                </a:schemeClr>
              </a:solidFill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39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日期：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2018-07-31</a:t>
            </a:r>
            <a:b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台指趨勢：無理頭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(1)	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外資趨勢：多頭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(</a:t>
            </a:r>
            <a:r>
              <a:rPr kumimoji="1" lang="en-US" altLang="zh-TW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2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)</a:t>
            </a:r>
            <a:r>
              <a:rPr kumimoji="1" lang="en-US" altLang="zh-TW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	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個股趨勢：多頭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(10)</a:t>
            </a:r>
          </a:p>
          <a:p>
            <a:pPr marL="0" indent="0" algn="ctr">
              <a:buNone/>
            </a:pP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期貨指數上漲</a:t>
            </a:r>
            <a:r>
              <a:rPr kumimoji="1" lang="en-US" altLang="zh-TW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50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點，昨天跌幅再度漲回，整體趨勢向上持續看多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，</a:t>
            </a:r>
            <a:endParaRPr kumimoji="1" lang="en-US" altLang="zh-TW" dirty="0" smtClean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marL="0" indent="0" algn="ctr">
              <a:buNone/>
            </a:pP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但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操作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上觀察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是否能持續向上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，無法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繼續上漲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短線可能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進入盤整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，</a:t>
            </a:r>
            <a:endParaRPr kumimoji="1" lang="en-US" altLang="zh-TW" dirty="0" smtClean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marL="0" indent="0" algn="ctr">
              <a:buNone/>
            </a:pP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國際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股市氣氛有點詭異，看多但作多要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謹慎。</a:t>
            </a:r>
            <a:endParaRPr kumimoji="1" lang="en-US" altLang="zh-TW" dirty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55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日期：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2018-07-30</a:t>
            </a:r>
            <a:b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台指趨勢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：多頭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(6)	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外資趨勢：多頭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(</a:t>
            </a:r>
            <a:r>
              <a:rPr kumimoji="1" lang="en-US" altLang="zh-TW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1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)</a:t>
            </a:r>
            <a:r>
              <a:rPr kumimoji="1" lang="en-US" altLang="zh-TW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	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個股趨勢：多頭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(9)</a:t>
            </a:r>
          </a:p>
          <a:p>
            <a:pPr marL="0" indent="0" algn="ctr">
              <a:buNone/>
            </a:pP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指數跌</a:t>
            </a:r>
            <a:r>
              <a:rPr kumimoji="1" lang="en-US" altLang="zh-TW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42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，期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指跌</a:t>
            </a:r>
            <a:r>
              <a:rPr kumimoji="1" lang="en-US" altLang="zh-TW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51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點，個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股跌一塌糊塗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，多頭出現警訊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，</a:t>
            </a:r>
            <a:endParaRPr kumimoji="1" lang="en-US" altLang="zh-TW" dirty="0" smtClean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marL="0" indent="0" algn="ctr">
              <a:buNone/>
            </a:pP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各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項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指標仍為多頭排列，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但必須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謹慎，</a:t>
            </a:r>
            <a:endParaRPr kumimoji="1" lang="en-US" altLang="zh-TW" dirty="0" smtClean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marL="0" indent="0" algn="ctr">
              <a:buNone/>
            </a:pP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大盤中線依然看多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作多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，短線需留意多頭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是否能繼續延續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。</a:t>
            </a:r>
            <a:endParaRPr kumimoji="1" lang="en-US" altLang="zh-TW" dirty="0" smtClean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marL="0" indent="0" algn="ctr">
              <a:buNone/>
            </a:pP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操作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越來越困難，期貨如此，個股亦若是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。</a:t>
            </a:r>
            <a:endParaRPr kumimoji="1" lang="en-US" altLang="zh-TW" dirty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562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日期：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2018-07-26</a:t>
            </a:r>
            <a:b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台指趨勢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：多頭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(5)	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外資趨勢：無理頭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(</a:t>
            </a:r>
            <a:r>
              <a:rPr kumimoji="1" lang="en-US" altLang="zh-TW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5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)</a:t>
            </a:r>
            <a:r>
              <a:rPr kumimoji="1" lang="en-US" altLang="zh-TW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	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個股趨勢：多頭</a:t>
            </a:r>
            <a:r>
              <a:rPr kumimoji="1" lang="en-US" altLang="zh-TW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(8)</a:t>
            </a:r>
            <a:endParaRPr kumimoji="1" lang="en-US" altLang="zh-TW" dirty="0" smtClean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marL="0" indent="0" algn="ctr">
              <a:buNone/>
            </a:pP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早盤震盪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盤整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，尾盤多頭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逐漸走強，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指數突破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盤整，持續看多作多。</a:t>
            </a:r>
            <a:endParaRPr kumimoji="1" lang="en-US" altLang="zh-TW" dirty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marL="0" indent="0" algn="ctr">
              <a:buNone/>
            </a:pP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月季線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趨勢向上，指數逆價差超過百點，也是看多作多。</a:t>
            </a:r>
            <a:endParaRPr kumimoji="1" lang="en-US" altLang="zh-TW" dirty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marL="0" indent="0" algn="ctr">
              <a:buNone/>
            </a:pP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亞洲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陸股落底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反彈，美股持續上漲，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國際暫時也無利空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。</a:t>
            </a:r>
            <a:endParaRPr kumimoji="1" lang="en-US" altLang="zh-TW" dirty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marL="0" indent="0" algn="ctr">
              <a:buNone/>
            </a:pP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全面看多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，操作必須更謹慎，切忌樂觀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過頭，亢龍有悔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。</a:t>
            </a:r>
            <a:endParaRPr kumimoji="1" lang="en-US" altLang="zh-TW" dirty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5517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日期：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2018-07-24</a:t>
            </a:r>
            <a:b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台指趨勢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：多頭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(3)	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外資趨勢：無理頭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(</a:t>
            </a:r>
            <a:r>
              <a:rPr kumimoji="1" lang="en-US" altLang="zh-TW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3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)</a:t>
            </a:r>
            <a:r>
              <a:rPr kumimoji="1" lang="en-US" altLang="zh-TW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	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個股趨勢：多頭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(6)</a:t>
            </a:r>
          </a:p>
          <a:p>
            <a:pPr marL="0" indent="0" algn="ctr">
              <a:buNone/>
            </a:pP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早盤震盪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盤整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，尾盤多頭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逐漸走強，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指數突破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盤整，持續看多作多。</a:t>
            </a:r>
            <a:endParaRPr kumimoji="1" lang="en-US" altLang="zh-TW" dirty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marL="0" indent="0" algn="ctr">
              <a:buNone/>
            </a:pP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月季線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趨勢向上，指數逆價差超過百點，也是看多作多。</a:t>
            </a:r>
            <a:endParaRPr kumimoji="1" lang="en-US" altLang="zh-TW" dirty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marL="0" indent="0" algn="ctr">
              <a:buNone/>
            </a:pP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亞洲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陸股落底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反彈，美股持續上漲，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國際暫時也無利空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。</a:t>
            </a:r>
            <a:endParaRPr kumimoji="1" lang="en-US" altLang="zh-TW" dirty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marL="0" indent="0" algn="ctr">
              <a:buNone/>
            </a:pP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全面看多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，操作必須更謹慎，切忌樂觀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過頭，亢龍有悔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。</a:t>
            </a:r>
            <a:endParaRPr kumimoji="1" lang="en-US" altLang="zh-TW" dirty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773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日期：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2018-07-23</a:t>
            </a:r>
            <a:b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台指趨勢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：多頭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(2)	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外資趨勢：無理頭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(</a:t>
            </a:r>
            <a:r>
              <a:rPr kumimoji="1" lang="en-US" altLang="zh-TW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2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)</a:t>
            </a:r>
            <a:r>
              <a:rPr kumimoji="1" lang="en-US" altLang="zh-TW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	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個股趨勢：多頭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(5)</a:t>
            </a:r>
          </a:p>
          <a:p>
            <a:pPr marL="0" indent="0" algn="ctr">
              <a:buNone/>
            </a:pP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外資持續買進，但指數盤整，盤中震盪劇烈，多單抱不住，</a:t>
            </a:r>
            <a:endParaRPr kumimoji="1" lang="en-US" altLang="zh-TW" dirty="0" smtClean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marL="0" indent="0" algn="ctr">
              <a:buNone/>
            </a:pP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空單不放棄，多空操作極度困難，多看少做，多單先續抱。</a:t>
            </a:r>
            <a:endParaRPr kumimoji="1" lang="en-US" altLang="zh-TW" dirty="0" smtClean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marL="0" indent="0" algn="ctr">
              <a:buNone/>
            </a:pP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個股上漲集中權值股，中小型和櫃買卻逆勢下跌，</a:t>
            </a:r>
            <a:endParaRPr kumimoji="1" lang="en-US" altLang="zh-TW" dirty="0" smtClean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marL="0" indent="0" algn="ctr">
              <a:buNone/>
            </a:pPr>
            <a:r>
              <a:rPr kumimoji="1" lang="zh-TW" altLang="en-US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選股策略也是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困難，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多看少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做</a:t>
            </a:r>
            <a:r>
              <a:rPr kumimoji="1" lang="zh-TW" altLang="en-US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，獲利才續抱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。</a:t>
            </a:r>
            <a:endParaRPr kumimoji="1" lang="en-US" altLang="zh-TW" dirty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986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日期：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2018-07-20</a:t>
            </a:r>
            <a:b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台指趨勢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：多頭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(1)	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外資趨勢：無理頭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(</a:t>
            </a:r>
            <a:r>
              <a:rPr kumimoji="1" lang="en-US" altLang="zh-TW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1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)</a:t>
            </a:r>
            <a:r>
              <a:rPr kumimoji="1" lang="en-US" altLang="zh-TW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	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個股趨勢：多頭</a:t>
            </a: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(4)</a:t>
            </a:r>
          </a:p>
          <a:p>
            <a:pPr marL="0" indent="0" algn="ctr">
              <a:buNone/>
            </a:pP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kumimoji="1" lang="en-US" altLang="zh-TW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</a:b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多頭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格局不變，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外資大買終結一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個多月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空頭趨勢。</a:t>
            </a:r>
            <a:endParaRPr kumimoji="1" lang="en-US" altLang="zh-TW" dirty="0" smtClean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marL="0" indent="0" algn="ctr">
              <a:buNone/>
            </a:pP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指標方向月線季線全面看多。</a:t>
            </a:r>
            <a:endParaRPr kumimoji="1" lang="en-US" altLang="zh-TW" dirty="0" smtClean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marL="0" indent="0" algn="ctr">
              <a:buNone/>
            </a:pP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不</a:t>
            </a:r>
            <a:r>
              <a:rPr kumimoji="1" lang="zh-TW" altLang="en-US" dirty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預設壓力，指數仍視多頭，週末愉快</a:t>
            </a:r>
            <a:r>
              <a:rPr kumimoji="1" lang="zh-TW" altLang="en-US" dirty="0" smtClean="0">
                <a:solidFill>
                  <a:schemeClr val="accent2"/>
                </a:solidFill>
                <a:latin typeface="Kaiti TC" charset="-120"/>
                <a:ea typeface="Kaiti TC" charset="-120"/>
                <a:cs typeface="Kaiti TC" charset="-120"/>
              </a:rPr>
              <a:t>。</a:t>
            </a:r>
            <a:endParaRPr kumimoji="1" lang="en-US" altLang="zh-TW" dirty="0">
              <a:solidFill>
                <a:schemeClr val="accent2"/>
              </a:solidFill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254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</TotalTime>
  <Words>624</Words>
  <Application>Microsoft Macintosh PowerPoint</Application>
  <PresentationFormat>寬螢幕</PresentationFormat>
  <Paragraphs>103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Kaiti TC</vt:lpstr>
      <vt:lpstr>新細明體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72</cp:revision>
  <dcterms:created xsi:type="dcterms:W3CDTF">2018-07-16T12:41:54Z</dcterms:created>
  <dcterms:modified xsi:type="dcterms:W3CDTF">2018-08-02T13:23:11Z</dcterms:modified>
</cp:coreProperties>
</file>