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7"/>
  </p:notesMasterIdLst>
  <p:sldIdLst>
    <p:sldId id="306" r:id="rId2"/>
    <p:sldId id="256" r:id="rId3"/>
    <p:sldId id="303" r:id="rId4"/>
    <p:sldId id="304" r:id="rId5"/>
    <p:sldId id="308" r:id="rId6"/>
    <p:sldId id="310" r:id="rId7"/>
    <p:sldId id="370" r:id="rId8"/>
    <p:sldId id="312" r:id="rId9"/>
    <p:sldId id="371" r:id="rId10"/>
    <p:sldId id="372" r:id="rId11"/>
    <p:sldId id="376" r:id="rId12"/>
    <p:sldId id="381" r:id="rId13"/>
    <p:sldId id="313" r:id="rId14"/>
    <p:sldId id="373" r:id="rId15"/>
    <p:sldId id="385" r:id="rId16"/>
    <p:sldId id="383" r:id="rId17"/>
    <p:sldId id="377" r:id="rId18"/>
    <p:sldId id="382" r:id="rId19"/>
    <p:sldId id="378" r:id="rId20"/>
    <p:sldId id="389" r:id="rId21"/>
    <p:sldId id="379" r:id="rId22"/>
    <p:sldId id="386" r:id="rId23"/>
    <p:sldId id="387" r:id="rId24"/>
    <p:sldId id="388" r:id="rId25"/>
    <p:sldId id="314" r:id="rId26"/>
    <p:sldId id="315" r:id="rId27"/>
    <p:sldId id="316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90" r:id="rId40"/>
    <p:sldId id="391" r:id="rId41"/>
    <p:sldId id="392" r:id="rId42"/>
    <p:sldId id="397" r:id="rId43"/>
    <p:sldId id="393" r:id="rId44"/>
    <p:sldId id="394" r:id="rId45"/>
    <p:sldId id="309" r:id="rId46"/>
    <p:sldId id="331" r:id="rId47"/>
    <p:sldId id="332" r:id="rId48"/>
    <p:sldId id="335" r:id="rId49"/>
    <p:sldId id="334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95" r:id="rId62"/>
    <p:sldId id="407" r:id="rId63"/>
    <p:sldId id="408" r:id="rId64"/>
    <p:sldId id="409" r:id="rId65"/>
    <p:sldId id="410" r:id="rId66"/>
    <p:sldId id="411" r:id="rId67"/>
    <p:sldId id="412" r:id="rId68"/>
    <p:sldId id="413" r:id="rId69"/>
    <p:sldId id="414" r:id="rId70"/>
    <p:sldId id="415" r:id="rId71"/>
    <p:sldId id="416" r:id="rId72"/>
    <p:sldId id="417" r:id="rId73"/>
    <p:sldId id="396" r:id="rId74"/>
    <p:sldId id="347" r:id="rId75"/>
    <p:sldId id="348" r:id="rId76"/>
    <p:sldId id="350" r:id="rId77"/>
    <p:sldId id="351" r:id="rId78"/>
    <p:sldId id="352" r:id="rId79"/>
    <p:sldId id="354" r:id="rId80"/>
    <p:sldId id="398" r:id="rId81"/>
    <p:sldId id="353" r:id="rId82"/>
    <p:sldId id="356" r:id="rId83"/>
    <p:sldId id="355" r:id="rId84"/>
    <p:sldId id="363" r:id="rId85"/>
    <p:sldId id="364" r:id="rId86"/>
    <p:sldId id="365" r:id="rId87"/>
    <p:sldId id="366" r:id="rId88"/>
    <p:sldId id="357" r:id="rId89"/>
    <p:sldId id="358" r:id="rId90"/>
    <p:sldId id="359" r:id="rId91"/>
    <p:sldId id="360" r:id="rId92"/>
    <p:sldId id="402" r:id="rId93"/>
    <p:sldId id="406" r:id="rId94"/>
    <p:sldId id="418" r:id="rId95"/>
    <p:sldId id="429" r:id="rId96"/>
    <p:sldId id="419" r:id="rId97"/>
    <p:sldId id="420" r:id="rId98"/>
    <p:sldId id="421" r:id="rId99"/>
    <p:sldId id="422" r:id="rId100"/>
    <p:sldId id="423" r:id="rId101"/>
    <p:sldId id="424" r:id="rId102"/>
    <p:sldId id="430" r:id="rId103"/>
    <p:sldId id="431" r:id="rId104"/>
    <p:sldId id="432" r:id="rId105"/>
    <p:sldId id="434" r:id="rId106"/>
    <p:sldId id="435" r:id="rId107"/>
    <p:sldId id="436" r:id="rId108"/>
    <p:sldId id="438" r:id="rId109"/>
    <p:sldId id="439" r:id="rId110"/>
    <p:sldId id="440" r:id="rId111"/>
    <p:sldId id="441" r:id="rId112"/>
    <p:sldId id="437" r:id="rId113"/>
    <p:sldId id="442" r:id="rId114"/>
    <p:sldId id="443" r:id="rId115"/>
    <p:sldId id="401" r:id="rId1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3FF"/>
    <a:srgbClr val="61ADF3"/>
    <a:srgbClr val="085091"/>
    <a:srgbClr val="EC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3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1888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-381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theme" Target="theme/theme1.xml"/><Relationship Id="rId121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notesMaster" Target="notesMasters/notesMaster1.xml"/><Relationship Id="rId118" Type="http://schemas.openxmlformats.org/officeDocument/2006/relationships/presProps" Target="presProps.xml"/><Relationship Id="rId119" Type="http://schemas.openxmlformats.org/officeDocument/2006/relationships/viewProps" Target="viewProp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4" Type="http://schemas.openxmlformats.org/officeDocument/2006/relationships/image" Target="../media/image51.wmf"/><Relationship Id="rId1" Type="http://schemas.openxmlformats.org/officeDocument/2006/relationships/image" Target="../media/image48.wmf"/><Relationship Id="rId2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image" Target="../media/image50.wmf"/><Relationship Id="rId3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Relationship Id="rId2" Type="http://schemas.openxmlformats.org/officeDocument/2006/relationships/image" Target="../media/image58.wmf"/><Relationship Id="rId3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60.wmf"/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4" Type="http://schemas.openxmlformats.org/officeDocument/2006/relationships/image" Target="../media/image63.wmf"/><Relationship Id="rId5" Type="http://schemas.openxmlformats.org/officeDocument/2006/relationships/image" Target="../media/image64.wmf"/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4" Type="http://schemas.openxmlformats.org/officeDocument/2006/relationships/image" Target="../media/image68.wmf"/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Relationship Id="rId2" Type="http://schemas.openxmlformats.org/officeDocument/2006/relationships/image" Target="../media/image68.wmf"/><Relationship Id="rId3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4" Type="http://schemas.openxmlformats.org/officeDocument/2006/relationships/image" Target="../media/image73.wmf"/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4" Type="http://schemas.openxmlformats.org/officeDocument/2006/relationships/image" Target="../media/image68.wmf"/><Relationship Id="rId1" Type="http://schemas.openxmlformats.org/officeDocument/2006/relationships/image" Target="../media/image74.wmf"/><Relationship Id="rId2" Type="http://schemas.openxmlformats.org/officeDocument/2006/relationships/image" Target="../media/image2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Relationship Id="rId2" Type="http://schemas.openxmlformats.org/officeDocument/2006/relationships/image" Target="../media/image6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5.wmf"/><Relationship Id="rId5" Type="http://schemas.openxmlformats.org/officeDocument/2006/relationships/image" Target="../media/image4.wmf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1" Type="http://schemas.openxmlformats.org/officeDocument/2006/relationships/image" Target="../media/image9.wmf"/><Relationship Id="rId2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4" Type="http://schemas.openxmlformats.org/officeDocument/2006/relationships/image" Target="../media/image51.wmf"/><Relationship Id="rId1" Type="http://schemas.openxmlformats.org/officeDocument/2006/relationships/image" Target="../media/image48.wmf"/><Relationship Id="rId2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89CC8-30BD-4A7A-8669-084926C9D39A}" type="datetimeFigureOut">
              <a:rPr lang="zh-TW" altLang="en-US" smtClean="0"/>
              <a:pPr/>
              <a:t>2017/8/15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F2F73-443E-4CA7-B567-EC9485F88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67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123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2F73-443E-4CA7-B567-EC9485F888A2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00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0774-0494-4962-A051-44ABFAD1A6FD}" type="datetimeFigureOut">
              <a:rPr lang="zh-TW" altLang="en-US" smtClean="0"/>
              <a:pPr/>
              <a:t>2017/8/15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7D1F-24CF-4EE7-9BE9-4B79D8C834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06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0774-0494-4962-A051-44ABFAD1A6FD}" type="datetimeFigureOut">
              <a:rPr lang="zh-TW" altLang="en-US" smtClean="0"/>
              <a:pPr/>
              <a:t>2017/8/15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7D1F-24CF-4EE7-9BE9-4B79D8C834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6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0774-0494-4962-A051-44ABFAD1A6FD}" type="datetimeFigureOut">
              <a:rPr lang="zh-TW" altLang="en-US" smtClean="0"/>
              <a:pPr/>
              <a:t>2017/8/15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7D1F-24CF-4EE7-9BE9-4B79D8C834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81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0774-0494-4962-A051-44ABFAD1A6FD}" type="datetimeFigureOut">
              <a:rPr lang="zh-TW" altLang="en-US" smtClean="0"/>
              <a:pPr/>
              <a:t>2017/8/15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7D1F-24CF-4EE7-9BE9-4B79D8C834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64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0774-0494-4962-A051-44ABFAD1A6FD}" type="datetimeFigureOut">
              <a:rPr lang="zh-TW" altLang="en-US" smtClean="0"/>
              <a:pPr/>
              <a:t>2017/8/15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7D1F-24CF-4EE7-9BE9-4B79D8C834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84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0774-0494-4962-A051-44ABFAD1A6FD}" type="datetimeFigureOut">
              <a:rPr lang="zh-TW" altLang="en-US" smtClean="0"/>
              <a:pPr/>
              <a:t>2017/8/15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7D1F-24CF-4EE7-9BE9-4B79D8C834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87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0774-0494-4962-A051-44ABFAD1A6FD}" type="datetimeFigureOut">
              <a:rPr lang="zh-TW" altLang="en-US" smtClean="0"/>
              <a:pPr/>
              <a:t>2017/8/15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7D1F-24CF-4EE7-9BE9-4B79D8C834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04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0774-0494-4962-A051-44ABFAD1A6FD}" type="datetimeFigureOut">
              <a:rPr lang="zh-TW" altLang="en-US" smtClean="0"/>
              <a:pPr/>
              <a:t>2017/8/15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7D1F-24CF-4EE7-9BE9-4B79D8C834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29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0774-0494-4962-A051-44ABFAD1A6FD}" type="datetimeFigureOut">
              <a:rPr lang="zh-TW" altLang="en-US" smtClean="0"/>
              <a:pPr/>
              <a:t>2017/8/15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7D1F-24CF-4EE7-9BE9-4B79D8C834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3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0774-0494-4962-A051-44ABFAD1A6FD}" type="datetimeFigureOut">
              <a:rPr lang="zh-TW" altLang="en-US" smtClean="0"/>
              <a:pPr/>
              <a:t>2017/8/15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7D1F-24CF-4EE7-9BE9-4B79D8C834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90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0774-0494-4962-A051-44ABFAD1A6FD}" type="datetimeFigureOut">
              <a:rPr lang="zh-TW" altLang="en-US" smtClean="0"/>
              <a:pPr/>
              <a:t>2017/8/15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7D1F-24CF-4EE7-9BE9-4B79D8C834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40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5000"/>
                <a:lumOff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70774-0494-4962-A051-44ABFAD1A6FD}" type="datetimeFigureOut">
              <a:rPr lang="zh-TW" altLang="en-US" smtClean="0"/>
              <a:pPr/>
              <a:t>2017/8/15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7D1F-24CF-4EE7-9BE9-4B79D8C834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48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5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9.bin"/><Relationship Id="rId12" Type="http://schemas.openxmlformats.org/officeDocument/2006/relationships/image" Target="../media/image2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24.wmf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oleObject" Target="../embeddings/oleObject17.bin"/><Relationship Id="rId8" Type="http://schemas.openxmlformats.org/officeDocument/2006/relationships/image" Target="../media/image25.w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oleObject" Target="../embeddings/oleObject20.bin"/><Relationship Id="rId11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oleObject" Target="../embeddings/oleObject21.bin"/><Relationship Id="rId7" Type="http://schemas.openxmlformats.org/officeDocument/2006/relationships/image" Target="../media/image4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oleObject" Target="../embeddings/oleObject22.bin"/><Relationship Id="rId14" Type="http://schemas.openxmlformats.org/officeDocument/2006/relationships/image" Target="../media/image4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48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7.bin"/><Relationship Id="rId12" Type="http://schemas.openxmlformats.org/officeDocument/2006/relationships/image" Target="../media/image51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24.bin"/><Relationship Id="rId4" Type="http://schemas.openxmlformats.org/officeDocument/2006/relationships/image" Target="../media/image48.wmf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oleObject" Target="../embeddings/oleObject25.bin"/><Relationship Id="rId8" Type="http://schemas.openxmlformats.org/officeDocument/2006/relationships/image" Target="../media/image49.w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50.wmf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1.bin"/><Relationship Id="rId12" Type="http://schemas.openxmlformats.org/officeDocument/2006/relationships/image" Target="../media/image51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28.bin"/><Relationship Id="rId4" Type="http://schemas.openxmlformats.org/officeDocument/2006/relationships/image" Target="../media/image48.wmf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oleObject" Target="../embeddings/oleObject29.bin"/><Relationship Id="rId8" Type="http://schemas.openxmlformats.org/officeDocument/2006/relationships/image" Target="../media/image49.wmf"/><Relationship Id="rId9" Type="http://schemas.openxmlformats.org/officeDocument/2006/relationships/oleObject" Target="../embeddings/oleObject30.bin"/><Relationship Id="rId10" Type="http://schemas.openxmlformats.org/officeDocument/2006/relationships/image" Target="../media/image5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oleObject" Target="../embeddings/oleObject32.bin"/><Relationship Id="rId7" Type="http://schemas.openxmlformats.org/officeDocument/2006/relationships/image" Target="../media/image49.w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50.wmf"/><Relationship Id="rId10" Type="http://schemas.openxmlformats.org/officeDocument/2006/relationships/oleObject" Target="../embeddings/oleObject34.bin"/><Relationship Id="rId11" Type="http://schemas.openxmlformats.org/officeDocument/2006/relationships/image" Target="../media/image51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57.w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58.wmf"/><Relationship Id="rId7" Type="http://schemas.openxmlformats.org/officeDocument/2006/relationships/oleObject" Target="../embeddings/oleObject37.bin"/><Relationship Id="rId8" Type="http://schemas.openxmlformats.org/officeDocument/2006/relationships/image" Target="../media/image59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oleObject" Target="../embeddings/oleObject38.bin"/><Relationship Id="rId5" Type="http://schemas.openxmlformats.org/officeDocument/2006/relationships/image" Target="../media/image24.w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25.w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27.wmf"/><Relationship Id="rId10" Type="http://schemas.openxmlformats.org/officeDocument/2006/relationships/oleObject" Target="../embeddings/oleObject41.bin"/><Relationship Id="rId11" Type="http://schemas.openxmlformats.org/officeDocument/2006/relationships/image" Target="../media/image60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oleObject" Target="../embeddings/oleObject42.bin"/><Relationship Id="rId6" Type="http://schemas.openxmlformats.org/officeDocument/2006/relationships/image" Target="../media/image24.wmf"/><Relationship Id="rId7" Type="http://schemas.openxmlformats.org/officeDocument/2006/relationships/oleObject" Target="../embeddings/oleObject43.bin"/><Relationship Id="rId8" Type="http://schemas.openxmlformats.org/officeDocument/2006/relationships/image" Target="../media/image25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9.bin"/><Relationship Id="rId12" Type="http://schemas.openxmlformats.org/officeDocument/2006/relationships/oleObject" Target="../embeddings/oleObject50.bin"/><Relationship Id="rId13" Type="http://schemas.openxmlformats.org/officeDocument/2006/relationships/image" Target="../media/image62.wmf"/><Relationship Id="rId14" Type="http://schemas.openxmlformats.org/officeDocument/2006/relationships/oleObject" Target="../embeddings/oleObject51.bin"/><Relationship Id="rId15" Type="http://schemas.openxmlformats.org/officeDocument/2006/relationships/image" Target="../media/image63.wmf"/><Relationship Id="rId16" Type="http://schemas.openxmlformats.org/officeDocument/2006/relationships/oleObject" Target="../embeddings/oleObject52.bin"/><Relationship Id="rId17" Type="http://schemas.openxmlformats.org/officeDocument/2006/relationships/image" Target="../media/image64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28.png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4.w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25.wmf"/><Relationship Id="rId8" Type="http://schemas.openxmlformats.org/officeDocument/2006/relationships/oleObject" Target="../embeddings/oleObject46.bin"/><Relationship Id="rId9" Type="http://schemas.openxmlformats.org/officeDocument/2006/relationships/oleObject" Target="../embeddings/oleObject47.bin"/><Relationship Id="rId10" Type="http://schemas.openxmlformats.org/officeDocument/2006/relationships/oleObject" Target="../embeddings/oleObject48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4" Type="http://schemas.openxmlformats.org/officeDocument/2006/relationships/oleObject" Target="../embeddings/oleObject53.bin"/><Relationship Id="rId5" Type="http://schemas.openxmlformats.org/officeDocument/2006/relationships/image" Target="../media/image65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oleObject" Target="../embeddings/oleObject54.bin"/><Relationship Id="rId5" Type="http://schemas.openxmlformats.org/officeDocument/2006/relationships/image" Target="../media/image24.w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25.wmf"/><Relationship Id="rId8" Type="http://schemas.openxmlformats.org/officeDocument/2006/relationships/oleObject" Target="../embeddings/oleObject56.bin"/><Relationship Id="rId9" Type="http://schemas.openxmlformats.org/officeDocument/2006/relationships/image" Target="../media/image67.wmf"/><Relationship Id="rId10" Type="http://schemas.openxmlformats.org/officeDocument/2006/relationships/oleObject" Target="../embeddings/oleObject57.bin"/><Relationship Id="rId11" Type="http://schemas.openxmlformats.org/officeDocument/2006/relationships/image" Target="../media/image68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4" Type="http://schemas.openxmlformats.org/officeDocument/2006/relationships/image" Target="../media/image70.wmf"/><Relationship Id="rId5" Type="http://schemas.openxmlformats.org/officeDocument/2006/relationships/oleObject" Target="../embeddings/oleObject59.bin"/><Relationship Id="rId6" Type="http://schemas.openxmlformats.org/officeDocument/2006/relationships/image" Target="../media/image68.wmf"/><Relationship Id="rId7" Type="http://schemas.openxmlformats.org/officeDocument/2006/relationships/oleObject" Target="../embeddings/oleObject60.bin"/><Relationship Id="rId8" Type="http://schemas.openxmlformats.org/officeDocument/2006/relationships/image" Target="../media/image71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2.wmf"/><Relationship Id="rId12" Type="http://schemas.openxmlformats.org/officeDocument/2006/relationships/oleObject" Target="../embeddings/oleObject66.bin"/><Relationship Id="rId13" Type="http://schemas.openxmlformats.org/officeDocument/2006/relationships/image" Target="../media/image73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28.png"/><Relationship Id="rId4" Type="http://schemas.openxmlformats.org/officeDocument/2006/relationships/oleObject" Target="../embeddings/oleObject61.bin"/><Relationship Id="rId5" Type="http://schemas.openxmlformats.org/officeDocument/2006/relationships/image" Target="../media/image24.w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25.wmf"/><Relationship Id="rId8" Type="http://schemas.openxmlformats.org/officeDocument/2006/relationships/oleObject" Target="../embeddings/oleObject63.bin"/><Relationship Id="rId9" Type="http://schemas.openxmlformats.org/officeDocument/2006/relationships/oleObject" Target="../embeddings/oleObject64.bin"/><Relationship Id="rId10" Type="http://schemas.openxmlformats.org/officeDocument/2006/relationships/oleObject" Target="../embeddings/oleObject65.bin"/></Relationships>
</file>

<file path=ppt/slides/_rels/slide5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0.bin"/><Relationship Id="rId12" Type="http://schemas.openxmlformats.org/officeDocument/2006/relationships/image" Target="../media/image68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69.png"/><Relationship Id="rId4" Type="http://schemas.openxmlformats.org/officeDocument/2006/relationships/oleObject" Target="../embeddings/oleObject67.bin"/><Relationship Id="rId5" Type="http://schemas.openxmlformats.org/officeDocument/2006/relationships/image" Target="../media/image74.wmf"/><Relationship Id="rId6" Type="http://schemas.openxmlformats.org/officeDocument/2006/relationships/oleObject" Target="../embeddings/oleObject68.bin"/><Relationship Id="rId7" Type="http://schemas.openxmlformats.org/officeDocument/2006/relationships/image" Target="../media/image25.wmf"/><Relationship Id="rId8" Type="http://schemas.openxmlformats.org/officeDocument/2006/relationships/image" Target="../media/image76.png"/><Relationship Id="rId9" Type="http://schemas.openxmlformats.org/officeDocument/2006/relationships/oleObject" Target="../embeddings/oleObject69.bin"/><Relationship Id="rId10" Type="http://schemas.openxmlformats.org/officeDocument/2006/relationships/image" Target="../media/image75.w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wmf"/><Relationship Id="rId12" Type="http://schemas.openxmlformats.org/officeDocument/2006/relationships/oleObject" Target="../embeddings/oleObject11.bin"/><Relationship Id="rId13" Type="http://schemas.openxmlformats.org/officeDocument/2006/relationships/image" Target="../media/image4.wmf"/><Relationship Id="rId14" Type="http://schemas.openxmlformats.org/officeDocument/2006/relationships/oleObject" Target="../embeddings/oleObject12.bin"/><Relationship Id="rId15" Type="http://schemas.openxmlformats.org/officeDocument/2006/relationships/image" Target="../media/image10.wmf"/><Relationship Id="rId16" Type="http://schemas.openxmlformats.org/officeDocument/2006/relationships/oleObject" Target="../embeddings/oleObject13.bin"/><Relationship Id="rId17" Type="http://schemas.openxmlformats.org/officeDocument/2006/relationships/image" Target="../media/image11.wmf"/><Relationship Id="rId18" Type="http://schemas.openxmlformats.org/officeDocument/2006/relationships/oleObject" Target="../embeddings/oleObject14.bin"/><Relationship Id="rId19" Type="http://schemas.openxmlformats.org/officeDocument/2006/relationships/oleObject" Target="../embeddings/oleObject1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3.wmf"/><Relationship Id="rId10" Type="http://schemas.openxmlformats.org/officeDocument/2006/relationships/oleObject" Target="../embeddings/oleObject10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4" Type="http://schemas.openxmlformats.org/officeDocument/2006/relationships/image" Target="../media/image77.wmf"/><Relationship Id="rId5" Type="http://schemas.openxmlformats.org/officeDocument/2006/relationships/oleObject" Target="../embeddings/oleObject72.bin"/><Relationship Id="rId6" Type="http://schemas.openxmlformats.org/officeDocument/2006/relationships/image" Target="../media/image68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05" y="1294196"/>
            <a:ext cx="12187592" cy="1601260"/>
          </a:xfrm>
        </p:spPr>
        <p:txBody>
          <a:bodyPr anchor="ctr">
            <a:normAutofit/>
          </a:bodyPr>
          <a:lstStyle/>
          <a:p>
            <a:r>
              <a:rPr lang="zh-TW" altLang="en-US" sz="5399" dirty="0">
                <a:solidFill>
                  <a:schemeClr val="tx2"/>
                </a:solidFill>
              </a:rPr>
              <a:t>「智能理財與深度學習」訓練營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05" y="3182262"/>
            <a:ext cx="12187592" cy="728133"/>
          </a:xfrm>
        </p:spPr>
        <p:txBody>
          <a:bodyPr anchor="ctr">
            <a:noAutofit/>
          </a:bodyPr>
          <a:lstStyle/>
          <a:p>
            <a:r>
              <a:rPr lang="zh-TW" altLang="en-US" sz="4799" dirty="0" smtClean="0">
                <a:solidFill>
                  <a:schemeClr val="tx2"/>
                </a:solidFill>
              </a:rPr>
              <a:t>蔡炎龍 </a:t>
            </a:r>
            <a:r>
              <a:rPr lang="zh-TW" altLang="en-US" sz="4799" dirty="0">
                <a:solidFill>
                  <a:schemeClr val="tx2"/>
                </a:solidFill>
              </a:rPr>
              <a:t>老師</a:t>
            </a:r>
          </a:p>
        </p:txBody>
      </p:sp>
      <p:sp>
        <p:nvSpPr>
          <p:cNvPr id="4" name="矩形 3"/>
          <p:cNvSpPr/>
          <p:nvPr/>
        </p:nvSpPr>
        <p:spPr>
          <a:xfrm>
            <a:off x="3020243" y="5463178"/>
            <a:ext cx="6093796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218926">
              <a:defRPr/>
            </a:pPr>
            <a:r>
              <a:rPr lang="zh-TW" altLang="en-US" sz="2000" dirty="0">
                <a:solidFill>
                  <a:srgbClr val="1F497D">
                    <a:lumMod val="50000"/>
                  </a:srgbClr>
                </a:solidFill>
                <a:latin typeface="Calibri"/>
                <a:ea typeface="新細明體" panose="02020500000000000000" pitchFamily="18" charset="-120"/>
              </a:rPr>
              <a:t>國立政治大學金融科技研究中心</a:t>
            </a:r>
          </a:p>
          <a:p>
            <a:pPr algn="ctr" defTabSz="1218926">
              <a:defRPr/>
            </a:pPr>
            <a:r>
              <a:rPr lang="zh-TW" altLang="en-US" sz="2000" dirty="0">
                <a:solidFill>
                  <a:srgbClr val="1F497D">
                    <a:lumMod val="50000"/>
                  </a:srgbClr>
                </a:solidFill>
                <a:latin typeface="Calibri"/>
                <a:ea typeface="新細明體" panose="02020500000000000000" pitchFamily="18" charset="-120"/>
              </a:rPr>
              <a:t>智能理財與深度學習暑期訓練營</a:t>
            </a:r>
          </a:p>
        </p:txBody>
      </p:sp>
      <p:pic>
        <p:nvPicPr>
          <p:cNvPr id="2050" name="Picture 2" descr="「政大」的圖片搜尋結果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761" y="5305425"/>
            <a:ext cx="1045828" cy="102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國立政治大學金融科技研究中心」的圖片搜尋結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5459"/>
          <a:stretch/>
        </p:blipFill>
        <p:spPr bwMode="auto">
          <a:xfrm>
            <a:off x="2011063" y="5305425"/>
            <a:ext cx="1004804" cy="102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1001969" y="470435"/>
            <a:ext cx="1300044" cy="1201008"/>
            <a:chOff x="531615" y="480863"/>
            <a:chExt cx="1932734" cy="1784854"/>
          </a:xfrm>
        </p:grpSpPr>
        <p:sp>
          <p:nvSpPr>
            <p:cNvPr id="8" name="六邊形 7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26">
                <a:defRPr/>
              </a:pPr>
              <a:endParaRPr lang="zh-TW" altLang="en-US" sz="240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26">
                <a:defRPr/>
              </a:pPr>
              <a:endParaRPr lang="zh-TW" altLang="en-US" sz="240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26">
                <a:defRPr/>
              </a:pPr>
              <a:endParaRPr lang="zh-TW" altLang="en-US" sz="240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26">
                <a:defRPr/>
              </a:pPr>
              <a:endParaRPr lang="zh-TW" altLang="en-US" sz="240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26">
                <a:defRPr/>
              </a:pPr>
              <a:endParaRPr lang="zh-TW" altLang="en-US" sz="240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26">
                <a:defRPr/>
              </a:pPr>
              <a:endParaRPr lang="zh-TW" altLang="en-US" sz="240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26">
                <a:defRPr/>
              </a:pPr>
              <a:endParaRPr lang="zh-TW" altLang="en-US" sz="240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26">
                <a:defRPr/>
              </a:pPr>
              <a:endParaRPr lang="zh-TW" altLang="en-US" sz="240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26">
                <a:defRPr/>
              </a:pPr>
              <a:endParaRPr lang="zh-TW" altLang="en-US" sz="240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 rot="10800000">
            <a:off x="9904623" y="3764491"/>
            <a:ext cx="1300044" cy="1201008"/>
            <a:chOff x="531615" y="480863"/>
            <a:chExt cx="1932734" cy="1784854"/>
          </a:xfrm>
        </p:grpSpPr>
        <p:sp>
          <p:nvSpPr>
            <p:cNvPr id="30" name="六邊形 29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26">
                <a:defRPr/>
              </a:pPr>
              <a:endParaRPr lang="zh-TW" altLang="en-US" sz="240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26">
                <a:defRPr/>
              </a:pPr>
              <a:endParaRPr lang="zh-TW" altLang="en-US" sz="240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26">
                <a:defRPr/>
              </a:pPr>
              <a:endParaRPr lang="zh-TW" altLang="en-US" sz="240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26">
                <a:defRPr/>
              </a:pPr>
              <a:endParaRPr lang="zh-TW" altLang="en-US" sz="240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26">
                <a:defRPr/>
              </a:pPr>
              <a:endParaRPr lang="zh-TW" altLang="en-US" sz="240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26">
                <a:defRPr/>
              </a:pPr>
              <a:endParaRPr lang="zh-TW" altLang="en-US" sz="240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26">
                <a:defRPr/>
              </a:pPr>
              <a:endParaRPr lang="zh-TW" altLang="en-US" sz="240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26">
                <a:defRPr/>
              </a:pPr>
              <a:endParaRPr lang="zh-TW" altLang="en-US" sz="240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26">
                <a:defRPr/>
              </a:pPr>
              <a:endParaRPr lang="zh-TW" altLang="en-US" sz="240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26">
              <a:defRPr/>
            </a:pPr>
            <a:fld id="{A4668236-F89F-411F-AFB1-5C340E2C1AE8}" type="slidenum">
              <a:rPr lang="zh-TW" altLang="en-US" sz="1600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 defTabSz="1218926">
                <a:defRPr/>
              </a:pPr>
              <a:t>1</a:t>
            </a:fld>
            <a:endParaRPr lang="zh-TW" altLang="en-US" sz="1600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29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3"/>
          <p:cNvGrpSpPr/>
          <p:nvPr/>
        </p:nvGrpSpPr>
        <p:grpSpPr>
          <a:xfrm>
            <a:off x="-439215" y="373384"/>
            <a:ext cx="5746777" cy="1854367"/>
            <a:chOff x="-439215" y="373384"/>
            <a:chExt cx="5746777" cy="1854367"/>
          </a:xfrm>
        </p:grpSpPr>
        <p:sp>
          <p:nvSpPr>
            <p:cNvPr id="5" name="六邊形 4"/>
            <p:cNvSpPr/>
            <p:nvPr/>
          </p:nvSpPr>
          <p:spPr>
            <a:xfrm rot="5400000">
              <a:off x="171358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210990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250623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290256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329889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3695224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409155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448788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4884211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151541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911743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230807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270440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310073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3497059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3893388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428971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4686046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171358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210990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250623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290256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329889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3695223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4091552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4487881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1515413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1911742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230807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270440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310072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349705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389338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428971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4686044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1713577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210990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250623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290256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329889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3695221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4091549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4487879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-26807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12825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2458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92091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131724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-46623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-6990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32642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2275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111908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-26807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12825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52458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92091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131724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-46623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-69908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32642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72275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111907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-268073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12825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2458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92091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131724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標題 1"/>
          <p:cNvSpPr txBox="1">
            <a:spLocks/>
          </p:cNvSpPr>
          <p:nvPr/>
        </p:nvSpPr>
        <p:spPr>
          <a:xfrm>
            <a:off x="1101670" y="577773"/>
            <a:ext cx="3473813" cy="144697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solidFill>
                  <a:schemeClr val="tx2"/>
                </a:solidFill>
              </a:rPr>
              <a:t>首先我們有個對話的範本</a:t>
            </a:r>
            <a:r>
              <a:rPr lang="en-US" altLang="zh-TW" dirty="0" smtClean="0">
                <a:solidFill>
                  <a:schemeClr val="tx2"/>
                </a:solidFill>
              </a:rPr>
              <a:t>:</a:t>
            </a:r>
          </a:p>
        </p:txBody>
      </p:sp>
      <p:pic>
        <p:nvPicPr>
          <p:cNvPr id="120" name="圖片 119" descr="ZDExMWZj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6" y="304800"/>
            <a:ext cx="4221018" cy="633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42"/>
          <p:cNvGrpSpPr/>
          <p:nvPr/>
        </p:nvGrpSpPr>
        <p:grpSpPr>
          <a:xfrm>
            <a:off x="725731" y="2315555"/>
            <a:ext cx="10857450" cy="4096848"/>
            <a:chOff x="948628" y="2466694"/>
            <a:chExt cx="10857450" cy="4096848"/>
          </a:xfrm>
        </p:grpSpPr>
        <p:sp>
          <p:nvSpPr>
            <p:cNvPr id="140" name="矩形 139"/>
            <p:cNvSpPr/>
            <p:nvPr/>
          </p:nvSpPr>
          <p:spPr>
            <a:xfrm>
              <a:off x="1058204" y="2576185"/>
              <a:ext cx="10636491" cy="39129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948628" y="2466694"/>
              <a:ext cx="1095668" cy="1011835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10710410" y="5551707"/>
              <a:ext cx="1095668" cy="1011835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ETF</a:t>
              </a:r>
              <a:r>
                <a:rPr lang="zh-TW" altLang="en-US" dirty="0" smtClean="0">
                  <a:solidFill>
                    <a:schemeClr val="tx2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2"/>
                  </a:solidFill>
                </a:rPr>
                <a:t>in 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</a:rPr>
                <a:t>一般的</a:t>
              </a:r>
              <a:r>
                <a:rPr lang="en-US" altLang="zh-TW" sz="2800" dirty="0" smtClean="0">
                  <a:solidFill>
                    <a:schemeClr val="tx2"/>
                  </a:solidFill>
                  <a:latin typeface="+mn-ea"/>
                </a:rPr>
                <a:t>RNN(2)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983673" y="2937163"/>
            <a:ext cx="97674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model.summary</a:t>
            </a:r>
            <a:r>
              <a:rPr lang="en-US" sz="3600" dirty="0" smtClean="0">
                <a:solidFill>
                  <a:schemeClr val="bg1"/>
                </a:solidFill>
              </a:rPr>
              <a:t>( )  </a:t>
            </a:r>
            <a:r>
              <a:rPr lang="en-US" sz="3600" dirty="0" smtClean="0">
                <a:solidFill>
                  <a:schemeClr val="accent4"/>
                </a:solidFill>
              </a:rPr>
              <a:t>#</a:t>
            </a:r>
            <a:r>
              <a:rPr lang="zh-TW" altLang="en-US" sz="3600" dirty="0" smtClean="0">
                <a:solidFill>
                  <a:schemeClr val="accent4"/>
                </a:solidFill>
              </a:rPr>
              <a:t>看模型架構</a:t>
            </a:r>
            <a:endParaRPr lang="en-US" sz="3600" dirty="0" smtClean="0">
              <a:solidFill>
                <a:schemeClr val="bg1"/>
              </a:solidFill>
            </a:endParaRP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err="1" smtClean="0">
                <a:solidFill>
                  <a:schemeClr val="bg1"/>
                </a:solidFill>
              </a:rPr>
              <a:t>model.compile</a:t>
            </a:r>
            <a:r>
              <a:rPr lang="en-US" sz="3600" dirty="0" smtClean="0">
                <a:solidFill>
                  <a:schemeClr val="bg1"/>
                </a:solidFill>
              </a:rPr>
              <a:t>(loss=</a:t>
            </a:r>
            <a:r>
              <a:rPr lang="en-US" sz="3600" dirty="0" smtClean="0">
                <a:solidFill>
                  <a:srgbClr val="FF0000"/>
                </a:solidFill>
              </a:rPr>
              <a:t>‘</a:t>
            </a:r>
            <a:r>
              <a:rPr lang="en-US" sz="3600" dirty="0" err="1" smtClean="0">
                <a:solidFill>
                  <a:srgbClr val="FF0000"/>
                </a:solidFill>
              </a:rPr>
              <a:t>mse</a:t>
            </a:r>
            <a:r>
              <a:rPr lang="en-US" sz="3600" dirty="0" smtClean="0">
                <a:solidFill>
                  <a:srgbClr val="FF0000"/>
                </a:solidFill>
              </a:rPr>
              <a:t>’</a:t>
            </a:r>
            <a:r>
              <a:rPr lang="en-US" sz="3600" dirty="0" smtClean="0">
                <a:solidFill>
                  <a:schemeClr val="bg1"/>
                </a:solidFill>
              </a:rPr>
              <a:t>,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optimizer=</a:t>
            </a:r>
            <a:r>
              <a:rPr lang="en-US" sz="3600" dirty="0" smtClean="0">
                <a:solidFill>
                  <a:srgbClr val="FF0000"/>
                </a:solidFill>
              </a:rPr>
              <a:t>‘SGD</a:t>
            </a:r>
            <a:r>
              <a:rPr lang="en-US" sz="3600" dirty="0" smtClean="0">
                <a:solidFill>
                  <a:srgbClr val="FF0000"/>
                </a:solidFill>
              </a:rPr>
              <a:t>’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  <a:r>
              <a:rPr lang="zh-TW" altLang="en-US" sz="3600" dirty="0" smtClean="0">
                <a:solidFill>
                  <a:srgbClr val="FF0000"/>
                </a:solidFill>
              </a:rPr>
              <a:t> </a:t>
            </a:r>
            <a:endParaRPr lang="en-US" altLang="zh-TW" sz="3600" dirty="0" smtClean="0">
              <a:solidFill>
                <a:srgbClr val="FF0000"/>
              </a:solidFill>
            </a:endParaRPr>
          </a:p>
          <a:p>
            <a:r>
              <a:rPr lang="en-US" altLang="zh-TW" sz="3600" dirty="0" smtClean="0">
                <a:solidFill>
                  <a:schemeClr val="accent4"/>
                </a:solidFill>
              </a:rPr>
              <a:t>#</a:t>
            </a:r>
            <a:r>
              <a:rPr lang="zh-TW" altLang="en-US" sz="3600" dirty="0" smtClean="0">
                <a:solidFill>
                  <a:schemeClr val="accent4"/>
                </a:solidFill>
              </a:rPr>
              <a:t>編譯</a:t>
            </a:r>
            <a:endParaRPr lang="en-US" sz="3600" dirty="0" smtClean="0">
              <a:solidFill>
                <a:schemeClr val="accent4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model.fit(</a:t>
            </a:r>
            <a:r>
              <a:rPr lang="en-US" sz="3600" dirty="0" err="1" smtClean="0">
                <a:solidFill>
                  <a:schemeClr val="bg1"/>
                </a:solidFill>
              </a:rPr>
              <a:t>x_train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  <a:r>
              <a:rPr lang="en-US" sz="3600" dirty="0" err="1" smtClean="0">
                <a:solidFill>
                  <a:schemeClr val="bg1"/>
                </a:solidFill>
              </a:rPr>
              <a:t>y_train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  <a:r>
              <a:rPr lang="zh-TW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TW" sz="3600" dirty="0" smtClean="0">
                <a:solidFill>
                  <a:schemeClr val="accent4"/>
                </a:solidFill>
              </a:rPr>
              <a:t>#</a:t>
            </a:r>
            <a:r>
              <a:rPr lang="zh-TW" altLang="en-US" sz="3600" dirty="0" smtClean="0">
                <a:solidFill>
                  <a:schemeClr val="accent4"/>
                </a:solidFill>
              </a:rPr>
              <a:t>執行</a:t>
            </a:r>
            <a:endParaRPr lang="zh-TW" alt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42"/>
          <p:cNvGrpSpPr/>
          <p:nvPr/>
        </p:nvGrpSpPr>
        <p:grpSpPr>
          <a:xfrm>
            <a:off x="725731" y="2315555"/>
            <a:ext cx="10857450" cy="4096848"/>
            <a:chOff x="948628" y="2466694"/>
            <a:chExt cx="10857450" cy="4096848"/>
          </a:xfrm>
        </p:grpSpPr>
        <p:sp>
          <p:nvSpPr>
            <p:cNvPr id="140" name="矩形 139"/>
            <p:cNvSpPr/>
            <p:nvPr/>
          </p:nvSpPr>
          <p:spPr>
            <a:xfrm>
              <a:off x="1058204" y="2576185"/>
              <a:ext cx="10636491" cy="39129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948628" y="2466694"/>
              <a:ext cx="1095668" cy="1011835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10710410" y="5551707"/>
              <a:ext cx="1095668" cy="1011835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ETF</a:t>
              </a:r>
              <a:r>
                <a:rPr lang="zh-TW" altLang="en-US" dirty="0" smtClean="0">
                  <a:solidFill>
                    <a:schemeClr val="tx2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2"/>
                  </a:solidFill>
                </a:rPr>
                <a:t>in 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看看結果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4" name="文字方塊 143"/>
          <p:cNvSpPr txBox="1"/>
          <p:nvPr/>
        </p:nvSpPr>
        <p:spPr>
          <a:xfrm>
            <a:off x="1205345" y="3228110"/>
            <a:ext cx="84374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zh-TW" sz="3600" dirty="0" smtClean="0">
                <a:solidFill>
                  <a:schemeClr val="bg1"/>
                </a:solidFill>
                <a:latin typeface="+mn-ea"/>
              </a:rPr>
              <a:t>result=model.predict_classes</a:t>
            </a:r>
            <a:r>
              <a:rPr kumimoji="1" lang="zh-TW" altLang="zh-TW" sz="3600" dirty="0" smtClean="0">
                <a:solidFill>
                  <a:schemeClr val="bg1"/>
                </a:solidFill>
                <a:latin typeface="+mn-ea"/>
                <a:cs typeface="Courier New" pitchFamily="49" charset="0"/>
              </a:rPr>
              <a:t>(</a:t>
            </a:r>
            <a:r>
              <a:rPr lang="zh-TW" altLang="zh-TW" sz="3600" dirty="0" smtClean="0">
                <a:solidFill>
                  <a:schemeClr val="bg1"/>
                </a:solidFill>
                <a:latin typeface="+mn-ea"/>
              </a:rPr>
              <a:t>x_test</a:t>
            </a:r>
            <a:r>
              <a:rPr kumimoji="1" lang="zh-TW" altLang="zh-TW" sz="3600" dirty="0" smtClean="0">
                <a:solidFill>
                  <a:schemeClr val="bg1"/>
                </a:solidFill>
                <a:latin typeface="+mn-ea"/>
                <a:cs typeface="Courier New" pitchFamily="49" charset="0"/>
              </a:rPr>
              <a:t>)</a:t>
            </a:r>
            <a:r>
              <a:rPr kumimoji="1" lang="zh-TW" altLang="zh-TW" sz="3600" dirty="0" smtClean="0">
                <a:solidFill>
                  <a:schemeClr val="bg1"/>
                </a:solidFill>
                <a:latin typeface="+mn-ea"/>
                <a:cs typeface="新細明體" pitchFamily="18" charset="-120"/>
              </a:rPr>
              <a:t> </a:t>
            </a:r>
          </a:p>
          <a:p>
            <a:endParaRPr lang="en-US" altLang="zh-TW" sz="36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TW" sz="3600" dirty="0" smtClean="0">
                <a:solidFill>
                  <a:schemeClr val="accent6"/>
                </a:solidFill>
                <a:latin typeface="+mn-ea"/>
              </a:rPr>
              <a:t>print</a:t>
            </a:r>
            <a:r>
              <a:rPr lang="en-US" altLang="zh-TW" sz="3600" dirty="0" smtClean="0">
                <a:solidFill>
                  <a:schemeClr val="bg1"/>
                </a:solidFill>
                <a:latin typeface="+mn-ea"/>
              </a:rPr>
              <a:t>(result)</a:t>
            </a:r>
            <a:endParaRPr lang="zh-TW" altLang="en-US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0" y="0"/>
            <a:ext cx="65" cy="27699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23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42"/>
          <p:cNvGrpSpPr/>
          <p:nvPr/>
        </p:nvGrpSpPr>
        <p:grpSpPr>
          <a:xfrm>
            <a:off x="725731" y="2315555"/>
            <a:ext cx="10857450" cy="4096848"/>
            <a:chOff x="948628" y="2466694"/>
            <a:chExt cx="10857450" cy="4096848"/>
          </a:xfrm>
        </p:grpSpPr>
        <p:sp>
          <p:nvSpPr>
            <p:cNvPr id="140" name="矩形 139"/>
            <p:cNvSpPr/>
            <p:nvPr/>
          </p:nvSpPr>
          <p:spPr>
            <a:xfrm>
              <a:off x="1058204" y="2576185"/>
              <a:ext cx="10636491" cy="39129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948628" y="2466694"/>
              <a:ext cx="1095668" cy="1011835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10710410" y="5551707"/>
              <a:ext cx="1095668" cy="1011835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ETF</a:t>
              </a:r>
              <a:r>
                <a:rPr lang="zh-TW" altLang="en-US" dirty="0" smtClean="0">
                  <a:solidFill>
                    <a:schemeClr val="tx2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2"/>
                  </a:solidFill>
                </a:rPr>
                <a:t>in 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sz="2800" dirty="0" smtClean="0">
                  <a:solidFill>
                    <a:schemeClr val="tx2"/>
                  </a:solidFill>
                  <a:latin typeface="+mn-ea"/>
                </a:rPr>
                <a:t>GRU(1)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1122218" y="2701635"/>
            <a:ext cx="97674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model = Sequential() </a:t>
            </a:r>
          </a:p>
          <a:p>
            <a:r>
              <a:rPr lang="en-US" sz="3600" dirty="0" err="1" smtClean="0">
                <a:solidFill>
                  <a:schemeClr val="bg1"/>
                </a:solidFill>
              </a:rPr>
              <a:t>model.add</a:t>
            </a:r>
            <a:r>
              <a:rPr lang="en-US" sz="3600" dirty="0" smtClean="0">
                <a:solidFill>
                  <a:schemeClr val="bg1"/>
                </a:solidFill>
              </a:rPr>
              <a:t>(GRU(</a:t>
            </a:r>
            <a:r>
              <a:rPr lang="en-US" sz="3600" dirty="0" smtClean="0">
                <a:solidFill>
                  <a:schemeClr val="accent6"/>
                </a:solidFill>
              </a:rPr>
              <a:t>128</a:t>
            </a:r>
            <a:r>
              <a:rPr lang="en-US" sz="3600" dirty="0" smtClean="0">
                <a:solidFill>
                  <a:schemeClr val="bg1"/>
                </a:solidFill>
              </a:rPr>
              <a:t>, dropout=</a:t>
            </a:r>
            <a:r>
              <a:rPr lang="en-US" sz="3600" dirty="0" smtClean="0">
                <a:solidFill>
                  <a:schemeClr val="accent6"/>
                </a:solidFill>
              </a:rPr>
              <a:t>0.2</a:t>
            </a:r>
            <a:r>
              <a:rPr lang="en-US" sz="3600" dirty="0" smtClean="0">
                <a:solidFill>
                  <a:schemeClr val="bg1"/>
                </a:solidFill>
              </a:rPr>
              <a:t>,        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                         </a:t>
            </a:r>
            <a:r>
              <a:rPr lang="en-US" sz="3600" dirty="0" err="1" smtClean="0">
                <a:solidFill>
                  <a:schemeClr val="bg1"/>
                </a:solidFill>
              </a:rPr>
              <a:t>recurrent_dropout</a:t>
            </a:r>
            <a:r>
              <a:rPr lang="en-US" sz="3600" dirty="0" smtClean="0">
                <a:solidFill>
                  <a:schemeClr val="bg1"/>
                </a:solidFill>
              </a:rPr>
              <a:t>=</a:t>
            </a:r>
            <a:r>
              <a:rPr lang="en-US" sz="3600" dirty="0" smtClean="0">
                <a:solidFill>
                  <a:schemeClr val="accent6"/>
                </a:solidFill>
              </a:rPr>
              <a:t>0.2</a:t>
            </a:r>
            <a:r>
              <a:rPr lang="en-US" sz="3600" dirty="0" smtClean="0">
                <a:solidFill>
                  <a:schemeClr val="bg1"/>
                </a:solidFill>
              </a:rPr>
              <a:t>, 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                         </a:t>
            </a:r>
            <a:r>
              <a:rPr lang="en-US" sz="3600" dirty="0" err="1" smtClean="0">
                <a:solidFill>
                  <a:schemeClr val="bg1"/>
                </a:solidFill>
              </a:rPr>
              <a:t>input_shape</a:t>
            </a:r>
            <a:r>
              <a:rPr lang="en-US" sz="3600" dirty="0" smtClean="0">
                <a:solidFill>
                  <a:schemeClr val="bg1"/>
                </a:solidFill>
              </a:rPr>
              <a:t>=(</a:t>
            </a:r>
            <a:r>
              <a:rPr lang="en-US" sz="3600" dirty="0" smtClean="0">
                <a:solidFill>
                  <a:schemeClr val="accent6"/>
                </a:solidFill>
              </a:rPr>
              <a:t>20</a:t>
            </a:r>
            <a:r>
              <a:rPr lang="en-US" sz="3600" dirty="0" smtClean="0">
                <a:solidFill>
                  <a:schemeClr val="bg1"/>
                </a:solidFill>
              </a:rPr>
              <a:t>,</a:t>
            </a:r>
            <a:r>
              <a:rPr lang="en-US" sz="3600" dirty="0" smtClean="0">
                <a:solidFill>
                  <a:schemeClr val="accent6"/>
                </a:solidFill>
              </a:rPr>
              <a:t>1</a:t>
            </a:r>
            <a:r>
              <a:rPr lang="en-US" sz="3600" dirty="0" smtClean="0">
                <a:solidFill>
                  <a:schemeClr val="bg1"/>
                </a:solidFill>
              </a:rPr>
              <a:t>))) </a:t>
            </a:r>
            <a:r>
              <a:rPr lang="en-US" sz="3600" dirty="0" err="1" smtClean="0">
                <a:solidFill>
                  <a:schemeClr val="bg1"/>
                </a:solidFill>
              </a:rPr>
              <a:t>model.add</a:t>
            </a:r>
            <a:r>
              <a:rPr lang="en-US" sz="3600" dirty="0" smtClean="0">
                <a:solidFill>
                  <a:schemeClr val="bg1"/>
                </a:solidFill>
              </a:rPr>
              <a:t>(Dense(</a:t>
            </a:r>
            <a:r>
              <a:rPr lang="en-US" sz="3600" dirty="0" smtClean="0">
                <a:solidFill>
                  <a:schemeClr val="accent6"/>
                </a:solidFill>
              </a:rPr>
              <a:t>1</a:t>
            </a:r>
            <a:r>
              <a:rPr lang="en-US" sz="3600" dirty="0" smtClean="0">
                <a:solidFill>
                  <a:schemeClr val="bg1"/>
                </a:solidFill>
              </a:rPr>
              <a:t>)) </a:t>
            </a:r>
          </a:p>
          <a:p>
            <a:r>
              <a:rPr lang="en-US" sz="3600" dirty="0" err="1" smtClean="0">
                <a:solidFill>
                  <a:schemeClr val="bg1"/>
                </a:solidFill>
              </a:rPr>
              <a:t>model.add</a:t>
            </a:r>
            <a:r>
              <a:rPr lang="en-US" sz="3600" dirty="0" smtClean="0">
                <a:solidFill>
                  <a:schemeClr val="bg1"/>
                </a:solidFill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</a:rPr>
              <a:t>LeakyReLU</a:t>
            </a:r>
            <a:r>
              <a:rPr lang="en-US" sz="3600" dirty="0" smtClean="0">
                <a:solidFill>
                  <a:schemeClr val="bg1"/>
                </a:solidFill>
              </a:rPr>
              <a:t>())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42"/>
          <p:cNvGrpSpPr/>
          <p:nvPr/>
        </p:nvGrpSpPr>
        <p:grpSpPr>
          <a:xfrm>
            <a:off x="725731" y="2315555"/>
            <a:ext cx="10857450" cy="4096848"/>
            <a:chOff x="948628" y="2466694"/>
            <a:chExt cx="10857450" cy="4096848"/>
          </a:xfrm>
        </p:grpSpPr>
        <p:sp>
          <p:nvSpPr>
            <p:cNvPr id="140" name="矩形 139"/>
            <p:cNvSpPr/>
            <p:nvPr/>
          </p:nvSpPr>
          <p:spPr>
            <a:xfrm>
              <a:off x="1058204" y="2576185"/>
              <a:ext cx="10636491" cy="39129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948628" y="2466694"/>
              <a:ext cx="1095668" cy="1011835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10710410" y="5551707"/>
              <a:ext cx="1095668" cy="1011835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ETF</a:t>
              </a:r>
              <a:r>
                <a:rPr lang="zh-TW" altLang="en-US" dirty="0" smtClean="0">
                  <a:solidFill>
                    <a:schemeClr val="tx2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2"/>
                  </a:solidFill>
                </a:rPr>
                <a:t>in 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sz="2800" dirty="0" smtClean="0">
                  <a:solidFill>
                    <a:schemeClr val="tx2"/>
                  </a:solidFill>
                  <a:latin typeface="+mn-ea"/>
                </a:rPr>
                <a:t>GRU(2)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983672" y="2937163"/>
            <a:ext cx="10446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model.summary</a:t>
            </a:r>
            <a:r>
              <a:rPr lang="en-US" sz="3600" dirty="0" smtClean="0">
                <a:solidFill>
                  <a:schemeClr val="bg1"/>
                </a:solidFill>
              </a:rPr>
              <a:t>() </a:t>
            </a:r>
            <a:r>
              <a:rPr lang="en-US" altLang="zh-TW" sz="3600" dirty="0" smtClean="0">
                <a:solidFill>
                  <a:schemeClr val="accent4"/>
                </a:solidFill>
              </a:rPr>
              <a:t>#</a:t>
            </a:r>
            <a:r>
              <a:rPr lang="zh-TW" altLang="en-US" sz="3600" dirty="0" smtClean="0">
                <a:solidFill>
                  <a:schemeClr val="accent4"/>
                </a:solidFill>
              </a:rPr>
              <a:t>看模型架構</a:t>
            </a:r>
            <a:endParaRPr lang="en-US" sz="3600" dirty="0" smtClean="0">
              <a:solidFill>
                <a:schemeClr val="accent4"/>
              </a:solidFill>
            </a:endParaRP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err="1" smtClean="0">
                <a:solidFill>
                  <a:schemeClr val="bg1"/>
                </a:solidFill>
              </a:rPr>
              <a:t>model.compile</a:t>
            </a:r>
            <a:r>
              <a:rPr lang="en-US" sz="3600" dirty="0" smtClean="0">
                <a:solidFill>
                  <a:schemeClr val="bg1"/>
                </a:solidFill>
              </a:rPr>
              <a:t>(loss=</a:t>
            </a:r>
            <a:r>
              <a:rPr lang="en-US" sz="3600" dirty="0" smtClean="0">
                <a:solidFill>
                  <a:srgbClr val="FF0000"/>
                </a:solidFill>
              </a:rPr>
              <a:t>‘</a:t>
            </a:r>
            <a:r>
              <a:rPr lang="en-US" sz="3600" dirty="0" err="1" smtClean="0">
                <a:solidFill>
                  <a:srgbClr val="FF0000"/>
                </a:solidFill>
              </a:rPr>
              <a:t>mse</a:t>
            </a:r>
            <a:r>
              <a:rPr lang="en-US" sz="3600" dirty="0" smtClean="0">
                <a:solidFill>
                  <a:srgbClr val="FF0000"/>
                </a:solidFill>
              </a:rPr>
              <a:t>’</a:t>
            </a:r>
            <a:r>
              <a:rPr lang="en-US" sz="3600" dirty="0" smtClean="0">
                <a:solidFill>
                  <a:schemeClr val="bg1"/>
                </a:solidFill>
              </a:rPr>
              <a:t>, optimizer=</a:t>
            </a:r>
            <a:r>
              <a:rPr lang="en-US" sz="3600" dirty="0" smtClean="0">
                <a:solidFill>
                  <a:srgbClr val="FF0000"/>
                </a:solidFill>
              </a:rPr>
              <a:t>‘SGD</a:t>
            </a:r>
            <a:r>
              <a:rPr lang="en-US" sz="3600" dirty="0" smtClean="0">
                <a:solidFill>
                  <a:srgbClr val="FF0000"/>
                </a:solidFill>
              </a:rPr>
              <a:t>’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  <a:r>
              <a:rPr lang="zh-TW" altLang="en-US" sz="3600" dirty="0" smtClean="0">
                <a:solidFill>
                  <a:srgbClr val="FF0000"/>
                </a:solidFill>
              </a:rPr>
              <a:t> </a:t>
            </a:r>
            <a:endParaRPr lang="en-US" altLang="zh-TW" sz="3600" dirty="0" smtClean="0">
              <a:solidFill>
                <a:srgbClr val="FF0000"/>
              </a:solidFill>
            </a:endParaRPr>
          </a:p>
          <a:p>
            <a:r>
              <a:rPr lang="en-US" altLang="zh-TW" sz="3600" dirty="0" smtClean="0">
                <a:solidFill>
                  <a:schemeClr val="accent4"/>
                </a:solidFill>
              </a:rPr>
              <a:t>#</a:t>
            </a:r>
            <a:r>
              <a:rPr lang="zh-TW" altLang="en-US" sz="3600" dirty="0" smtClean="0">
                <a:solidFill>
                  <a:schemeClr val="accent4"/>
                </a:solidFill>
              </a:rPr>
              <a:t>編譯</a:t>
            </a:r>
            <a:endParaRPr lang="en-US" sz="3600" dirty="0" smtClean="0">
              <a:solidFill>
                <a:schemeClr val="accent4"/>
              </a:solidFill>
            </a:endParaRP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model.fit(</a:t>
            </a:r>
            <a:r>
              <a:rPr lang="en-US" sz="3600" dirty="0" err="1" smtClean="0">
                <a:solidFill>
                  <a:schemeClr val="bg1"/>
                </a:solidFill>
              </a:rPr>
              <a:t>x_train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  <a:r>
              <a:rPr lang="en-US" sz="3600" dirty="0" err="1" smtClean="0">
                <a:solidFill>
                  <a:schemeClr val="bg1"/>
                </a:solidFill>
              </a:rPr>
              <a:t>y_train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  <a:r>
              <a:rPr lang="zh-TW" alt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/>
              <a:t>)</a:t>
            </a:r>
            <a:r>
              <a:rPr lang="en-US" altLang="zh-TW" sz="3600" dirty="0" smtClean="0">
                <a:solidFill>
                  <a:schemeClr val="accent4"/>
                </a:solidFill>
              </a:rPr>
              <a:t>#</a:t>
            </a:r>
            <a:r>
              <a:rPr lang="zh-TW" altLang="en-US" sz="3600" dirty="0" smtClean="0">
                <a:solidFill>
                  <a:schemeClr val="accent4"/>
                </a:solidFill>
              </a:rPr>
              <a:t>執行</a:t>
            </a:r>
            <a:endParaRPr lang="zh-TW" alt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42"/>
          <p:cNvGrpSpPr/>
          <p:nvPr/>
        </p:nvGrpSpPr>
        <p:grpSpPr>
          <a:xfrm>
            <a:off x="725731" y="2315555"/>
            <a:ext cx="10857450" cy="4096848"/>
            <a:chOff x="948628" y="2466694"/>
            <a:chExt cx="10857450" cy="4096848"/>
          </a:xfrm>
        </p:grpSpPr>
        <p:sp>
          <p:nvSpPr>
            <p:cNvPr id="140" name="矩形 139"/>
            <p:cNvSpPr/>
            <p:nvPr/>
          </p:nvSpPr>
          <p:spPr>
            <a:xfrm>
              <a:off x="1058204" y="2576185"/>
              <a:ext cx="10636491" cy="39129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948628" y="2466694"/>
              <a:ext cx="1095668" cy="1011835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10710410" y="5551707"/>
              <a:ext cx="1095668" cy="1011835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ETF</a:t>
              </a:r>
              <a:r>
                <a:rPr lang="zh-TW" altLang="en-US" dirty="0" smtClean="0">
                  <a:solidFill>
                    <a:schemeClr val="tx2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2"/>
                  </a:solidFill>
                </a:rPr>
                <a:t>in 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看看結果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1039091" y="3574472"/>
            <a:ext cx="9767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result = </a:t>
            </a:r>
            <a:r>
              <a:rPr lang="en-US" sz="3600" dirty="0" err="1" smtClean="0">
                <a:solidFill>
                  <a:schemeClr val="bg1"/>
                </a:solidFill>
              </a:rPr>
              <a:t>model.predict_classes</a:t>
            </a:r>
            <a:r>
              <a:rPr lang="en-US" sz="3600" dirty="0" smtClean="0">
                <a:solidFill>
                  <a:schemeClr val="bg1"/>
                </a:solidFill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</a:rPr>
              <a:t>x_test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600" dirty="0" smtClean="0">
                <a:solidFill>
                  <a:schemeClr val="accent6"/>
                </a:solidFill>
              </a:rPr>
              <a:t>print</a:t>
            </a:r>
            <a:r>
              <a:rPr lang="en-US" sz="3600" dirty="0" smtClean="0">
                <a:solidFill>
                  <a:schemeClr val="bg1"/>
                </a:solidFill>
              </a:rPr>
              <a:t>(result)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42"/>
          <p:cNvGrpSpPr/>
          <p:nvPr/>
        </p:nvGrpSpPr>
        <p:grpSpPr>
          <a:xfrm>
            <a:off x="725731" y="2315555"/>
            <a:ext cx="10857450" cy="4096848"/>
            <a:chOff x="948628" y="2466694"/>
            <a:chExt cx="10857450" cy="4096848"/>
          </a:xfrm>
        </p:grpSpPr>
        <p:sp>
          <p:nvSpPr>
            <p:cNvPr id="140" name="矩形 139"/>
            <p:cNvSpPr/>
            <p:nvPr/>
          </p:nvSpPr>
          <p:spPr>
            <a:xfrm>
              <a:off x="1058204" y="2576185"/>
              <a:ext cx="10636491" cy="39129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948628" y="2466694"/>
              <a:ext cx="1095668" cy="1011835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10710410" y="5551707"/>
              <a:ext cx="1095668" cy="1011835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ETF</a:t>
              </a:r>
              <a:r>
                <a:rPr lang="zh-TW" altLang="en-US" dirty="0" smtClean="0">
                  <a:solidFill>
                    <a:schemeClr val="tx2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2"/>
                  </a:solidFill>
                </a:rPr>
                <a:t>in 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LSTM(1)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983673" y="2937163"/>
            <a:ext cx="97674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model = Sequential() </a:t>
            </a:r>
          </a:p>
          <a:p>
            <a:r>
              <a:rPr lang="en-US" sz="3600" dirty="0" err="1" smtClean="0">
                <a:solidFill>
                  <a:schemeClr val="bg1"/>
                </a:solidFill>
              </a:rPr>
              <a:t>model.add</a:t>
            </a:r>
            <a:r>
              <a:rPr lang="en-US" sz="3600" dirty="0" smtClean="0">
                <a:solidFill>
                  <a:schemeClr val="bg1"/>
                </a:solidFill>
              </a:rPr>
              <a:t>(LSTM(</a:t>
            </a:r>
            <a:r>
              <a:rPr lang="en-US" sz="3600" dirty="0" smtClean="0">
                <a:solidFill>
                  <a:schemeClr val="accent6"/>
                </a:solidFill>
              </a:rPr>
              <a:t>128</a:t>
            </a:r>
            <a:r>
              <a:rPr lang="en-US" sz="3600" dirty="0" smtClean="0">
                <a:solidFill>
                  <a:schemeClr val="bg1"/>
                </a:solidFill>
              </a:rPr>
              <a:t>, dropout=</a:t>
            </a:r>
            <a:r>
              <a:rPr lang="en-US" sz="3600" dirty="0" smtClean="0">
                <a:solidFill>
                  <a:schemeClr val="accent6"/>
                </a:solidFill>
              </a:rPr>
              <a:t>0.2</a:t>
            </a:r>
            <a:r>
              <a:rPr lang="en-US" sz="3600" dirty="0" smtClean="0">
                <a:solidFill>
                  <a:schemeClr val="bg1"/>
                </a:solidFill>
              </a:rPr>
              <a:t>, 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                          </a:t>
            </a:r>
            <a:r>
              <a:rPr lang="en-US" sz="3600" dirty="0" err="1" smtClean="0">
                <a:solidFill>
                  <a:schemeClr val="bg1"/>
                </a:solidFill>
              </a:rPr>
              <a:t>recurrent_dropout</a:t>
            </a:r>
            <a:r>
              <a:rPr lang="en-US" sz="3600" dirty="0" smtClean="0">
                <a:solidFill>
                  <a:schemeClr val="bg1"/>
                </a:solidFill>
              </a:rPr>
              <a:t>=</a:t>
            </a:r>
            <a:r>
              <a:rPr lang="en-US" sz="3600" dirty="0" smtClean="0">
                <a:solidFill>
                  <a:schemeClr val="accent6"/>
                </a:solidFill>
              </a:rPr>
              <a:t>0.2</a:t>
            </a:r>
            <a:r>
              <a:rPr lang="en-US" sz="3600" dirty="0" smtClean="0">
                <a:solidFill>
                  <a:schemeClr val="bg1"/>
                </a:solidFill>
              </a:rPr>
              <a:t>,              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                          </a:t>
            </a:r>
            <a:r>
              <a:rPr lang="en-US" sz="3600" dirty="0" err="1" smtClean="0">
                <a:solidFill>
                  <a:schemeClr val="bg1"/>
                </a:solidFill>
              </a:rPr>
              <a:t>input_shape</a:t>
            </a:r>
            <a:r>
              <a:rPr lang="en-US" sz="3600" dirty="0" smtClean="0">
                <a:solidFill>
                  <a:schemeClr val="bg1"/>
                </a:solidFill>
              </a:rPr>
              <a:t>=(</a:t>
            </a:r>
            <a:r>
              <a:rPr lang="en-US" sz="3600" dirty="0" smtClean="0">
                <a:solidFill>
                  <a:schemeClr val="accent6"/>
                </a:solidFill>
              </a:rPr>
              <a:t>20, 1</a:t>
            </a:r>
            <a:r>
              <a:rPr lang="en-US" sz="3600" dirty="0" smtClean="0">
                <a:solidFill>
                  <a:schemeClr val="bg1"/>
                </a:solidFill>
              </a:rPr>
              <a:t>))) </a:t>
            </a:r>
            <a:r>
              <a:rPr lang="en-US" sz="3600" dirty="0" err="1" smtClean="0">
                <a:solidFill>
                  <a:schemeClr val="bg1"/>
                </a:solidFill>
              </a:rPr>
              <a:t>model.add</a:t>
            </a:r>
            <a:r>
              <a:rPr lang="en-US" sz="3600" dirty="0" smtClean="0">
                <a:solidFill>
                  <a:schemeClr val="bg1"/>
                </a:solidFill>
              </a:rPr>
              <a:t>(Dense(</a:t>
            </a:r>
            <a:r>
              <a:rPr lang="en-US" sz="3600" dirty="0" smtClean="0">
                <a:solidFill>
                  <a:schemeClr val="accent6"/>
                </a:solidFill>
              </a:rPr>
              <a:t>1</a:t>
            </a:r>
            <a:r>
              <a:rPr lang="en-US" sz="3600" dirty="0" smtClean="0">
                <a:solidFill>
                  <a:schemeClr val="bg1"/>
                </a:solidFill>
              </a:rPr>
              <a:t>))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42"/>
          <p:cNvGrpSpPr/>
          <p:nvPr/>
        </p:nvGrpSpPr>
        <p:grpSpPr>
          <a:xfrm>
            <a:off x="725731" y="2315555"/>
            <a:ext cx="10857450" cy="4096848"/>
            <a:chOff x="948628" y="2466694"/>
            <a:chExt cx="10857450" cy="4096848"/>
          </a:xfrm>
        </p:grpSpPr>
        <p:sp>
          <p:nvSpPr>
            <p:cNvPr id="140" name="矩形 139"/>
            <p:cNvSpPr/>
            <p:nvPr/>
          </p:nvSpPr>
          <p:spPr>
            <a:xfrm>
              <a:off x="1058204" y="2576185"/>
              <a:ext cx="10636491" cy="39129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948628" y="2466694"/>
              <a:ext cx="1095668" cy="1011835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10710410" y="5551707"/>
              <a:ext cx="1095668" cy="1011835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ETF</a:t>
              </a:r>
              <a:r>
                <a:rPr lang="zh-TW" altLang="en-US" dirty="0" smtClean="0">
                  <a:solidFill>
                    <a:schemeClr val="tx2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2"/>
                  </a:solidFill>
                </a:rPr>
                <a:t>in 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sz="2800" dirty="0" smtClean="0">
                  <a:solidFill>
                    <a:schemeClr val="tx2"/>
                  </a:solidFill>
                  <a:latin typeface="+mn-ea"/>
                </a:rPr>
                <a:t>LSTM(2)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983672" y="2937163"/>
            <a:ext cx="10654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model.summary</a:t>
            </a:r>
            <a:r>
              <a:rPr lang="en-US" sz="3600" dirty="0" smtClean="0">
                <a:solidFill>
                  <a:schemeClr val="bg1"/>
                </a:solidFill>
              </a:rPr>
              <a:t>( )  </a:t>
            </a:r>
            <a:r>
              <a:rPr lang="en-US" sz="3600" dirty="0" smtClean="0">
                <a:solidFill>
                  <a:schemeClr val="accent4"/>
                </a:solidFill>
              </a:rPr>
              <a:t>#</a:t>
            </a:r>
            <a:r>
              <a:rPr lang="zh-TW" altLang="en-US" sz="3600" dirty="0" smtClean="0">
                <a:solidFill>
                  <a:schemeClr val="accent4"/>
                </a:solidFill>
              </a:rPr>
              <a:t>看模型架構</a:t>
            </a:r>
            <a:endParaRPr lang="en-US" sz="3600" dirty="0" smtClean="0">
              <a:solidFill>
                <a:schemeClr val="bg1"/>
              </a:solidFill>
            </a:endParaRP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err="1" smtClean="0">
                <a:solidFill>
                  <a:schemeClr val="bg1"/>
                </a:solidFill>
              </a:rPr>
              <a:t>model.compile</a:t>
            </a:r>
            <a:r>
              <a:rPr lang="en-US" sz="3600" dirty="0" smtClean="0">
                <a:solidFill>
                  <a:schemeClr val="bg1"/>
                </a:solidFill>
              </a:rPr>
              <a:t>(loss=</a:t>
            </a:r>
            <a:r>
              <a:rPr lang="en-US" sz="3600" dirty="0" smtClean="0">
                <a:solidFill>
                  <a:srgbClr val="FF0000"/>
                </a:solidFill>
              </a:rPr>
              <a:t>‘</a:t>
            </a:r>
            <a:r>
              <a:rPr lang="en-US" sz="3600" dirty="0" err="1" smtClean="0">
                <a:solidFill>
                  <a:srgbClr val="FF0000"/>
                </a:solidFill>
              </a:rPr>
              <a:t>mse</a:t>
            </a:r>
            <a:r>
              <a:rPr lang="en-US" sz="3600" dirty="0" smtClean="0">
                <a:solidFill>
                  <a:srgbClr val="FF0000"/>
                </a:solidFill>
              </a:rPr>
              <a:t>’</a:t>
            </a:r>
            <a:r>
              <a:rPr lang="en-US" sz="3600" dirty="0" smtClean="0">
                <a:solidFill>
                  <a:schemeClr val="bg1"/>
                </a:solidFill>
              </a:rPr>
              <a:t>,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optimizer=</a:t>
            </a:r>
            <a:r>
              <a:rPr lang="en-US" sz="3600" dirty="0" smtClean="0">
                <a:solidFill>
                  <a:srgbClr val="FF0000"/>
                </a:solidFill>
              </a:rPr>
              <a:t>‘SGD’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  <a:r>
              <a:rPr lang="zh-TW" altLang="en-US" sz="3600" dirty="0" smtClean="0">
                <a:solidFill>
                  <a:srgbClr val="FF0000"/>
                </a:solidFill>
              </a:rPr>
              <a:t> </a:t>
            </a:r>
            <a:endParaRPr lang="en-US" altLang="zh-TW" sz="3600" dirty="0" smtClean="0">
              <a:solidFill>
                <a:srgbClr val="FF0000"/>
              </a:solidFill>
            </a:endParaRPr>
          </a:p>
          <a:p>
            <a:r>
              <a:rPr lang="en-US" altLang="zh-TW" sz="3600" dirty="0" smtClean="0">
                <a:solidFill>
                  <a:schemeClr val="accent4"/>
                </a:solidFill>
              </a:rPr>
              <a:t>#</a:t>
            </a:r>
            <a:r>
              <a:rPr lang="zh-TW" altLang="en-US" sz="3600" dirty="0" smtClean="0">
                <a:solidFill>
                  <a:schemeClr val="accent4"/>
                </a:solidFill>
              </a:rPr>
              <a:t>編譯</a:t>
            </a:r>
            <a:endParaRPr lang="en-US" sz="3600" dirty="0" smtClean="0">
              <a:solidFill>
                <a:schemeClr val="accent4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model.fit(</a:t>
            </a:r>
            <a:r>
              <a:rPr lang="en-US" sz="3600" dirty="0" err="1" smtClean="0">
                <a:solidFill>
                  <a:schemeClr val="bg1"/>
                </a:solidFill>
              </a:rPr>
              <a:t>x_train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  <a:r>
              <a:rPr lang="en-US" sz="3600" dirty="0" err="1" smtClean="0">
                <a:solidFill>
                  <a:schemeClr val="bg1"/>
                </a:solidFill>
              </a:rPr>
              <a:t>y_train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  <a:r>
              <a:rPr lang="zh-TW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TW" sz="3600" dirty="0" smtClean="0">
                <a:solidFill>
                  <a:schemeClr val="accent4"/>
                </a:solidFill>
              </a:rPr>
              <a:t>#</a:t>
            </a:r>
            <a:r>
              <a:rPr lang="zh-TW" altLang="en-US" sz="3600" dirty="0" smtClean="0">
                <a:solidFill>
                  <a:schemeClr val="accent4"/>
                </a:solidFill>
              </a:rPr>
              <a:t>執行</a:t>
            </a:r>
            <a:endParaRPr lang="zh-TW" alt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42"/>
          <p:cNvGrpSpPr/>
          <p:nvPr/>
        </p:nvGrpSpPr>
        <p:grpSpPr>
          <a:xfrm>
            <a:off x="725731" y="2315555"/>
            <a:ext cx="10857450" cy="4096848"/>
            <a:chOff x="948628" y="2466694"/>
            <a:chExt cx="10857450" cy="4096848"/>
          </a:xfrm>
        </p:grpSpPr>
        <p:sp>
          <p:nvSpPr>
            <p:cNvPr id="140" name="矩形 139"/>
            <p:cNvSpPr/>
            <p:nvPr/>
          </p:nvSpPr>
          <p:spPr>
            <a:xfrm>
              <a:off x="1058204" y="2576185"/>
              <a:ext cx="10636491" cy="39129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948628" y="2466694"/>
              <a:ext cx="1095668" cy="1011835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10710410" y="5551707"/>
              <a:ext cx="1095668" cy="1011835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ETF</a:t>
              </a:r>
              <a:r>
                <a:rPr lang="zh-TW" altLang="en-US" dirty="0" smtClean="0">
                  <a:solidFill>
                    <a:schemeClr val="tx2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2"/>
                  </a:solidFill>
                </a:rPr>
                <a:t>in 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看看結果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997527" y="3422072"/>
            <a:ext cx="9767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result = </a:t>
            </a:r>
            <a:r>
              <a:rPr lang="en-US" sz="3600" dirty="0" err="1" smtClean="0">
                <a:solidFill>
                  <a:schemeClr val="bg1"/>
                </a:solidFill>
              </a:rPr>
              <a:t>model.predict_classes</a:t>
            </a:r>
            <a:r>
              <a:rPr lang="en-US" sz="3600" dirty="0" smtClean="0">
                <a:solidFill>
                  <a:schemeClr val="bg1"/>
                </a:solidFill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</a:rPr>
              <a:t>x_test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600" dirty="0" smtClean="0">
                <a:solidFill>
                  <a:schemeClr val="accent6"/>
                </a:solidFill>
              </a:rPr>
              <a:t>print</a:t>
            </a:r>
            <a:r>
              <a:rPr lang="en-US" sz="3600" dirty="0" smtClean="0">
                <a:solidFill>
                  <a:schemeClr val="bg1"/>
                </a:solidFill>
              </a:rPr>
              <a:t>(result)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3155157" y="2625407"/>
            <a:ext cx="58272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如果有注意到的話，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你會發現我們在建模時，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有很多奇奇怪怪的參數。</a:t>
            </a:r>
            <a:endParaRPr lang="zh-TW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8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1526685" y="2909685"/>
            <a:ext cx="9417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dirty="0" smtClean="0">
                <a:latin typeface="+mj-lt"/>
              </a:rPr>
              <a:t>參數的值當然跟模型的準確度有很大的關係，</a:t>
            </a:r>
            <a:endParaRPr lang="en-US" altLang="zh-TW" sz="3600" dirty="0" smtClean="0">
              <a:latin typeface="+mj-lt"/>
            </a:endParaRPr>
          </a:p>
          <a:p>
            <a:pPr algn="ctr"/>
            <a:r>
              <a:rPr lang="zh-TW" altLang="en-US" sz="3600" dirty="0" smtClean="0">
                <a:latin typeface="+mj-lt"/>
              </a:rPr>
              <a:t>那通常是怎麼決定的呢？</a:t>
            </a:r>
            <a:endParaRPr lang="en-US" altLang="zh-TW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08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1629067" y="2659420"/>
            <a:ext cx="94179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而我們希望在未來輸入類似的一段話時，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對話機器人能夠做出類似的的回話。</a:t>
            </a:r>
            <a:endParaRPr lang="en-US" altLang="zh-TW" sz="4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83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1858377" y="2612102"/>
            <a:ext cx="848180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你可以用一些</a:t>
            </a:r>
            <a:r>
              <a:rPr lang="en-US" altLang="zh-TW" sz="4000" dirty="0" smtClean="0">
                <a:latin typeface="+mj-lt"/>
              </a:rPr>
              <a:t>domain</a:t>
            </a:r>
            <a:r>
              <a:rPr lang="zh-TW" altLang="en-US" sz="4000" dirty="0" smtClean="0">
                <a:latin typeface="+mj-lt"/>
              </a:rPr>
              <a:t> </a:t>
            </a:r>
            <a:r>
              <a:rPr lang="en-US" altLang="zh-TW" sz="4000" dirty="0" smtClean="0">
                <a:latin typeface="+mj-lt"/>
              </a:rPr>
              <a:t>knowledge</a:t>
            </a:r>
            <a:r>
              <a:rPr lang="zh-TW" altLang="en-US" sz="4000" dirty="0" smtClean="0">
                <a:latin typeface="+mj-lt"/>
              </a:rPr>
              <a:t>、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或是數學的方式去揣測，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但通常我們都是</a:t>
            </a:r>
            <a:r>
              <a:rPr lang="mr-IN" altLang="zh-TW" sz="4000" dirty="0" smtClean="0">
                <a:latin typeface="+mj-lt"/>
              </a:rPr>
              <a:t>……</a:t>
            </a:r>
            <a:endParaRPr lang="en-US" altLang="zh-TW" sz="4000" dirty="0" smtClean="0">
              <a:latin typeface="+mj-lt"/>
            </a:endParaRPr>
          </a:p>
          <a:p>
            <a:pPr algn="ctr"/>
            <a:endParaRPr lang="zh-TW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85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3999238" y="3130475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隨機的去試試看！</a:t>
            </a:r>
            <a:endParaRPr lang="zh-TW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8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42"/>
          <p:cNvGrpSpPr/>
          <p:nvPr/>
        </p:nvGrpSpPr>
        <p:grpSpPr>
          <a:xfrm>
            <a:off x="725731" y="2315555"/>
            <a:ext cx="10857450" cy="4096848"/>
            <a:chOff x="948628" y="2466694"/>
            <a:chExt cx="10857450" cy="4096848"/>
          </a:xfrm>
        </p:grpSpPr>
        <p:sp>
          <p:nvSpPr>
            <p:cNvPr id="140" name="矩形 139"/>
            <p:cNvSpPr/>
            <p:nvPr/>
          </p:nvSpPr>
          <p:spPr>
            <a:xfrm>
              <a:off x="1058204" y="2576185"/>
              <a:ext cx="10636491" cy="39129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948628" y="2466694"/>
              <a:ext cx="1095668" cy="1011835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10710410" y="5551707"/>
              <a:ext cx="1095668" cy="1011835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ETF</a:t>
              </a:r>
              <a:r>
                <a:rPr lang="zh-TW" altLang="en-US" dirty="0" smtClean="0">
                  <a:solidFill>
                    <a:schemeClr val="tx2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2"/>
                  </a:solidFill>
                </a:rPr>
                <a:t>in 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用隨機的方式來調整參數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997526" y="3422072"/>
            <a:ext cx="10364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bg1"/>
                </a:solidFill>
              </a:rPr>
              <a:t>num_rnn</a:t>
            </a:r>
            <a:r>
              <a:rPr lang="pl-PL" sz="3600" dirty="0">
                <a:solidFill>
                  <a:schemeClr val="bg1"/>
                </a:solidFill>
              </a:rPr>
              <a:t> = </a:t>
            </a:r>
            <a:r>
              <a:rPr lang="pl-PL" sz="3600" dirty="0" err="1">
                <a:solidFill>
                  <a:schemeClr val="bg1"/>
                </a:solidFill>
              </a:rPr>
              <a:t>np.random.randint</a:t>
            </a:r>
            <a:r>
              <a:rPr lang="pl-PL" sz="3600" dirty="0">
                <a:solidFill>
                  <a:schemeClr val="bg1"/>
                </a:solidFill>
              </a:rPr>
              <a:t>(</a:t>
            </a:r>
            <a:r>
              <a:rPr lang="pl-PL" sz="3600" dirty="0">
                <a:solidFill>
                  <a:schemeClr val="accent6"/>
                </a:solidFill>
              </a:rPr>
              <a:t>175</a:t>
            </a:r>
            <a:r>
              <a:rPr lang="pl-PL" sz="3600" dirty="0">
                <a:solidFill>
                  <a:schemeClr val="bg1"/>
                </a:solidFill>
              </a:rPr>
              <a:t>, </a:t>
            </a:r>
            <a:r>
              <a:rPr lang="pl-PL" sz="3600" dirty="0">
                <a:solidFill>
                  <a:schemeClr val="accent6"/>
                </a:solidFill>
              </a:rPr>
              <a:t>275</a:t>
            </a:r>
            <a:r>
              <a:rPr lang="pl-PL" sz="3600" dirty="0" smtClean="0">
                <a:solidFill>
                  <a:schemeClr val="bg1"/>
                </a:solidFill>
              </a:rPr>
              <a:t>)</a:t>
            </a:r>
          </a:p>
          <a:p>
            <a:r>
              <a:rPr lang="pl-PL" sz="3600" dirty="0" err="1" smtClean="0">
                <a:solidFill>
                  <a:schemeClr val="bg1"/>
                </a:solidFill>
              </a:rPr>
              <a:t>rate_drop_rnn</a:t>
            </a:r>
            <a:r>
              <a:rPr lang="pl-PL" sz="3600" dirty="0" smtClean="0">
                <a:solidFill>
                  <a:schemeClr val="bg1"/>
                </a:solidFill>
              </a:rPr>
              <a:t> </a:t>
            </a:r>
            <a:r>
              <a:rPr lang="pl-PL" sz="3600" dirty="0">
                <a:solidFill>
                  <a:schemeClr val="bg1"/>
                </a:solidFill>
              </a:rPr>
              <a:t>= </a:t>
            </a:r>
            <a:r>
              <a:rPr lang="pl-PL" sz="3600" dirty="0">
                <a:solidFill>
                  <a:schemeClr val="accent6"/>
                </a:solidFill>
              </a:rPr>
              <a:t>0.15</a:t>
            </a:r>
            <a:r>
              <a:rPr lang="pl-PL" sz="3600" dirty="0">
                <a:solidFill>
                  <a:schemeClr val="bg1"/>
                </a:solidFill>
              </a:rPr>
              <a:t> + </a:t>
            </a:r>
            <a:r>
              <a:rPr lang="pl-PL" sz="3600" dirty="0" err="1">
                <a:solidFill>
                  <a:schemeClr val="bg1"/>
                </a:solidFill>
              </a:rPr>
              <a:t>np.random.rand</a:t>
            </a:r>
            <a:r>
              <a:rPr lang="pl-PL" sz="3600" dirty="0" smtClean="0">
                <a:solidFill>
                  <a:schemeClr val="bg1"/>
                </a:solidFill>
              </a:rPr>
              <a:t>(</a:t>
            </a:r>
            <a:r>
              <a:rPr lang="zh-TW" altLang="en-US" sz="3600" dirty="0" smtClean="0">
                <a:solidFill>
                  <a:schemeClr val="bg1"/>
                </a:solidFill>
              </a:rPr>
              <a:t> </a:t>
            </a:r>
            <a:r>
              <a:rPr lang="pl-PL" sz="3600" dirty="0" smtClean="0">
                <a:solidFill>
                  <a:schemeClr val="bg1"/>
                </a:solidFill>
              </a:rPr>
              <a:t>) </a:t>
            </a:r>
            <a:r>
              <a:rPr lang="pl-PL" sz="3600" dirty="0">
                <a:solidFill>
                  <a:srgbClr val="7030A0"/>
                </a:solidFill>
              </a:rPr>
              <a:t>*</a:t>
            </a:r>
            <a:r>
              <a:rPr lang="pl-PL" sz="3600" dirty="0">
                <a:solidFill>
                  <a:schemeClr val="bg1"/>
                </a:solidFill>
              </a:rPr>
              <a:t> </a:t>
            </a:r>
            <a:r>
              <a:rPr lang="pl-PL" sz="3600" dirty="0" smtClean="0">
                <a:solidFill>
                  <a:schemeClr val="accent6"/>
                </a:solidFill>
              </a:rPr>
              <a:t>0.25</a:t>
            </a:r>
          </a:p>
          <a:p>
            <a:r>
              <a:rPr lang="pl-PL" sz="3600" dirty="0" err="1" smtClean="0">
                <a:solidFill>
                  <a:schemeClr val="bg1"/>
                </a:solidFill>
              </a:rPr>
              <a:t>rate_drop</a:t>
            </a:r>
            <a:r>
              <a:rPr lang="pl-PL" sz="3600" dirty="0" smtClean="0">
                <a:solidFill>
                  <a:schemeClr val="bg1"/>
                </a:solidFill>
              </a:rPr>
              <a:t>         </a:t>
            </a:r>
            <a:r>
              <a:rPr lang="pl-PL" sz="3600" dirty="0">
                <a:solidFill>
                  <a:schemeClr val="bg1"/>
                </a:solidFill>
              </a:rPr>
              <a:t>=</a:t>
            </a:r>
            <a:r>
              <a:rPr lang="pl-PL" sz="3600" dirty="0">
                <a:solidFill>
                  <a:schemeClr val="accent6"/>
                </a:solidFill>
              </a:rPr>
              <a:t> 0.15 </a:t>
            </a:r>
            <a:r>
              <a:rPr lang="pl-PL" sz="3600" dirty="0">
                <a:solidFill>
                  <a:schemeClr val="bg1"/>
                </a:solidFill>
              </a:rPr>
              <a:t>+ </a:t>
            </a:r>
            <a:r>
              <a:rPr lang="pl-PL" sz="3600" dirty="0" err="1">
                <a:solidFill>
                  <a:schemeClr val="bg1"/>
                </a:solidFill>
              </a:rPr>
              <a:t>np.random.rand</a:t>
            </a:r>
            <a:r>
              <a:rPr lang="pl-PL" sz="3600" dirty="0" smtClean="0">
                <a:solidFill>
                  <a:schemeClr val="bg1"/>
                </a:solidFill>
              </a:rPr>
              <a:t>(</a:t>
            </a:r>
            <a:r>
              <a:rPr lang="zh-TW" altLang="en-US" sz="3600" dirty="0" smtClean="0">
                <a:solidFill>
                  <a:schemeClr val="bg1"/>
                </a:solidFill>
              </a:rPr>
              <a:t> </a:t>
            </a:r>
            <a:r>
              <a:rPr lang="pl-PL" sz="3600" dirty="0" smtClean="0">
                <a:solidFill>
                  <a:schemeClr val="bg1"/>
                </a:solidFill>
              </a:rPr>
              <a:t>) </a:t>
            </a:r>
            <a:r>
              <a:rPr lang="pl-PL" sz="3600" dirty="0">
                <a:solidFill>
                  <a:srgbClr val="7030A0"/>
                </a:solidFill>
              </a:rPr>
              <a:t>*</a:t>
            </a:r>
            <a:r>
              <a:rPr lang="pl-PL" sz="3600" dirty="0">
                <a:solidFill>
                  <a:schemeClr val="bg1"/>
                </a:solidFill>
              </a:rPr>
              <a:t> </a:t>
            </a:r>
            <a:r>
              <a:rPr lang="pl-PL" sz="3600" dirty="0">
                <a:solidFill>
                  <a:schemeClr val="accent6"/>
                </a:solidFill>
              </a:rPr>
              <a:t>0.25</a:t>
            </a:r>
            <a:endParaRPr lang="zh-TW" altLang="en-US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3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42"/>
          <p:cNvGrpSpPr/>
          <p:nvPr/>
        </p:nvGrpSpPr>
        <p:grpSpPr>
          <a:xfrm>
            <a:off x="725731" y="2315555"/>
            <a:ext cx="10857450" cy="4096848"/>
            <a:chOff x="948628" y="2466694"/>
            <a:chExt cx="10857450" cy="4096848"/>
          </a:xfrm>
        </p:grpSpPr>
        <p:sp>
          <p:nvSpPr>
            <p:cNvPr id="140" name="矩形 139"/>
            <p:cNvSpPr/>
            <p:nvPr/>
          </p:nvSpPr>
          <p:spPr>
            <a:xfrm>
              <a:off x="1058204" y="2576185"/>
              <a:ext cx="10636491" cy="39129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948628" y="2466694"/>
              <a:ext cx="1095668" cy="1011835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10710410" y="5551707"/>
              <a:ext cx="1095668" cy="1011835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-3646238" y="369478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ETF</a:t>
              </a:r>
              <a:r>
                <a:rPr lang="zh-TW" altLang="en-US" dirty="0" smtClean="0">
                  <a:solidFill>
                    <a:schemeClr val="tx2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2"/>
                  </a:solidFill>
                </a:rPr>
                <a:t>in 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把隨機</a:t>
              </a:r>
              <a:r>
                <a:rPr lang="en-US" altLang="zh-TW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roll</a:t>
              </a:r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出來的參數放進模型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1010638" y="2617998"/>
            <a:ext cx="103647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chemeClr val="bg1"/>
                </a:solidFill>
              </a:rPr>
              <a:t>model = </a:t>
            </a:r>
            <a:r>
              <a:rPr lang="pl-PL" sz="3200" dirty="0" err="1">
                <a:solidFill>
                  <a:schemeClr val="bg1"/>
                </a:solidFill>
              </a:rPr>
              <a:t>Sequential</a:t>
            </a:r>
            <a:r>
              <a:rPr lang="pl-PL" sz="32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pl-PL" sz="3200" dirty="0" err="1" smtClean="0">
                <a:solidFill>
                  <a:schemeClr val="bg1"/>
                </a:solidFill>
              </a:rPr>
              <a:t>model.add</a:t>
            </a:r>
            <a:r>
              <a:rPr lang="pl-PL" sz="3200" dirty="0" smtClean="0">
                <a:solidFill>
                  <a:schemeClr val="bg1"/>
                </a:solidFill>
              </a:rPr>
              <a:t>(LSTM(</a:t>
            </a:r>
            <a:r>
              <a:rPr lang="pl-PL" sz="3200" dirty="0" err="1" smtClean="0">
                <a:solidFill>
                  <a:schemeClr val="bg1"/>
                </a:solidFill>
              </a:rPr>
              <a:t>num_rnn</a:t>
            </a:r>
            <a:r>
              <a:rPr lang="pl-PL" sz="3200" dirty="0">
                <a:solidFill>
                  <a:schemeClr val="bg1"/>
                </a:solidFill>
              </a:rPr>
              <a:t>, </a:t>
            </a:r>
            <a:r>
              <a:rPr lang="pl-PL" sz="3200" dirty="0" err="1">
                <a:solidFill>
                  <a:schemeClr val="bg1"/>
                </a:solidFill>
              </a:rPr>
              <a:t>dropout</a:t>
            </a:r>
            <a:r>
              <a:rPr lang="pl-PL" sz="3200" dirty="0">
                <a:solidFill>
                  <a:schemeClr val="bg1"/>
                </a:solidFill>
              </a:rPr>
              <a:t>=</a:t>
            </a:r>
            <a:r>
              <a:rPr lang="pl-PL" sz="3200" dirty="0" err="1">
                <a:solidFill>
                  <a:schemeClr val="bg1"/>
                </a:solidFill>
              </a:rPr>
              <a:t>rate_drop</a:t>
            </a:r>
            <a:r>
              <a:rPr lang="pl-PL" sz="3200" dirty="0">
                <a:solidFill>
                  <a:schemeClr val="bg1"/>
                </a:solidFill>
              </a:rPr>
              <a:t>, </a:t>
            </a:r>
            <a:r>
              <a:rPr lang="pl-PL" sz="3200" dirty="0" smtClean="0">
                <a:solidFill>
                  <a:schemeClr val="bg1"/>
                </a:solidFill>
              </a:rPr>
              <a:t>  </a:t>
            </a:r>
          </a:p>
          <a:p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smtClean="0">
                <a:solidFill>
                  <a:schemeClr val="bg1"/>
                </a:solidFill>
              </a:rPr>
              <a:t>                                    </a:t>
            </a:r>
            <a:r>
              <a:rPr lang="pl-PL" sz="3200" dirty="0" err="1" smtClean="0">
                <a:solidFill>
                  <a:schemeClr val="bg1"/>
                </a:solidFill>
              </a:rPr>
              <a:t>recurrent_dropout</a:t>
            </a:r>
            <a:r>
              <a:rPr lang="pl-PL" sz="3200" dirty="0">
                <a:solidFill>
                  <a:schemeClr val="bg1"/>
                </a:solidFill>
              </a:rPr>
              <a:t>= </a:t>
            </a:r>
            <a:r>
              <a:rPr lang="pl-PL" sz="3200" dirty="0" err="1">
                <a:solidFill>
                  <a:schemeClr val="bg1"/>
                </a:solidFill>
              </a:rPr>
              <a:t>rate_drop_rnn</a:t>
            </a:r>
            <a:r>
              <a:rPr lang="pl-PL" sz="3200" dirty="0">
                <a:solidFill>
                  <a:schemeClr val="bg1"/>
                </a:solidFill>
              </a:rPr>
              <a:t>, </a:t>
            </a:r>
            <a:r>
              <a:rPr lang="pl-PL" sz="3200" dirty="0" smtClean="0">
                <a:solidFill>
                  <a:schemeClr val="bg1"/>
                </a:solidFill>
              </a:rPr>
              <a:t>      </a:t>
            </a:r>
          </a:p>
          <a:p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smtClean="0">
                <a:solidFill>
                  <a:schemeClr val="bg1"/>
                </a:solidFill>
              </a:rPr>
              <a:t>                                    </a:t>
            </a:r>
            <a:r>
              <a:rPr lang="pl-PL" sz="3200" dirty="0" err="1" smtClean="0">
                <a:solidFill>
                  <a:schemeClr val="bg1"/>
                </a:solidFill>
              </a:rPr>
              <a:t>input_shape</a:t>
            </a:r>
            <a:r>
              <a:rPr lang="pl-PL" sz="3200" dirty="0">
                <a:solidFill>
                  <a:schemeClr val="bg1"/>
                </a:solidFill>
              </a:rPr>
              <a:t>=(</a:t>
            </a:r>
            <a:r>
              <a:rPr lang="pl-PL" sz="3200" dirty="0">
                <a:solidFill>
                  <a:schemeClr val="accent6"/>
                </a:solidFill>
              </a:rPr>
              <a:t>20</a:t>
            </a:r>
            <a:r>
              <a:rPr lang="pl-PL" sz="3200" dirty="0">
                <a:solidFill>
                  <a:schemeClr val="bg1"/>
                </a:solidFill>
              </a:rPr>
              <a:t>,</a:t>
            </a:r>
            <a:r>
              <a:rPr lang="pl-PL" sz="3200" dirty="0">
                <a:solidFill>
                  <a:schemeClr val="accent6"/>
                </a:solidFill>
              </a:rPr>
              <a:t>1</a:t>
            </a:r>
            <a:r>
              <a:rPr lang="pl-PL" sz="3200" dirty="0" smtClean="0">
                <a:solidFill>
                  <a:schemeClr val="bg1"/>
                </a:solidFill>
              </a:rPr>
              <a:t>)))</a:t>
            </a:r>
          </a:p>
          <a:p>
            <a:r>
              <a:rPr lang="pl-PL" sz="3200" dirty="0" err="1" smtClean="0">
                <a:solidFill>
                  <a:schemeClr val="bg1"/>
                </a:solidFill>
              </a:rPr>
              <a:t>model.add</a:t>
            </a:r>
            <a:r>
              <a:rPr lang="pl-PL" sz="3200" dirty="0" smtClean="0">
                <a:solidFill>
                  <a:schemeClr val="bg1"/>
                </a:solidFill>
              </a:rPr>
              <a:t>(</a:t>
            </a:r>
            <a:r>
              <a:rPr lang="pl-PL" sz="3200" dirty="0" err="1" smtClean="0">
                <a:solidFill>
                  <a:schemeClr val="bg1"/>
                </a:solidFill>
              </a:rPr>
              <a:t>Dense</a:t>
            </a:r>
            <a:r>
              <a:rPr lang="pl-PL" sz="3200" dirty="0" smtClean="0">
                <a:solidFill>
                  <a:schemeClr val="bg1"/>
                </a:solidFill>
              </a:rPr>
              <a:t>(</a:t>
            </a:r>
            <a:r>
              <a:rPr lang="pl-PL" sz="3200" dirty="0" smtClean="0">
                <a:solidFill>
                  <a:schemeClr val="accent6"/>
                </a:solidFill>
              </a:rPr>
              <a:t>1</a:t>
            </a:r>
            <a:r>
              <a:rPr lang="pl-PL" sz="3200" dirty="0" smtClean="0">
                <a:solidFill>
                  <a:schemeClr val="bg1"/>
                </a:solidFill>
              </a:rPr>
              <a:t>))</a:t>
            </a:r>
          </a:p>
          <a:p>
            <a:r>
              <a:rPr lang="pl-PL" sz="3200" dirty="0" err="1" smtClean="0">
                <a:solidFill>
                  <a:schemeClr val="bg1"/>
                </a:solidFill>
              </a:rPr>
              <a:t>model.add</a:t>
            </a:r>
            <a:r>
              <a:rPr lang="pl-PL" sz="3200" dirty="0" smtClean="0">
                <a:solidFill>
                  <a:schemeClr val="bg1"/>
                </a:solidFill>
              </a:rPr>
              <a:t>(</a:t>
            </a:r>
            <a:r>
              <a:rPr lang="pl-PL" sz="3200" dirty="0" err="1" smtClean="0">
                <a:solidFill>
                  <a:schemeClr val="bg1"/>
                </a:solidFill>
              </a:rPr>
              <a:t>LeakyReLU</a:t>
            </a:r>
            <a:r>
              <a:rPr lang="pl-PL" sz="3200" dirty="0" smtClean="0">
                <a:solidFill>
                  <a:schemeClr val="bg1"/>
                </a:solidFill>
              </a:rPr>
              <a:t>())</a:t>
            </a:r>
          </a:p>
          <a:p>
            <a:r>
              <a:rPr lang="pl-PL" sz="3200" dirty="0" err="1" smtClean="0">
                <a:solidFill>
                  <a:schemeClr val="bg1"/>
                </a:solidFill>
              </a:rPr>
              <a:t>model.summary</a:t>
            </a:r>
            <a:r>
              <a:rPr lang="pl-PL" sz="3200" dirty="0">
                <a:solidFill>
                  <a:schemeClr val="bg1"/>
                </a:solidFill>
              </a:rPr>
              <a:t>()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43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42"/>
          <p:cNvGrpSpPr/>
          <p:nvPr/>
        </p:nvGrpSpPr>
        <p:grpSpPr>
          <a:xfrm>
            <a:off x="725731" y="2315555"/>
            <a:ext cx="10857450" cy="4096848"/>
            <a:chOff x="948628" y="2466694"/>
            <a:chExt cx="10857450" cy="4096848"/>
          </a:xfrm>
        </p:grpSpPr>
        <p:sp>
          <p:nvSpPr>
            <p:cNvPr id="140" name="矩形 139"/>
            <p:cNvSpPr/>
            <p:nvPr/>
          </p:nvSpPr>
          <p:spPr>
            <a:xfrm>
              <a:off x="1058204" y="2576185"/>
              <a:ext cx="10636491" cy="39129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948628" y="2466694"/>
              <a:ext cx="1095668" cy="1011835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10710410" y="5551707"/>
              <a:ext cx="1095668" cy="1011835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-3646238" y="369478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ETF</a:t>
              </a:r>
              <a:r>
                <a:rPr lang="zh-TW" altLang="en-US" dirty="0" smtClean="0">
                  <a:solidFill>
                    <a:schemeClr val="tx2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2"/>
                  </a:solidFill>
                </a:rPr>
                <a:t>in 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這邊做法跟前面一樣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1010638" y="2617998"/>
            <a:ext cx="111813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err="1">
                <a:solidFill>
                  <a:schemeClr val="bg1"/>
                </a:solidFill>
              </a:rPr>
              <a:t>model.compile</a:t>
            </a:r>
            <a:r>
              <a:rPr lang="pl-PL" sz="3200" dirty="0">
                <a:solidFill>
                  <a:schemeClr val="bg1"/>
                </a:solidFill>
              </a:rPr>
              <a:t>(</a:t>
            </a:r>
            <a:r>
              <a:rPr lang="pl-PL" sz="3200" dirty="0" err="1">
                <a:solidFill>
                  <a:schemeClr val="bg1"/>
                </a:solidFill>
              </a:rPr>
              <a:t>loss</a:t>
            </a:r>
            <a:r>
              <a:rPr lang="pl-PL" sz="3200" dirty="0">
                <a:solidFill>
                  <a:schemeClr val="bg1"/>
                </a:solidFill>
              </a:rPr>
              <a:t>=</a:t>
            </a:r>
            <a:r>
              <a:rPr lang="pl-PL" sz="3200" dirty="0">
                <a:solidFill>
                  <a:srgbClr val="FF0000"/>
                </a:solidFill>
              </a:rPr>
              <a:t>'</a:t>
            </a:r>
            <a:r>
              <a:rPr lang="pl-PL" sz="3200" dirty="0" err="1">
                <a:solidFill>
                  <a:srgbClr val="FF0000"/>
                </a:solidFill>
              </a:rPr>
              <a:t>mse</a:t>
            </a:r>
            <a:r>
              <a:rPr lang="pl-PL" sz="3200" dirty="0">
                <a:solidFill>
                  <a:srgbClr val="FF0000"/>
                </a:solidFill>
              </a:rPr>
              <a:t>'</a:t>
            </a:r>
            <a:r>
              <a:rPr lang="pl-PL" sz="3200" dirty="0">
                <a:solidFill>
                  <a:schemeClr val="bg1"/>
                </a:solidFill>
              </a:rPr>
              <a:t>, </a:t>
            </a:r>
            <a:r>
              <a:rPr lang="pl-PL" sz="3200" dirty="0" err="1">
                <a:solidFill>
                  <a:schemeClr val="bg1"/>
                </a:solidFill>
              </a:rPr>
              <a:t>optimizer</a:t>
            </a:r>
            <a:r>
              <a:rPr lang="pl-PL" sz="3200" dirty="0">
                <a:solidFill>
                  <a:schemeClr val="bg1"/>
                </a:solidFill>
              </a:rPr>
              <a:t>=</a:t>
            </a:r>
            <a:r>
              <a:rPr lang="pl-PL" sz="3200" dirty="0">
                <a:solidFill>
                  <a:srgbClr val="FF0000"/>
                </a:solidFill>
              </a:rPr>
              <a:t>'SGD'</a:t>
            </a:r>
            <a:r>
              <a:rPr lang="pl-PL" sz="3200" dirty="0">
                <a:solidFill>
                  <a:schemeClr val="bg1"/>
                </a:solidFill>
              </a:rPr>
              <a:t>, </a:t>
            </a:r>
            <a:r>
              <a:rPr lang="pl-PL" sz="3200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smtClean="0">
                <a:solidFill>
                  <a:schemeClr val="bg1"/>
                </a:solidFill>
              </a:rPr>
              <a:t>                                </a:t>
            </a:r>
            <a:r>
              <a:rPr lang="pl-PL" sz="3200" dirty="0" err="1" smtClean="0">
                <a:solidFill>
                  <a:schemeClr val="bg1"/>
                </a:solidFill>
              </a:rPr>
              <a:t>metrics</a:t>
            </a:r>
            <a:r>
              <a:rPr lang="pl-PL" sz="3200" dirty="0">
                <a:solidFill>
                  <a:schemeClr val="bg1"/>
                </a:solidFill>
              </a:rPr>
              <a:t>=[</a:t>
            </a:r>
            <a:r>
              <a:rPr lang="pl-PL" sz="3200" dirty="0">
                <a:solidFill>
                  <a:srgbClr val="FF0000"/>
                </a:solidFill>
              </a:rPr>
              <a:t>'</a:t>
            </a:r>
            <a:r>
              <a:rPr lang="pl-PL" sz="3200" dirty="0" err="1">
                <a:solidFill>
                  <a:srgbClr val="FF0000"/>
                </a:solidFill>
              </a:rPr>
              <a:t>accuracy</a:t>
            </a:r>
            <a:r>
              <a:rPr lang="pl-PL" sz="3200" dirty="0" smtClean="0">
                <a:solidFill>
                  <a:srgbClr val="FF0000"/>
                </a:solidFill>
              </a:rPr>
              <a:t>'</a:t>
            </a:r>
            <a:r>
              <a:rPr lang="pl-PL" sz="3200" dirty="0" smtClean="0">
                <a:solidFill>
                  <a:schemeClr val="bg1"/>
                </a:solidFill>
              </a:rPr>
              <a:t>])</a:t>
            </a:r>
          </a:p>
          <a:p>
            <a:r>
              <a:rPr lang="pl-PL" sz="3200" dirty="0" err="1" smtClean="0">
                <a:solidFill>
                  <a:schemeClr val="bg1"/>
                </a:solidFill>
              </a:rPr>
              <a:t>model.fit</a:t>
            </a:r>
            <a:r>
              <a:rPr lang="pl-PL" sz="3200" dirty="0" smtClean="0">
                <a:solidFill>
                  <a:schemeClr val="bg1"/>
                </a:solidFill>
              </a:rPr>
              <a:t>(</a:t>
            </a:r>
            <a:r>
              <a:rPr lang="pl-PL" sz="3200" dirty="0" err="1" smtClean="0">
                <a:solidFill>
                  <a:schemeClr val="bg1"/>
                </a:solidFill>
              </a:rPr>
              <a:t>x_train</a:t>
            </a:r>
            <a:r>
              <a:rPr lang="pl-PL" sz="3200" dirty="0">
                <a:solidFill>
                  <a:schemeClr val="bg1"/>
                </a:solidFill>
              </a:rPr>
              <a:t>, </a:t>
            </a:r>
            <a:r>
              <a:rPr lang="pl-PL" sz="3200" dirty="0" err="1">
                <a:solidFill>
                  <a:schemeClr val="bg1"/>
                </a:solidFill>
              </a:rPr>
              <a:t>y_train</a:t>
            </a:r>
            <a:r>
              <a:rPr lang="pl-PL" sz="3200" dirty="0" smtClean="0">
                <a:solidFill>
                  <a:schemeClr val="bg1"/>
                </a:solidFill>
              </a:rPr>
              <a:t>)</a:t>
            </a:r>
          </a:p>
          <a:p>
            <a:r>
              <a:rPr lang="pl-PL" sz="3200" dirty="0" err="1" smtClean="0">
                <a:solidFill>
                  <a:schemeClr val="bg1"/>
                </a:solidFill>
              </a:rPr>
              <a:t>score</a:t>
            </a:r>
            <a:r>
              <a:rPr lang="pl-PL" sz="3200" dirty="0" smtClean="0">
                <a:solidFill>
                  <a:schemeClr val="bg1"/>
                </a:solidFill>
              </a:rPr>
              <a:t> </a:t>
            </a:r>
            <a:r>
              <a:rPr lang="pl-PL" sz="3200" dirty="0">
                <a:solidFill>
                  <a:schemeClr val="bg1"/>
                </a:solidFill>
              </a:rPr>
              <a:t>= </a:t>
            </a:r>
            <a:r>
              <a:rPr lang="pl-PL" sz="3200" dirty="0" err="1">
                <a:solidFill>
                  <a:schemeClr val="bg1"/>
                </a:solidFill>
              </a:rPr>
              <a:t>model.evaluate</a:t>
            </a:r>
            <a:r>
              <a:rPr lang="pl-PL" sz="3200" dirty="0">
                <a:solidFill>
                  <a:schemeClr val="bg1"/>
                </a:solidFill>
              </a:rPr>
              <a:t>(</a:t>
            </a:r>
            <a:r>
              <a:rPr lang="pl-PL" sz="3200" dirty="0" err="1">
                <a:solidFill>
                  <a:schemeClr val="bg1"/>
                </a:solidFill>
              </a:rPr>
              <a:t>x_test</a:t>
            </a:r>
            <a:r>
              <a:rPr lang="pl-PL" sz="3200" dirty="0">
                <a:solidFill>
                  <a:schemeClr val="bg1"/>
                </a:solidFill>
              </a:rPr>
              <a:t>, </a:t>
            </a:r>
            <a:r>
              <a:rPr lang="pl-PL" sz="3200" dirty="0" err="1">
                <a:solidFill>
                  <a:schemeClr val="bg1"/>
                </a:solidFill>
              </a:rPr>
              <a:t>y_test</a:t>
            </a:r>
            <a:r>
              <a:rPr lang="pl-PL" sz="3200" dirty="0" smtClean="0">
                <a:solidFill>
                  <a:schemeClr val="bg1"/>
                </a:solidFill>
              </a:rPr>
              <a:t>)</a:t>
            </a:r>
          </a:p>
          <a:p>
            <a:r>
              <a:rPr lang="pl-PL" sz="3200" dirty="0" err="1" smtClean="0">
                <a:solidFill>
                  <a:schemeClr val="accent6"/>
                </a:solidFill>
              </a:rPr>
              <a:t>print</a:t>
            </a:r>
            <a:r>
              <a:rPr lang="pl-PL" sz="3200" dirty="0" smtClean="0">
                <a:solidFill>
                  <a:schemeClr val="bg1"/>
                </a:solidFill>
              </a:rPr>
              <a:t>(</a:t>
            </a:r>
            <a:r>
              <a:rPr lang="pl-PL" altLang="zh-TW" sz="3200" dirty="0">
                <a:solidFill>
                  <a:srgbClr val="FF0000"/>
                </a:solidFill>
              </a:rPr>
              <a:t>'</a:t>
            </a:r>
            <a:r>
              <a:rPr lang="pl-PL" sz="3200" dirty="0" smtClean="0">
                <a:solidFill>
                  <a:srgbClr val="FF0000"/>
                </a:solidFill>
              </a:rPr>
              <a:t> </a:t>
            </a:r>
            <a:r>
              <a:rPr lang="pl-PL" altLang="zh-TW" sz="3200" dirty="0">
                <a:solidFill>
                  <a:srgbClr val="FF0000"/>
                </a:solidFill>
              </a:rPr>
              <a:t>'</a:t>
            </a:r>
            <a:r>
              <a:rPr lang="pl-PL" sz="3200" dirty="0" smtClean="0">
                <a:solidFill>
                  <a:schemeClr val="bg1"/>
                </a:solidFill>
              </a:rPr>
              <a:t>)</a:t>
            </a:r>
          </a:p>
          <a:p>
            <a:r>
              <a:rPr lang="pl-PL" sz="3200" dirty="0" err="1" smtClean="0">
                <a:solidFill>
                  <a:schemeClr val="accent6"/>
                </a:solidFill>
              </a:rPr>
              <a:t>print</a:t>
            </a:r>
            <a:r>
              <a:rPr lang="pl-PL" sz="3200" dirty="0">
                <a:solidFill>
                  <a:schemeClr val="bg1"/>
                </a:solidFill>
              </a:rPr>
              <a:t>(</a:t>
            </a:r>
            <a:r>
              <a:rPr lang="pl-PL" sz="3200" dirty="0">
                <a:solidFill>
                  <a:srgbClr val="FF0000"/>
                </a:solidFill>
              </a:rPr>
              <a:t>'LSTM</a:t>
            </a:r>
            <a:r>
              <a:rPr lang="pl-PL" sz="3200" dirty="0" smtClean="0">
                <a:solidFill>
                  <a:srgbClr val="FF0000"/>
                </a:solidFill>
              </a:rPr>
              <a:t>'</a:t>
            </a:r>
            <a:r>
              <a:rPr lang="pl-PL" sz="3200" dirty="0" smtClean="0">
                <a:solidFill>
                  <a:schemeClr val="bg1"/>
                </a:solidFill>
              </a:rPr>
              <a:t>)</a:t>
            </a:r>
            <a:endParaRPr lang="pl-PL" sz="3200" dirty="0">
              <a:solidFill>
                <a:schemeClr val="bg1"/>
              </a:solidFill>
            </a:endParaRPr>
          </a:p>
          <a:p>
            <a:r>
              <a:rPr lang="pl-PL" sz="3200" dirty="0" err="1" smtClean="0">
                <a:solidFill>
                  <a:schemeClr val="accent6"/>
                </a:solidFill>
              </a:rPr>
              <a:t>print</a:t>
            </a:r>
            <a:r>
              <a:rPr lang="pl-PL" sz="3200" dirty="0" smtClean="0">
                <a:solidFill>
                  <a:schemeClr val="bg1"/>
                </a:solidFill>
              </a:rPr>
              <a:t>(</a:t>
            </a:r>
            <a:r>
              <a:rPr lang="pl-PL" sz="3200" dirty="0" err="1" smtClean="0">
                <a:solidFill>
                  <a:schemeClr val="bg1"/>
                </a:solidFill>
              </a:rPr>
              <a:t>score</a:t>
            </a:r>
            <a:r>
              <a:rPr lang="pl-PL" sz="3200" dirty="0">
                <a:solidFill>
                  <a:schemeClr val="bg1"/>
                </a:solidFill>
              </a:rPr>
              <a:t>)</a:t>
            </a:r>
            <a:endParaRPr lang="pl-PL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13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256"/>
          <p:cNvGrpSpPr/>
          <p:nvPr/>
        </p:nvGrpSpPr>
        <p:grpSpPr>
          <a:xfrm>
            <a:off x="482600" y="1711938"/>
            <a:ext cx="11226800" cy="3434125"/>
            <a:chOff x="482600" y="2331071"/>
            <a:chExt cx="11226800" cy="3434125"/>
          </a:xfrm>
        </p:grpSpPr>
        <p:sp>
          <p:nvSpPr>
            <p:cNvPr id="3" name="六邊形 2"/>
            <p:cNvSpPr/>
            <p:nvPr/>
          </p:nvSpPr>
          <p:spPr>
            <a:xfrm rot="5400000">
              <a:off x="7467471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六邊形 3"/>
            <p:cNvSpPr/>
            <p:nvPr/>
          </p:nvSpPr>
          <p:spPr>
            <a:xfrm rot="5400000">
              <a:off x="7935251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六邊形 4"/>
            <p:cNvSpPr/>
            <p:nvPr/>
          </p:nvSpPr>
          <p:spPr>
            <a:xfrm rot="5400000">
              <a:off x="8403033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8870815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9338597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9806379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10274159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10741942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11209724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7233579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7701360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8169142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8636924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9104707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9572487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10040269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10508051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10975833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7467471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7935250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8403032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8870814" y="402725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9338596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9806378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10274159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10741941" y="402725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233577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7701359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169139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636922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9104704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9572485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10040267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10508050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10975830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467467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35248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403030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870812" y="237013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9338593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9806375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10274156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10741939" y="237013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5128555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5596336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6064118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6531900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6999682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4894664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5362445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5830226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6298008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6765791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5128555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5596335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6064117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6531899" y="402725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999681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4894662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5362443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5830224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6298007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6765789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5128552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5596333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6064114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6531896" y="237013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6999678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3257417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725198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192980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660762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3023526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3491307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959088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426870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3257417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3725197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4192979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4660761" y="40200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3023524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3491305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3959086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4426869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257414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3725195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192976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4660758" y="23629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918502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1386283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1854065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2321847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2789628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684611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1152391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1620173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2087955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555738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918502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1386282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1854064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321845" y="40200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789627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684608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1152390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1620171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087954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2555736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918499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1386279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1854061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2321843" y="23629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2789625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450706" y="31951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3122575" y="2935297"/>
              <a:ext cx="596028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討論</a:t>
              </a:r>
              <a:r>
                <a:rPr lang="en-US" altLang="zh-TW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:</a:t>
              </a:r>
              <a:r>
                <a:rPr lang="zh-TW" altLang="en-US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 更好的模型</a:t>
              </a:r>
              <a:endParaRPr lang="zh-TW" altLang="en-US" sz="6000" dirty="0">
                <a:solidFill>
                  <a:schemeClr val="tx2">
                    <a:lumMod val="50000"/>
                  </a:schemeClr>
                </a:solidFill>
                <a:latin typeface="Source Han Sans K Medium" panose="020B0600000000000000" pitchFamily="34" charset="-128"/>
                <a:ea typeface="Source Han Sans K Medium" panose="020B0600000000000000" pitchFamily="34" charset="-128"/>
              </a:endParaRPr>
            </a:p>
          </p:txBody>
        </p:sp>
        <p:grpSp>
          <p:nvGrpSpPr>
            <p:cNvPr id="224" name="群組 254"/>
            <p:cNvGrpSpPr/>
            <p:nvPr/>
          </p:nvGrpSpPr>
          <p:grpSpPr>
            <a:xfrm>
              <a:off x="4224886" y="4399442"/>
              <a:ext cx="3742255" cy="1365754"/>
              <a:chOff x="4224886" y="4399442"/>
              <a:chExt cx="3742255" cy="1365754"/>
            </a:xfrm>
          </p:grpSpPr>
          <p:sp>
            <p:nvSpPr>
              <p:cNvPr id="232" name="六邊形 231"/>
              <p:cNvSpPr/>
              <p:nvPr/>
            </p:nvSpPr>
            <p:spPr>
              <a:xfrm rot="5400000">
                <a:off x="4192992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3" name="六邊形 232"/>
              <p:cNvSpPr/>
              <p:nvPr/>
            </p:nvSpPr>
            <p:spPr>
              <a:xfrm rot="5400000">
                <a:off x="4660774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4" name="六邊形 233"/>
              <p:cNvSpPr/>
              <p:nvPr/>
            </p:nvSpPr>
            <p:spPr>
              <a:xfrm rot="5400000">
                <a:off x="5128556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5" name="六邊形 234"/>
              <p:cNvSpPr/>
              <p:nvPr/>
            </p:nvSpPr>
            <p:spPr>
              <a:xfrm rot="5400000">
                <a:off x="5596338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6" name="六邊形 235"/>
              <p:cNvSpPr/>
              <p:nvPr/>
            </p:nvSpPr>
            <p:spPr>
              <a:xfrm rot="5400000">
                <a:off x="6064120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7" name="六邊形 236"/>
              <p:cNvSpPr/>
              <p:nvPr/>
            </p:nvSpPr>
            <p:spPr>
              <a:xfrm rot="5400000">
                <a:off x="6531900" y="4848429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8" name="六邊形 237"/>
              <p:cNvSpPr/>
              <p:nvPr/>
            </p:nvSpPr>
            <p:spPr>
              <a:xfrm rot="5400000">
                <a:off x="6999683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9" name="六邊形 238"/>
              <p:cNvSpPr/>
              <p:nvPr/>
            </p:nvSpPr>
            <p:spPr>
              <a:xfrm rot="5400000">
                <a:off x="7467465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0" name="六邊形 239"/>
              <p:cNvSpPr/>
              <p:nvPr/>
            </p:nvSpPr>
            <p:spPr>
              <a:xfrm rot="5400000">
                <a:off x="4426883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1" name="六邊形 240"/>
              <p:cNvSpPr/>
              <p:nvPr/>
            </p:nvSpPr>
            <p:spPr>
              <a:xfrm rot="5400000">
                <a:off x="4894665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2" name="六邊形 241"/>
              <p:cNvSpPr/>
              <p:nvPr/>
            </p:nvSpPr>
            <p:spPr>
              <a:xfrm rot="5400000">
                <a:off x="5362448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3" name="六邊形 242"/>
              <p:cNvSpPr/>
              <p:nvPr/>
            </p:nvSpPr>
            <p:spPr>
              <a:xfrm rot="5400000">
                <a:off x="5830228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4" name="六邊形 243"/>
              <p:cNvSpPr/>
              <p:nvPr/>
            </p:nvSpPr>
            <p:spPr>
              <a:xfrm rot="5400000">
                <a:off x="6298010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5" name="六邊形 244"/>
              <p:cNvSpPr/>
              <p:nvPr/>
            </p:nvSpPr>
            <p:spPr>
              <a:xfrm rot="5400000">
                <a:off x="6765792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6" name="六邊形 245"/>
              <p:cNvSpPr/>
              <p:nvPr/>
            </p:nvSpPr>
            <p:spPr>
              <a:xfrm rot="5400000">
                <a:off x="7233574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7" name="六邊形 246"/>
              <p:cNvSpPr/>
              <p:nvPr/>
            </p:nvSpPr>
            <p:spPr>
              <a:xfrm rot="5400000">
                <a:off x="4426880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8" name="六邊形 247"/>
              <p:cNvSpPr/>
              <p:nvPr/>
            </p:nvSpPr>
            <p:spPr>
              <a:xfrm rot="5400000">
                <a:off x="4894663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9" name="六邊形 248"/>
              <p:cNvSpPr/>
              <p:nvPr/>
            </p:nvSpPr>
            <p:spPr>
              <a:xfrm rot="5400000">
                <a:off x="5362445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0" name="六邊形 249"/>
              <p:cNvSpPr/>
              <p:nvPr/>
            </p:nvSpPr>
            <p:spPr>
              <a:xfrm rot="5400000">
                <a:off x="5830226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1" name="六邊形 250"/>
              <p:cNvSpPr/>
              <p:nvPr/>
            </p:nvSpPr>
            <p:spPr>
              <a:xfrm rot="5400000">
                <a:off x="6298008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2" name="六邊形 251"/>
              <p:cNvSpPr/>
              <p:nvPr/>
            </p:nvSpPr>
            <p:spPr>
              <a:xfrm rot="5400000">
                <a:off x="6765791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3" name="六邊形 252"/>
              <p:cNvSpPr/>
              <p:nvPr/>
            </p:nvSpPr>
            <p:spPr>
              <a:xfrm rot="5400000">
                <a:off x="7233571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4" name="矩形 253"/>
            <p:cNvSpPr/>
            <p:nvPr/>
          </p:nvSpPr>
          <p:spPr>
            <a:xfrm>
              <a:off x="3278336" y="4759153"/>
              <a:ext cx="1847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altLang="zh-TW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34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2626596" y="2894947"/>
            <a:ext cx="64924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現在考慮一次輸入一句話，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神經網路只有一層的情況</a:t>
            </a:r>
            <a:r>
              <a:rPr lang="en-US" altLang="zh-TW" sz="4000" dirty="0" smtClean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283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439215" y="373384"/>
            <a:ext cx="5746777" cy="1854367"/>
            <a:chOff x="-439215" y="373384"/>
            <a:chExt cx="5746777" cy="1854367"/>
          </a:xfrm>
        </p:grpSpPr>
        <p:sp>
          <p:nvSpPr>
            <p:cNvPr id="5" name="六邊形 4"/>
            <p:cNvSpPr/>
            <p:nvPr/>
          </p:nvSpPr>
          <p:spPr>
            <a:xfrm rot="5400000">
              <a:off x="171358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210990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250623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290256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329889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3695224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409155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448788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4884211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151541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911743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230807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270440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310073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3497059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3893388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428971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4686046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171358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210990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250623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290256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329889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3695223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4091552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4487881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1515413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1911742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230807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270440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310072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349705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389338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428971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4686044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1713577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210990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250623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290256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329889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3695221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4091549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4487879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-26807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12825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2458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92091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131724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-46623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-6990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32642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2275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111908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-26807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12825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52458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92091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131724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-46623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-69908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32642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72275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111907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-268073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12825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2458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92091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131724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標題 1"/>
          <p:cNvSpPr txBox="1">
            <a:spLocks/>
          </p:cNvSpPr>
          <p:nvPr/>
        </p:nvSpPr>
        <p:spPr>
          <a:xfrm>
            <a:off x="1101670" y="577773"/>
            <a:ext cx="3473813" cy="144697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solidFill>
                  <a:schemeClr val="tx2"/>
                </a:solidFill>
              </a:rPr>
              <a:t>我們的做法大概會像這樣</a:t>
            </a:r>
            <a:r>
              <a:rPr lang="en-US" altLang="zh-TW" dirty="0" smtClean="0">
                <a:solidFill>
                  <a:schemeClr val="tx2"/>
                </a:solidFill>
              </a:rPr>
              <a:t>: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344259" y="2169147"/>
            <a:ext cx="9531294" cy="4149895"/>
            <a:chOff x="947561" y="1777376"/>
            <a:chExt cx="10566924" cy="4681373"/>
          </a:xfrm>
        </p:grpSpPr>
        <p:sp>
          <p:nvSpPr>
            <p:cNvPr id="109" name="圓形"/>
            <p:cNvSpPr/>
            <p:nvPr/>
          </p:nvSpPr>
          <p:spPr>
            <a:xfrm>
              <a:off x="947561" y="3467170"/>
              <a:ext cx="1270001" cy="1270001"/>
            </a:xfrm>
            <a:prstGeom prst="ellipse">
              <a:avLst/>
            </a:prstGeom>
            <a:solidFill>
              <a:srgbClr val="00F9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10" name="箭頭"/>
            <p:cNvSpPr/>
            <p:nvPr/>
          </p:nvSpPr>
          <p:spPr>
            <a:xfrm rot="16200000">
              <a:off x="1271611" y="5049743"/>
              <a:ext cx="621901" cy="508001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FFACA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19" name="圓形"/>
            <p:cNvSpPr/>
            <p:nvPr/>
          </p:nvSpPr>
          <p:spPr>
            <a:xfrm>
              <a:off x="2731421" y="3446698"/>
              <a:ext cx="1270001" cy="1270001"/>
            </a:xfrm>
            <a:prstGeom prst="ellipse">
              <a:avLst/>
            </a:prstGeom>
            <a:solidFill>
              <a:srgbClr val="00F9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0" name="箭頭"/>
            <p:cNvSpPr/>
            <p:nvPr/>
          </p:nvSpPr>
          <p:spPr>
            <a:xfrm rot="16200000">
              <a:off x="3055471" y="5029270"/>
              <a:ext cx="621900" cy="508001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FFACA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1" name="線條"/>
            <p:cNvSpPr/>
            <p:nvPr/>
          </p:nvSpPr>
          <p:spPr>
            <a:xfrm>
              <a:off x="2244029" y="4102170"/>
              <a:ext cx="460924" cy="1"/>
            </a:xfrm>
            <a:prstGeom prst="line">
              <a:avLst/>
            </a:prstGeom>
            <a:ln w="25400">
              <a:solidFill>
                <a:srgbClr val="FFACA9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grpSp>
          <p:nvGrpSpPr>
            <p:cNvPr id="122" name="群組"/>
            <p:cNvGrpSpPr/>
            <p:nvPr/>
          </p:nvGrpSpPr>
          <p:grpSpPr>
            <a:xfrm>
              <a:off x="4631084" y="4074581"/>
              <a:ext cx="277375" cy="55180"/>
              <a:chOff x="0" y="0"/>
              <a:chExt cx="277374" cy="55178"/>
            </a:xfrm>
          </p:grpSpPr>
          <p:sp>
            <p:nvSpPr>
              <p:cNvPr id="123" name="圓形"/>
              <p:cNvSpPr/>
              <p:nvPr/>
            </p:nvSpPr>
            <p:spPr>
              <a:xfrm>
                <a:off x="0" y="0"/>
                <a:ext cx="55179" cy="55179"/>
              </a:xfrm>
              <a:prstGeom prst="ellipse">
                <a:avLst/>
              </a:prstGeom>
              <a:solidFill>
                <a:srgbClr val="00F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24" name="圓形"/>
              <p:cNvSpPr/>
              <p:nvPr/>
            </p:nvSpPr>
            <p:spPr>
              <a:xfrm>
                <a:off x="111097" y="0"/>
                <a:ext cx="55180" cy="55179"/>
              </a:xfrm>
              <a:prstGeom prst="ellipse">
                <a:avLst/>
              </a:prstGeom>
              <a:solidFill>
                <a:srgbClr val="00F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25" name="圓形"/>
              <p:cNvSpPr/>
              <p:nvPr/>
            </p:nvSpPr>
            <p:spPr>
              <a:xfrm>
                <a:off x="222195" y="0"/>
                <a:ext cx="55180" cy="55179"/>
              </a:xfrm>
              <a:prstGeom prst="ellipse">
                <a:avLst/>
              </a:prstGeom>
              <a:solidFill>
                <a:srgbClr val="00F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126" name="字1"/>
            <p:cNvSpPr txBox="1"/>
            <p:nvPr/>
          </p:nvSpPr>
          <p:spPr>
            <a:xfrm>
              <a:off x="1212077" y="5722148"/>
              <a:ext cx="740969" cy="736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lnSpc>
                  <a:spcPct val="100000"/>
                </a:lnSpc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dirty="0"/>
                <a:t>字</a:t>
              </a:r>
              <a:r>
                <a:rPr baseline="-5999" dirty="0"/>
                <a:t>1</a:t>
              </a:r>
            </a:p>
          </p:txBody>
        </p:sp>
        <p:sp>
          <p:nvSpPr>
            <p:cNvPr id="127" name="字2"/>
            <p:cNvSpPr txBox="1"/>
            <p:nvPr/>
          </p:nvSpPr>
          <p:spPr>
            <a:xfrm>
              <a:off x="2995936" y="5701676"/>
              <a:ext cx="740970" cy="736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lnSpc>
                  <a:spcPct val="100000"/>
                </a:lnSpc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字</a:t>
              </a:r>
              <a:r>
                <a:rPr baseline="-5999"/>
                <a:t>2</a:t>
              </a:r>
            </a:p>
          </p:txBody>
        </p:sp>
        <p:sp>
          <p:nvSpPr>
            <p:cNvPr id="128" name="圓形"/>
            <p:cNvSpPr/>
            <p:nvPr/>
          </p:nvSpPr>
          <p:spPr>
            <a:xfrm>
              <a:off x="5538121" y="3421298"/>
              <a:ext cx="1270001" cy="1270001"/>
            </a:xfrm>
            <a:prstGeom prst="ellipse">
              <a:avLst/>
            </a:prstGeom>
            <a:solidFill>
              <a:srgbClr val="00F9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9" name="箭頭"/>
            <p:cNvSpPr/>
            <p:nvPr/>
          </p:nvSpPr>
          <p:spPr>
            <a:xfrm rot="16200000">
              <a:off x="5862171" y="5003870"/>
              <a:ext cx="621900" cy="508001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FFACA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0" name="回1"/>
            <p:cNvSpPr txBox="1"/>
            <p:nvPr/>
          </p:nvSpPr>
          <p:spPr>
            <a:xfrm>
              <a:off x="5802636" y="1777376"/>
              <a:ext cx="740970" cy="736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lnSpc>
                  <a:spcPct val="100000"/>
                </a:lnSpc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回</a:t>
              </a:r>
              <a:r>
                <a:rPr baseline="-5999"/>
                <a:t>1</a:t>
              </a:r>
            </a:p>
          </p:txBody>
        </p:sp>
        <p:sp>
          <p:nvSpPr>
            <p:cNvPr id="131" name="線條"/>
            <p:cNvSpPr/>
            <p:nvPr/>
          </p:nvSpPr>
          <p:spPr>
            <a:xfrm>
              <a:off x="4992828" y="4081698"/>
              <a:ext cx="460924" cy="1"/>
            </a:xfrm>
            <a:prstGeom prst="line">
              <a:avLst/>
            </a:prstGeom>
            <a:ln w="25400">
              <a:solidFill>
                <a:srgbClr val="FFACA9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2" name="線條"/>
            <p:cNvSpPr/>
            <p:nvPr/>
          </p:nvSpPr>
          <p:spPr>
            <a:xfrm>
              <a:off x="4085791" y="4102170"/>
              <a:ext cx="460924" cy="1"/>
            </a:xfrm>
            <a:prstGeom prst="line">
              <a:avLst/>
            </a:prstGeom>
            <a:ln w="25400">
              <a:solidFill>
                <a:srgbClr val="FFACA9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3" name="EOS"/>
            <p:cNvSpPr/>
            <p:nvPr/>
          </p:nvSpPr>
          <p:spPr>
            <a:xfrm>
              <a:off x="5538121" y="5759026"/>
              <a:ext cx="1270001" cy="621901"/>
            </a:xfrm>
            <a:prstGeom prst="roundRect">
              <a:avLst>
                <a:gd name="adj" fmla="val 30632"/>
              </a:avLst>
            </a:prstGeom>
            <a:solidFill>
              <a:schemeClr val="accent5">
                <a:hueOff val="101205"/>
                <a:satOff val="-13598"/>
                <a:lumOff val="23877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t>EOS</a:t>
              </a:r>
            </a:p>
          </p:txBody>
        </p:sp>
        <p:sp>
          <p:nvSpPr>
            <p:cNvPr id="134" name="箭頭"/>
            <p:cNvSpPr/>
            <p:nvPr/>
          </p:nvSpPr>
          <p:spPr>
            <a:xfrm rot="16200000">
              <a:off x="5862171" y="2600726"/>
              <a:ext cx="621900" cy="508001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FFACA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5" name="文字"/>
            <p:cNvSpPr txBox="1"/>
            <p:nvPr/>
          </p:nvSpPr>
          <p:spPr>
            <a:xfrm>
              <a:off x="7059453" y="4294787"/>
              <a:ext cx="127001" cy="1193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3600" b="1">
                  <a:solidFill>
                    <a:srgbClr val="E6F1E6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6" name="圓形"/>
            <p:cNvSpPr/>
            <p:nvPr/>
          </p:nvSpPr>
          <p:spPr>
            <a:xfrm>
              <a:off x="7379882" y="3421298"/>
              <a:ext cx="1270001" cy="1270001"/>
            </a:xfrm>
            <a:prstGeom prst="ellipse">
              <a:avLst/>
            </a:prstGeom>
            <a:solidFill>
              <a:srgbClr val="00F9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7" name="箭頭"/>
            <p:cNvSpPr/>
            <p:nvPr/>
          </p:nvSpPr>
          <p:spPr>
            <a:xfrm rot="16200000">
              <a:off x="7703932" y="5003870"/>
              <a:ext cx="621901" cy="508001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FFACA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8" name="線條"/>
            <p:cNvSpPr/>
            <p:nvPr/>
          </p:nvSpPr>
          <p:spPr>
            <a:xfrm>
              <a:off x="6892491" y="4076770"/>
              <a:ext cx="460924" cy="1"/>
            </a:xfrm>
            <a:prstGeom prst="line">
              <a:avLst/>
            </a:prstGeom>
            <a:ln w="25400">
              <a:solidFill>
                <a:srgbClr val="FFACA9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grpSp>
          <p:nvGrpSpPr>
            <p:cNvPr id="139" name="群組"/>
            <p:cNvGrpSpPr/>
            <p:nvPr/>
          </p:nvGrpSpPr>
          <p:grpSpPr>
            <a:xfrm>
              <a:off x="9279545" y="4049181"/>
              <a:ext cx="277375" cy="55180"/>
              <a:chOff x="0" y="0"/>
              <a:chExt cx="277374" cy="55178"/>
            </a:xfrm>
          </p:grpSpPr>
          <p:sp>
            <p:nvSpPr>
              <p:cNvPr id="140" name="圓形"/>
              <p:cNvSpPr/>
              <p:nvPr/>
            </p:nvSpPr>
            <p:spPr>
              <a:xfrm>
                <a:off x="0" y="0"/>
                <a:ext cx="55179" cy="55179"/>
              </a:xfrm>
              <a:prstGeom prst="ellipse">
                <a:avLst/>
              </a:prstGeom>
              <a:solidFill>
                <a:srgbClr val="00F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41" name="圓形"/>
              <p:cNvSpPr/>
              <p:nvPr/>
            </p:nvSpPr>
            <p:spPr>
              <a:xfrm>
                <a:off x="111097" y="0"/>
                <a:ext cx="55180" cy="55179"/>
              </a:xfrm>
              <a:prstGeom prst="ellipse">
                <a:avLst/>
              </a:prstGeom>
              <a:solidFill>
                <a:srgbClr val="00F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42" name="圓形"/>
              <p:cNvSpPr/>
              <p:nvPr/>
            </p:nvSpPr>
            <p:spPr>
              <a:xfrm>
                <a:off x="222195" y="0"/>
                <a:ext cx="55180" cy="55179"/>
              </a:xfrm>
              <a:prstGeom prst="ellipse">
                <a:avLst/>
              </a:prstGeom>
              <a:solidFill>
                <a:srgbClr val="00F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143" name="回1"/>
            <p:cNvSpPr txBox="1"/>
            <p:nvPr/>
          </p:nvSpPr>
          <p:spPr>
            <a:xfrm>
              <a:off x="7644397" y="5676276"/>
              <a:ext cx="740970" cy="736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lnSpc>
                  <a:spcPct val="100000"/>
                </a:lnSpc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回</a:t>
              </a:r>
              <a:r>
                <a:rPr baseline="-5999"/>
                <a:t>1</a:t>
              </a:r>
            </a:p>
          </p:txBody>
        </p:sp>
        <p:sp>
          <p:nvSpPr>
            <p:cNvPr id="144" name="線條"/>
            <p:cNvSpPr/>
            <p:nvPr/>
          </p:nvSpPr>
          <p:spPr>
            <a:xfrm>
              <a:off x="9641290" y="4056298"/>
              <a:ext cx="460923" cy="1"/>
            </a:xfrm>
            <a:prstGeom prst="line">
              <a:avLst/>
            </a:prstGeom>
            <a:ln w="25400">
              <a:solidFill>
                <a:srgbClr val="FFACA9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5" name="線條"/>
            <p:cNvSpPr/>
            <p:nvPr/>
          </p:nvSpPr>
          <p:spPr>
            <a:xfrm>
              <a:off x="8734252" y="4076770"/>
              <a:ext cx="460924" cy="1"/>
            </a:xfrm>
            <a:prstGeom prst="line">
              <a:avLst/>
            </a:prstGeom>
            <a:ln w="25400">
              <a:solidFill>
                <a:srgbClr val="FFACA9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6" name="回2"/>
            <p:cNvSpPr txBox="1"/>
            <p:nvPr/>
          </p:nvSpPr>
          <p:spPr>
            <a:xfrm>
              <a:off x="7644397" y="1777376"/>
              <a:ext cx="740970" cy="736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lnSpc>
                  <a:spcPct val="100000"/>
                </a:lnSpc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回</a:t>
              </a:r>
              <a:r>
                <a:rPr baseline="-5999"/>
                <a:t>2</a:t>
              </a:r>
            </a:p>
          </p:txBody>
        </p:sp>
        <p:sp>
          <p:nvSpPr>
            <p:cNvPr id="147" name="箭頭"/>
            <p:cNvSpPr/>
            <p:nvPr/>
          </p:nvSpPr>
          <p:spPr>
            <a:xfrm rot="16200000">
              <a:off x="7703932" y="2600726"/>
              <a:ext cx="621901" cy="508001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FFACA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8" name="圓形"/>
            <p:cNvSpPr/>
            <p:nvPr/>
          </p:nvSpPr>
          <p:spPr>
            <a:xfrm>
              <a:off x="10244484" y="3428342"/>
              <a:ext cx="1270001" cy="1270001"/>
            </a:xfrm>
            <a:prstGeom prst="ellipse">
              <a:avLst/>
            </a:prstGeom>
            <a:solidFill>
              <a:srgbClr val="00F9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9" name="箭頭"/>
            <p:cNvSpPr/>
            <p:nvPr/>
          </p:nvSpPr>
          <p:spPr>
            <a:xfrm rot="16200000">
              <a:off x="10568534" y="5010915"/>
              <a:ext cx="621901" cy="508001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FFACA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0" name="回k"/>
            <p:cNvSpPr txBox="1"/>
            <p:nvPr/>
          </p:nvSpPr>
          <p:spPr>
            <a:xfrm>
              <a:off x="10517534" y="5683320"/>
              <a:ext cx="723901" cy="736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lnSpc>
                  <a:spcPct val="100000"/>
                </a:lnSpc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回</a:t>
              </a:r>
              <a:r>
                <a:rPr baseline="-5999"/>
                <a:t>k</a:t>
              </a:r>
            </a:p>
          </p:txBody>
        </p:sp>
        <p:sp>
          <p:nvSpPr>
            <p:cNvPr id="151" name="箭頭"/>
            <p:cNvSpPr/>
            <p:nvPr/>
          </p:nvSpPr>
          <p:spPr>
            <a:xfrm rot="16200000">
              <a:off x="10568534" y="2607770"/>
              <a:ext cx="621901" cy="508001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FFACA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2" name="EOS"/>
            <p:cNvSpPr/>
            <p:nvPr/>
          </p:nvSpPr>
          <p:spPr>
            <a:xfrm>
              <a:off x="10244484" y="1821464"/>
              <a:ext cx="1270001" cy="621901"/>
            </a:xfrm>
            <a:prstGeom prst="roundRect">
              <a:avLst>
                <a:gd name="adj" fmla="val 30632"/>
              </a:avLst>
            </a:prstGeom>
            <a:solidFill>
              <a:schemeClr val="accent5">
                <a:hueOff val="101205"/>
                <a:satOff val="-13598"/>
                <a:lumOff val="23877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t>EOS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62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2446487" y="2465457"/>
            <a:ext cx="715772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神經網路每次會吃進兩個東西</a:t>
            </a:r>
            <a:r>
              <a:rPr lang="en-US" altLang="zh-TW" sz="4000" dirty="0" smtClean="0">
                <a:latin typeface="+mj-lt"/>
              </a:rPr>
              <a:t>:</a:t>
            </a:r>
          </a:p>
          <a:p>
            <a:pPr algn="ctr"/>
            <a:r>
              <a:rPr lang="en-US" altLang="zh-TW" sz="4000" dirty="0" smtClean="0">
                <a:latin typeface="+mj-lt"/>
              </a:rPr>
              <a:t>1.</a:t>
            </a:r>
            <a:r>
              <a:rPr lang="zh-TW" altLang="en-US" sz="4000" dirty="0" smtClean="0">
                <a:latin typeface="+mj-lt"/>
              </a:rPr>
              <a:t>這句話的其中一個單詞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en-US" altLang="zh-TW" sz="4000" dirty="0" smtClean="0">
                <a:latin typeface="+mj-lt"/>
              </a:rPr>
              <a:t>2.</a:t>
            </a:r>
            <a:r>
              <a:rPr lang="zh-TW" altLang="en-US" sz="4000" dirty="0" smtClean="0">
                <a:latin typeface="+mj-lt"/>
              </a:rPr>
              <a:t>上一次的輸出</a:t>
            </a:r>
            <a:r>
              <a:rPr lang="en-US" altLang="zh-TW" sz="4000" dirty="0" smtClean="0">
                <a:latin typeface="+mj-lt"/>
              </a:rPr>
              <a:t>(</a:t>
            </a:r>
            <a:r>
              <a:rPr lang="zh-TW" altLang="en-US" sz="4000" dirty="0" smtClean="0">
                <a:latin typeface="+mj-lt"/>
              </a:rPr>
              <a:t>也是一個單詞</a:t>
            </a:r>
            <a:r>
              <a:rPr lang="en-US" altLang="zh-TW" sz="4000" dirty="0" smtClean="0">
                <a:latin typeface="+mj-lt"/>
              </a:rPr>
              <a:t>)</a:t>
            </a:r>
          </a:p>
          <a:p>
            <a:pPr algn="ctr"/>
            <a:r>
              <a:rPr lang="zh-TW" altLang="en-US" sz="4000" dirty="0" smtClean="0"/>
              <a:t>最後產生一個輸出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一個單詞</a:t>
            </a:r>
            <a:r>
              <a:rPr lang="en-US" altLang="zh-TW" sz="4000" dirty="0" smtClean="0"/>
              <a:t>)</a:t>
            </a:r>
            <a:r>
              <a:rPr lang="zh-TW" altLang="en-US" sz="4000" dirty="0" smtClean="0"/>
              <a:t>。</a:t>
            </a:r>
            <a:endParaRPr lang="en-US" altLang="zh-TW" sz="4000" dirty="0" smtClean="0"/>
          </a:p>
          <a:p>
            <a:pPr algn="ctr"/>
            <a:endParaRPr lang="en-US" altLang="zh-TW" sz="4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83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82600" y="1711938"/>
            <a:ext cx="11226800" cy="2195857"/>
            <a:chOff x="482600" y="1711938"/>
            <a:chExt cx="11226800" cy="2195857"/>
          </a:xfrm>
        </p:grpSpPr>
        <p:sp>
          <p:nvSpPr>
            <p:cNvPr id="3" name="六邊形 2"/>
            <p:cNvSpPr/>
            <p:nvPr/>
          </p:nvSpPr>
          <p:spPr>
            <a:xfrm rot="5400000">
              <a:off x="7467471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六邊形 3"/>
            <p:cNvSpPr/>
            <p:nvPr/>
          </p:nvSpPr>
          <p:spPr>
            <a:xfrm rot="5400000">
              <a:off x="7935251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六邊形 4"/>
            <p:cNvSpPr/>
            <p:nvPr/>
          </p:nvSpPr>
          <p:spPr>
            <a:xfrm rot="5400000">
              <a:off x="8403033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8870815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9338597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9806379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10274159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10741942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11209724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7233579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7701360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8169142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8636924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9104707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9572487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10040269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10508051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10975833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7467471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7935250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8403032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8870814" y="340811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9338596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9806378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10274159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10741941" y="340811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233577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7701359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169139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636922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9104704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9572485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10040267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10508050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10975830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467467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35248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403030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870812" y="1751004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9338593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9806375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10274156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10741939" y="1751004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5128555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5596336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6064118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6531900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6999682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4894664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5362445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5830226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6298008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6765791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5128555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5596335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6064117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6531899" y="340811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999681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4894662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5362443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5830224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6298007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6765789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5128552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5596333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6064114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6531896" y="1751004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6999678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3257417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725198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192980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660762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3023526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3491307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959088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426870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3257417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3725197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4192979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4660761" y="340094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3023524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3491305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3959086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4426869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257414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3725195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192976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4660758" y="174383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918502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1386283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1854065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2321847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2789628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684611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1152391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1620173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2087955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555738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918502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1386282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1854064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321845" y="340094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789627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684608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1152390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1620171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087954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2555736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918499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1386279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1854061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2321843" y="174383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2789625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450706" y="257597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2468478" y="2399291"/>
              <a:ext cx="787908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實際走一次流程給你看</a:t>
              </a:r>
              <a:endParaRPr lang="zh-TW" altLang="en-US" sz="6000" dirty="0">
                <a:solidFill>
                  <a:schemeClr val="tx2">
                    <a:lumMod val="50000"/>
                  </a:schemeClr>
                </a:solidFill>
                <a:latin typeface="Source Han Sans K Medium" panose="020B0600000000000000" pitchFamily="34" charset="-128"/>
                <a:ea typeface="Source Han Sans K Medium" panose="020B06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07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2072414" y="2617855"/>
            <a:ext cx="83920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一開始的時候，神經網路吃進這句話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的第一個單詞，稱為     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產生一個對應的輸出，稱為        </a:t>
            </a:r>
            <a:endParaRPr lang="en-US" altLang="zh-TW" sz="4000" dirty="0" smtClean="0">
              <a:latin typeface="+mj-lt"/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52400" cy="228600"/>
          </a:xfrm>
          <a:prstGeom prst="rect">
            <a:avLst/>
          </a:prstGeom>
          <a:noFill/>
        </p:spPr>
      </p:pic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52400" cy="228600"/>
          </a:xfrm>
          <a:prstGeom prst="rect">
            <a:avLst/>
          </a:prstGeom>
          <a:noFill/>
        </p:spPr>
      </p:pic>
      <p:pic>
        <p:nvPicPr>
          <p:cNvPr id="30" name="圖片 29" descr="IguanaTex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843818" y="3976254"/>
            <a:ext cx="477783" cy="471055"/>
          </a:xfrm>
          <a:prstGeom prst="rect">
            <a:avLst/>
          </a:prstGeom>
        </p:spPr>
      </p:pic>
      <p:pic>
        <p:nvPicPr>
          <p:cNvPr id="31" name="圖片 30" descr="IguanaTex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063346" y="3449781"/>
            <a:ext cx="624397" cy="41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2169396" y="2520873"/>
            <a:ext cx="82333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/>
              <a:t>下一階段會再吃進第二個單詞   </a:t>
            </a:r>
            <a:r>
              <a:rPr lang="zh-TW" altLang="en-US" sz="4000" dirty="0" smtClean="0">
                <a:solidFill>
                  <a:schemeClr val="bg1"/>
                </a:solidFill>
              </a:rPr>
              <a:t>  </a:t>
            </a:r>
            <a:r>
              <a:rPr lang="zh-TW" altLang="en-US" sz="4000" dirty="0" smtClean="0"/>
              <a:t>，</a:t>
            </a:r>
            <a:endParaRPr lang="en-US" altLang="zh-TW" sz="4000" dirty="0" smtClean="0"/>
          </a:p>
          <a:p>
            <a:pPr algn="ctr"/>
            <a:r>
              <a:rPr lang="zh-TW" altLang="en-US" sz="4000" dirty="0" smtClean="0"/>
              <a:t>並且把上一次的輸出</a:t>
            </a:r>
            <a:r>
              <a:rPr lang="en-US" altLang="zh-TW" sz="4000" dirty="0" smtClean="0">
                <a:solidFill>
                  <a:schemeClr val="bg1"/>
                </a:solidFill>
              </a:rPr>
              <a:t>h1</a:t>
            </a:r>
            <a:r>
              <a:rPr lang="zh-TW" altLang="en-US" sz="4000" dirty="0" smtClean="0">
                <a:solidFill>
                  <a:schemeClr val="bg1"/>
                </a:solidFill>
              </a:rPr>
              <a:t> </a:t>
            </a:r>
            <a:r>
              <a:rPr lang="zh-TW" altLang="en-US" sz="4000" dirty="0" smtClean="0"/>
              <a:t>也吃進去</a:t>
            </a:r>
            <a:endParaRPr lang="en-US" altLang="zh-TW" sz="4000" dirty="0" smtClean="0"/>
          </a:p>
          <a:p>
            <a:pPr algn="ctr"/>
            <a:r>
              <a:rPr lang="en-US" altLang="zh-TW" sz="4000" dirty="0" smtClean="0"/>
              <a:t>(</a:t>
            </a:r>
            <a:r>
              <a:rPr lang="zh-TW" altLang="en-US" sz="4000" dirty="0" smtClean="0"/>
              <a:t>總共吃進兩個單詞</a:t>
            </a:r>
            <a:r>
              <a:rPr lang="en-US" altLang="zh-TW" sz="4000" dirty="0" smtClean="0"/>
              <a:t>)</a:t>
            </a:r>
            <a:r>
              <a:rPr lang="zh-TW" altLang="en-US" sz="4000" dirty="0" smtClean="0"/>
              <a:t>，並輸出單詞</a:t>
            </a:r>
            <a:r>
              <a:rPr lang="en-US" altLang="zh-TW" sz="4000" dirty="0" smtClean="0">
                <a:solidFill>
                  <a:schemeClr val="bg1"/>
                </a:solidFill>
              </a:rPr>
              <a:t>h2</a:t>
            </a:r>
            <a:endParaRPr lang="en-US" altLang="zh-TW" sz="4000" dirty="0" smtClean="0"/>
          </a:p>
          <a:p>
            <a:pPr algn="ctr"/>
            <a:endParaRPr lang="en-US" altLang="zh-TW" sz="4000" dirty="0" smtClean="0">
              <a:latin typeface="+mj-lt"/>
            </a:endParaRPr>
          </a:p>
        </p:txBody>
      </p:sp>
      <p:pic>
        <p:nvPicPr>
          <p:cNvPr id="24" name="圖片 23" descr="IguanaTex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079344" y="2693248"/>
            <a:ext cx="604983" cy="397909"/>
          </a:xfrm>
          <a:prstGeom prst="rect">
            <a:avLst/>
          </a:prstGeom>
        </p:spPr>
      </p:pic>
      <p:pic>
        <p:nvPicPr>
          <p:cNvPr id="25" name="圖片 24" descr="IguanaTex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749972" y="3879272"/>
            <a:ext cx="459178" cy="443345"/>
          </a:xfrm>
          <a:prstGeom prst="rect">
            <a:avLst/>
          </a:prstGeom>
        </p:spPr>
      </p:pic>
      <p:pic>
        <p:nvPicPr>
          <p:cNvPr id="26" name="圖片 25" descr="IguanaTex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319818" y="3241963"/>
            <a:ext cx="477783" cy="47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2751287" y="2562437"/>
            <a:ext cx="70022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第三次就會把第三個單詞</a:t>
            </a:r>
            <a:r>
              <a:rPr lang="en-US" altLang="zh-TW" sz="4000" dirty="0" smtClean="0">
                <a:solidFill>
                  <a:schemeClr val="bg1"/>
                </a:solidFill>
                <a:latin typeface="+mj-lt"/>
              </a:rPr>
              <a:t>x3</a:t>
            </a:r>
            <a:r>
              <a:rPr lang="zh-TW" altLang="en-US" sz="4000" dirty="0" smtClean="0">
                <a:latin typeface="+mj-lt"/>
              </a:rPr>
              <a:t>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和第二次的輸出  </a:t>
            </a:r>
            <a:r>
              <a:rPr lang="en-US" altLang="zh-TW" sz="4000" dirty="0" smtClean="0">
                <a:solidFill>
                  <a:schemeClr val="bg1"/>
                </a:solidFill>
                <a:latin typeface="+mj-lt"/>
              </a:rPr>
              <a:t>x</a:t>
            </a:r>
            <a:r>
              <a:rPr lang="zh-TW" altLang="en-US" sz="4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zh-TW" altLang="en-US" sz="4000" dirty="0" smtClean="0">
                <a:latin typeface="+mj-lt"/>
              </a:rPr>
              <a:t>當作輸入，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並輸出結果  </a:t>
            </a:r>
            <a:r>
              <a:rPr lang="zh-TW" altLang="en-US" sz="40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zh-TW" altLang="en-US" sz="4000" dirty="0" smtClean="0">
                <a:latin typeface="+mj-lt"/>
              </a:rPr>
              <a:t>。</a:t>
            </a:r>
            <a:r>
              <a:rPr lang="zh-TW" altLang="en-US" sz="4000" dirty="0" smtClean="0">
                <a:solidFill>
                  <a:schemeClr val="bg1"/>
                </a:solidFill>
                <a:latin typeface="+mj-lt"/>
              </a:rPr>
              <a:t> </a:t>
            </a:r>
            <a:endParaRPr lang="en-US" altLang="zh-TW" sz="4000" dirty="0" smtClean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4" name="圖片 23" descr="IguanaTex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74691" y="3394364"/>
            <a:ext cx="529034" cy="347956"/>
          </a:xfrm>
          <a:prstGeom prst="rect">
            <a:avLst/>
          </a:prstGeom>
        </p:spPr>
      </p:pic>
      <p:pic>
        <p:nvPicPr>
          <p:cNvPr id="25" name="圖片 24" descr="IguanaTex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22145" y="2784764"/>
            <a:ext cx="502089" cy="332509"/>
          </a:xfrm>
          <a:prstGeom prst="rect">
            <a:avLst/>
          </a:prstGeom>
        </p:spPr>
      </p:pic>
      <p:pic>
        <p:nvPicPr>
          <p:cNvPr id="26" name="圖片 25" descr="IguanaTex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973453" y="3953614"/>
            <a:ext cx="438728" cy="4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3291613" y="2742546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然後這樣一直循環下去，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直到碰到終止</a:t>
            </a:r>
            <a:r>
              <a:rPr lang="zh-TW" altLang="en-US" sz="4000" smtClean="0">
                <a:latin typeface="+mj-lt"/>
              </a:rPr>
              <a:t>符號</a:t>
            </a:r>
            <a:r>
              <a:rPr lang="en-US" altLang="zh-TW" sz="4000" smtClean="0">
                <a:latin typeface="+mj-lt"/>
              </a:rPr>
              <a:t>……</a:t>
            </a:r>
            <a:endParaRPr lang="en-US" altLang="zh-TW" sz="4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83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294195"/>
            <a:ext cx="12192000" cy="1601260"/>
          </a:xfrm>
        </p:spPr>
        <p:txBody>
          <a:bodyPr anchor="ctr">
            <a:normAutofit/>
          </a:bodyPr>
          <a:lstStyle/>
          <a:p>
            <a:r>
              <a:rPr lang="zh-TW" altLang="en-US" sz="7200" dirty="0" smtClean="0">
                <a:solidFill>
                  <a:schemeClr val="tx2"/>
                </a:solidFill>
              </a:rPr>
              <a:t>遞歸神經網路</a:t>
            </a:r>
            <a:endParaRPr lang="zh-TW" altLang="en-US" sz="7200" dirty="0">
              <a:solidFill>
                <a:schemeClr val="tx2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182262"/>
            <a:ext cx="12192000" cy="728133"/>
          </a:xfrm>
        </p:spPr>
        <p:txBody>
          <a:bodyPr anchor="ctr">
            <a:noAutofit/>
          </a:bodyPr>
          <a:lstStyle/>
          <a:p>
            <a:r>
              <a:rPr lang="en-US" altLang="zh-TW" sz="4800" dirty="0" smtClean="0">
                <a:solidFill>
                  <a:schemeClr val="tx2"/>
                </a:solidFill>
              </a:rPr>
              <a:t>RNN</a:t>
            </a:r>
            <a:r>
              <a:rPr lang="zh-TW" altLang="en-US" sz="4800" dirty="0" smtClean="0">
                <a:solidFill>
                  <a:schemeClr val="tx2"/>
                </a:solidFill>
              </a:rPr>
              <a:t> </a:t>
            </a:r>
            <a:r>
              <a:rPr lang="en-US" altLang="zh-TW" sz="4800" dirty="0" smtClean="0">
                <a:solidFill>
                  <a:schemeClr val="tx2"/>
                </a:solidFill>
              </a:rPr>
              <a:t>(Recurrent Neural Network)</a:t>
            </a:r>
            <a:endParaRPr lang="zh-TW" altLang="en-US" sz="4800" dirty="0">
              <a:solidFill>
                <a:schemeClr val="tx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19129" y="546317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</a:rPr>
              <a:t>國立政治大學金融科技研究中心</a:t>
            </a:r>
          </a:p>
          <a:p>
            <a:pPr algn="ctr"/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</a:rPr>
              <a:t>智能理財與深度學習暑期訓練營</a:t>
            </a:r>
          </a:p>
        </p:txBody>
      </p:sp>
      <p:pic>
        <p:nvPicPr>
          <p:cNvPr id="2050" name="Picture 2" descr="「政大」的圖片搜尋結果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857" y="5305425"/>
            <a:ext cx="1046206" cy="102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國立政治大學金融科技研究中心」的圖片搜尋結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5459"/>
          <a:stretch/>
        </p:blipFill>
        <p:spPr bwMode="auto">
          <a:xfrm>
            <a:off x="2009585" y="5305425"/>
            <a:ext cx="1005168" cy="102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1000125" y="470435"/>
            <a:ext cx="1300514" cy="1201008"/>
            <a:chOff x="531615" y="480863"/>
            <a:chExt cx="1932734" cy="1784854"/>
          </a:xfrm>
        </p:grpSpPr>
        <p:sp>
          <p:nvSpPr>
            <p:cNvPr id="8" name="六邊形 7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 rot="10800000">
            <a:off x="9906000" y="3764491"/>
            <a:ext cx="1300514" cy="1201008"/>
            <a:chOff x="531615" y="480863"/>
            <a:chExt cx="1932734" cy="1784854"/>
          </a:xfrm>
        </p:grpSpPr>
        <p:sp>
          <p:nvSpPr>
            <p:cNvPr id="30" name="六邊形 29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8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3"/>
          <p:cNvGrpSpPr/>
          <p:nvPr/>
        </p:nvGrpSpPr>
        <p:grpSpPr>
          <a:xfrm>
            <a:off x="-439215" y="373384"/>
            <a:ext cx="5746777" cy="1854367"/>
            <a:chOff x="-439215" y="373384"/>
            <a:chExt cx="5746777" cy="1854367"/>
          </a:xfrm>
        </p:grpSpPr>
        <p:sp>
          <p:nvSpPr>
            <p:cNvPr id="5" name="六邊形 4"/>
            <p:cNvSpPr/>
            <p:nvPr/>
          </p:nvSpPr>
          <p:spPr>
            <a:xfrm rot="5400000">
              <a:off x="171358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210990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250623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290256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329889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3695224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409155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448788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4884211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151541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911743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230807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270440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310073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3497059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3893388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428971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4686046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171358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210990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250623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290256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329889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3695223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4091552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4487881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1515413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1911742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230807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270440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310072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349705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389338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428971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4686044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1713577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210990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250623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290256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329889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3695221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4091549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4487879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-26807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12825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2458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92091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131724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-46623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-6990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32642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2275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111908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-26807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12825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52458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92091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131724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-46623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-69908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32642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72275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111907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-268073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12825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2458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92091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131724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標題 1"/>
          <p:cNvSpPr txBox="1">
            <a:spLocks/>
          </p:cNvSpPr>
          <p:nvPr/>
        </p:nvSpPr>
        <p:spPr>
          <a:xfrm>
            <a:off x="1101670" y="577773"/>
            <a:ext cx="3473813" cy="14469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solidFill>
                  <a:schemeClr val="tx2"/>
                </a:solidFill>
              </a:rPr>
              <a:t>寫成數學式的樣子</a:t>
            </a:r>
            <a:r>
              <a:rPr lang="en-US" altLang="zh-TW" dirty="0" smtClean="0">
                <a:solidFill>
                  <a:schemeClr val="tx2"/>
                </a:solidFill>
              </a:rPr>
              <a:t>:</a:t>
            </a:r>
          </a:p>
        </p:txBody>
      </p:sp>
      <p:pic>
        <p:nvPicPr>
          <p:cNvPr id="81" name="圖片 80" descr="IguanaTex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19271" y="900544"/>
            <a:ext cx="4553529" cy="2206349"/>
          </a:xfrm>
          <a:prstGeom prst="rect">
            <a:avLst/>
          </a:prstGeom>
        </p:spPr>
      </p:pic>
      <p:pic>
        <p:nvPicPr>
          <p:cNvPr id="82" name="圖片 81" descr="IguanaTex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 flipV="1">
            <a:off x="8548255" y="3338944"/>
            <a:ext cx="231525" cy="1736461"/>
          </a:xfrm>
          <a:prstGeom prst="rect">
            <a:avLst/>
          </a:prstGeom>
        </p:spPr>
      </p:pic>
      <p:pic>
        <p:nvPicPr>
          <p:cNvPr id="83" name="圖片 82" descr="IguanaTex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92982" y="5443408"/>
            <a:ext cx="4890654" cy="63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82600" y="1711938"/>
            <a:ext cx="11226800" cy="2195857"/>
            <a:chOff x="482600" y="1711938"/>
            <a:chExt cx="11226800" cy="2195857"/>
          </a:xfrm>
        </p:grpSpPr>
        <p:sp>
          <p:nvSpPr>
            <p:cNvPr id="3" name="六邊形 2"/>
            <p:cNvSpPr/>
            <p:nvPr/>
          </p:nvSpPr>
          <p:spPr>
            <a:xfrm rot="5400000">
              <a:off x="7467471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六邊形 3"/>
            <p:cNvSpPr/>
            <p:nvPr/>
          </p:nvSpPr>
          <p:spPr>
            <a:xfrm rot="5400000">
              <a:off x="7935251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六邊形 4"/>
            <p:cNvSpPr/>
            <p:nvPr/>
          </p:nvSpPr>
          <p:spPr>
            <a:xfrm rot="5400000">
              <a:off x="8403033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8870815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9338597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9806379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10274159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10741942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11209724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7233579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7701360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8169142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8636924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9104707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9572487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10040269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10508051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10975833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7467471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7935250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8403032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8870814" y="340811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9338596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9806378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10274159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10741941" y="340811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233577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7701359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169139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636922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9104704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9572485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10040267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10508050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10975830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467467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35248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403030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870812" y="1751004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9338593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9806375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10274156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10741939" y="1751004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5128555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5596336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6064118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6531900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6999682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4894664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5362445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5830226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6298008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6765791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5128555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5596335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6064117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6531899" y="340811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999681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4894662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5362443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5830224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6298007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6765789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5128552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5596333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6064114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6531896" y="1751004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6999678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3257417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725198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192980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660762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3023526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3491307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959088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426870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3257417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3725197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4192979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4660761" y="340094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3023524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3491305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3959086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4426869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257414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3725195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192976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4660758" y="174383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918502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1386283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1854065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2321847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2789628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684611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1152391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1620173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2087955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555738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918502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1386282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1854064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321845" y="340094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789627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684608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1152390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1620171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087954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2555736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918499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1386279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1854061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2321843" y="174383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2789625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450706" y="257597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2468478" y="2399291"/>
              <a:ext cx="710964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這樣做有什麼好處？</a:t>
              </a:r>
              <a:endParaRPr lang="zh-TW" altLang="en-US" sz="6000" dirty="0">
                <a:solidFill>
                  <a:schemeClr val="tx2">
                    <a:lumMod val="50000"/>
                  </a:schemeClr>
                </a:solidFill>
                <a:latin typeface="Source Han Sans K Medium" panose="020B0600000000000000" pitchFamily="34" charset="-128"/>
                <a:ea typeface="Source Han Sans K Medium" panose="020B06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07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2266377" y="2576291"/>
            <a:ext cx="79528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有時候，當對於我們而言，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處理資料的「順序」很重要的時候，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en-US" altLang="zh-TW" sz="4000" dirty="0" smtClean="0">
                <a:latin typeface="+mj-lt"/>
              </a:rPr>
              <a:t>RNN</a:t>
            </a:r>
            <a:r>
              <a:rPr lang="zh-TW" altLang="en-US" sz="4000" dirty="0" smtClean="0">
                <a:latin typeface="+mj-lt"/>
              </a:rPr>
              <a:t>就很好用。</a:t>
            </a:r>
            <a:endParaRPr lang="en-US" altLang="zh-TW" sz="4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83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1698340" y="2659420"/>
            <a:ext cx="89050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比方說一句話的某一個字出現的原因，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其實跟上一個字，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或是之前所有的字很有關係。</a:t>
            </a:r>
            <a:endParaRPr lang="en-US" altLang="zh-TW" sz="4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83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1823031" y="2770255"/>
            <a:ext cx="8392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>
                <a:latin typeface="+mj-lt"/>
              </a:rPr>
              <a:t>RNN</a:t>
            </a:r>
            <a:r>
              <a:rPr lang="zh-TW" altLang="en-US" sz="4000" dirty="0" smtClean="0">
                <a:latin typeface="+mj-lt"/>
              </a:rPr>
              <a:t>就可以讓這一次的過程，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考慮到上一次，還有前幾次的影響。</a:t>
            </a:r>
            <a:endParaRPr lang="en-US" altLang="zh-TW" sz="4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83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82600" y="1711938"/>
            <a:ext cx="11226800" cy="2195857"/>
            <a:chOff x="482600" y="1711938"/>
            <a:chExt cx="11226800" cy="2195857"/>
          </a:xfrm>
        </p:grpSpPr>
        <p:sp>
          <p:nvSpPr>
            <p:cNvPr id="3" name="六邊形 2"/>
            <p:cNvSpPr/>
            <p:nvPr/>
          </p:nvSpPr>
          <p:spPr>
            <a:xfrm rot="5400000">
              <a:off x="7467471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六邊形 3"/>
            <p:cNvSpPr/>
            <p:nvPr/>
          </p:nvSpPr>
          <p:spPr>
            <a:xfrm rot="5400000">
              <a:off x="7935251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六邊形 4"/>
            <p:cNvSpPr/>
            <p:nvPr/>
          </p:nvSpPr>
          <p:spPr>
            <a:xfrm rot="5400000">
              <a:off x="8403033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8870815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9338597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9806379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10274159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10741942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11209724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7233579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7701360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8169142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8636924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9104707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9572487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10040269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10508051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10975833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7467471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7935250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8403032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8870814" y="340811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9338596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9806378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10274159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10741941" y="340811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233577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7701359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169139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636922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9104704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9572485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10040267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10508050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10975830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467467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35248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403030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870812" y="1751004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9338593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9806375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10274156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10741939" y="1751004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5128555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5596336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6064118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6531900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6999682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4894664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5362445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5830226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6298008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6765791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5128555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5596335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6064117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6531899" y="340811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999681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4894662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5362443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5830224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6298007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6765789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5128552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5596333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6064114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6531896" y="1751004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6999678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3257417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725198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192980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660762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3023526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3491307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959088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426870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3257417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3725197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4192979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4660761" y="340094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3023524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3491305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3959086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4426869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257414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3725195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192976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4660758" y="174383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918502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1386283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1854065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2321847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2789628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684611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1152391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1620173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2087955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555738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918502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1386282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1854064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321845" y="340094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789627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684608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1152390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1620171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087954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2555736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918499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1386279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1854061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2321843" y="174383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2789625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450706" y="257597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4006331" y="2330018"/>
              <a:ext cx="41793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RNN</a:t>
              </a:r>
              <a:r>
                <a:rPr lang="zh-TW" altLang="en-US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的架構</a:t>
              </a:r>
              <a:endParaRPr lang="zh-TW" altLang="en-US" sz="6000" dirty="0">
                <a:solidFill>
                  <a:schemeClr val="tx2">
                    <a:lumMod val="50000"/>
                  </a:schemeClr>
                </a:solidFill>
                <a:latin typeface="Source Han Sans K Medium" panose="020B0600000000000000" pitchFamily="34" charset="-128"/>
                <a:ea typeface="Source Han Sans K Medium" panose="020B06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07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4159417" y="3075057"/>
            <a:ext cx="3873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基本</a:t>
            </a:r>
            <a:r>
              <a:rPr lang="en-US" altLang="zh-TW" sz="4000" dirty="0" smtClean="0">
                <a:latin typeface="+mj-lt"/>
              </a:rPr>
              <a:t>RNN</a:t>
            </a:r>
            <a:r>
              <a:rPr lang="zh-TW" altLang="en-US" sz="4000" dirty="0" smtClean="0">
                <a:latin typeface="+mj-lt"/>
              </a:rPr>
              <a:t>長這樣</a:t>
            </a:r>
            <a:endParaRPr lang="en-US" altLang="zh-TW" sz="4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209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439215" y="373384"/>
            <a:ext cx="5746777" cy="1854367"/>
            <a:chOff x="-439215" y="373384"/>
            <a:chExt cx="5746777" cy="1854367"/>
          </a:xfrm>
        </p:grpSpPr>
        <p:sp>
          <p:nvSpPr>
            <p:cNvPr id="5" name="六邊形 4"/>
            <p:cNvSpPr/>
            <p:nvPr/>
          </p:nvSpPr>
          <p:spPr>
            <a:xfrm rot="5400000">
              <a:off x="171358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210990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250623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290256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329889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3695224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409155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448788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4884211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151541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911743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230807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270440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310073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3497059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3893388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428971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4686046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171358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210990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250623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290256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329889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3695223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4091552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4487881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1515413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1911742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230807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270440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310072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349705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389338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428971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4686044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1713577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210990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250623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290256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329889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3695221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4091549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4487879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-26807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12825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2458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92091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131724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-46623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-6990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32642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2275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111908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-26807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12825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52458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92091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131724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-46623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-69908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32642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72275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111907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-268073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12825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2458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92091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131724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標題 1"/>
          <p:cNvSpPr txBox="1">
            <a:spLocks/>
          </p:cNvSpPr>
          <p:nvPr/>
        </p:nvSpPr>
        <p:spPr>
          <a:xfrm>
            <a:off x="1101670" y="577773"/>
            <a:ext cx="3473813" cy="14469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solidFill>
                  <a:schemeClr val="tx2"/>
                </a:solidFill>
              </a:rPr>
              <a:t>一個</a:t>
            </a:r>
            <a:r>
              <a:rPr lang="en-US" altLang="zh-TW" dirty="0" smtClean="0">
                <a:solidFill>
                  <a:schemeClr val="tx2"/>
                </a:solidFill>
              </a:rPr>
              <a:t>RNN</a:t>
            </a:r>
            <a:r>
              <a:rPr lang="zh-TW" altLang="en-US" dirty="0" smtClean="0">
                <a:solidFill>
                  <a:schemeClr val="tx2"/>
                </a:solidFill>
              </a:rPr>
              <a:t>的</a:t>
            </a:r>
            <a:r>
              <a:rPr lang="en-US" altLang="zh-TW" dirty="0" smtClean="0">
                <a:solidFill>
                  <a:schemeClr val="tx2"/>
                </a:solidFill>
              </a:rPr>
              <a:t>neuron</a:t>
            </a:r>
          </a:p>
        </p:txBody>
      </p:sp>
      <p:graphicFrame>
        <p:nvGraphicFramePr>
          <p:cNvPr id="133" name="物件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161277"/>
              </p:ext>
            </p:extLst>
          </p:nvPr>
        </p:nvGraphicFramePr>
        <p:xfrm>
          <a:off x="4437203" y="3371441"/>
          <a:ext cx="101441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" name="Equation" r:id="rId3" imgW="241200" imgH="228600" progId="">
                  <p:embed/>
                </p:oleObj>
              </mc:Choice>
              <mc:Fallback>
                <p:oleObj name="Equation" r:id="rId3" imgW="241200" imgH="228600" progId="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203" y="3371441"/>
                        <a:ext cx="1014413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線條"/>
          <p:cNvSpPr/>
          <p:nvPr/>
        </p:nvSpPr>
        <p:spPr>
          <a:xfrm>
            <a:off x="7884124" y="3853155"/>
            <a:ext cx="626615" cy="0"/>
          </a:xfrm>
          <a:prstGeom prst="line">
            <a:avLst/>
          </a:prstGeom>
          <a:ln w="76200">
            <a:solidFill>
              <a:srgbClr val="00B70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110" name="線條"/>
          <p:cNvSpPr/>
          <p:nvPr/>
        </p:nvSpPr>
        <p:spPr>
          <a:xfrm>
            <a:off x="5055772" y="4293885"/>
            <a:ext cx="1744203" cy="1624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36" h="20215" extrusionOk="0">
                <a:moveTo>
                  <a:pt x="553" y="0"/>
                </a:moveTo>
                <a:cubicBezTo>
                  <a:pt x="-764" y="4944"/>
                  <a:pt x="302" y="10247"/>
                  <a:pt x="3412" y="14226"/>
                </a:cubicBezTo>
                <a:cubicBezTo>
                  <a:pt x="7604" y="19590"/>
                  <a:pt x="14596" y="21600"/>
                  <a:pt x="20836" y="19236"/>
                </a:cubicBezTo>
              </a:path>
            </a:pathLst>
          </a:custGeom>
          <a:ln w="50800">
            <a:solidFill>
              <a:srgbClr val="EF476F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119" name="圓形"/>
          <p:cNvSpPr/>
          <p:nvPr/>
        </p:nvSpPr>
        <p:spPr>
          <a:xfrm>
            <a:off x="6570477" y="3088280"/>
            <a:ext cx="1529750" cy="1529750"/>
          </a:xfrm>
          <a:prstGeom prst="ellipse">
            <a:avLst/>
          </a:prstGeom>
          <a:solidFill>
            <a:srgbClr val="118AB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120" name="線條"/>
          <p:cNvSpPr/>
          <p:nvPr/>
        </p:nvSpPr>
        <p:spPr>
          <a:xfrm flipH="1">
            <a:off x="5606964" y="3853154"/>
            <a:ext cx="869525" cy="1"/>
          </a:xfrm>
          <a:prstGeom prst="line">
            <a:avLst/>
          </a:prstGeom>
          <a:ln w="63500">
            <a:solidFill>
              <a:srgbClr val="FFD166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121" name="線條"/>
          <p:cNvSpPr/>
          <p:nvPr/>
        </p:nvSpPr>
        <p:spPr>
          <a:xfrm>
            <a:off x="7335352" y="4722691"/>
            <a:ext cx="1" cy="810837"/>
          </a:xfrm>
          <a:prstGeom prst="line">
            <a:avLst/>
          </a:prstGeom>
          <a:ln w="63500">
            <a:solidFill>
              <a:srgbClr val="FFD166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pic>
        <p:nvPicPr>
          <p:cNvPr id="122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10799" y="3367833"/>
            <a:ext cx="953544" cy="81732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線條"/>
          <p:cNvSpPr/>
          <p:nvPr/>
        </p:nvSpPr>
        <p:spPr>
          <a:xfrm>
            <a:off x="7335352" y="2478921"/>
            <a:ext cx="1" cy="504357"/>
          </a:xfrm>
          <a:prstGeom prst="line">
            <a:avLst/>
          </a:prstGeom>
          <a:ln w="63500">
            <a:solidFill>
              <a:srgbClr val="EF476F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126" name="對同一層第 k 個神經元, 就一個輸出。"/>
          <p:cNvSpPr txBox="1"/>
          <p:nvPr/>
        </p:nvSpPr>
        <p:spPr>
          <a:xfrm>
            <a:off x="7978592" y="1399069"/>
            <a:ext cx="3813924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>
                <a:solidFill>
                  <a:srgbClr val="FFD166"/>
                </a:solidFill>
              </a:defRPr>
            </a:lvl1pPr>
          </a:lstStyle>
          <a:p>
            <a:r>
              <a:rPr sz="2800" dirty="0" err="1">
                <a:solidFill>
                  <a:schemeClr val="tx1"/>
                </a:solidFill>
              </a:rPr>
              <a:t>對同一層第</a:t>
            </a:r>
            <a:r>
              <a:rPr sz="2800" dirty="0">
                <a:solidFill>
                  <a:schemeClr val="tx1"/>
                </a:solidFill>
              </a:rPr>
              <a:t> k </a:t>
            </a:r>
            <a:r>
              <a:rPr sz="2800" dirty="0" err="1">
                <a:solidFill>
                  <a:schemeClr val="tx1"/>
                </a:solidFill>
              </a:rPr>
              <a:t>個神經元</a:t>
            </a:r>
            <a:r>
              <a:rPr sz="2800" dirty="0">
                <a:solidFill>
                  <a:schemeClr val="tx1"/>
                </a:solidFill>
              </a:rPr>
              <a:t>, </a:t>
            </a:r>
            <a:r>
              <a:rPr sz="2800" dirty="0" err="1">
                <a:solidFill>
                  <a:schemeClr val="tx1"/>
                </a:solidFill>
              </a:rPr>
              <a:t>就一個輸出</a:t>
            </a:r>
            <a:r>
              <a:rPr sz="28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127" name="輸入可能是向量。"/>
          <p:cNvSpPr txBox="1"/>
          <p:nvPr/>
        </p:nvSpPr>
        <p:spPr>
          <a:xfrm>
            <a:off x="3722242" y="5058760"/>
            <a:ext cx="3245455" cy="533479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>
                <a:solidFill>
                  <a:srgbClr val="FFD166"/>
                </a:solidFill>
              </a:defRPr>
            </a:lvl1pPr>
          </a:lstStyle>
          <a:p>
            <a:r>
              <a:rPr sz="2800" dirty="0" err="1">
                <a:solidFill>
                  <a:schemeClr val="tx1"/>
                </a:solidFill>
              </a:rPr>
              <a:t>輸入可能是向量</a:t>
            </a:r>
            <a:r>
              <a:rPr sz="28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128" name="圓形"/>
          <p:cNvSpPr/>
          <p:nvPr/>
        </p:nvSpPr>
        <p:spPr>
          <a:xfrm>
            <a:off x="8266193" y="3512604"/>
            <a:ext cx="681103" cy="681103"/>
          </a:xfrm>
          <a:prstGeom prst="ellipse">
            <a:avLst/>
          </a:prstGeom>
          <a:solidFill>
            <a:srgbClr val="00B70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pic>
        <p:nvPicPr>
          <p:cNvPr id="129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437516" y="3621017"/>
            <a:ext cx="406567" cy="45065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4" name="物件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059923"/>
              </p:ext>
            </p:extLst>
          </p:nvPr>
        </p:nvGraphicFramePr>
        <p:xfrm>
          <a:off x="6949440" y="5579738"/>
          <a:ext cx="85407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" name="Equation" r:id="rId7" imgW="203040" imgH="228600" progId="">
                  <p:embed/>
                </p:oleObj>
              </mc:Choice>
              <mc:Fallback>
                <p:oleObj name="Equation" r:id="rId7" imgW="203040" imgH="228600" progId="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9440" y="5579738"/>
                        <a:ext cx="854075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物件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360457"/>
              </p:ext>
            </p:extLst>
          </p:nvPr>
        </p:nvGraphicFramePr>
        <p:xfrm>
          <a:off x="5253557" y="577773"/>
          <a:ext cx="1402924" cy="279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Equation" r:id="rId9" imgW="469800" imgH="990360" progId="">
                  <p:embed/>
                </p:oleObj>
              </mc:Choice>
              <mc:Fallback>
                <p:oleObj name="Equation" r:id="rId9" imgW="469800" imgH="990360" progId="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557" y="577773"/>
                        <a:ext cx="1402924" cy="27900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物件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299426"/>
              </p:ext>
            </p:extLst>
          </p:nvPr>
        </p:nvGraphicFramePr>
        <p:xfrm>
          <a:off x="6854339" y="1502982"/>
          <a:ext cx="9620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Equation" r:id="rId11" imgW="228600" imgH="241200" progId="">
                  <p:embed/>
                </p:oleObj>
              </mc:Choice>
              <mc:Fallback>
                <p:oleObj name="Equation" r:id="rId11" imgW="228600" imgH="241200" progId="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4339" y="1502982"/>
                        <a:ext cx="962025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="/>
          <p:cNvSpPr txBox="1"/>
          <p:nvPr/>
        </p:nvSpPr>
        <p:spPr>
          <a:xfrm rot="19800000">
            <a:off x="4815457" y="2884036"/>
            <a:ext cx="37510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400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0451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439215" y="373384"/>
            <a:ext cx="5746777" cy="1854367"/>
            <a:chOff x="-439215" y="373384"/>
            <a:chExt cx="5746777" cy="1854367"/>
          </a:xfrm>
        </p:grpSpPr>
        <p:sp>
          <p:nvSpPr>
            <p:cNvPr id="5" name="六邊形 4"/>
            <p:cNvSpPr/>
            <p:nvPr/>
          </p:nvSpPr>
          <p:spPr>
            <a:xfrm rot="5400000">
              <a:off x="171358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210990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250623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290256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329889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3695224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409155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448788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4884211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151541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911743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230807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270440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310073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3497059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3893388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428971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4686046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171358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210990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250623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290256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329889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3695223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4091552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4487881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1515413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1911742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230807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270440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310072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349705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389338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428971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4686044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1713577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210990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250623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290256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329889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3695221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4091549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4487879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-26807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12825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2458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92091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131724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-46623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-6990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32642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2275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111908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-26807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12825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52458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92091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131724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-46623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-69908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32642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72275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111907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-268073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12825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2458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92091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131724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標題 1"/>
          <p:cNvSpPr txBox="1">
            <a:spLocks/>
          </p:cNvSpPr>
          <p:nvPr/>
        </p:nvSpPr>
        <p:spPr>
          <a:xfrm>
            <a:off x="1101670" y="577773"/>
            <a:ext cx="3473813" cy="14469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schemeClr val="tx2"/>
                </a:solidFill>
              </a:rPr>
              <a:t>架構</a:t>
            </a:r>
            <a:endParaRPr lang="en-US" altLang="zh-TW" dirty="0" smtClean="0">
              <a:solidFill>
                <a:schemeClr val="tx2"/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929584" y="1172550"/>
            <a:ext cx="7473888" cy="5525469"/>
            <a:chOff x="2929584" y="1172550"/>
            <a:chExt cx="7473888" cy="5525469"/>
          </a:xfrm>
        </p:grpSpPr>
        <p:sp>
          <p:nvSpPr>
            <p:cNvPr id="90" name="線條"/>
            <p:cNvSpPr/>
            <p:nvPr/>
          </p:nvSpPr>
          <p:spPr>
            <a:xfrm>
              <a:off x="7381275" y="1516362"/>
              <a:ext cx="1179964" cy="1081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06" h="16158" extrusionOk="0">
                  <a:moveTo>
                    <a:pt x="0" y="9646"/>
                  </a:moveTo>
                  <a:cubicBezTo>
                    <a:pt x="821" y="5882"/>
                    <a:pt x="3174" y="2728"/>
                    <a:pt x="6394" y="1071"/>
                  </a:cubicBezTo>
                  <a:cubicBezTo>
                    <a:pt x="9896" y="-731"/>
                    <a:pt x="14147" y="-361"/>
                    <a:pt x="16251" y="2959"/>
                  </a:cubicBezTo>
                  <a:cubicBezTo>
                    <a:pt x="21600" y="11398"/>
                    <a:pt x="10962" y="20869"/>
                    <a:pt x="4385" y="13523"/>
                  </a:cubicBezTo>
                </a:path>
              </a:pathLst>
            </a:custGeom>
            <a:ln w="50800">
              <a:solidFill>
                <a:srgbClr val="FFD166"/>
              </a:solidFill>
              <a:miter lim="400000"/>
              <a:headEnd type="arrow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grpSp>
          <p:nvGrpSpPr>
            <p:cNvPr id="91" name="群組"/>
            <p:cNvGrpSpPr/>
            <p:nvPr/>
          </p:nvGrpSpPr>
          <p:grpSpPr>
            <a:xfrm flipH="1">
              <a:off x="7092922" y="2385742"/>
              <a:ext cx="3046940" cy="3372943"/>
              <a:chOff x="0" y="0"/>
              <a:chExt cx="3870060" cy="4284133"/>
            </a:xfrm>
          </p:grpSpPr>
          <p:grpSp>
            <p:nvGrpSpPr>
              <p:cNvPr id="118" name="群組"/>
              <p:cNvGrpSpPr/>
              <p:nvPr/>
            </p:nvGrpSpPr>
            <p:grpSpPr>
              <a:xfrm>
                <a:off x="469040" y="503237"/>
                <a:ext cx="3401021" cy="3539215"/>
                <a:chOff x="0" y="0"/>
                <a:chExt cx="3401020" cy="3539214"/>
              </a:xfrm>
            </p:grpSpPr>
            <p:sp>
              <p:nvSpPr>
                <p:cNvPr id="131" name="線條"/>
                <p:cNvSpPr/>
                <p:nvPr/>
              </p:nvSpPr>
              <p:spPr>
                <a:xfrm>
                  <a:off x="85129" y="0"/>
                  <a:ext cx="3273161" cy="34723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917" y="21600"/>
                      </a:moveTo>
                      <a:lnTo>
                        <a:pt x="0" y="0"/>
                      </a:lnTo>
                      <a:lnTo>
                        <a:pt x="21600" y="32"/>
                      </a:lnTo>
                    </a:path>
                  </a:pathLst>
                </a:cu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>
                      <a:latin typeface="華康圓體 Std W12"/>
                      <a:ea typeface="華康圓體 Std W12"/>
                      <a:cs typeface="華康圓體 Std W12"/>
                      <a:sym typeface="華康圓體 Std W12"/>
                    </a:defRPr>
                  </a:pPr>
                  <a:endParaRPr/>
                </a:p>
              </p:txBody>
            </p:sp>
            <p:sp>
              <p:nvSpPr>
                <p:cNvPr id="132" name="線條"/>
                <p:cNvSpPr/>
                <p:nvPr/>
              </p:nvSpPr>
              <p:spPr>
                <a:xfrm>
                  <a:off x="10120" y="44053"/>
                  <a:ext cx="3390901" cy="34707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10116"/>
                      </a:lnTo>
                      <a:lnTo>
                        <a:pt x="20962" y="21600"/>
                      </a:lnTo>
                    </a:path>
                  </a:pathLst>
                </a:cu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>
                      <a:latin typeface="華康圓體 Std W12"/>
                      <a:ea typeface="華康圓體 Std W12"/>
                      <a:cs typeface="華康圓體 Std W12"/>
                      <a:sym typeface="華康圓體 Std W12"/>
                    </a:defRPr>
                  </a:pPr>
                  <a:endParaRPr/>
                </a:p>
              </p:txBody>
            </p:sp>
            <p:sp>
              <p:nvSpPr>
                <p:cNvPr id="137" name="線條"/>
                <p:cNvSpPr/>
                <p:nvPr/>
              </p:nvSpPr>
              <p:spPr>
                <a:xfrm>
                  <a:off x="0" y="71635"/>
                  <a:ext cx="3383889" cy="34675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955" y="21600"/>
                      </a:moveTo>
                      <a:lnTo>
                        <a:pt x="0" y="2032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>
                      <a:latin typeface="華康圓體 Std W12"/>
                      <a:ea typeface="華康圓體 Std W12"/>
                      <a:cs typeface="華康圓體 Std W12"/>
                      <a:sym typeface="華康圓體 Std W12"/>
                    </a:defRPr>
                  </a:pPr>
                  <a:endParaRPr/>
                </a:p>
              </p:txBody>
            </p:sp>
          </p:grpSp>
          <p:sp>
            <p:nvSpPr>
              <p:cNvPr id="123" name="圓形"/>
              <p:cNvSpPr/>
              <p:nvPr/>
            </p:nvSpPr>
            <p:spPr>
              <a:xfrm>
                <a:off x="0" y="0"/>
                <a:ext cx="959479" cy="959479"/>
              </a:xfrm>
              <a:prstGeom prst="ellipse">
                <a:avLst/>
              </a:prstGeom>
              <a:solidFill>
                <a:srgbClr val="00B706"/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>
                    <a:latin typeface="華康圓體 Std W12"/>
                    <a:ea typeface="華康圓體 Std W12"/>
                    <a:cs typeface="華康圓體 Std W12"/>
                    <a:sym typeface="華康圓體 Std W12"/>
                  </a:defRPr>
                </a:pPr>
                <a:endParaRPr/>
              </a:p>
            </p:txBody>
          </p:sp>
          <p:sp>
            <p:nvSpPr>
              <p:cNvPr id="124" name="圓形"/>
              <p:cNvSpPr/>
              <p:nvPr/>
            </p:nvSpPr>
            <p:spPr>
              <a:xfrm>
                <a:off x="0" y="1662327"/>
                <a:ext cx="959479" cy="959479"/>
              </a:xfrm>
              <a:prstGeom prst="ellipse">
                <a:avLst/>
              </a:prstGeom>
              <a:solidFill>
                <a:srgbClr val="00B706"/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>
                    <a:latin typeface="華康圓體 Std W12"/>
                    <a:ea typeface="華康圓體 Std W12"/>
                    <a:cs typeface="華康圓體 Std W12"/>
                    <a:sym typeface="華康圓體 Std W12"/>
                  </a:defRPr>
                </a:pPr>
                <a:endParaRPr/>
              </a:p>
            </p:txBody>
          </p:sp>
          <p:sp>
            <p:nvSpPr>
              <p:cNvPr id="130" name="圓形"/>
              <p:cNvSpPr/>
              <p:nvPr/>
            </p:nvSpPr>
            <p:spPr>
              <a:xfrm>
                <a:off x="0" y="3324655"/>
                <a:ext cx="959479" cy="959479"/>
              </a:xfrm>
              <a:prstGeom prst="ellipse">
                <a:avLst/>
              </a:prstGeom>
              <a:solidFill>
                <a:srgbClr val="00B706"/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>
                    <a:latin typeface="華康圓體 Std W12"/>
                    <a:ea typeface="華康圓體 Std W12"/>
                    <a:cs typeface="華康圓體 Std W12"/>
                    <a:sym typeface="華康圓體 Std W12"/>
                  </a:defRPr>
                </a:pPr>
                <a:endParaRPr/>
              </a:p>
            </p:txBody>
          </p:sp>
        </p:grpSp>
        <p:grpSp>
          <p:nvGrpSpPr>
            <p:cNvPr id="92" name="群組"/>
            <p:cNvGrpSpPr/>
            <p:nvPr/>
          </p:nvGrpSpPr>
          <p:grpSpPr>
            <a:xfrm>
              <a:off x="4469216" y="2781947"/>
              <a:ext cx="2677660" cy="2786460"/>
              <a:chOff x="0" y="0"/>
              <a:chExt cx="3401020" cy="3539214"/>
            </a:xfrm>
          </p:grpSpPr>
          <p:sp>
            <p:nvSpPr>
              <p:cNvPr id="115" name="線條"/>
              <p:cNvSpPr/>
              <p:nvPr/>
            </p:nvSpPr>
            <p:spPr>
              <a:xfrm>
                <a:off x="85129" y="0"/>
                <a:ext cx="3273161" cy="34723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917" y="21600"/>
                    </a:moveTo>
                    <a:lnTo>
                      <a:pt x="0" y="0"/>
                    </a:lnTo>
                    <a:lnTo>
                      <a:pt x="21600" y="32"/>
                    </a:lnTo>
                  </a:path>
                </a:pathLst>
              </a:custGeom>
              <a:noFill/>
              <a:ln w="25400" cap="flat">
                <a:solidFill>
                  <a:schemeClr val="tx1">
                    <a:alpha val="80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>
                    <a:latin typeface="華康圓體 Std W12"/>
                    <a:ea typeface="華康圓體 Std W12"/>
                    <a:cs typeface="華康圓體 Std W12"/>
                    <a:sym typeface="華康圓體 Std W12"/>
                  </a:defRPr>
                </a:pPr>
                <a:endParaRPr/>
              </a:p>
            </p:txBody>
          </p:sp>
          <p:sp>
            <p:nvSpPr>
              <p:cNvPr id="116" name="線條"/>
              <p:cNvSpPr/>
              <p:nvPr/>
            </p:nvSpPr>
            <p:spPr>
              <a:xfrm>
                <a:off x="10120" y="44053"/>
                <a:ext cx="3390901" cy="3470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0116"/>
                    </a:lnTo>
                    <a:lnTo>
                      <a:pt x="20962" y="21600"/>
                    </a:lnTo>
                  </a:path>
                </a:pathLst>
              </a:custGeom>
              <a:noFill/>
              <a:ln w="25400" cap="flat">
                <a:solidFill>
                  <a:schemeClr val="tx1">
                    <a:alpha val="80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>
                    <a:latin typeface="華康圓體 Std W12"/>
                    <a:ea typeface="華康圓體 Std W12"/>
                    <a:cs typeface="華康圓體 Std W12"/>
                    <a:sym typeface="華康圓體 Std W12"/>
                  </a:defRPr>
                </a:pPr>
                <a:endParaRPr/>
              </a:p>
            </p:txBody>
          </p:sp>
          <p:sp>
            <p:nvSpPr>
              <p:cNvPr id="117" name="線條"/>
              <p:cNvSpPr/>
              <p:nvPr/>
            </p:nvSpPr>
            <p:spPr>
              <a:xfrm>
                <a:off x="0" y="71635"/>
                <a:ext cx="3383889" cy="3467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955" y="21600"/>
                    </a:moveTo>
                    <a:lnTo>
                      <a:pt x="0" y="2032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>
                <a:solidFill>
                  <a:schemeClr val="tx1">
                    <a:alpha val="80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>
                    <a:latin typeface="華康圓體 Std W12"/>
                    <a:ea typeface="華康圓體 Std W12"/>
                    <a:cs typeface="華康圓體 Std W12"/>
                    <a:sym typeface="華康圓體 Std W12"/>
                  </a:defRPr>
                </a:pPr>
                <a:endParaRPr/>
              </a:p>
            </p:txBody>
          </p:sp>
        </p:grpSp>
        <p:sp>
          <p:nvSpPr>
            <p:cNvPr id="93" name="圓形"/>
            <p:cNvSpPr/>
            <p:nvPr/>
          </p:nvSpPr>
          <p:spPr>
            <a:xfrm>
              <a:off x="4099936" y="2385742"/>
              <a:ext cx="755408" cy="755408"/>
            </a:xfrm>
            <a:prstGeom prst="ellipse">
              <a:avLst/>
            </a:prstGeom>
            <a:solidFill>
              <a:srgbClr val="00B70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sp>
          <p:nvSpPr>
            <p:cNvPr id="94" name="圓形"/>
            <p:cNvSpPr/>
            <p:nvPr/>
          </p:nvSpPr>
          <p:spPr>
            <a:xfrm>
              <a:off x="4099936" y="3694510"/>
              <a:ext cx="755408" cy="755408"/>
            </a:xfrm>
            <a:prstGeom prst="ellipse">
              <a:avLst/>
            </a:prstGeom>
            <a:solidFill>
              <a:srgbClr val="00B70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sp>
          <p:nvSpPr>
            <p:cNvPr id="95" name="圓形"/>
            <p:cNvSpPr/>
            <p:nvPr/>
          </p:nvSpPr>
          <p:spPr>
            <a:xfrm>
              <a:off x="4099936" y="5003277"/>
              <a:ext cx="755408" cy="755408"/>
            </a:xfrm>
            <a:prstGeom prst="ellipse">
              <a:avLst/>
            </a:prstGeom>
            <a:solidFill>
              <a:srgbClr val="00B70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pic>
          <p:nvPicPr>
            <p:cNvPr id="96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197672" y="2563469"/>
              <a:ext cx="559936" cy="39995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7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97672" y="3872237"/>
              <a:ext cx="559936" cy="39995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8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167676" y="5156007"/>
              <a:ext cx="619929" cy="44994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99" name="形狀"/>
            <p:cNvSpPr/>
            <p:nvPr/>
          </p:nvSpPr>
          <p:spPr>
            <a:xfrm>
              <a:off x="6711703" y="1172550"/>
              <a:ext cx="755567" cy="1093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extrusionOk="0">
                  <a:moveTo>
                    <a:pt x="9840" y="0"/>
                  </a:moveTo>
                  <a:cubicBezTo>
                    <a:pt x="7322" y="0"/>
                    <a:pt x="4803" y="728"/>
                    <a:pt x="2882" y="2185"/>
                  </a:cubicBezTo>
                  <a:cubicBezTo>
                    <a:pt x="-960" y="5099"/>
                    <a:pt x="-960" y="9827"/>
                    <a:pt x="2882" y="12741"/>
                  </a:cubicBezTo>
                  <a:cubicBezTo>
                    <a:pt x="4418" y="13907"/>
                    <a:pt x="6340" y="14582"/>
                    <a:pt x="8334" y="14816"/>
                  </a:cubicBezTo>
                  <a:lnTo>
                    <a:pt x="8334" y="21600"/>
                  </a:lnTo>
                  <a:lnTo>
                    <a:pt x="11346" y="21600"/>
                  </a:lnTo>
                  <a:lnTo>
                    <a:pt x="11346" y="14816"/>
                  </a:lnTo>
                  <a:cubicBezTo>
                    <a:pt x="13340" y="14582"/>
                    <a:pt x="15262" y="13907"/>
                    <a:pt x="16798" y="12741"/>
                  </a:cubicBezTo>
                  <a:cubicBezTo>
                    <a:pt x="20640" y="9827"/>
                    <a:pt x="20640" y="5099"/>
                    <a:pt x="16798" y="2185"/>
                  </a:cubicBezTo>
                  <a:cubicBezTo>
                    <a:pt x="14877" y="728"/>
                    <a:pt x="12358" y="0"/>
                    <a:pt x="9840" y="0"/>
                  </a:cubicBezTo>
                  <a:close/>
                </a:path>
              </a:pathLst>
            </a:custGeom>
            <a:solidFill>
              <a:srgbClr val="EF476F">
                <a:alpha val="72802"/>
              </a:srgb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sp>
          <p:nvSpPr>
            <p:cNvPr id="100" name="形狀"/>
            <p:cNvSpPr/>
            <p:nvPr/>
          </p:nvSpPr>
          <p:spPr>
            <a:xfrm>
              <a:off x="6711741" y="3898900"/>
              <a:ext cx="755567" cy="1093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extrusionOk="0">
                  <a:moveTo>
                    <a:pt x="9840" y="0"/>
                  </a:moveTo>
                  <a:cubicBezTo>
                    <a:pt x="7322" y="0"/>
                    <a:pt x="4803" y="728"/>
                    <a:pt x="2882" y="2185"/>
                  </a:cubicBezTo>
                  <a:cubicBezTo>
                    <a:pt x="-960" y="5099"/>
                    <a:pt x="-960" y="9827"/>
                    <a:pt x="2882" y="12741"/>
                  </a:cubicBezTo>
                  <a:cubicBezTo>
                    <a:pt x="4418" y="13907"/>
                    <a:pt x="6340" y="14582"/>
                    <a:pt x="8334" y="14816"/>
                  </a:cubicBezTo>
                  <a:lnTo>
                    <a:pt x="8334" y="21600"/>
                  </a:lnTo>
                  <a:lnTo>
                    <a:pt x="11346" y="21600"/>
                  </a:lnTo>
                  <a:lnTo>
                    <a:pt x="11346" y="14816"/>
                  </a:lnTo>
                  <a:cubicBezTo>
                    <a:pt x="13340" y="14582"/>
                    <a:pt x="15262" y="13907"/>
                    <a:pt x="16798" y="12741"/>
                  </a:cubicBezTo>
                  <a:cubicBezTo>
                    <a:pt x="20640" y="9827"/>
                    <a:pt x="20640" y="5099"/>
                    <a:pt x="16798" y="2185"/>
                  </a:cubicBezTo>
                  <a:cubicBezTo>
                    <a:pt x="14877" y="728"/>
                    <a:pt x="12358" y="0"/>
                    <a:pt x="9840" y="0"/>
                  </a:cubicBezTo>
                  <a:close/>
                </a:path>
              </a:pathLst>
            </a:custGeom>
            <a:solidFill>
              <a:srgbClr val="EF476F">
                <a:alpha val="72802"/>
              </a:srgb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grpSp>
          <p:nvGrpSpPr>
            <p:cNvPr id="101" name="群組"/>
            <p:cNvGrpSpPr/>
            <p:nvPr/>
          </p:nvGrpSpPr>
          <p:grpSpPr>
            <a:xfrm rot="10800000">
              <a:off x="5620073" y="3026187"/>
              <a:ext cx="1328020" cy="3671832"/>
              <a:chOff x="0" y="0"/>
              <a:chExt cx="1686779" cy="4663767"/>
            </a:xfrm>
          </p:grpSpPr>
          <p:sp>
            <p:nvSpPr>
              <p:cNvPr id="113" name="線條"/>
              <p:cNvSpPr/>
              <p:nvPr/>
            </p:nvSpPr>
            <p:spPr>
              <a:xfrm>
                <a:off x="188052" y="-1"/>
                <a:ext cx="1498728" cy="13741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706" h="16158" extrusionOk="0">
                    <a:moveTo>
                      <a:pt x="0" y="9646"/>
                    </a:moveTo>
                    <a:cubicBezTo>
                      <a:pt x="821" y="5882"/>
                      <a:pt x="3174" y="2728"/>
                      <a:pt x="6394" y="1071"/>
                    </a:cubicBezTo>
                    <a:cubicBezTo>
                      <a:pt x="9896" y="-731"/>
                      <a:pt x="14147" y="-361"/>
                      <a:pt x="16251" y="2959"/>
                    </a:cubicBezTo>
                    <a:cubicBezTo>
                      <a:pt x="21600" y="11398"/>
                      <a:pt x="10962" y="20869"/>
                      <a:pt x="4385" y="13523"/>
                    </a:cubicBezTo>
                  </a:path>
                </a:pathLst>
              </a:custGeom>
              <a:noFill/>
              <a:ln w="50800" cap="flat">
                <a:solidFill>
                  <a:srgbClr val="FFD166"/>
                </a:solidFill>
                <a:prstDash val="solid"/>
                <a:miter lim="400000"/>
                <a:headEnd type="arrow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>
                    <a:latin typeface="華康圓體 Std W12"/>
                    <a:ea typeface="華康圓體 Std W12"/>
                    <a:cs typeface="華康圓體 Std W12"/>
                    <a:sym typeface="華康圓體 Std W12"/>
                  </a:defRPr>
                </a:pPr>
                <a:endParaRPr/>
              </a:p>
            </p:txBody>
          </p:sp>
          <p:sp>
            <p:nvSpPr>
              <p:cNvPr id="114" name="線條"/>
              <p:cNvSpPr/>
              <p:nvPr/>
            </p:nvSpPr>
            <p:spPr>
              <a:xfrm>
                <a:off x="0" y="1114426"/>
                <a:ext cx="1430315" cy="3549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43" h="21023" extrusionOk="0">
                    <a:moveTo>
                      <a:pt x="0" y="172"/>
                    </a:moveTo>
                    <a:cubicBezTo>
                      <a:pt x="5854" y="-577"/>
                      <a:pt x="11452" y="1164"/>
                      <a:pt x="15029" y="4494"/>
                    </a:cubicBezTo>
                    <a:cubicBezTo>
                      <a:pt x="21600" y="10610"/>
                      <a:pt x="19108" y="18923"/>
                      <a:pt x="8380" y="21023"/>
                    </a:cubicBezTo>
                  </a:path>
                </a:pathLst>
              </a:custGeom>
              <a:noFill/>
              <a:ln w="63500" cap="flat">
                <a:solidFill>
                  <a:srgbClr val="FFD166"/>
                </a:solidFill>
                <a:prstDash val="solid"/>
                <a:miter lim="400000"/>
                <a:tailEnd type="arrow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>
                    <a:latin typeface="華康圓體 Std W12"/>
                    <a:ea typeface="華康圓體 Std W12"/>
                    <a:cs typeface="華康圓體 Std W12"/>
                    <a:sym typeface="華康圓體 Std W12"/>
                  </a:defRPr>
                </a:pPr>
                <a:endParaRPr/>
              </a:p>
            </p:txBody>
          </p:sp>
        </p:grpSp>
        <p:pic>
          <p:nvPicPr>
            <p:cNvPr id="102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933827" y="1257228"/>
              <a:ext cx="509942" cy="55993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03" name="pasted-image.png" descr="pasted-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893831" y="3945203"/>
              <a:ext cx="509942" cy="55993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04" name="線條"/>
            <p:cNvSpPr/>
            <p:nvPr/>
          </p:nvSpPr>
          <p:spPr>
            <a:xfrm>
              <a:off x="7233219" y="2393761"/>
              <a:ext cx="1126102" cy="2794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43" h="21023" extrusionOk="0">
                  <a:moveTo>
                    <a:pt x="0" y="172"/>
                  </a:moveTo>
                  <a:cubicBezTo>
                    <a:pt x="5854" y="-577"/>
                    <a:pt x="11452" y="1164"/>
                    <a:pt x="15029" y="4494"/>
                  </a:cubicBezTo>
                  <a:cubicBezTo>
                    <a:pt x="21600" y="10610"/>
                    <a:pt x="19108" y="18923"/>
                    <a:pt x="8380" y="21023"/>
                  </a:cubicBezTo>
                </a:path>
              </a:pathLst>
            </a:custGeom>
            <a:ln w="63500">
              <a:solidFill>
                <a:srgbClr val="FFD166"/>
              </a:solidFill>
              <a:miter lim="400000"/>
              <a:tailEnd type="arrow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sp>
          <p:nvSpPr>
            <p:cNvPr id="105" name="圓形"/>
            <p:cNvSpPr/>
            <p:nvPr/>
          </p:nvSpPr>
          <p:spPr>
            <a:xfrm>
              <a:off x="6393004" y="2063527"/>
              <a:ext cx="1393042" cy="1393042"/>
            </a:xfrm>
            <a:prstGeom prst="ellipse">
              <a:avLst/>
            </a:prstGeom>
            <a:solidFill>
              <a:srgbClr val="EF476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sp>
          <p:nvSpPr>
            <p:cNvPr id="106" name="圓形"/>
            <p:cNvSpPr/>
            <p:nvPr/>
          </p:nvSpPr>
          <p:spPr>
            <a:xfrm>
              <a:off x="6393004" y="4777783"/>
              <a:ext cx="1393042" cy="1393042"/>
            </a:xfrm>
            <a:prstGeom prst="ellipse">
              <a:avLst/>
            </a:prstGeom>
            <a:solidFill>
              <a:srgbClr val="EF476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sp>
          <p:nvSpPr>
            <p:cNvPr id="107" name="線條"/>
            <p:cNvSpPr/>
            <p:nvPr/>
          </p:nvSpPr>
          <p:spPr>
            <a:xfrm>
              <a:off x="3582242" y="2720860"/>
              <a:ext cx="496552" cy="2549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2791" y="604"/>
                    <a:pt x="6301" y="2076"/>
                    <a:pt x="4567" y="3863"/>
                  </a:cubicBezTo>
                  <a:cubicBezTo>
                    <a:pt x="2449" y="6045"/>
                    <a:pt x="7686" y="8249"/>
                    <a:pt x="17601" y="9346"/>
                  </a:cubicBezTo>
                  <a:lnTo>
                    <a:pt x="0" y="10256"/>
                  </a:lnTo>
                  <a:lnTo>
                    <a:pt x="15588" y="11720"/>
                  </a:lnTo>
                  <a:cubicBezTo>
                    <a:pt x="6443" y="13338"/>
                    <a:pt x="2901" y="15837"/>
                    <a:pt x="6490" y="18140"/>
                  </a:cubicBezTo>
                  <a:cubicBezTo>
                    <a:pt x="8758" y="19595"/>
                    <a:pt x="13761" y="20831"/>
                    <a:pt x="20501" y="21600"/>
                  </a:cubicBezTo>
                </a:path>
              </a:pathLst>
            </a:custGeom>
            <a:ln w="25400">
              <a:solidFill>
                <a:schemeClr val="tx1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pic>
          <p:nvPicPr>
            <p:cNvPr id="108" name="pasted-image.png" descr="pasted-imag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617289" y="1874552"/>
              <a:ext cx="799908" cy="55993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11" name="pasted-image.png" descr="pasted-image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5763703" y="5721397"/>
              <a:ext cx="799908" cy="559936"/>
            </a:xfrm>
            <a:prstGeom prst="rect">
              <a:avLst/>
            </a:prstGeom>
            <a:ln w="12700">
              <a:miter lim="400000"/>
            </a:ln>
          </p:spPr>
        </p:pic>
        <p:graphicFrame>
          <p:nvGraphicFramePr>
            <p:cNvPr id="112" name="物件 1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8233569"/>
                </p:ext>
              </p:extLst>
            </p:nvPr>
          </p:nvGraphicFramePr>
          <p:xfrm>
            <a:off x="2929584" y="3639011"/>
            <a:ext cx="672422" cy="713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" name="Equation" r:id="rId10" imgW="203040" imgH="228600" progId="">
                    <p:embed/>
                  </p:oleObj>
                </mc:Choice>
                <mc:Fallback>
                  <p:oleObj name="Equation" r:id="rId10" imgW="203040" imgH="228600" progId="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9584" y="3639011"/>
                          <a:ext cx="672422" cy="7136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" name="圓角矩形"/>
            <p:cNvSpPr/>
            <p:nvPr/>
          </p:nvSpPr>
          <p:spPr>
            <a:xfrm>
              <a:off x="9147688" y="2265862"/>
              <a:ext cx="1255784" cy="3630983"/>
            </a:xfrm>
            <a:prstGeom prst="roundRect">
              <a:avLst>
                <a:gd name="adj" fmla="val 13784"/>
              </a:avLst>
            </a:prstGeom>
            <a:ln w="88900">
              <a:solidFill>
                <a:srgbClr val="EF476F"/>
              </a:solidFill>
              <a:prstDash val="sysDot"/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63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439215" y="373384"/>
            <a:ext cx="5746777" cy="1854367"/>
            <a:chOff x="-439215" y="373384"/>
            <a:chExt cx="5746777" cy="1854367"/>
          </a:xfrm>
        </p:grpSpPr>
        <p:sp>
          <p:nvSpPr>
            <p:cNvPr id="5" name="六邊形 4"/>
            <p:cNvSpPr/>
            <p:nvPr/>
          </p:nvSpPr>
          <p:spPr>
            <a:xfrm rot="5400000">
              <a:off x="171358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210990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250623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290256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329889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3695224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409155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448788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4884211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151541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911743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230807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270440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310073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3497059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3893388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428971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4686046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171358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210990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250623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290256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329889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3695223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4091552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4487881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1515413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1911742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230807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270440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310072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349705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389338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428971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4686044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1713577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210990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250623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290256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329889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3695221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4091549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4487879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-26807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12825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2458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92091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131724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-46623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-6990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32642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2275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111908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-26807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12825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52458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92091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131724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-46623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-69908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32642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72275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111907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-268073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12825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2458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92091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131724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標題 1"/>
          <p:cNvSpPr txBox="1">
            <a:spLocks/>
          </p:cNvSpPr>
          <p:nvPr/>
        </p:nvSpPr>
        <p:spPr>
          <a:xfrm>
            <a:off x="1101670" y="577773"/>
            <a:ext cx="3473813" cy="14469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solidFill>
                  <a:schemeClr val="tx2"/>
                </a:solidFill>
              </a:rPr>
              <a:t>手寫</a:t>
            </a:r>
            <a:r>
              <a:rPr lang="en-US" altLang="zh-TW" dirty="0" smtClean="0">
                <a:solidFill>
                  <a:schemeClr val="tx2"/>
                </a:solidFill>
              </a:rPr>
              <a:t>RNN</a:t>
            </a:r>
          </a:p>
        </p:txBody>
      </p:sp>
      <p:sp>
        <p:nvSpPr>
          <p:cNvPr id="109" name="輸入可能是向量。"/>
          <p:cNvSpPr txBox="1"/>
          <p:nvPr/>
        </p:nvSpPr>
        <p:spPr>
          <a:xfrm>
            <a:off x="910528" y="2358106"/>
            <a:ext cx="9947972" cy="53347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>
                <a:solidFill>
                  <a:srgbClr val="FFD166"/>
                </a:solidFill>
              </a:defRPr>
            </a:lvl1pPr>
          </a:lstStyle>
          <a:p>
            <a:r>
              <a:rPr lang="en-US" altLang="zh-TW" sz="2800" dirty="0" smtClean="0">
                <a:solidFill>
                  <a:schemeClr val="tx1"/>
                </a:solidFill>
              </a:rPr>
              <a:t>RNN</a:t>
            </a:r>
            <a:r>
              <a:rPr lang="zh-TW" altLang="en-US" sz="2800" dirty="0" smtClean="0">
                <a:solidFill>
                  <a:schemeClr val="tx1"/>
                </a:solidFill>
              </a:rPr>
              <a:t>預測下一個字：標準</a:t>
            </a:r>
            <a:r>
              <a:rPr lang="en-US" altLang="zh-TW" sz="2800" dirty="0" smtClean="0">
                <a:solidFill>
                  <a:schemeClr val="tx1"/>
                </a:solidFill>
              </a:rPr>
              <a:t>RNN</a:t>
            </a:r>
            <a:r>
              <a:rPr lang="zh-TW" altLang="en-US" sz="2800" dirty="0" smtClean="0">
                <a:solidFill>
                  <a:schemeClr val="tx1"/>
                </a:solidFill>
              </a:rPr>
              <a:t>應用，預測一句話的下一個字。</a:t>
            </a:r>
            <a:endParaRPr lang="en-US" altLang="zh-TW" sz="2800" dirty="0" smtClean="0">
              <a:solidFill>
                <a:schemeClr val="tx1"/>
              </a:solidFill>
            </a:endParaRPr>
          </a:p>
        </p:txBody>
      </p:sp>
      <p:sp>
        <p:nvSpPr>
          <p:cNvPr id="110" name="用到 RNN 的 Neural Networks"/>
          <p:cNvSpPr/>
          <p:nvPr/>
        </p:nvSpPr>
        <p:spPr>
          <a:xfrm>
            <a:off x="3779123" y="3370377"/>
            <a:ext cx="4153298" cy="2693252"/>
          </a:xfrm>
          <a:prstGeom prst="roundRect">
            <a:avLst>
              <a:gd name="adj" fmla="val 15000"/>
            </a:avLst>
          </a:prstGeom>
          <a:solidFill>
            <a:srgbClr val="118AB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lvl1pPr>
          </a:lstStyle>
          <a:p>
            <a:r>
              <a:rPr sz="4000" dirty="0" err="1">
                <a:solidFill>
                  <a:schemeClr val="bg1"/>
                </a:solidFill>
              </a:rPr>
              <a:t>用到</a:t>
            </a:r>
            <a:r>
              <a:rPr sz="4000" dirty="0">
                <a:solidFill>
                  <a:schemeClr val="bg1"/>
                </a:solidFill>
              </a:rPr>
              <a:t> RNN 的 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sz="4000" dirty="0" smtClean="0">
                <a:solidFill>
                  <a:schemeClr val="bg1"/>
                </a:solidFill>
              </a:rPr>
              <a:t>Neural </a:t>
            </a:r>
            <a:r>
              <a:rPr sz="4000" dirty="0">
                <a:solidFill>
                  <a:schemeClr val="bg1"/>
                </a:solidFill>
              </a:rPr>
              <a:t>Networks</a:t>
            </a:r>
          </a:p>
        </p:txBody>
      </p:sp>
      <p:sp>
        <p:nvSpPr>
          <p:cNvPr id="119" name="箭頭"/>
          <p:cNvSpPr/>
          <p:nvPr/>
        </p:nvSpPr>
        <p:spPr>
          <a:xfrm>
            <a:off x="2356617" y="4130384"/>
            <a:ext cx="1206605" cy="1173238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EF476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120" name="箭頭"/>
          <p:cNvSpPr/>
          <p:nvPr/>
        </p:nvSpPr>
        <p:spPr>
          <a:xfrm>
            <a:off x="8148321" y="4130384"/>
            <a:ext cx="1206605" cy="1173238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EF476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121" name="字"/>
          <p:cNvSpPr txBox="1"/>
          <p:nvPr/>
        </p:nvSpPr>
        <p:spPr>
          <a:xfrm>
            <a:off x="1542428" y="4442153"/>
            <a:ext cx="487355" cy="549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200" dirty="0"/>
              <a:t>字</a:t>
            </a:r>
          </a:p>
        </p:txBody>
      </p:sp>
      <p:sp>
        <p:nvSpPr>
          <p:cNvPr id="122" name="字"/>
          <p:cNvSpPr txBox="1"/>
          <p:nvPr/>
        </p:nvSpPr>
        <p:spPr>
          <a:xfrm>
            <a:off x="9624889" y="4442153"/>
            <a:ext cx="487355" cy="549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200" dirty="0"/>
              <a:t>字</a:t>
            </a:r>
          </a:p>
        </p:txBody>
      </p:sp>
      <p:sp>
        <p:nvSpPr>
          <p:cNvPr id="125" name="(下一個)"/>
          <p:cNvSpPr txBox="1"/>
          <p:nvPr/>
        </p:nvSpPr>
        <p:spPr>
          <a:xfrm>
            <a:off x="9097935" y="5000340"/>
            <a:ext cx="1541261" cy="606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D166"/>
                </a:solidFill>
              </a:defRPr>
            </a:lvl1pPr>
          </a:lstStyle>
          <a:p>
            <a:r>
              <a:rPr dirty="0">
                <a:solidFill>
                  <a:srgbClr val="FFC000"/>
                </a:solidFill>
              </a:rPr>
              <a:t>(</a:t>
            </a:r>
            <a:r>
              <a:rPr sz="3200" dirty="0" err="1">
                <a:solidFill>
                  <a:srgbClr val="FFC000"/>
                </a:solidFill>
              </a:rPr>
              <a:t>下一個</a:t>
            </a:r>
            <a:r>
              <a:rPr dirty="0">
                <a:solidFill>
                  <a:srgbClr val="FFC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51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82600" y="1711938"/>
            <a:ext cx="11226800" cy="2195857"/>
            <a:chOff x="482600" y="1711938"/>
            <a:chExt cx="11226800" cy="2195857"/>
          </a:xfrm>
        </p:grpSpPr>
        <p:sp>
          <p:nvSpPr>
            <p:cNvPr id="3" name="六邊形 2"/>
            <p:cNvSpPr/>
            <p:nvPr/>
          </p:nvSpPr>
          <p:spPr>
            <a:xfrm rot="5400000">
              <a:off x="7467471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六邊形 3"/>
            <p:cNvSpPr/>
            <p:nvPr/>
          </p:nvSpPr>
          <p:spPr>
            <a:xfrm rot="5400000">
              <a:off x="7935251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六邊形 4"/>
            <p:cNvSpPr/>
            <p:nvPr/>
          </p:nvSpPr>
          <p:spPr>
            <a:xfrm rot="5400000">
              <a:off x="8403033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8870815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9338597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9806379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10274159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10741942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11209724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7233579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7701360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8169142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8636924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9104707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9572487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10040269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10508051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10975833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7467471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7935250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8403032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8870814" y="340811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9338596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9806378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10274159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10741941" y="340811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233577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7701359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169139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636922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9104704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9572485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10040267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10508050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10975830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467467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35248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403030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870812" y="1751004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9338593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9806375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10274156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10741939" y="1751004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5128555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5596336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6064118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6531900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6999682" y="257977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4894664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5362445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5830226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6298008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6765791" y="29968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5128555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5596335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6064117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6531899" y="340811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999681" y="340812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4894662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5362443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5830224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6298007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6765789" y="21626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5128552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5596333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6064114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6531896" y="1751004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6999678" y="175100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3257417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725198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192980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660762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3023526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3491307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959088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426870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3257417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3725197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4192979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4660761" y="340094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3023524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3491305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3959086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4426869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257414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3725195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192976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4660758" y="174383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918502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1386283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1854065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2321847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2789628" y="257260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684611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1152391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1620173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2087955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555738" y="298969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918502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1386282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1854064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321845" y="340094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789627" y="340094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684608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1152390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1620171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087954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2555736" y="21555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918499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1386279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1854061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2321843" y="174383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2789625" y="17438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450706" y="257597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4006330" y="2330018"/>
              <a:ext cx="41793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RNN</a:t>
              </a:r>
              <a:r>
                <a:rPr lang="zh-TW" altLang="en-US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的特性</a:t>
              </a:r>
              <a:endParaRPr lang="zh-TW" altLang="en-US" sz="6000" dirty="0">
                <a:solidFill>
                  <a:schemeClr val="tx2">
                    <a:lumMod val="50000"/>
                  </a:schemeClr>
                </a:solidFill>
                <a:latin typeface="Source Han Sans K Medium" panose="020B0600000000000000" pitchFamily="34" charset="-128"/>
                <a:ea typeface="Source Han Sans K Medium" panose="020B06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72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439215" y="309884"/>
            <a:ext cx="5746777" cy="1854367"/>
            <a:chOff x="-439215" y="373384"/>
            <a:chExt cx="5746777" cy="1854367"/>
          </a:xfrm>
        </p:grpSpPr>
        <p:sp>
          <p:nvSpPr>
            <p:cNvPr id="5" name="六邊形 4"/>
            <p:cNvSpPr/>
            <p:nvPr/>
          </p:nvSpPr>
          <p:spPr>
            <a:xfrm rot="5400000">
              <a:off x="171358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210990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250623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290256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329889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3695224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409155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448788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4884211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151541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911743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230807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270440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310073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3497059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3893388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428971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4686046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171358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210990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250623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290256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329889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3695223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4091552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4487881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1515413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1911742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230807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270440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310072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349705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389338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428971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4686044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1713577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210990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250623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290256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329889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3695221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4091549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4487879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-26807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12825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2458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92091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131724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-46623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-6990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32642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2275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111908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-26807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12825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52458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92091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131724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-46623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-69908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32642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72275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111907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-268073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12825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2458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92091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131724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標題 1"/>
          <p:cNvSpPr txBox="1">
            <a:spLocks/>
          </p:cNvSpPr>
          <p:nvPr/>
        </p:nvSpPr>
        <p:spPr>
          <a:xfrm>
            <a:off x="1101670" y="577773"/>
            <a:ext cx="3473813" cy="14469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schemeClr val="tx2"/>
                </a:solidFill>
              </a:rPr>
              <a:t>字</a:t>
            </a:r>
            <a:r>
              <a:rPr lang="zh-TW" altLang="en-US" dirty="0" smtClean="0">
                <a:solidFill>
                  <a:schemeClr val="tx2"/>
                </a:solidFill>
              </a:rPr>
              <a:t>集</a:t>
            </a:r>
            <a:endParaRPr lang="en-US" altLang="zh-TW" dirty="0" smtClean="0">
              <a:solidFill>
                <a:schemeClr val="tx2"/>
              </a:solidFill>
            </a:endParaRPr>
          </a:p>
        </p:txBody>
      </p:sp>
      <p:sp>
        <p:nvSpPr>
          <p:cNvPr id="109" name="輸入可能是向量。"/>
          <p:cNvSpPr txBox="1"/>
          <p:nvPr/>
        </p:nvSpPr>
        <p:spPr>
          <a:xfrm>
            <a:off x="1180968" y="1430742"/>
            <a:ext cx="9947972" cy="53347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>
                <a:solidFill>
                  <a:srgbClr val="FFD166"/>
                </a:solidFill>
              </a:defRPr>
            </a:lvl1pPr>
          </a:lstStyle>
          <a:p>
            <a:r>
              <a:rPr lang="zh-TW" altLang="en-US" sz="2800" dirty="0" smtClean="0">
                <a:solidFill>
                  <a:schemeClr val="tx1"/>
                </a:solidFill>
              </a:rPr>
              <a:t>我們考慮的字集只有三個字。</a:t>
            </a:r>
            <a:endParaRPr lang="en-US" altLang="zh-TW" sz="2800" dirty="0" smtClean="0">
              <a:solidFill>
                <a:schemeClr val="tx1"/>
              </a:solidFill>
            </a:endParaRPr>
          </a:p>
        </p:txBody>
      </p:sp>
      <p:sp>
        <p:nvSpPr>
          <p:cNvPr id="121" name="“"/>
          <p:cNvSpPr txBox="1"/>
          <p:nvPr/>
        </p:nvSpPr>
        <p:spPr>
          <a:xfrm>
            <a:off x="2065009" y="2846446"/>
            <a:ext cx="10265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rgbClr val="FFFFFF">
                    <a:alpha val="80000"/>
                  </a:srgbClr>
                </a:solidFill>
                <a:latin typeface="Cooper Black"/>
                <a:ea typeface="Cooper Black"/>
                <a:cs typeface="Cooper Black"/>
                <a:sym typeface="Cooper Black"/>
              </a:defRPr>
            </a:lvl1pPr>
          </a:lstStyle>
          <a:p>
            <a:endParaRPr dirty="0"/>
          </a:p>
        </p:txBody>
      </p:sp>
      <p:grpSp>
        <p:nvGrpSpPr>
          <p:cNvPr id="73" name="群組 72"/>
          <p:cNvGrpSpPr/>
          <p:nvPr/>
        </p:nvGrpSpPr>
        <p:grpSpPr>
          <a:xfrm>
            <a:off x="1472184" y="2785200"/>
            <a:ext cx="9220065" cy="2024704"/>
            <a:chOff x="1423453" y="2828610"/>
            <a:chExt cx="10131704" cy="2224898"/>
          </a:xfrm>
        </p:grpSpPr>
        <p:sp>
          <p:nvSpPr>
            <p:cNvPr id="147" name="好"/>
            <p:cNvSpPr txBox="1"/>
            <p:nvPr/>
          </p:nvSpPr>
          <p:spPr>
            <a:xfrm>
              <a:off x="2077733" y="3123109"/>
              <a:ext cx="1961389" cy="19303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lnSpc>
                  <a:spcPct val="130000"/>
                </a:lnSpc>
                <a:defRPr sz="14400" spc="144">
                  <a:latin typeface="+mn-lt"/>
                  <a:ea typeface="+mn-ea"/>
                  <a:cs typeface="+mn-cs"/>
                  <a:sym typeface="ヒラギノ角ゴ Std"/>
                </a:defRPr>
              </a:lvl1pPr>
            </a:lstStyle>
            <a:p>
              <a:r>
                <a:rPr dirty="0"/>
                <a:t>好</a:t>
              </a:r>
            </a:p>
          </p:txBody>
        </p:sp>
        <p:sp>
          <p:nvSpPr>
            <p:cNvPr id="148" name="一"/>
            <p:cNvSpPr txBox="1"/>
            <p:nvPr/>
          </p:nvSpPr>
          <p:spPr>
            <a:xfrm>
              <a:off x="5521705" y="3123109"/>
              <a:ext cx="1961389" cy="19303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lnSpc>
                  <a:spcPct val="130000"/>
                </a:lnSpc>
                <a:defRPr sz="14400" spc="144">
                  <a:latin typeface="+mn-lt"/>
                  <a:ea typeface="+mn-ea"/>
                  <a:cs typeface="+mn-cs"/>
                  <a:sym typeface="ヒラギノ角ゴ Std"/>
                </a:defRPr>
              </a:lvl1pPr>
            </a:lstStyle>
            <a:p>
              <a:r>
                <a:rPr dirty="0"/>
                <a:t>一</a:t>
              </a:r>
            </a:p>
          </p:txBody>
        </p:sp>
        <p:sp>
          <p:nvSpPr>
            <p:cNvPr id="149" name="點"/>
            <p:cNvSpPr txBox="1"/>
            <p:nvPr/>
          </p:nvSpPr>
          <p:spPr>
            <a:xfrm>
              <a:off x="8965678" y="3123109"/>
              <a:ext cx="1961389" cy="19303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lnSpc>
                  <a:spcPct val="130000"/>
                </a:lnSpc>
                <a:defRPr sz="14400" spc="144">
                  <a:latin typeface="+mn-lt"/>
                  <a:ea typeface="+mn-ea"/>
                  <a:cs typeface="+mn-cs"/>
                  <a:sym typeface="ヒラギノ角ゴ Std"/>
                </a:defRPr>
              </a:lvl1pPr>
            </a:lstStyle>
            <a:p>
              <a:r>
                <a:rPr dirty="0"/>
                <a:t>點</a:t>
              </a:r>
            </a:p>
          </p:txBody>
        </p:sp>
        <p:sp>
          <p:nvSpPr>
            <p:cNvPr id="150" name="“"/>
            <p:cNvSpPr txBox="1"/>
            <p:nvPr/>
          </p:nvSpPr>
          <p:spPr>
            <a:xfrm>
              <a:off x="1423453" y="2828610"/>
              <a:ext cx="790281" cy="15799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9600">
                  <a:solidFill>
                    <a:srgbClr val="FFFFFF">
                      <a:alpha val="80000"/>
                    </a:srgbClr>
                  </a:solidFill>
                  <a:latin typeface="Cooper Black"/>
                  <a:ea typeface="Cooper Black"/>
                  <a:cs typeface="Cooper Black"/>
                  <a:sym typeface="Cooper Black"/>
                </a:defRPr>
              </a:lvl1pPr>
            </a:lstStyle>
            <a:p>
              <a:r>
                <a:rPr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rPr>
                <a:t>“</a:t>
              </a:r>
            </a:p>
          </p:txBody>
        </p:sp>
        <p:sp>
          <p:nvSpPr>
            <p:cNvPr id="151" name="”"/>
            <p:cNvSpPr txBox="1"/>
            <p:nvPr/>
          </p:nvSpPr>
          <p:spPr>
            <a:xfrm>
              <a:off x="3856394" y="2828610"/>
              <a:ext cx="790281" cy="15799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9600">
                  <a:solidFill>
                    <a:srgbClr val="FFFFFF">
                      <a:alpha val="80000"/>
                    </a:srgbClr>
                  </a:solidFill>
                  <a:latin typeface="Cooper Black"/>
                  <a:ea typeface="Cooper Black"/>
                  <a:cs typeface="Cooper Black"/>
                  <a:sym typeface="Cooper Black"/>
                </a:defRPr>
              </a:lvl1pPr>
            </a:lstStyle>
            <a:p>
              <a:r>
                <a:rPr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rPr>
                <a:t>”</a:t>
              </a:r>
            </a:p>
          </p:txBody>
        </p:sp>
        <p:sp>
          <p:nvSpPr>
            <p:cNvPr id="152" name="“"/>
            <p:cNvSpPr txBox="1"/>
            <p:nvPr/>
          </p:nvSpPr>
          <p:spPr>
            <a:xfrm>
              <a:off x="4887963" y="2828610"/>
              <a:ext cx="790281" cy="15799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9600">
                  <a:solidFill>
                    <a:srgbClr val="FFFFFF">
                      <a:alpha val="80000"/>
                    </a:srgbClr>
                  </a:solidFill>
                  <a:latin typeface="Cooper Black"/>
                  <a:ea typeface="Cooper Black"/>
                  <a:cs typeface="Cooper Black"/>
                  <a:sym typeface="Cooper Black"/>
                </a:defRPr>
              </a:lvl1pPr>
            </a:lstStyle>
            <a:p>
              <a:r>
                <a:rPr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rPr>
                <a:t>“</a:t>
              </a:r>
            </a:p>
          </p:txBody>
        </p:sp>
        <p:sp>
          <p:nvSpPr>
            <p:cNvPr id="153" name="”"/>
            <p:cNvSpPr txBox="1"/>
            <p:nvPr/>
          </p:nvSpPr>
          <p:spPr>
            <a:xfrm>
              <a:off x="7320904" y="2828610"/>
              <a:ext cx="790281" cy="15799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9600">
                  <a:solidFill>
                    <a:srgbClr val="FFFFFF">
                      <a:alpha val="80000"/>
                    </a:srgbClr>
                  </a:solidFill>
                  <a:latin typeface="Cooper Black"/>
                  <a:ea typeface="Cooper Black"/>
                  <a:cs typeface="Cooper Black"/>
                  <a:sym typeface="Cooper Black"/>
                </a:defRPr>
              </a:lvl1pPr>
            </a:lstStyle>
            <a:p>
              <a:r>
                <a:rPr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rPr>
                <a:t>”</a:t>
              </a:r>
            </a:p>
          </p:txBody>
        </p:sp>
        <p:sp>
          <p:nvSpPr>
            <p:cNvPr id="154" name="“"/>
            <p:cNvSpPr txBox="1"/>
            <p:nvPr/>
          </p:nvSpPr>
          <p:spPr>
            <a:xfrm>
              <a:off x="8331935" y="2828610"/>
              <a:ext cx="790281" cy="15799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9600">
                  <a:solidFill>
                    <a:srgbClr val="FFFFFF">
                      <a:alpha val="80000"/>
                    </a:srgbClr>
                  </a:solidFill>
                  <a:latin typeface="Cooper Black"/>
                  <a:ea typeface="Cooper Black"/>
                  <a:cs typeface="Cooper Black"/>
                  <a:sym typeface="Cooper Black"/>
                </a:defRPr>
              </a:lvl1pPr>
            </a:lstStyle>
            <a:p>
              <a:r>
                <a:rPr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rPr>
                <a:t>“</a:t>
              </a:r>
            </a:p>
          </p:txBody>
        </p:sp>
        <p:sp>
          <p:nvSpPr>
            <p:cNvPr id="155" name="”"/>
            <p:cNvSpPr txBox="1"/>
            <p:nvPr/>
          </p:nvSpPr>
          <p:spPr>
            <a:xfrm>
              <a:off x="10764876" y="2828610"/>
              <a:ext cx="790281" cy="15799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9600">
                  <a:solidFill>
                    <a:srgbClr val="FFFFFF">
                      <a:alpha val="80000"/>
                    </a:srgbClr>
                  </a:solidFill>
                  <a:latin typeface="Cooper Black"/>
                  <a:ea typeface="Cooper Black"/>
                  <a:cs typeface="Cooper Black"/>
                  <a:sym typeface="Cooper Black"/>
                </a:defRPr>
              </a:lvl1pPr>
            </a:lstStyle>
            <a:p>
              <a:r>
                <a:rPr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rPr>
                <a:t>”</a:t>
              </a:r>
            </a:p>
          </p:txBody>
        </p:sp>
        <p:sp>
          <p:nvSpPr>
            <p:cNvPr id="156" name=","/>
            <p:cNvSpPr txBox="1"/>
            <p:nvPr/>
          </p:nvSpPr>
          <p:spPr>
            <a:xfrm>
              <a:off x="4223631" y="3466008"/>
              <a:ext cx="479823" cy="1498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9600">
                  <a:solidFill>
                    <a:srgbClr val="FFD166"/>
                  </a:solidFill>
                  <a:latin typeface="Cooper Black"/>
                  <a:ea typeface="Cooper Black"/>
                  <a:cs typeface="Cooper Black"/>
                  <a:sym typeface="Cooper Black"/>
                </a:defRPr>
              </a:lvl1pPr>
            </a:lstStyle>
            <a:p>
              <a:r>
                <a:rPr dirty="0"/>
                <a:t>,</a:t>
              </a:r>
            </a:p>
          </p:txBody>
        </p:sp>
        <p:sp>
          <p:nvSpPr>
            <p:cNvPr id="157" name=","/>
            <p:cNvSpPr txBox="1"/>
            <p:nvPr/>
          </p:nvSpPr>
          <p:spPr>
            <a:xfrm>
              <a:off x="7769707" y="3466008"/>
              <a:ext cx="479823" cy="1498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9600">
                  <a:solidFill>
                    <a:srgbClr val="FFD166"/>
                  </a:solidFill>
                  <a:latin typeface="Cooper Black"/>
                  <a:ea typeface="Cooper Black"/>
                  <a:cs typeface="Cooper Black"/>
                  <a:sym typeface="Cooper Black"/>
                </a:defRPr>
              </a:lvl1pPr>
            </a:lstStyle>
            <a:p>
              <a:r>
                <a:rPr dirty="0"/>
                <a:t>,</a:t>
              </a:r>
            </a:p>
          </p:txBody>
        </p:sp>
      </p:grpSp>
      <p:sp>
        <p:nvSpPr>
          <p:cNvPr id="169" name="可以產生如 “好一點”, “好好”, “一點一點點”, 等等的「句子」。"/>
          <p:cNvSpPr txBox="1"/>
          <p:nvPr/>
        </p:nvSpPr>
        <p:spPr>
          <a:xfrm>
            <a:off x="1806764" y="5077905"/>
            <a:ext cx="8574735" cy="989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r>
              <a:rPr sz="3200" dirty="0" err="1"/>
              <a:t>可以產生如</a:t>
            </a:r>
            <a:r>
              <a:rPr sz="3200" dirty="0"/>
              <a:t> “</a:t>
            </a:r>
            <a:r>
              <a:rPr sz="3200" dirty="0" err="1"/>
              <a:t>好一點</a:t>
            </a:r>
            <a:r>
              <a:rPr sz="3200" dirty="0"/>
              <a:t>”, “</a:t>
            </a:r>
            <a:r>
              <a:rPr sz="3200" dirty="0" err="1"/>
              <a:t>好好</a:t>
            </a:r>
            <a:r>
              <a:rPr sz="3200" dirty="0"/>
              <a:t>”, “</a:t>
            </a:r>
            <a:r>
              <a:rPr sz="3200" dirty="0" err="1"/>
              <a:t>一點一點點</a:t>
            </a:r>
            <a:r>
              <a:rPr sz="3200" dirty="0"/>
              <a:t>”, </a:t>
            </a:r>
            <a:r>
              <a:rPr sz="3200" dirty="0" err="1"/>
              <a:t>等等的「句子</a:t>
            </a:r>
            <a:r>
              <a:rPr sz="3200" dirty="0"/>
              <a:t>」。</a:t>
            </a:r>
          </a:p>
        </p:txBody>
      </p:sp>
    </p:spTree>
    <p:extLst>
      <p:ext uri="{BB962C8B-B14F-4D97-AF65-F5344CB8AC3E}">
        <p14:creationId xmlns:p14="http://schemas.microsoft.com/office/powerpoint/2010/main" val="36928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439215" y="309884"/>
            <a:ext cx="5746777" cy="1854367"/>
            <a:chOff x="-439215" y="373384"/>
            <a:chExt cx="5746777" cy="1854367"/>
          </a:xfrm>
        </p:grpSpPr>
        <p:sp>
          <p:nvSpPr>
            <p:cNvPr id="5" name="六邊形 4"/>
            <p:cNvSpPr/>
            <p:nvPr/>
          </p:nvSpPr>
          <p:spPr>
            <a:xfrm rot="5400000">
              <a:off x="171358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210990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250623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290256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329889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3695224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409155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448788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4884211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151541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911743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230807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270440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310073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3497059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3893388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428971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4686046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171358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210990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250623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290256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329889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3695223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4091552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4487881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1515413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1911742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230807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270440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310072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349705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389338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428971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4686044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1713577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210990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250623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290256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329889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3695221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4091549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4487879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-26807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12825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2458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92091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131724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-46623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-6990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32642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2275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111908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-26807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12825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52458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92091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131724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-46623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-69908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32642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72275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111907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-268073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12825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2458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92091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131724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標題 1"/>
          <p:cNvSpPr txBox="1">
            <a:spLocks/>
          </p:cNvSpPr>
          <p:nvPr/>
        </p:nvSpPr>
        <p:spPr>
          <a:xfrm>
            <a:off x="1101670" y="577773"/>
            <a:ext cx="3473813" cy="14469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schemeClr val="tx2"/>
                </a:solidFill>
              </a:rPr>
              <a:t>字</a:t>
            </a:r>
            <a:r>
              <a:rPr lang="zh-TW" altLang="en-US" dirty="0" smtClean="0">
                <a:solidFill>
                  <a:schemeClr val="tx2"/>
                </a:solidFill>
              </a:rPr>
              <a:t>集</a:t>
            </a:r>
            <a:endParaRPr lang="en-US" altLang="zh-TW" dirty="0" smtClean="0">
              <a:solidFill>
                <a:schemeClr val="tx2"/>
              </a:solidFill>
            </a:endParaRPr>
          </a:p>
        </p:txBody>
      </p:sp>
      <p:sp>
        <p:nvSpPr>
          <p:cNvPr id="109" name="輸入可能是向量。"/>
          <p:cNvSpPr txBox="1"/>
          <p:nvPr/>
        </p:nvSpPr>
        <p:spPr>
          <a:xfrm>
            <a:off x="1183182" y="1427773"/>
            <a:ext cx="9947972" cy="53347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>
                <a:solidFill>
                  <a:srgbClr val="FFD166"/>
                </a:solidFill>
              </a:defRPr>
            </a:lvl1pPr>
          </a:lstStyle>
          <a:p>
            <a:r>
              <a:rPr lang="zh-TW" altLang="en-US" sz="2800" dirty="0" smtClean="0">
                <a:solidFill>
                  <a:schemeClr val="tx1"/>
                </a:solidFill>
              </a:rPr>
              <a:t>用高級的 </a:t>
            </a:r>
            <a:r>
              <a:rPr lang="en-US" altLang="zh-TW" sz="2800" dirty="0" smtClean="0">
                <a:solidFill>
                  <a:schemeClr val="tx1"/>
                </a:solidFill>
              </a:rPr>
              <a:t>one hot</a:t>
            </a:r>
            <a:r>
              <a:rPr lang="zh-TW" altLang="en-US" sz="2800" dirty="0" smtClean="0">
                <a:solidFill>
                  <a:schemeClr val="tx1"/>
                </a:solidFill>
              </a:rPr>
              <a:t> 編碼。</a:t>
            </a:r>
            <a:endParaRPr lang="en-US" altLang="zh-TW" sz="2800" dirty="0" smtClean="0">
              <a:solidFill>
                <a:schemeClr val="tx1"/>
              </a:solidFill>
            </a:endParaRPr>
          </a:p>
        </p:txBody>
      </p:sp>
      <p:sp>
        <p:nvSpPr>
          <p:cNvPr id="121" name="“"/>
          <p:cNvSpPr txBox="1"/>
          <p:nvPr/>
        </p:nvSpPr>
        <p:spPr>
          <a:xfrm>
            <a:off x="2065009" y="2846446"/>
            <a:ext cx="10265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rgbClr val="FFFFFF">
                    <a:alpha val="80000"/>
                  </a:srgbClr>
                </a:solidFill>
                <a:latin typeface="Cooper Black"/>
                <a:ea typeface="Cooper Black"/>
                <a:cs typeface="Cooper Black"/>
                <a:sym typeface="Cooper Black"/>
              </a:defRPr>
            </a:lvl1pPr>
          </a:lstStyle>
          <a:p>
            <a:endParaRPr dirty="0"/>
          </a:p>
        </p:txBody>
      </p:sp>
      <p:grpSp>
        <p:nvGrpSpPr>
          <p:cNvPr id="88" name="群組 87"/>
          <p:cNvGrpSpPr/>
          <p:nvPr/>
        </p:nvGrpSpPr>
        <p:grpSpPr>
          <a:xfrm>
            <a:off x="1344264" y="1839851"/>
            <a:ext cx="9874272" cy="2168367"/>
            <a:chOff x="1423453" y="2828610"/>
            <a:chExt cx="10131704" cy="2224898"/>
          </a:xfrm>
        </p:grpSpPr>
        <p:sp>
          <p:nvSpPr>
            <p:cNvPr id="89" name="好"/>
            <p:cNvSpPr txBox="1"/>
            <p:nvPr/>
          </p:nvSpPr>
          <p:spPr>
            <a:xfrm>
              <a:off x="2077733" y="3123109"/>
              <a:ext cx="1961389" cy="19303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lnSpc>
                  <a:spcPct val="130000"/>
                </a:lnSpc>
                <a:defRPr sz="14400" spc="144">
                  <a:latin typeface="+mn-lt"/>
                  <a:ea typeface="+mn-ea"/>
                  <a:cs typeface="+mn-cs"/>
                  <a:sym typeface="ヒラギノ角ゴ Std"/>
                </a:defRPr>
              </a:lvl1pPr>
            </a:lstStyle>
            <a:p>
              <a:r>
                <a:rPr dirty="0"/>
                <a:t>好</a:t>
              </a:r>
            </a:p>
          </p:txBody>
        </p:sp>
        <p:sp>
          <p:nvSpPr>
            <p:cNvPr id="90" name="一"/>
            <p:cNvSpPr txBox="1"/>
            <p:nvPr/>
          </p:nvSpPr>
          <p:spPr>
            <a:xfrm>
              <a:off x="5521705" y="3123109"/>
              <a:ext cx="1961389" cy="19303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lnSpc>
                  <a:spcPct val="130000"/>
                </a:lnSpc>
                <a:defRPr sz="14400" spc="144">
                  <a:latin typeface="+mn-lt"/>
                  <a:ea typeface="+mn-ea"/>
                  <a:cs typeface="+mn-cs"/>
                  <a:sym typeface="ヒラギノ角ゴ Std"/>
                </a:defRPr>
              </a:lvl1pPr>
            </a:lstStyle>
            <a:p>
              <a:r>
                <a:rPr dirty="0"/>
                <a:t>一</a:t>
              </a:r>
            </a:p>
          </p:txBody>
        </p:sp>
        <p:sp>
          <p:nvSpPr>
            <p:cNvPr id="91" name="點"/>
            <p:cNvSpPr txBox="1"/>
            <p:nvPr/>
          </p:nvSpPr>
          <p:spPr>
            <a:xfrm>
              <a:off x="8965678" y="3123109"/>
              <a:ext cx="1961389" cy="19303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lnSpc>
                  <a:spcPct val="130000"/>
                </a:lnSpc>
                <a:defRPr sz="14400" spc="144">
                  <a:latin typeface="+mn-lt"/>
                  <a:ea typeface="+mn-ea"/>
                  <a:cs typeface="+mn-cs"/>
                  <a:sym typeface="ヒラギノ角ゴ Std"/>
                </a:defRPr>
              </a:lvl1pPr>
            </a:lstStyle>
            <a:p>
              <a:r>
                <a:rPr dirty="0"/>
                <a:t>點</a:t>
              </a:r>
            </a:p>
          </p:txBody>
        </p:sp>
        <p:sp>
          <p:nvSpPr>
            <p:cNvPr id="92" name="“"/>
            <p:cNvSpPr txBox="1"/>
            <p:nvPr/>
          </p:nvSpPr>
          <p:spPr>
            <a:xfrm>
              <a:off x="1423453" y="2828610"/>
              <a:ext cx="790281" cy="15799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9600">
                  <a:solidFill>
                    <a:srgbClr val="FFFFFF">
                      <a:alpha val="80000"/>
                    </a:srgbClr>
                  </a:solidFill>
                  <a:latin typeface="Cooper Black"/>
                  <a:ea typeface="Cooper Black"/>
                  <a:cs typeface="Cooper Black"/>
                  <a:sym typeface="Cooper Black"/>
                </a:defRPr>
              </a:lvl1pPr>
            </a:lstStyle>
            <a:p>
              <a:r>
                <a:rPr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rPr>
                <a:t>“</a:t>
              </a:r>
            </a:p>
          </p:txBody>
        </p:sp>
        <p:sp>
          <p:nvSpPr>
            <p:cNvPr id="93" name="”"/>
            <p:cNvSpPr txBox="1"/>
            <p:nvPr/>
          </p:nvSpPr>
          <p:spPr>
            <a:xfrm>
              <a:off x="3856394" y="2828610"/>
              <a:ext cx="790281" cy="15799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9600">
                  <a:solidFill>
                    <a:srgbClr val="FFFFFF">
                      <a:alpha val="80000"/>
                    </a:srgbClr>
                  </a:solidFill>
                  <a:latin typeface="Cooper Black"/>
                  <a:ea typeface="Cooper Black"/>
                  <a:cs typeface="Cooper Black"/>
                  <a:sym typeface="Cooper Black"/>
                </a:defRPr>
              </a:lvl1pPr>
            </a:lstStyle>
            <a:p>
              <a:r>
                <a:rPr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rPr>
                <a:t>”</a:t>
              </a:r>
            </a:p>
          </p:txBody>
        </p:sp>
        <p:sp>
          <p:nvSpPr>
            <p:cNvPr id="94" name="“"/>
            <p:cNvSpPr txBox="1"/>
            <p:nvPr/>
          </p:nvSpPr>
          <p:spPr>
            <a:xfrm>
              <a:off x="4887963" y="2828610"/>
              <a:ext cx="790281" cy="15799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9600">
                  <a:solidFill>
                    <a:srgbClr val="FFFFFF">
                      <a:alpha val="80000"/>
                    </a:srgbClr>
                  </a:solidFill>
                  <a:latin typeface="Cooper Black"/>
                  <a:ea typeface="Cooper Black"/>
                  <a:cs typeface="Cooper Black"/>
                  <a:sym typeface="Cooper Black"/>
                </a:defRPr>
              </a:lvl1pPr>
            </a:lstStyle>
            <a:p>
              <a:r>
                <a:rPr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rPr>
                <a:t>“</a:t>
              </a:r>
            </a:p>
          </p:txBody>
        </p:sp>
        <p:sp>
          <p:nvSpPr>
            <p:cNvPr id="95" name="”"/>
            <p:cNvSpPr txBox="1"/>
            <p:nvPr/>
          </p:nvSpPr>
          <p:spPr>
            <a:xfrm>
              <a:off x="7320904" y="2828610"/>
              <a:ext cx="790281" cy="15799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9600">
                  <a:solidFill>
                    <a:srgbClr val="FFFFFF">
                      <a:alpha val="80000"/>
                    </a:srgbClr>
                  </a:solidFill>
                  <a:latin typeface="Cooper Black"/>
                  <a:ea typeface="Cooper Black"/>
                  <a:cs typeface="Cooper Black"/>
                  <a:sym typeface="Cooper Black"/>
                </a:defRPr>
              </a:lvl1pPr>
            </a:lstStyle>
            <a:p>
              <a:r>
                <a:rPr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rPr>
                <a:t>”</a:t>
              </a:r>
            </a:p>
          </p:txBody>
        </p:sp>
        <p:sp>
          <p:nvSpPr>
            <p:cNvPr id="96" name="“"/>
            <p:cNvSpPr txBox="1"/>
            <p:nvPr/>
          </p:nvSpPr>
          <p:spPr>
            <a:xfrm>
              <a:off x="8331935" y="2828610"/>
              <a:ext cx="790281" cy="15799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9600">
                  <a:solidFill>
                    <a:srgbClr val="FFFFFF">
                      <a:alpha val="80000"/>
                    </a:srgbClr>
                  </a:solidFill>
                  <a:latin typeface="Cooper Black"/>
                  <a:ea typeface="Cooper Black"/>
                  <a:cs typeface="Cooper Black"/>
                  <a:sym typeface="Cooper Black"/>
                </a:defRPr>
              </a:lvl1pPr>
            </a:lstStyle>
            <a:p>
              <a:r>
                <a:rPr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rPr>
                <a:t>“</a:t>
              </a:r>
            </a:p>
          </p:txBody>
        </p:sp>
        <p:sp>
          <p:nvSpPr>
            <p:cNvPr id="97" name="”"/>
            <p:cNvSpPr txBox="1"/>
            <p:nvPr/>
          </p:nvSpPr>
          <p:spPr>
            <a:xfrm>
              <a:off x="10764876" y="2828610"/>
              <a:ext cx="790281" cy="15799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9600">
                  <a:solidFill>
                    <a:srgbClr val="FFFFFF">
                      <a:alpha val="80000"/>
                    </a:srgbClr>
                  </a:solidFill>
                  <a:latin typeface="Cooper Black"/>
                  <a:ea typeface="Cooper Black"/>
                  <a:cs typeface="Cooper Black"/>
                  <a:sym typeface="Cooper Black"/>
                </a:defRPr>
              </a:lvl1pPr>
            </a:lstStyle>
            <a:p>
              <a:r>
                <a:rPr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rPr>
                <a:t>”</a:t>
              </a:r>
            </a:p>
          </p:txBody>
        </p:sp>
        <p:sp>
          <p:nvSpPr>
            <p:cNvPr id="98" name=","/>
            <p:cNvSpPr txBox="1"/>
            <p:nvPr/>
          </p:nvSpPr>
          <p:spPr>
            <a:xfrm>
              <a:off x="4223631" y="3466008"/>
              <a:ext cx="479823" cy="1498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9600">
                  <a:solidFill>
                    <a:srgbClr val="FFD166"/>
                  </a:solidFill>
                  <a:latin typeface="Cooper Black"/>
                  <a:ea typeface="Cooper Black"/>
                  <a:cs typeface="Cooper Black"/>
                  <a:sym typeface="Cooper Black"/>
                </a:defRPr>
              </a:lvl1pPr>
            </a:lstStyle>
            <a:p>
              <a:r>
                <a:rPr dirty="0"/>
                <a:t>,</a:t>
              </a:r>
            </a:p>
          </p:txBody>
        </p:sp>
        <p:sp>
          <p:nvSpPr>
            <p:cNvPr id="99" name=","/>
            <p:cNvSpPr txBox="1"/>
            <p:nvPr/>
          </p:nvSpPr>
          <p:spPr>
            <a:xfrm>
              <a:off x="7769707" y="3466008"/>
              <a:ext cx="479823" cy="1498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9600">
                  <a:solidFill>
                    <a:srgbClr val="FFD166"/>
                  </a:solidFill>
                  <a:latin typeface="Cooper Black"/>
                  <a:ea typeface="Cooper Black"/>
                  <a:cs typeface="Cooper Black"/>
                  <a:sym typeface="Cooper Black"/>
                </a:defRPr>
              </a:lvl1pPr>
            </a:lstStyle>
            <a:p>
              <a:r>
                <a:rPr dirty="0"/>
                <a:t>,</a:t>
              </a:r>
            </a:p>
          </p:txBody>
        </p:sp>
      </p:grpSp>
      <p:grpSp>
        <p:nvGrpSpPr>
          <p:cNvPr id="76" name="群組 75"/>
          <p:cNvGrpSpPr/>
          <p:nvPr/>
        </p:nvGrpSpPr>
        <p:grpSpPr>
          <a:xfrm>
            <a:off x="2216987" y="3976802"/>
            <a:ext cx="910762" cy="2747434"/>
            <a:chOff x="3009998" y="3433497"/>
            <a:chExt cx="1041728" cy="3142512"/>
          </a:xfrm>
        </p:grpSpPr>
        <p:sp>
          <p:nvSpPr>
            <p:cNvPr id="102" name="圓角矩形"/>
            <p:cNvSpPr/>
            <p:nvPr/>
          </p:nvSpPr>
          <p:spPr>
            <a:xfrm>
              <a:off x="3009998" y="4125030"/>
              <a:ext cx="1041728" cy="2450979"/>
            </a:xfrm>
            <a:prstGeom prst="roundRect">
              <a:avLst>
                <a:gd name="adj" fmla="val 15000"/>
              </a:avLst>
            </a:prstGeom>
            <a:solidFill>
              <a:srgbClr val="118AB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solidFill>
                    <a:schemeClr val="accent5"/>
                  </a:solidFill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pic>
          <p:nvPicPr>
            <p:cNvPr id="103" name="pasted-image.png" descr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149380" y="4267123"/>
              <a:ext cx="760462" cy="216679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06" name="箭頭"/>
            <p:cNvSpPr/>
            <p:nvPr/>
          </p:nvSpPr>
          <p:spPr>
            <a:xfrm rot="5400000">
              <a:off x="3275803" y="3480211"/>
              <a:ext cx="510119" cy="416692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EF476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5714055" y="4050814"/>
            <a:ext cx="886226" cy="2673422"/>
            <a:chOff x="5851923" y="3433497"/>
            <a:chExt cx="1041728" cy="3142512"/>
          </a:xfrm>
        </p:grpSpPr>
        <p:sp>
          <p:nvSpPr>
            <p:cNvPr id="100" name="圓角矩形"/>
            <p:cNvSpPr/>
            <p:nvPr/>
          </p:nvSpPr>
          <p:spPr>
            <a:xfrm>
              <a:off x="5851923" y="4125030"/>
              <a:ext cx="1041728" cy="2450979"/>
            </a:xfrm>
            <a:prstGeom prst="roundRect">
              <a:avLst>
                <a:gd name="adj" fmla="val 15000"/>
              </a:avLst>
            </a:prstGeom>
            <a:solidFill>
              <a:srgbClr val="118AB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solidFill>
                    <a:schemeClr val="accent5"/>
                  </a:solidFill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pic>
          <p:nvPicPr>
            <p:cNvPr id="104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74326" y="4267123"/>
              <a:ext cx="760461" cy="216679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07" name="箭頭"/>
            <p:cNvSpPr/>
            <p:nvPr/>
          </p:nvSpPr>
          <p:spPr>
            <a:xfrm rot="5400000">
              <a:off x="6117727" y="3480211"/>
              <a:ext cx="510119" cy="416692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EF476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9210577" y="4069293"/>
            <a:ext cx="880101" cy="2654943"/>
            <a:chOff x="8658638" y="3433497"/>
            <a:chExt cx="1041728" cy="3142512"/>
          </a:xfrm>
        </p:grpSpPr>
        <p:sp>
          <p:nvSpPr>
            <p:cNvPr id="101" name="圓角矩形"/>
            <p:cNvSpPr/>
            <p:nvPr/>
          </p:nvSpPr>
          <p:spPr>
            <a:xfrm>
              <a:off x="8658638" y="4125030"/>
              <a:ext cx="1041728" cy="2450979"/>
            </a:xfrm>
            <a:prstGeom prst="roundRect">
              <a:avLst>
                <a:gd name="adj" fmla="val 15000"/>
              </a:avLst>
            </a:prstGeom>
            <a:solidFill>
              <a:srgbClr val="118AB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solidFill>
                    <a:schemeClr val="accent5"/>
                  </a:solidFill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pic>
          <p:nvPicPr>
            <p:cNvPr id="105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798021" y="4267123"/>
              <a:ext cx="760462" cy="216679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08" name="箭頭"/>
            <p:cNvSpPr/>
            <p:nvPr/>
          </p:nvSpPr>
          <p:spPr>
            <a:xfrm rot="5400000">
              <a:off x="8959653" y="3480211"/>
              <a:ext cx="510119" cy="416692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EF476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74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439215" y="309884"/>
            <a:ext cx="5746777" cy="1854367"/>
            <a:chOff x="-439215" y="373384"/>
            <a:chExt cx="5746777" cy="1854367"/>
          </a:xfrm>
        </p:grpSpPr>
        <p:sp>
          <p:nvSpPr>
            <p:cNvPr id="5" name="六邊形 4"/>
            <p:cNvSpPr/>
            <p:nvPr/>
          </p:nvSpPr>
          <p:spPr>
            <a:xfrm rot="5400000">
              <a:off x="171358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210990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250623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290256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329889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3695224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409155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448788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4884211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151541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911743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230807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270440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310073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3497059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3893388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428971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4686046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171358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210990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250623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290256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329889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3695223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4091552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4487881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1515413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1911742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230807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270440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310072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349705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389338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428971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4686044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1713577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210990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250623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290256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329889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3695221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4091549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4487879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-26807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12825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2458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92091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131724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-46623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-6990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32642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2275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111908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-26807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12825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52458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92091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131724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-46623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-69908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32642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72275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111907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-268073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12825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2458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92091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131724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標題 1"/>
          <p:cNvSpPr txBox="1">
            <a:spLocks/>
          </p:cNvSpPr>
          <p:nvPr/>
        </p:nvSpPr>
        <p:spPr>
          <a:xfrm>
            <a:off x="1101670" y="577773"/>
            <a:ext cx="3473813" cy="14469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schemeClr val="tx2"/>
                </a:solidFill>
              </a:rPr>
              <a:t>輸入</a:t>
            </a:r>
            <a:endParaRPr lang="en-US" altLang="zh-TW" dirty="0" smtClean="0">
              <a:solidFill>
                <a:schemeClr val="tx2"/>
              </a:solidFill>
            </a:endParaRPr>
          </a:p>
        </p:txBody>
      </p:sp>
      <p:sp>
        <p:nvSpPr>
          <p:cNvPr id="121" name="“"/>
          <p:cNvSpPr txBox="1"/>
          <p:nvPr/>
        </p:nvSpPr>
        <p:spPr>
          <a:xfrm>
            <a:off x="2065009" y="2846446"/>
            <a:ext cx="10265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rgbClr val="FFFFFF">
                    <a:alpha val="80000"/>
                  </a:srgbClr>
                </a:solidFill>
                <a:latin typeface="Cooper Black"/>
                <a:ea typeface="Cooper Black"/>
                <a:cs typeface="Cooper Black"/>
                <a:sym typeface="Cooper Black"/>
              </a:defRPr>
            </a:lvl1pPr>
          </a:lstStyle>
          <a:p>
            <a:endParaRPr dirty="0"/>
          </a:p>
        </p:txBody>
      </p:sp>
      <p:grpSp>
        <p:nvGrpSpPr>
          <p:cNvPr id="3" name="群組 2"/>
          <p:cNvGrpSpPr/>
          <p:nvPr/>
        </p:nvGrpSpPr>
        <p:grpSpPr>
          <a:xfrm>
            <a:off x="3722243" y="370330"/>
            <a:ext cx="5227443" cy="1680069"/>
            <a:chOff x="3268857" y="1671037"/>
            <a:chExt cx="7266699" cy="2335473"/>
          </a:xfrm>
        </p:grpSpPr>
        <p:sp>
          <p:nvSpPr>
            <p:cNvPr id="111" name="好"/>
            <p:cNvSpPr txBox="1"/>
            <p:nvPr/>
          </p:nvSpPr>
          <p:spPr>
            <a:xfrm>
              <a:off x="3923138" y="1854963"/>
              <a:ext cx="1583438" cy="21515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lnSpc>
                  <a:spcPct val="130000"/>
                </a:lnSpc>
                <a:defRPr sz="14400" spc="144">
                  <a:latin typeface="+mn-lt"/>
                  <a:ea typeface="+mn-ea"/>
                  <a:cs typeface="+mn-cs"/>
                  <a:sym typeface="ヒラギノ角ゴ Std"/>
                </a:defRPr>
              </a:lvl1pPr>
            </a:lstStyle>
            <a:p>
              <a:r>
                <a:rPr sz="9600" dirty="0"/>
                <a:t>好</a:t>
              </a:r>
            </a:p>
          </p:txBody>
        </p:sp>
        <p:sp>
          <p:nvSpPr>
            <p:cNvPr id="112" name="一"/>
            <p:cNvSpPr txBox="1"/>
            <p:nvPr/>
          </p:nvSpPr>
          <p:spPr>
            <a:xfrm>
              <a:off x="5924339" y="1854963"/>
              <a:ext cx="1583438" cy="21515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lnSpc>
                  <a:spcPct val="130000"/>
                </a:lnSpc>
                <a:defRPr sz="14400" spc="144">
                  <a:latin typeface="+mn-lt"/>
                  <a:ea typeface="+mn-ea"/>
                  <a:cs typeface="+mn-cs"/>
                  <a:sym typeface="ヒラギノ角ゴ Std"/>
                </a:defRPr>
              </a:lvl1pPr>
            </a:lstStyle>
            <a:p>
              <a:r>
                <a:rPr sz="9600" dirty="0"/>
                <a:t>一</a:t>
              </a:r>
            </a:p>
          </p:txBody>
        </p:sp>
        <p:sp>
          <p:nvSpPr>
            <p:cNvPr id="113" name="點"/>
            <p:cNvSpPr txBox="1"/>
            <p:nvPr/>
          </p:nvSpPr>
          <p:spPr>
            <a:xfrm>
              <a:off x="7925541" y="1854963"/>
              <a:ext cx="1583438" cy="21515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lnSpc>
                  <a:spcPct val="130000"/>
                </a:lnSpc>
                <a:defRPr sz="14400" spc="144">
                  <a:latin typeface="+mn-lt"/>
                  <a:ea typeface="+mn-ea"/>
                  <a:cs typeface="+mn-cs"/>
                  <a:sym typeface="ヒラギノ角ゴ Std"/>
                </a:defRPr>
              </a:lvl1pPr>
            </a:lstStyle>
            <a:p>
              <a:r>
                <a:rPr sz="9600" dirty="0"/>
                <a:t>點</a:t>
              </a:r>
            </a:p>
          </p:txBody>
        </p:sp>
        <p:sp>
          <p:nvSpPr>
            <p:cNvPr id="114" name="“"/>
            <p:cNvSpPr txBox="1"/>
            <p:nvPr/>
          </p:nvSpPr>
          <p:spPr>
            <a:xfrm>
              <a:off x="3268857" y="1671037"/>
              <a:ext cx="790281" cy="15799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9600">
                  <a:solidFill>
                    <a:srgbClr val="FFFFFF">
                      <a:alpha val="80000"/>
                    </a:srgbClr>
                  </a:solidFill>
                  <a:latin typeface="Cooper Black"/>
                  <a:ea typeface="Cooper Black"/>
                  <a:cs typeface="Cooper Black"/>
                  <a:sym typeface="Cooper Black"/>
                </a:defRPr>
              </a:lvl1pPr>
            </a:lstStyle>
            <a:p>
              <a:r>
                <a:rPr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rPr>
                <a:t>“</a:t>
              </a:r>
            </a:p>
          </p:txBody>
        </p:sp>
        <p:sp>
          <p:nvSpPr>
            <p:cNvPr id="115" name="”"/>
            <p:cNvSpPr txBox="1"/>
            <p:nvPr/>
          </p:nvSpPr>
          <p:spPr>
            <a:xfrm>
              <a:off x="9745275" y="1671037"/>
              <a:ext cx="790281" cy="15799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9600">
                  <a:solidFill>
                    <a:srgbClr val="FFFFFF">
                      <a:alpha val="80000"/>
                    </a:srgbClr>
                  </a:solidFill>
                  <a:latin typeface="Cooper Black"/>
                  <a:ea typeface="Cooper Black"/>
                  <a:cs typeface="Cooper Black"/>
                  <a:sym typeface="Cooper Black"/>
                </a:defRPr>
              </a:lvl1pPr>
            </a:lstStyle>
            <a:p>
              <a:r>
                <a:rPr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rPr>
                <a:t>”</a:t>
              </a:r>
            </a:p>
          </p:txBody>
        </p:sp>
      </p:grpSp>
      <p:sp>
        <p:nvSpPr>
          <p:cNvPr id="110" name="圓形"/>
          <p:cNvSpPr/>
          <p:nvPr/>
        </p:nvSpPr>
        <p:spPr>
          <a:xfrm>
            <a:off x="4135725" y="5399228"/>
            <a:ext cx="982771" cy="982771"/>
          </a:xfrm>
          <a:prstGeom prst="ellipse">
            <a:avLst/>
          </a:prstGeom>
          <a:solidFill>
            <a:srgbClr val="EF476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116" name="箭頭"/>
          <p:cNvSpPr/>
          <p:nvPr/>
        </p:nvSpPr>
        <p:spPr>
          <a:xfrm>
            <a:off x="2731420" y="3489697"/>
            <a:ext cx="621901" cy="508001"/>
          </a:xfrm>
          <a:prstGeom prst="rightArrow">
            <a:avLst>
              <a:gd name="adj1" fmla="val 32000"/>
              <a:gd name="adj2" fmla="val 55871"/>
            </a:avLst>
          </a:prstGeom>
          <a:solidFill>
            <a:srgbClr val="EF476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2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18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33410" y="5601767"/>
            <a:ext cx="795933" cy="577694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圓形"/>
          <p:cNvSpPr/>
          <p:nvPr/>
        </p:nvSpPr>
        <p:spPr>
          <a:xfrm>
            <a:off x="5937288" y="5399227"/>
            <a:ext cx="982769" cy="982771"/>
          </a:xfrm>
          <a:prstGeom prst="ellipse">
            <a:avLst/>
          </a:prstGeom>
          <a:solidFill>
            <a:srgbClr val="EF476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120" name="圓形"/>
          <p:cNvSpPr/>
          <p:nvPr/>
        </p:nvSpPr>
        <p:spPr>
          <a:xfrm>
            <a:off x="7738851" y="5399227"/>
            <a:ext cx="982769" cy="982771"/>
          </a:xfrm>
          <a:prstGeom prst="ellipse">
            <a:avLst/>
          </a:prstGeom>
          <a:solidFill>
            <a:srgbClr val="EF476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pic>
        <p:nvPicPr>
          <p:cNvPr id="122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34973" y="5604862"/>
            <a:ext cx="787401" cy="57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36537" y="5604862"/>
            <a:ext cx="787401" cy="5715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5" name="物件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707789"/>
              </p:ext>
            </p:extLst>
          </p:nvPr>
        </p:nvGraphicFramePr>
        <p:xfrm>
          <a:off x="3862561" y="2067259"/>
          <a:ext cx="5087125" cy="335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6" imgW="1117440" imgH="736560" progId="">
                  <p:embed/>
                </p:oleObj>
              </mc:Choice>
              <mc:Fallback>
                <p:oleObj name="Equation" r:id="rId6" imgW="1117440" imgH="73656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561" y="2067259"/>
                        <a:ext cx="5087125" cy="3352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9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439215" y="309884"/>
            <a:ext cx="5746777" cy="1854367"/>
            <a:chOff x="-439215" y="373384"/>
            <a:chExt cx="5746777" cy="1854367"/>
          </a:xfrm>
        </p:grpSpPr>
        <p:sp>
          <p:nvSpPr>
            <p:cNvPr id="5" name="六邊形 4"/>
            <p:cNvSpPr/>
            <p:nvPr/>
          </p:nvSpPr>
          <p:spPr>
            <a:xfrm rot="5400000">
              <a:off x="171358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210990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250623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290256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329889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3695224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409155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448788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4884211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151541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911743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230807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270440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310073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3497059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3893388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428971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4686046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171358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210990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250623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290256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329889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3695223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4091552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4487881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1515413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1911742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230807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270440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310072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349705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389338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428971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4686044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1713577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210990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250623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290256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329889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3695221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4091549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4487879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-26807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12825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2458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92091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131724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-46623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-6990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32642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2275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111908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-26807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12825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52458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92091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131724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-46623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-69908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32642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72275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111907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-268073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12825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2458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92091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131724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標題 1"/>
          <p:cNvSpPr txBox="1">
            <a:spLocks/>
          </p:cNvSpPr>
          <p:nvPr/>
        </p:nvSpPr>
        <p:spPr>
          <a:xfrm>
            <a:off x="1101670" y="577773"/>
            <a:ext cx="3473813" cy="14469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schemeClr val="tx2"/>
                </a:solidFill>
              </a:rPr>
              <a:t>架構</a:t>
            </a:r>
            <a:endParaRPr lang="en-US" altLang="zh-TW" dirty="0" smtClean="0">
              <a:solidFill>
                <a:schemeClr val="tx2"/>
              </a:solidFill>
            </a:endParaRPr>
          </a:p>
        </p:txBody>
      </p:sp>
      <p:sp>
        <p:nvSpPr>
          <p:cNvPr id="121" name="“"/>
          <p:cNvSpPr txBox="1"/>
          <p:nvPr/>
        </p:nvSpPr>
        <p:spPr>
          <a:xfrm>
            <a:off x="2065009" y="2846446"/>
            <a:ext cx="10265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rgbClr val="FFFFFF">
                    <a:alpha val="80000"/>
                  </a:srgbClr>
                </a:solidFill>
                <a:latin typeface="Cooper Black"/>
                <a:ea typeface="Cooper Black"/>
                <a:cs typeface="Cooper Black"/>
                <a:sym typeface="Cooper Black"/>
              </a:defRPr>
            </a:lvl1pPr>
          </a:lstStyle>
          <a:p>
            <a:endParaRPr dirty="0"/>
          </a:p>
        </p:txBody>
      </p:sp>
      <p:sp>
        <p:nvSpPr>
          <p:cNvPr id="87" name="線條"/>
          <p:cNvSpPr/>
          <p:nvPr/>
        </p:nvSpPr>
        <p:spPr>
          <a:xfrm>
            <a:off x="6407890" y="1518010"/>
            <a:ext cx="1015151" cy="930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06" h="16158" extrusionOk="0">
                <a:moveTo>
                  <a:pt x="0" y="9646"/>
                </a:moveTo>
                <a:cubicBezTo>
                  <a:pt x="821" y="5882"/>
                  <a:pt x="3174" y="2728"/>
                  <a:pt x="6394" y="1071"/>
                </a:cubicBezTo>
                <a:cubicBezTo>
                  <a:pt x="9896" y="-731"/>
                  <a:pt x="14147" y="-361"/>
                  <a:pt x="16251" y="2959"/>
                </a:cubicBezTo>
                <a:cubicBezTo>
                  <a:pt x="21600" y="11398"/>
                  <a:pt x="10962" y="20869"/>
                  <a:pt x="4385" y="13523"/>
                </a:cubicBezTo>
              </a:path>
            </a:pathLst>
          </a:custGeom>
          <a:ln w="50800">
            <a:solidFill>
              <a:srgbClr val="FFD166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grpSp>
        <p:nvGrpSpPr>
          <p:cNvPr id="88" name="群組"/>
          <p:cNvGrpSpPr/>
          <p:nvPr/>
        </p:nvGrpSpPr>
        <p:grpSpPr>
          <a:xfrm flipH="1">
            <a:off x="6159813" y="2265958"/>
            <a:ext cx="2621354" cy="2901822"/>
            <a:chOff x="0" y="0"/>
            <a:chExt cx="3870060" cy="4284133"/>
          </a:xfrm>
        </p:grpSpPr>
        <p:grpSp>
          <p:nvGrpSpPr>
            <p:cNvPr id="89" name="群組"/>
            <p:cNvGrpSpPr/>
            <p:nvPr/>
          </p:nvGrpSpPr>
          <p:grpSpPr>
            <a:xfrm>
              <a:off x="469040" y="503237"/>
              <a:ext cx="3401021" cy="3539215"/>
              <a:chOff x="0" y="0"/>
              <a:chExt cx="3401020" cy="3539214"/>
            </a:xfrm>
          </p:grpSpPr>
          <p:sp>
            <p:nvSpPr>
              <p:cNvPr id="93" name="線條"/>
              <p:cNvSpPr/>
              <p:nvPr/>
            </p:nvSpPr>
            <p:spPr>
              <a:xfrm>
                <a:off x="85129" y="0"/>
                <a:ext cx="3273161" cy="34723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917" y="21600"/>
                    </a:moveTo>
                    <a:lnTo>
                      <a:pt x="0" y="0"/>
                    </a:lnTo>
                    <a:lnTo>
                      <a:pt x="21600" y="32"/>
                    </a:ln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>
                    <a:latin typeface="華康圓體 Std W12"/>
                    <a:ea typeface="華康圓體 Std W12"/>
                    <a:cs typeface="華康圓體 Std W12"/>
                    <a:sym typeface="華康圓體 Std W12"/>
                  </a:defRPr>
                </a:pPr>
                <a:endParaRPr/>
              </a:p>
            </p:txBody>
          </p:sp>
          <p:sp>
            <p:nvSpPr>
              <p:cNvPr id="94" name="線條"/>
              <p:cNvSpPr/>
              <p:nvPr/>
            </p:nvSpPr>
            <p:spPr>
              <a:xfrm>
                <a:off x="10120" y="44053"/>
                <a:ext cx="3390901" cy="3470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0116"/>
                    </a:lnTo>
                    <a:lnTo>
                      <a:pt x="20962" y="21600"/>
                    </a:ln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>
                    <a:latin typeface="華康圓體 Std W12"/>
                    <a:ea typeface="華康圓體 Std W12"/>
                    <a:cs typeface="華康圓體 Std W12"/>
                    <a:sym typeface="華康圓體 Std W12"/>
                  </a:defRPr>
                </a:pPr>
                <a:endParaRPr/>
              </a:p>
            </p:txBody>
          </p:sp>
          <p:sp>
            <p:nvSpPr>
              <p:cNvPr id="95" name="線條"/>
              <p:cNvSpPr/>
              <p:nvPr/>
            </p:nvSpPr>
            <p:spPr>
              <a:xfrm>
                <a:off x="0" y="71635"/>
                <a:ext cx="3383889" cy="3467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955" y="21600"/>
                    </a:moveTo>
                    <a:lnTo>
                      <a:pt x="0" y="2032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>
                    <a:latin typeface="華康圓體 Std W12"/>
                    <a:ea typeface="華康圓體 Std W12"/>
                    <a:cs typeface="華康圓體 Std W12"/>
                    <a:sym typeface="華康圓體 Std W12"/>
                  </a:defRPr>
                </a:pPr>
                <a:endParaRPr/>
              </a:p>
            </p:txBody>
          </p:sp>
        </p:grpSp>
        <p:sp>
          <p:nvSpPr>
            <p:cNvPr id="90" name="圓形"/>
            <p:cNvSpPr/>
            <p:nvPr/>
          </p:nvSpPr>
          <p:spPr>
            <a:xfrm>
              <a:off x="0" y="0"/>
              <a:ext cx="959479" cy="959479"/>
            </a:xfrm>
            <a:prstGeom prst="ellipse">
              <a:avLst/>
            </a:prstGeom>
            <a:solidFill>
              <a:srgbClr val="00B706"/>
            </a:solidFill>
            <a:ln w="1270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sp>
          <p:nvSpPr>
            <p:cNvPr id="91" name="圓形"/>
            <p:cNvSpPr/>
            <p:nvPr/>
          </p:nvSpPr>
          <p:spPr>
            <a:xfrm>
              <a:off x="0" y="1662327"/>
              <a:ext cx="959479" cy="959479"/>
            </a:xfrm>
            <a:prstGeom prst="ellipse">
              <a:avLst/>
            </a:prstGeom>
            <a:solidFill>
              <a:srgbClr val="00B706"/>
            </a:solidFill>
            <a:ln w="1270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sp>
          <p:nvSpPr>
            <p:cNvPr id="92" name="圓形"/>
            <p:cNvSpPr/>
            <p:nvPr/>
          </p:nvSpPr>
          <p:spPr>
            <a:xfrm>
              <a:off x="0" y="3324655"/>
              <a:ext cx="959479" cy="959479"/>
            </a:xfrm>
            <a:prstGeom prst="ellipse">
              <a:avLst/>
            </a:prstGeom>
            <a:solidFill>
              <a:srgbClr val="00B706"/>
            </a:solidFill>
            <a:ln w="1270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</p:grpSp>
      <p:grpSp>
        <p:nvGrpSpPr>
          <p:cNvPr id="96" name="群組"/>
          <p:cNvGrpSpPr/>
          <p:nvPr/>
        </p:nvGrpSpPr>
        <p:grpSpPr>
          <a:xfrm>
            <a:off x="3902578" y="2606822"/>
            <a:ext cx="2303653" cy="2397257"/>
            <a:chOff x="0" y="0"/>
            <a:chExt cx="3401020" cy="3539214"/>
          </a:xfrm>
        </p:grpSpPr>
        <p:sp>
          <p:nvSpPr>
            <p:cNvPr id="97" name="線條"/>
            <p:cNvSpPr/>
            <p:nvPr/>
          </p:nvSpPr>
          <p:spPr>
            <a:xfrm>
              <a:off x="85129" y="0"/>
              <a:ext cx="3273161" cy="3472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17" y="21600"/>
                  </a:moveTo>
                  <a:lnTo>
                    <a:pt x="0" y="0"/>
                  </a:lnTo>
                  <a:lnTo>
                    <a:pt x="21600" y="32"/>
                  </a:lnTo>
                </a:path>
              </a:pathLst>
            </a:custGeom>
            <a:noFill/>
            <a:ln w="25400" cap="flat">
              <a:solidFill>
                <a:schemeClr val="tx1">
                  <a:alpha val="80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sp>
          <p:nvSpPr>
            <p:cNvPr id="98" name="線條"/>
            <p:cNvSpPr/>
            <p:nvPr/>
          </p:nvSpPr>
          <p:spPr>
            <a:xfrm>
              <a:off x="10120" y="44053"/>
              <a:ext cx="3390901" cy="3470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116"/>
                  </a:lnTo>
                  <a:lnTo>
                    <a:pt x="20962" y="21600"/>
                  </a:lnTo>
                </a:path>
              </a:pathLst>
            </a:custGeom>
            <a:noFill/>
            <a:ln w="25400" cap="flat">
              <a:solidFill>
                <a:schemeClr val="tx1">
                  <a:alpha val="80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sp>
          <p:nvSpPr>
            <p:cNvPr id="99" name="線條"/>
            <p:cNvSpPr/>
            <p:nvPr/>
          </p:nvSpPr>
          <p:spPr>
            <a:xfrm>
              <a:off x="0" y="71635"/>
              <a:ext cx="3383889" cy="3467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55" y="21600"/>
                  </a:moveTo>
                  <a:lnTo>
                    <a:pt x="0" y="20320"/>
                  </a:ln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chemeClr val="tx1">
                  <a:alpha val="80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</p:grpSp>
      <p:sp>
        <p:nvSpPr>
          <p:cNvPr id="100" name="圓形"/>
          <p:cNvSpPr/>
          <p:nvPr/>
        </p:nvSpPr>
        <p:spPr>
          <a:xfrm>
            <a:off x="3584877" y="2265958"/>
            <a:ext cx="649896" cy="649896"/>
          </a:xfrm>
          <a:prstGeom prst="ellipse">
            <a:avLst/>
          </a:prstGeom>
          <a:solidFill>
            <a:srgbClr val="00B70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101" name="圓形"/>
          <p:cNvSpPr/>
          <p:nvPr/>
        </p:nvSpPr>
        <p:spPr>
          <a:xfrm>
            <a:off x="3584877" y="3391921"/>
            <a:ext cx="649896" cy="649896"/>
          </a:xfrm>
          <a:prstGeom prst="ellipse">
            <a:avLst/>
          </a:prstGeom>
          <a:solidFill>
            <a:srgbClr val="00B70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102" name="圓形"/>
          <p:cNvSpPr/>
          <p:nvPr/>
        </p:nvSpPr>
        <p:spPr>
          <a:xfrm>
            <a:off x="3584877" y="4517885"/>
            <a:ext cx="649896" cy="649895"/>
          </a:xfrm>
          <a:prstGeom prst="ellipse">
            <a:avLst/>
          </a:prstGeom>
          <a:solidFill>
            <a:srgbClr val="00B70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pic>
        <p:nvPicPr>
          <p:cNvPr id="10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68963" y="2418861"/>
            <a:ext cx="481726" cy="3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68963" y="3544824"/>
            <a:ext cx="481726" cy="3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43156" y="4649281"/>
            <a:ext cx="533339" cy="3871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形狀"/>
          <p:cNvSpPr/>
          <p:nvPr/>
        </p:nvSpPr>
        <p:spPr>
          <a:xfrm>
            <a:off x="5831841" y="1222220"/>
            <a:ext cx="650032" cy="940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40" y="0"/>
                </a:moveTo>
                <a:cubicBezTo>
                  <a:pt x="7322" y="0"/>
                  <a:pt x="4803" y="728"/>
                  <a:pt x="2882" y="2185"/>
                </a:cubicBezTo>
                <a:cubicBezTo>
                  <a:pt x="-960" y="5099"/>
                  <a:pt x="-960" y="9827"/>
                  <a:pt x="2882" y="12741"/>
                </a:cubicBezTo>
                <a:cubicBezTo>
                  <a:pt x="4418" y="13907"/>
                  <a:pt x="6340" y="14582"/>
                  <a:pt x="8334" y="14816"/>
                </a:cubicBezTo>
                <a:lnTo>
                  <a:pt x="8334" y="21600"/>
                </a:lnTo>
                <a:lnTo>
                  <a:pt x="11346" y="21600"/>
                </a:lnTo>
                <a:lnTo>
                  <a:pt x="11346" y="14816"/>
                </a:lnTo>
                <a:cubicBezTo>
                  <a:pt x="13340" y="14582"/>
                  <a:pt x="15262" y="13907"/>
                  <a:pt x="16798" y="12741"/>
                </a:cubicBezTo>
                <a:cubicBezTo>
                  <a:pt x="20640" y="9827"/>
                  <a:pt x="20640" y="5099"/>
                  <a:pt x="16798" y="2185"/>
                </a:cubicBezTo>
                <a:cubicBezTo>
                  <a:pt x="14877" y="728"/>
                  <a:pt x="12358" y="0"/>
                  <a:pt x="9840" y="0"/>
                </a:cubicBezTo>
                <a:close/>
              </a:path>
            </a:pathLst>
          </a:custGeom>
          <a:solidFill>
            <a:srgbClr val="EF476F">
              <a:alpha val="7280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107" name="形狀"/>
          <p:cNvSpPr/>
          <p:nvPr/>
        </p:nvSpPr>
        <p:spPr>
          <a:xfrm>
            <a:off x="5831875" y="3567763"/>
            <a:ext cx="650032" cy="940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40" y="0"/>
                </a:moveTo>
                <a:cubicBezTo>
                  <a:pt x="7322" y="0"/>
                  <a:pt x="4803" y="728"/>
                  <a:pt x="2882" y="2185"/>
                </a:cubicBezTo>
                <a:cubicBezTo>
                  <a:pt x="-960" y="5099"/>
                  <a:pt x="-960" y="9827"/>
                  <a:pt x="2882" y="12741"/>
                </a:cubicBezTo>
                <a:cubicBezTo>
                  <a:pt x="4418" y="13907"/>
                  <a:pt x="6340" y="14582"/>
                  <a:pt x="8334" y="14816"/>
                </a:cubicBezTo>
                <a:lnTo>
                  <a:pt x="8334" y="21600"/>
                </a:lnTo>
                <a:lnTo>
                  <a:pt x="11346" y="21600"/>
                </a:lnTo>
                <a:lnTo>
                  <a:pt x="11346" y="14816"/>
                </a:lnTo>
                <a:cubicBezTo>
                  <a:pt x="13340" y="14582"/>
                  <a:pt x="15262" y="13907"/>
                  <a:pt x="16798" y="12741"/>
                </a:cubicBezTo>
                <a:cubicBezTo>
                  <a:pt x="20640" y="9827"/>
                  <a:pt x="20640" y="5099"/>
                  <a:pt x="16798" y="2185"/>
                </a:cubicBezTo>
                <a:cubicBezTo>
                  <a:pt x="14877" y="728"/>
                  <a:pt x="12358" y="0"/>
                  <a:pt x="9840" y="0"/>
                </a:cubicBezTo>
                <a:close/>
              </a:path>
            </a:pathLst>
          </a:custGeom>
          <a:solidFill>
            <a:srgbClr val="EF476F">
              <a:alpha val="7280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grpSp>
        <p:nvGrpSpPr>
          <p:cNvPr id="108" name="群組"/>
          <p:cNvGrpSpPr/>
          <p:nvPr/>
        </p:nvGrpSpPr>
        <p:grpSpPr>
          <a:xfrm rot="10800000">
            <a:off x="4892686" y="2816947"/>
            <a:ext cx="1142527" cy="3158963"/>
            <a:chOff x="0" y="0"/>
            <a:chExt cx="1686779" cy="4663767"/>
          </a:xfrm>
        </p:grpSpPr>
        <p:sp>
          <p:nvSpPr>
            <p:cNvPr id="109" name="線條"/>
            <p:cNvSpPr/>
            <p:nvPr/>
          </p:nvSpPr>
          <p:spPr>
            <a:xfrm>
              <a:off x="188052" y="-1"/>
              <a:ext cx="1498728" cy="1374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06" h="16158" extrusionOk="0">
                  <a:moveTo>
                    <a:pt x="0" y="9646"/>
                  </a:moveTo>
                  <a:cubicBezTo>
                    <a:pt x="821" y="5882"/>
                    <a:pt x="3174" y="2728"/>
                    <a:pt x="6394" y="1071"/>
                  </a:cubicBezTo>
                  <a:cubicBezTo>
                    <a:pt x="9896" y="-731"/>
                    <a:pt x="14147" y="-361"/>
                    <a:pt x="16251" y="2959"/>
                  </a:cubicBezTo>
                  <a:cubicBezTo>
                    <a:pt x="21600" y="11398"/>
                    <a:pt x="10962" y="20869"/>
                    <a:pt x="4385" y="13523"/>
                  </a:cubicBezTo>
                </a:path>
              </a:pathLst>
            </a:custGeom>
            <a:noFill/>
            <a:ln w="50800" cap="flat">
              <a:solidFill>
                <a:srgbClr val="FFD166"/>
              </a:solidFill>
              <a:prstDash val="solid"/>
              <a:miter lim="400000"/>
              <a:head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sp>
          <p:nvSpPr>
            <p:cNvPr id="117" name="線條"/>
            <p:cNvSpPr/>
            <p:nvPr/>
          </p:nvSpPr>
          <p:spPr>
            <a:xfrm>
              <a:off x="0" y="1114426"/>
              <a:ext cx="1430315" cy="3549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43" h="21023" extrusionOk="0">
                  <a:moveTo>
                    <a:pt x="0" y="172"/>
                  </a:moveTo>
                  <a:cubicBezTo>
                    <a:pt x="5854" y="-577"/>
                    <a:pt x="11452" y="1164"/>
                    <a:pt x="15029" y="4494"/>
                  </a:cubicBezTo>
                  <a:cubicBezTo>
                    <a:pt x="21600" y="10610"/>
                    <a:pt x="19108" y="18923"/>
                    <a:pt x="8380" y="21023"/>
                  </a:cubicBezTo>
                </a:path>
              </a:pathLst>
            </a:custGeom>
            <a:noFill/>
            <a:ln w="63500" cap="flat">
              <a:solidFill>
                <a:srgbClr val="FFD166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</p:grpSp>
      <p:pic>
        <p:nvPicPr>
          <p:cNvPr id="124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22940" y="1295070"/>
            <a:ext cx="438715" cy="481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88531" y="3607598"/>
            <a:ext cx="438715" cy="481726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線條"/>
          <p:cNvSpPr/>
          <p:nvPr/>
        </p:nvSpPr>
        <p:spPr>
          <a:xfrm>
            <a:off x="6280514" y="2272857"/>
            <a:ext cx="968812" cy="2404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643" h="21023" extrusionOk="0">
                <a:moveTo>
                  <a:pt x="0" y="172"/>
                </a:moveTo>
                <a:cubicBezTo>
                  <a:pt x="5854" y="-577"/>
                  <a:pt x="11452" y="1164"/>
                  <a:pt x="15029" y="4494"/>
                </a:cubicBezTo>
                <a:cubicBezTo>
                  <a:pt x="21600" y="10610"/>
                  <a:pt x="19108" y="18923"/>
                  <a:pt x="8380" y="21023"/>
                </a:cubicBezTo>
              </a:path>
            </a:pathLst>
          </a:custGeom>
          <a:ln w="63500">
            <a:solidFill>
              <a:srgbClr val="FFD166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127" name="圓形"/>
          <p:cNvSpPr/>
          <p:nvPr/>
        </p:nvSpPr>
        <p:spPr>
          <a:xfrm>
            <a:off x="5557658" y="1988749"/>
            <a:ext cx="1198467" cy="1198467"/>
          </a:xfrm>
          <a:prstGeom prst="ellipse">
            <a:avLst/>
          </a:prstGeom>
          <a:solidFill>
            <a:srgbClr val="EF476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128" name="圓形"/>
          <p:cNvSpPr/>
          <p:nvPr/>
        </p:nvSpPr>
        <p:spPr>
          <a:xfrm>
            <a:off x="5557658" y="4323886"/>
            <a:ext cx="1198467" cy="1198467"/>
          </a:xfrm>
          <a:prstGeom prst="ellipse">
            <a:avLst/>
          </a:prstGeom>
          <a:solidFill>
            <a:srgbClr val="EF476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pic>
        <p:nvPicPr>
          <p:cNvPr id="129" name="pasted-image.png" descr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10938" y="1826169"/>
            <a:ext cx="688180" cy="481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 descr="pasted-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016254" y="5135700"/>
            <a:ext cx="688180" cy="481726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1"/>
          <p:cNvSpPr txBox="1"/>
          <p:nvPr/>
        </p:nvSpPr>
        <p:spPr>
          <a:xfrm>
            <a:off x="4241374" y="2177692"/>
            <a:ext cx="263260" cy="438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ED0763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1</a:t>
            </a:r>
          </a:p>
        </p:txBody>
      </p:sp>
      <p:sp>
        <p:nvSpPr>
          <p:cNvPr id="137" name="1"/>
          <p:cNvSpPr txBox="1"/>
          <p:nvPr/>
        </p:nvSpPr>
        <p:spPr>
          <a:xfrm>
            <a:off x="4241374" y="3150056"/>
            <a:ext cx="263260" cy="438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ED0763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1</a:t>
            </a:r>
          </a:p>
        </p:txBody>
      </p:sp>
      <p:sp>
        <p:nvSpPr>
          <p:cNvPr id="138" name="1"/>
          <p:cNvSpPr txBox="1"/>
          <p:nvPr/>
        </p:nvSpPr>
        <p:spPr>
          <a:xfrm>
            <a:off x="4241374" y="4122420"/>
            <a:ext cx="263260" cy="438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ED0763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1</a:t>
            </a:r>
          </a:p>
        </p:txBody>
      </p:sp>
      <p:sp>
        <p:nvSpPr>
          <p:cNvPr id="139" name="-1"/>
          <p:cNvSpPr txBox="1"/>
          <p:nvPr/>
        </p:nvSpPr>
        <p:spPr>
          <a:xfrm>
            <a:off x="4249562" y="2665853"/>
            <a:ext cx="449098" cy="438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ED0763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-1</a:t>
            </a:r>
          </a:p>
        </p:txBody>
      </p:sp>
      <p:sp>
        <p:nvSpPr>
          <p:cNvPr id="140" name="-1"/>
          <p:cNvSpPr txBox="1"/>
          <p:nvPr/>
        </p:nvSpPr>
        <p:spPr>
          <a:xfrm>
            <a:off x="4204113" y="3636239"/>
            <a:ext cx="449098" cy="438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ED0763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-1</a:t>
            </a:r>
          </a:p>
        </p:txBody>
      </p:sp>
      <p:sp>
        <p:nvSpPr>
          <p:cNvPr id="141" name="-1"/>
          <p:cNvSpPr txBox="1"/>
          <p:nvPr/>
        </p:nvSpPr>
        <p:spPr>
          <a:xfrm>
            <a:off x="4204113" y="4517885"/>
            <a:ext cx="449098" cy="438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ED0763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-1</a:t>
            </a:r>
          </a:p>
        </p:txBody>
      </p:sp>
      <p:sp>
        <p:nvSpPr>
          <p:cNvPr id="142" name="1"/>
          <p:cNvSpPr txBox="1"/>
          <p:nvPr/>
        </p:nvSpPr>
        <p:spPr>
          <a:xfrm>
            <a:off x="7109836" y="1081924"/>
            <a:ext cx="263259" cy="438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ED0763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1</a:t>
            </a:r>
          </a:p>
        </p:txBody>
      </p:sp>
      <p:sp>
        <p:nvSpPr>
          <p:cNvPr id="143" name="1"/>
          <p:cNvSpPr txBox="1"/>
          <p:nvPr/>
        </p:nvSpPr>
        <p:spPr>
          <a:xfrm>
            <a:off x="5809528" y="5606425"/>
            <a:ext cx="263260" cy="438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ED0763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1</a:t>
            </a:r>
          </a:p>
        </p:txBody>
      </p:sp>
      <p:sp>
        <p:nvSpPr>
          <p:cNvPr id="144" name="0.2"/>
          <p:cNvSpPr txBox="1"/>
          <p:nvPr/>
        </p:nvSpPr>
        <p:spPr>
          <a:xfrm>
            <a:off x="4937263" y="4517885"/>
            <a:ext cx="634937" cy="438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ED0763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0.2</a:t>
            </a:r>
          </a:p>
        </p:txBody>
      </p:sp>
      <p:sp>
        <p:nvSpPr>
          <p:cNvPr id="145" name="0.2"/>
          <p:cNvSpPr txBox="1"/>
          <p:nvPr/>
        </p:nvSpPr>
        <p:spPr>
          <a:xfrm>
            <a:off x="6826588" y="2616406"/>
            <a:ext cx="634936" cy="438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ED0763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0.2</a:t>
            </a:r>
          </a:p>
        </p:txBody>
      </p:sp>
      <p:sp>
        <p:nvSpPr>
          <p:cNvPr id="146" name="0.3"/>
          <p:cNvSpPr txBox="1"/>
          <p:nvPr/>
        </p:nvSpPr>
        <p:spPr>
          <a:xfrm>
            <a:off x="5676893" y="883863"/>
            <a:ext cx="634937" cy="438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ED0763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0.3</a:t>
            </a:r>
          </a:p>
        </p:txBody>
      </p:sp>
      <p:sp>
        <p:nvSpPr>
          <p:cNvPr id="149" name="矩形"/>
          <p:cNvSpPr/>
          <p:nvPr/>
        </p:nvSpPr>
        <p:spPr>
          <a:xfrm>
            <a:off x="7723061" y="-1624"/>
            <a:ext cx="4483978" cy="6859624"/>
          </a:xfrm>
          <a:prstGeom prst="rect">
            <a:avLst/>
          </a:prstGeom>
          <a:solidFill>
            <a:srgbClr val="000000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147" name="0.7"/>
          <p:cNvSpPr txBox="1"/>
          <p:nvPr/>
        </p:nvSpPr>
        <p:spPr>
          <a:xfrm>
            <a:off x="6121188" y="3250821"/>
            <a:ext cx="634937" cy="438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ED0763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0.7</a:t>
            </a:r>
          </a:p>
        </p:txBody>
      </p:sp>
      <p:pic>
        <p:nvPicPr>
          <p:cNvPr id="135" name="pasted-image.png" descr="pasted-image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79008" y="4240675"/>
            <a:ext cx="2030129" cy="12043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png" descr="pasted-image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809149" y="2735182"/>
            <a:ext cx="3555471" cy="935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sted-image.png" descr="pasted-image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021277" y="1090364"/>
            <a:ext cx="3131215" cy="120431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3" name="物件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565847"/>
              </p:ext>
            </p:extLst>
          </p:nvPr>
        </p:nvGraphicFramePr>
        <p:xfrm>
          <a:off x="820384" y="5881548"/>
          <a:ext cx="5336473" cy="793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13" imgW="1536480" imgH="228600" progId="">
                  <p:embed/>
                </p:oleObj>
              </mc:Choice>
              <mc:Fallback>
                <p:oleObj name="Equation" r:id="rId13" imgW="1536480" imgH="2286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384" y="5881548"/>
                        <a:ext cx="5336473" cy="7938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800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群組 589"/>
          <p:cNvGrpSpPr/>
          <p:nvPr/>
        </p:nvGrpSpPr>
        <p:grpSpPr>
          <a:xfrm>
            <a:off x="1136525" y="2550210"/>
            <a:ext cx="9918950" cy="2731634"/>
            <a:chOff x="1136525" y="2334310"/>
            <a:chExt cx="9918950" cy="2731634"/>
          </a:xfrm>
        </p:grpSpPr>
        <p:grpSp>
          <p:nvGrpSpPr>
            <p:cNvPr id="4" name="群組 3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15" name="六邊形 1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六邊形 2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aphicFrame>
        <p:nvGraphicFramePr>
          <p:cNvPr id="143" name="物件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869109"/>
              </p:ext>
            </p:extLst>
          </p:nvPr>
        </p:nvGraphicFramePr>
        <p:xfrm>
          <a:off x="2268538" y="2647950"/>
          <a:ext cx="7718425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3" imgW="1663560" imgH="507960" progId="">
                  <p:embed/>
                </p:oleObj>
              </mc:Choice>
              <mc:Fallback>
                <p:oleObj name="Equation" r:id="rId3" imgW="1663560" imgH="50796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647950"/>
                        <a:ext cx="7718425" cy="235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00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物件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977664"/>
              </p:ext>
            </p:extLst>
          </p:nvPr>
        </p:nvGraphicFramePr>
        <p:xfrm>
          <a:off x="4332821" y="218760"/>
          <a:ext cx="7254342" cy="2215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" name="Equation" r:id="rId3" imgW="1663560" imgH="507960" progId="">
                  <p:embed/>
                </p:oleObj>
              </mc:Choice>
              <mc:Fallback>
                <p:oleObj name="Equation" r:id="rId3" imgW="1663560" imgH="507960" progId="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821" y="218760"/>
                        <a:ext cx="7254342" cy="22156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群組 1"/>
          <p:cNvGrpSpPr/>
          <p:nvPr/>
        </p:nvGrpSpPr>
        <p:grpSpPr>
          <a:xfrm>
            <a:off x="1651231" y="2434453"/>
            <a:ext cx="5363179" cy="4142762"/>
            <a:chOff x="1651231" y="2434453"/>
            <a:chExt cx="5363179" cy="4142762"/>
          </a:xfrm>
        </p:grpSpPr>
        <p:grpSp>
          <p:nvGrpSpPr>
            <p:cNvPr id="123" name="群組"/>
            <p:cNvGrpSpPr/>
            <p:nvPr/>
          </p:nvGrpSpPr>
          <p:grpSpPr>
            <a:xfrm flipH="1">
              <a:off x="2325282" y="2932016"/>
              <a:ext cx="2934335" cy="3248291"/>
              <a:chOff x="0" y="0"/>
              <a:chExt cx="3870060" cy="4284133"/>
            </a:xfrm>
          </p:grpSpPr>
          <p:grpSp>
            <p:nvGrpSpPr>
              <p:cNvPr id="131" name="群組"/>
              <p:cNvGrpSpPr/>
              <p:nvPr/>
            </p:nvGrpSpPr>
            <p:grpSpPr>
              <a:xfrm>
                <a:off x="469040" y="503237"/>
                <a:ext cx="3401021" cy="3539215"/>
                <a:chOff x="0" y="0"/>
                <a:chExt cx="3401020" cy="3539214"/>
              </a:xfrm>
            </p:grpSpPr>
            <p:sp>
              <p:nvSpPr>
                <p:cNvPr id="151" name="線條"/>
                <p:cNvSpPr/>
                <p:nvPr/>
              </p:nvSpPr>
              <p:spPr>
                <a:xfrm>
                  <a:off x="85129" y="0"/>
                  <a:ext cx="3273161" cy="34723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917" y="21600"/>
                      </a:moveTo>
                      <a:lnTo>
                        <a:pt x="0" y="0"/>
                      </a:lnTo>
                      <a:lnTo>
                        <a:pt x="21600" y="32"/>
                      </a:lnTo>
                    </a:path>
                  </a:pathLst>
                </a:cu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>
                      <a:latin typeface="華康圓體 Std W12"/>
                      <a:ea typeface="華康圓體 Std W12"/>
                      <a:cs typeface="華康圓體 Std W12"/>
                      <a:sym typeface="華康圓體 Std W12"/>
                    </a:defRPr>
                  </a:pPr>
                  <a:endParaRPr/>
                </a:p>
              </p:txBody>
            </p:sp>
            <p:sp>
              <p:nvSpPr>
                <p:cNvPr id="152" name="線條"/>
                <p:cNvSpPr/>
                <p:nvPr/>
              </p:nvSpPr>
              <p:spPr>
                <a:xfrm>
                  <a:off x="10120" y="44053"/>
                  <a:ext cx="3390901" cy="34707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10116"/>
                      </a:lnTo>
                      <a:lnTo>
                        <a:pt x="20962" y="21600"/>
                      </a:lnTo>
                    </a:path>
                  </a:pathLst>
                </a:cu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>
                      <a:latin typeface="華康圓體 Std W12"/>
                      <a:ea typeface="華康圓體 Std W12"/>
                      <a:cs typeface="華康圓體 Std W12"/>
                      <a:sym typeface="華康圓體 Std W12"/>
                    </a:defRPr>
                  </a:pPr>
                  <a:endParaRPr/>
                </a:p>
              </p:txBody>
            </p:sp>
            <p:sp>
              <p:nvSpPr>
                <p:cNvPr id="153" name="線條"/>
                <p:cNvSpPr/>
                <p:nvPr/>
              </p:nvSpPr>
              <p:spPr>
                <a:xfrm>
                  <a:off x="0" y="71635"/>
                  <a:ext cx="3383889" cy="34675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955" y="21600"/>
                      </a:moveTo>
                      <a:lnTo>
                        <a:pt x="0" y="2032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>
                      <a:latin typeface="華康圓體 Std W12"/>
                      <a:ea typeface="華康圓體 Std W12"/>
                      <a:cs typeface="華康圓體 Std W12"/>
                      <a:sym typeface="華康圓體 Std W12"/>
                    </a:defRPr>
                  </a:pPr>
                  <a:endParaRPr/>
                </a:p>
              </p:txBody>
            </p:sp>
          </p:grpSp>
          <p:sp>
            <p:nvSpPr>
              <p:cNvPr id="132" name="圓形"/>
              <p:cNvSpPr/>
              <p:nvPr/>
            </p:nvSpPr>
            <p:spPr>
              <a:xfrm>
                <a:off x="0" y="0"/>
                <a:ext cx="959479" cy="959479"/>
              </a:xfrm>
              <a:prstGeom prst="ellipse">
                <a:avLst/>
              </a:prstGeom>
              <a:solidFill>
                <a:srgbClr val="00B706"/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>
                    <a:latin typeface="華康圓體 Std W12"/>
                    <a:ea typeface="華康圓體 Std W12"/>
                    <a:cs typeface="華康圓體 Std W12"/>
                    <a:sym typeface="華康圓體 Std W12"/>
                  </a:defRPr>
                </a:pPr>
                <a:endParaRPr/>
              </a:p>
            </p:txBody>
          </p:sp>
          <p:sp>
            <p:nvSpPr>
              <p:cNvPr id="148" name="圓形"/>
              <p:cNvSpPr/>
              <p:nvPr/>
            </p:nvSpPr>
            <p:spPr>
              <a:xfrm>
                <a:off x="0" y="1662327"/>
                <a:ext cx="959479" cy="959479"/>
              </a:xfrm>
              <a:prstGeom prst="ellipse">
                <a:avLst/>
              </a:prstGeom>
              <a:solidFill>
                <a:srgbClr val="00B706"/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>
                    <a:latin typeface="華康圓體 Std W12"/>
                    <a:ea typeface="華康圓體 Std W12"/>
                    <a:cs typeface="華康圓體 Std W12"/>
                    <a:sym typeface="華康圓體 Std W12"/>
                  </a:defRPr>
                </a:pPr>
                <a:endParaRPr/>
              </a:p>
            </p:txBody>
          </p:sp>
          <p:sp>
            <p:nvSpPr>
              <p:cNvPr id="150" name="圓形"/>
              <p:cNvSpPr/>
              <p:nvPr/>
            </p:nvSpPr>
            <p:spPr>
              <a:xfrm>
                <a:off x="0" y="3324655"/>
                <a:ext cx="959479" cy="959479"/>
              </a:xfrm>
              <a:prstGeom prst="ellipse">
                <a:avLst/>
              </a:prstGeom>
              <a:solidFill>
                <a:srgbClr val="00B706"/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>
                    <a:latin typeface="華康圓體 Std W12"/>
                    <a:ea typeface="華康圓體 Std W12"/>
                    <a:cs typeface="華康圓體 Std W12"/>
                    <a:sym typeface="華康圓體 Std W12"/>
                  </a:defRPr>
                </a:pPr>
                <a:endParaRPr/>
              </a:p>
            </p:txBody>
          </p:sp>
        </p:grpSp>
        <p:sp>
          <p:nvSpPr>
            <p:cNvPr id="154" name="圓形"/>
            <p:cNvSpPr/>
            <p:nvPr/>
          </p:nvSpPr>
          <p:spPr>
            <a:xfrm>
              <a:off x="1651231" y="2621709"/>
              <a:ext cx="1341560" cy="1341560"/>
            </a:xfrm>
            <a:prstGeom prst="ellipse">
              <a:avLst/>
            </a:prstGeom>
            <a:solidFill>
              <a:srgbClr val="EF476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sp>
          <p:nvSpPr>
            <p:cNvPr id="155" name="圓形"/>
            <p:cNvSpPr/>
            <p:nvPr/>
          </p:nvSpPr>
          <p:spPr>
            <a:xfrm>
              <a:off x="1651231" y="5235655"/>
              <a:ext cx="1341560" cy="1341560"/>
            </a:xfrm>
            <a:prstGeom prst="ellipse">
              <a:avLst/>
            </a:prstGeom>
            <a:solidFill>
              <a:srgbClr val="EF476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sp>
          <p:nvSpPr>
            <p:cNvPr id="156" name="0.5"/>
            <p:cNvSpPr/>
            <p:nvPr/>
          </p:nvSpPr>
          <p:spPr>
            <a:xfrm rot="1860000">
              <a:off x="5033558" y="3729178"/>
              <a:ext cx="565214" cy="764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21600" extrusionOk="0">
                  <a:moveTo>
                    <a:pt x="9839" y="0"/>
                  </a:moveTo>
                  <a:cubicBezTo>
                    <a:pt x="7320" y="0"/>
                    <a:pt x="4804" y="779"/>
                    <a:pt x="2883" y="2340"/>
                  </a:cubicBezTo>
                  <a:cubicBezTo>
                    <a:pt x="-961" y="5461"/>
                    <a:pt x="-961" y="10525"/>
                    <a:pt x="2883" y="13646"/>
                  </a:cubicBezTo>
                  <a:cubicBezTo>
                    <a:pt x="4445" y="14914"/>
                    <a:pt x="6405" y="15637"/>
                    <a:pt x="8435" y="15875"/>
                  </a:cubicBezTo>
                  <a:lnTo>
                    <a:pt x="8435" y="21600"/>
                  </a:lnTo>
                  <a:lnTo>
                    <a:pt x="11243" y="21600"/>
                  </a:lnTo>
                  <a:lnTo>
                    <a:pt x="11243" y="15875"/>
                  </a:lnTo>
                  <a:cubicBezTo>
                    <a:pt x="13273" y="15637"/>
                    <a:pt x="15233" y="14914"/>
                    <a:pt x="16795" y="13646"/>
                  </a:cubicBezTo>
                  <a:cubicBezTo>
                    <a:pt x="20639" y="10525"/>
                    <a:pt x="20639" y="5461"/>
                    <a:pt x="16795" y="2340"/>
                  </a:cubicBezTo>
                  <a:cubicBezTo>
                    <a:pt x="14874" y="779"/>
                    <a:pt x="12358" y="0"/>
                    <a:pt x="9839" y="0"/>
                  </a:cubicBezTo>
                  <a:close/>
                </a:path>
              </a:pathLst>
            </a:custGeom>
            <a:solidFill>
              <a:srgbClr val="00B706">
                <a:alpha val="8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>
                <a:lnSpc>
                  <a:spcPct val="100000"/>
                </a:lnSpc>
                <a:defRPr sz="18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0.5</a:t>
              </a:r>
            </a:p>
          </p:txBody>
        </p:sp>
        <p:sp>
          <p:nvSpPr>
            <p:cNvPr id="157" name="0.5"/>
            <p:cNvSpPr/>
            <p:nvPr/>
          </p:nvSpPr>
          <p:spPr>
            <a:xfrm rot="1860000">
              <a:off x="5014299" y="2434453"/>
              <a:ext cx="565214" cy="764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21600" extrusionOk="0">
                  <a:moveTo>
                    <a:pt x="9839" y="0"/>
                  </a:moveTo>
                  <a:cubicBezTo>
                    <a:pt x="7320" y="0"/>
                    <a:pt x="4804" y="779"/>
                    <a:pt x="2883" y="2340"/>
                  </a:cubicBezTo>
                  <a:cubicBezTo>
                    <a:pt x="-961" y="5461"/>
                    <a:pt x="-961" y="10525"/>
                    <a:pt x="2883" y="13646"/>
                  </a:cubicBezTo>
                  <a:cubicBezTo>
                    <a:pt x="4445" y="14914"/>
                    <a:pt x="6405" y="15637"/>
                    <a:pt x="8435" y="15875"/>
                  </a:cubicBezTo>
                  <a:lnTo>
                    <a:pt x="8435" y="21600"/>
                  </a:lnTo>
                  <a:lnTo>
                    <a:pt x="11243" y="21600"/>
                  </a:lnTo>
                  <a:lnTo>
                    <a:pt x="11243" y="15875"/>
                  </a:lnTo>
                  <a:cubicBezTo>
                    <a:pt x="13273" y="15637"/>
                    <a:pt x="15233" y="14914"/>
                    <a:pt x="16795" y="13646"/>
                  </a:cubicBezTo>
                  <a:cubicBezTo>
                    <a:pt x="20639" y="10525"/>
                    <a:pt x="20639" y="5461"/>
                    <a:pt x="16795" y="2340"/>
                  </a:cubicBezTo>
                  <a:cubicBezTo>
                    <a:pt x="14874" y="779"/>
                    <a:pt x="12358" y="0"/>
                    <a:pt x="9839" y="0"/>
                  </a:cubicBezTo>
                  <a:close/>
                </a:path>
              </a:pathLst>
            </a:custGeom>
            <a:solidFill>
              <a:srgbClr val="00B706">
                <a:alpha val="8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>
                <a:lnSpc>
                  <a:spcPct val="100000"/>
                </a:lnSpc>
                <a:defRPr sz="18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0.5</a:t>
              </a:r>
            </a:p>
          </p:txBody>
        </p:sp>
        <p:sp>
          <p:nvSpPr>
            <p:cNvPr id="158" name="0.5"/>
            <p:cNvSpPr/>
            <p:nvPr/>
          </p:nvSpPr>
          <p:spPr>
            <a:xfrm rot="1860000">
              <a:off x="5014299" y="4960644"/>
              <a:ext cx="565214" cy="764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21600" extrusionOk="0">
                  <a:moveTo>
                    <a:pt x="9839" y="0"/>
                  </a:moveTo>
                  <a:cubicBezTo>
                    <a:pt x="7320" y="0"/>
                    <a:pt x="4804" y="779"/>
                    <a:pt x="2883" y="2340"/>
                  </a:cubicBezTo>
                  <a:cubicBezTo>
                    <a:pt x="-961" y="5461"/>
                    <a:pt x="-961" y="10525"/>
                    <a:pt x="2883" y="13646"/>
                  </a:cubicBezTo>
                  <a:cubicBezTo>
                    <a:pt x="4445" y="14914"/>
                    <a:pt x="6405" y="15637"/>
                    <a:pt x="8435" y="15875"/>
                  </a:cubicBezTo>
                  <a:lnTo>
                    <a:pt x="8435" y="21600"/>
                  </a:lnTo>
                  <a:lnTo>
                    <a:pt x="11243" y="21600"/>
                  </a:lnTo>
                  <a:lnTo>
                    <a:pt x="11243" y="15875"/>
                  </a:lnTo>
                  <a:cubicBezTo>
                    <a:pt x="13273" y="15637"/>
                    <a:pt x="15233" y="14914"/>
                    <a:pt x="16795" y="13646"/>
                  </a:cubicBezTo>
                  <a:cubicBezTo>
                    <a:pt x="20639" y="10525"/>
                    <a:pt x="20639" y="5461"/>
                    <a:pt x="16795" y="2340"/>
                  </a:cubicBezTo>
                  <a:cubicBezTo>
                    <a:pt x="14874" y="779"/>
                    <a:pt x="12358" y="0"/>
                    <a:pt x="9839" y="0"/>
                  </a:cubicBezTo>
                  <a:close/>
                </a:path>
              </a:pathLst>
            </a:custGeom>
            <a:solidFill>
              <a:srgbClr val="00B706">
                <a:alpha val="8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>
                <a:lnSpc>
                  <a:spcPct val="100000"/>
                </a:lnSpc>
                <a:defRPr sz="18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dirty="0"/>
                <a:t>0.5</a:t>
              </a:r>
            </a:p>
          </p:txBody>
        </p:sp>
        <p:pic>
          <p:nvPicPr>
            <p:cNvPr id="159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888691" y="2993980"/>
              <a:ext cx="866639" cy="59701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60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888691" y="5607926"/>
              <a:ext cx="866639" cy="59701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1" name="0.3"/>
            <p:cNvSpPr txBox="1"/>
            <p:nvPr/>
          </p:nvSpPr>
          <p:spPr>
            <a:xfrm>
              <a:off x="2988931" y="2807771"/>
              <a:ext cx="710746" cy="491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600" b="1">
                  <a:solidFill>
                    <a:srgbClr val="ED0763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0.3</a:t>
              </a:r>
            </a:p>
          </p:txBody>
        </p:sp>
        <p:sp>
          <p:nvSpPr>
            <p:cNvPr id="162" name="0.2"/>
            <p:cNvSpPr txBox="1"/>
            <p:nvPr/>
          </p:nvSpPr>
          <p:spPr>
            <a:xfrm>
              <a:off x="2500099" y="4748068"/>
              <a:ext cx="710746" cy="491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600" b="1">
                  <a:solidFill>
                    <a:srgbClr val="ED0763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0.2</a:t>
              </a:r>
            </a:p>
          </p:txBody>
        </p:sp>
        <p:sp>
          <p:nvSpPr>
            <p:cNvPr id="163" name="1"/>
            <p:cNvSpPr txBox="1"/>
            <p:nvPr/>
          </p:nvSpPr>
          <p:spPr>
            <a:xfrm>
              <a:off x="3196958" y="3356605"/>
              <a:ext cx="294691" cy="491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600" b="1">
                  <a:solidFill>
                    <a:srgbClr val="ED0763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64" name="-1"/>
            <p:cNvSpPr txBox="1"/>
            <p:nvPr/>
          </p:nvSpPr>
          <p:spPr>
            <a:xfrm>
              <a:off x="3438641" y="5176313"/>
              <a:ext cx="502719" cy="491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600" b="1">
                  <a:solidFill>
                    <a:srgbClr val="ED0763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-1</a:t>
              </a:r>
            </a:p>
          </p:txBody>
        </p:sp>
        <p:sp>
          <p:nvSpPr>
            <p:cNvPr id="165" name="0.3"/>
            <p:cNvSpPr txBox="1"/>
            <p:nvPr/>
          </p:nvSpPr>
          <p:spPr>
            <a:xfrm>
              <a:off x="2988931" y="3905440"/>
              <a:ext cx="710746" cy="491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600" b="1">
                  <a:solidFill>
                    <a:srgbClr val="ED0763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0.3</a:t>
              </a:r>
            </a:p>
          </p:txBody>
        </p:sp>
        <p:sp>
          <p:nvSpPr>
            <p:cNvPr id="166" name="1"/>
            <p:cNvSpPr txBox="1"/>
            <p:nvPr/>
          </p:nvSpPr>
          <p:spPr>
            <a:xfrm>
              <a:off x="3434419" y="5882439"/>
              <a:ext cx="294691" cy="491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600" b="1">
                  <a:solidFill>
                    <a:srgbClr val="ED0763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70" name="箭頭"/>
            <p:cNvSpPr/>
            <p:nvPr/>
          </p:nvSpPr>
          <p:spPr>
            <a:xfrm>
              <a:off x="5809406" y="3088530"/>
              <a:ext cx="471534" cy="385173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EF476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71" name="箭頭"/>
            <p:cNvSpPr/>
            <p:nvPr/>
          </p:nvSpPr>
          <p:spPr>
            <a:xfrm>
              <a:off x="5809406" y="4287978"/>
              <a:ext cx="471534" cy="385173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EF476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72" name="箭頭"/>
            <p:cNvSpPr/>
            <p:nvPr/>
          </p:nvSpPr>
          <p:spPr>
            <a:xfrm>
              <a:off x="5809406" y="5614546"/>
              <a:ext cx="471534" cy="385173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EF476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graphicFrame>
          <p:nvGraphicFramePr>
            <p:cNvPr id="173" name="物件 1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6174350"/>
                </p:ext>
              </p:extLst>
            </p:nvPr>
          </p:nvGraphicFramePr>
          <p:xfrm>
            <a:off x="6415375" y="5354465"/>
            <a:ext cx="543303" cy="767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3" name="Equation" r:id="rId7" imgW="152280" imgH="228600" progId="">
                    <p:embed/>
                  </p:oleObj>
                </mc:Choice>
                <mc:Fallback>
                  <p:oleObj name="Equation" r:id="rId7" imgW="152280" imgH="228600" progId="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5375" y="5354465"/>
                          <a:ext cx="543303" cy="767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" name="物件 1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2238258"/>
                </p:ext>
              </p:extLst>
            </p:nvPr>
          </p:nvGraphicFramePr>
          <p:xfrm>
            <a:off x="6415169" y="3965078"/>
            <a:ext cx="599241" cy="7829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4" name="Equation" r:id="rId9" imgW="164880" imgH="228600" progId="">
                    <p:embed/>
                  </p:oleObj>
                </mc:Choice>
                <mc:Fallback>
                  <p:oleObj name="Equation" r:id="rId9" imgW="164880" imgH="228600" progId="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5169" y="3965078"/>
                          <a:ext cx="599241" cy="7829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" name="物件 1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7543183"/>
                </p:ext>
              </p:extLst>
            </p:nvPr>
          </p:nvGraphicFramePr>
          <p:xfrm>
            <a:off x="6415169" y="2911671"/>
            <a:ext cx="543510" cy="768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5" name="Equation" r:id="rId11" imgW="152280" imgH="228600" progId="">
                    <p:embed/>
                  </p:oleObj>
                </mc:Choice>
                <mc:Fallback>
                  <p:oleObj name="Equation" r:id="rId11" imgW="152280" imgH="228600" progId="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5169" y="2911671"/>
                          <a:ext cx="543510" cy="768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8561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物件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68418"/>
              </p:ext>
            </p:extLst>
          </p:nvPr>
        </p:nvGraphicFramePr>
        <p:xfrm>
          <a:off x="4332821" y="218760"/>
          <a:ext cx="7254342" cy="2215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name="Equation" r:id="rId3" imgW="1663560" imgH="507960" progId="">
                  <p:embed/>
                </p:oleObj>
              </mc:Choice>
              <mc:Fallback>
                <p:oleObj name="Equation" r:id="rId3" imgW="1663560" imgH="507960" progId="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821" y="218760"/>
                        <a:ext cx="7254342" cy="22156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群組 2"/>
          <p:cNvGrpSpPr/>
          <p:nvPr/>
        </p:nvGrpSpPr>
        <p:grpSpPr>
          <a:xfrm>
            <a:off x="1651231" y="2434453"/>
            <a:ext cx="5363179" cy="4142762"/>
            <a:chOff x="1750082" y="592524"/>
            <a:chExt cx="7073438" cy="5463843"/>
          </a:xfrm>
        </p:grpSpPr>
        <p:grpSp>
          <p:nvGrpSpPr>
            <p:cNvPr id="123" name="群組"/>
            <p:cNvGrpSpPr/>
            <p:nvPr/>
          </p:nvGrpSpPr>
          <p:grpSpPr>
            <a:xfrm flipH="1">
              <a:off x="2639081" y="1248754"/>
              <a:ext cx="3870062" cy="4284135"/>
              <a:chOff x="0" y="0"/>
              <a:chExt cx="3870060" cy="4284133"/>
            </a:xfrm>
          </p:grpSpPr>
          <p:grpSp>
            <p:nvGrpSpPr>
              <p:cNvPr id="131" name="群組"/>
              <p:cNvGrpSpPr/>
              <p:nvPr/>
            </p:nvGrpSpPr>
            <p:grpSpPr>
              <a:xfrm>
                <a:off x="469040" y="503237"/>
                <a:ext cx="3401021" cy="3539215"/>
                <a:chOff x="0" y="0"/>
                <a:chExt cx="3401020" cy="3539214"/>
              </a:xfrm>
            </p:grpSpPr>
            <p:sp>
              <p:nvSpPr>
                <p:cNvPr id="151" name="線條"/>
                <p:cNvSpPr/>
                <p:nvPr/>
              </p:nvSpPr>
              <p:spPr>
                <a:xfrm>
                  <a:off x="85129" y="0"/>
                  <a:ext cx="3273161" cy="34723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917" y="21600"/>
                      </a:moveTo>
                      <a:lnTo>
                        <a:pt x="0" y="0"/>
                      </a:lnTo>
                      <a:lnTo>
                        <a:pt x="21600" y="32"/>
                      </a:lnTo>
                    </a:path>
                  </a:pathLst>
                </a:cu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>
                      <a:latin typeface="華康圓體 Std W12"/>
                      <a:ea typeface="華康圓體 Std W12"/>
                      <a:cs typeface="華康圓體 Std W12"/>
                      <a:sym typeface="華康圓體 Std W12"/>
                    </a:defRPr>
                  </a:pPr>
                  <a:endParaRPr/>
                </a:p>
              </p:txBody>
            </p:sp>
            <p:sp>
              <p:nvSpPr>
                <p:cNvPr id="152" name="線條"/>
                <p:cNvSpPr/>
                <p:nvPr/>
              </p:nvSpPr>
              <p:spPr>
                <a:xfrm>
                  <a:off x="10120" y="44053"/>
                  <a:ext cx="3390901" cy="34707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10116"/>
                      </a:lnTo>
                      <a:lnTo>
                        <a:pt x="20962" y="21600"/>
                      </a:lnTo>
                    </a:path>
                  </a:pathLst>
                </a:cu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>
                      <a:latin typeface="華康圓體 Std W12"/>
                      <a:ea typeface="華康圓體 Std W12"/>
                      <a:cs typeface="華康圓體 Std W12"/>
                      <a:sym typeface="華康圓體 Std W12"/>
                    </a:defRPr>
                  </a:pPr>
                  <a:endParaRPr/>
                </a:p>
              </p:txBody>
            </p:sp>
            <p:sp>
              <p:nvSpPr>
                <p:cNvPr id="153" name="線條"/>
                <p:cNvSpPr/>
                <p:nvPr/>
              </p:nvSpPr>
              <p:spPr>
                <a:xfrm>
                  <a:off x="0" y="71635"/>
                  <a:ext cx="3383889" cy="34675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955" y="21600"/>
                      </a:moveTo>
                      <a:lnTo>
                        <a:pt x="0" y="2032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>
                      <a:latin typeface="華康圓體 Std W12"/>
                      <a:ea typeface="華康圓體 Std W12"/>
                      <a:cs typeface="華康圓體 Std W12"/>
                      <a:sym typeface="華康圓體 Std W12"/>
                    </a:defRPr>
                  </a:pPr>
                  <a:endParaRPr/>
                </a:p>
              </p:txBody>
            </p:sp>
          </p:grpSp>
          <p:sp>
            <p:nvSpPr>
              <p:cNvPr id="132" name="圓形"/>
              <p:cNvSpPr/>
              <p:nvPr/>
            </p:nvSpPr>
            <p:spPr>
              <a:xfrm>
                <a:off x="0" y="0"/>
                <a:ext cx="959479" cy="959479"/>
              </a:xfrm>
              <a:prstGeom prst="ellipse">
                <a:avLst/>
              </a:prstGeom>
              <a:solidFill>
                <a:srgbClr val="00B706"/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>
                    <a:latin typeface="華康圓體 Std W12"/>
                    <a:ea typeface="華康圓體 Std W12"/>
                    <a:cs typeface="華康圓體 Std W12"/>
                    <a:sym typeface="華康圓體 Std W12"/>
                  </a:defRPr>
                </a:pPr>
                <a:endParaRPr/>
              </a:p>
            </p:txBody>
          </p:sp>
          <p:sp>
            <p:nvSpPr>
              <p:cNvPr id="148" name="圓形"/>
              <p:cNvSpPr/>
              <p:nvPr/>
            </p:nvSpPr>
            <p:spPr>
              <a:xfrm>
                <a:off x="0" y="1662327"/>
                <a:ext cx="959479" cy="959479"/>
              </a:xfrm>
              <a:prstGeom prst="ellipse">
                <a:avLst/>
              </a:prstGeom>
              <a:solidFill>
                <a:srgbClr val="00B706"/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>
                    <a:latin typeface="華康圓體 Std W12"/>
                    <a:ea typeface="華康圓體 Std W12"/>
                    <a:cs typeface="華康圓體 Std W12"/>
                    <a:sym typeface="華康圓體 Std W12"/>
                  </a:defRPr>
                </a:pPr>
                <a:endParaRPr/>
              </a:p>
            </p:txBody>
          </p:sp>
          <p:sp>
            <p:nvSpPr>
              <p:cNvPr id="150" name="圓形"/>
              <p:cNvSpPr/>
              <p:nvPr/>
            </p:nvSpPr>
            <p:spPr>
              <a:xfrm>
                <a:off x="0" y="3324655"/>
                <a:ext cx="959479" cy="959479"/>
              </a:xfrm>
              <a:prstGeom prst="ellipse">
                <a:avLst/>
              </a:prstGeom>
              <a:solidFill>
                <a:srgbClr val="00B706"/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>
                    <a:latin typeface="華康圓體 Std W12"/>
                    <a:ea typeface="華康圓體 Std W12"/>
                    <a:cs typeface="華康圓體 Std W12"/>
                    <a:sym typeface="華康圓體 Std W12"/>
                  </a:defRPr>
                </a:pPr>
                <a:endParaRPr/>
              </a:p>
            </p:txBody>
          </p:sp>
        </p:grpSp>
        <p:sp>
          <p:nvSpPr>
            <p:cNvPr id="154" name="圓形"/>
            <p:cNvSpPr/>
            <p:nvPr/>
          </p:nvSpPr>
          <p:spPr>
            <a:xfrm>
              <a:off x="1750082" y="839494"/>
              <a:ext cx="1769369" cy="1769369"/>
            </a:xfrm>
            <a:prstGeom prst="ellipse">
              <a:avLst/>
            </a:prstGeom>
            <a:solidFill>
              <a:srgbClr val="EF476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sp>
          <p:nvSpPr>
            <p:cNvPr id="155" name="圓形"/>
            <p:cNvSpPr/>
            <p:nvPr/>
          </p:nvSpPr>
          <p:spPr>
            <a:xfrm>
              <a:off x="1750082" y="4286998"/>
              <a:ext cx="1769369" cy="1769369"/>
            </a:xfrm>
            <a:prstGeom prst="ellipse">
              <a:avLst/>
            </a:prstGeom>
            <a:solidFill>
              <a:srgbClr val="EF476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sp>
          <p:nvSpPr>
            <p:cNvPr id="156" name="0.5"/>
            <p:cNvSpPr/>
            <p:nvPr/>
          </p:nvSpPr>
          <p:spPr>
            <a:xfrm rot="1860000">
              <a:off x="6210996" y="2300122"/>
              <a:ext cx="745454" cy="1007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21600" extrusionOk="0">
                  <a:moveTo>
                    <a:pt x="9839" y="0"/>
                  </a:moveTo>
                  <a:cubicBezTo>
                    <a:pt x="7320" y="0"/>
                    <a:pt x="4804" y="779"/>
                    <a:pt x="2883" y="2340"/>
                  </a:cubicBezTo>
                  <a:cubicBezTo>
                    <a:pt x="-961" y="5461"/>
                    <a:pt x="-961" y="10525"/>
                    <a:pt x="2883" y="13646"/>
                  </a:cubicBezTo>
                  <a:cubicBezTo>
                    <a:pt x="4445" y="14914"/>
                    <a:pt x="6405" y="15637"/>
                    <a:pt x="8435" y="15875"/>
                  </a:cubicBezTo>
                  <a:lnTo>
                    <a:pt x="8435" y="21600"/>
                  </a:lnTo>
                  <a:lnTo>
                    <a:pt x="11243" y="21600"/>
                  </a:lnTo>
                  <a:lnTo>
                    <a:pt x="11243" y="15875"/>
                  </a:lnTo>
                  <a:cubicBezTo>
                    <a:pt x="13273" y="15637"/>
                    <a:pt x="15233" y="14914"/>
                    <a:pt x="16795" y="13646"/>
                  </a:cubicBezTo>
                  <a:cubicBezTo>
                    <a:pt x="20639" y="10525"/>
                    <a:pt x="20639" y="5461"/>
                    <a:pt x="16795" y="2340"/>
                  </a:cubicBezTo>
                  <a:cubicBezTo>
                    <a:pt x="14874" y="779"/>
                    <a:pt x="12358" y="0"/>
                    <a:pt x="9839" y="0"/>
                  </a:cubicBezTo>
                  <a:close/>
                </a:path>
              </a:pathLst>
            </a:custGeom>
            <a:solidFill>
              <a:srgbClr val="00B706">
                <a:alpha val="8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>
                <a:lnSpc>
                  <a:spcPct val="100000"/>
                </a:lnSpc>
                <a:defRPr sz="18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0.5</a:t>
              </a:r>
            </a:p>
          </p:txBody>
        </p:sp>
        <p:sp>
          <p:nvSpPr>
            <p:cNvPr id="157" name="0.5"/>
            <p:cNvSpPr/>
            <p:nvPr/>
          </p:nvSpPr>
          <p:spPr>
            <a:xfrm rot="1860000">
              <a:off x="6185596" y="592524"/>
              <a:ext cx="745454" cy="100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21600" extrusionOk="0">
                  <a:moveTo>
                    <a:pt x="9839" y="0"/>
                  </a:moveTo>
                  <a:cubicBezTo>
                    <a:pt x="7320" y="0"/>
                    <a:pt x="4804" y="779"/>
                    <a:pt x="2883" y="2340"/>
                  </a:cubicBezTo>
                  <a:cubicBezTo>
                    <a:pt x="-961" y="5461"/>
                    <a:pt x="-961" y="10525"/>
                    <a:pt x="2883" y="13646"/>
                  </a:cubicBezTo>
                  <a:cubicBezTo>
                    <a:pt x="4445" y="14914"/>
                    <a:pt x="6405" y="15637"/>
                    <a:pt x="8435" y="15875"/>
                  </a:cubicBezTo>
                  <a:lnTo>
                    <a:pt x="8435" y="21600"/>
                  </a:lnTo>
                  <a:lnTo>
                    <a:pt x="11243" y="21600"/>
                  </a:lnTo>
                  <a:lnTo>
                    <a:pt x="11243" y="15875"/>
                  </a:lnTo>
                  <a:cubicBezTo>
                    <a:pt x="13273" y="15637"/>
                    <a:pt x="15233" y="14914"/>
                    <a:pt x="16795" y="13646"/>
                  </a:cubicBezTo>
                  <a:cubicBezTo>
                    <a:pt x="20639" y="10525"/>
                    <a:pt x="20639" y="5461"/>
                    <a:pt x="16795" y="2340"/>
                  </a:cubicBezTo>
                  <a:cubicBezTo>
                    <a:pt x="14874" y="779"/>
                    <a:pt x="12358" y="0"/>
                    <a:pt x="9839" y="0"/>
                  </a:cubicBezTo>
                  <a:close/>
                </a:path>
              </a:pathLst>
            </a:custGeom>
            <a:solidFill>
              <a:srgbClr val="00B706">
                <a:alpha val="8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>
                <a:lnSpc>
                  <a:spcPct val="100000"/>
                </a:lnSpc>
                <a:defRPr sz="18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0.5</a:t>
              </a:r>
            </a:p>
          </p:txBody>
        </p:sp>
        <p:sp>
          <p:nvSpPr>
            <p:cNvPr id="158" name="0.5"/>
            <p:cNvSpPr/>
            <p:nvPr/>
          </p:nvSpPr>
          <p:spPr>
            <a:xfrm rot="1860000">
              <a:off x="6185596" y="3924290"/>
              <a:ext cx="745454" cy="1007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21600" extrusionOk="0">
                  <a:moveTo>
                    <a:pt x="9839" y="0"/>
                  </a:moveTo>
                  <a:cubicBezTo>
                    <a:pt x="7320" y="0"/>
                    <a:pt x="4804" y="779"/>
                    <a:pt x="2883" y="2340"/>
                  </a:cubicBezTo>
                  <a:cubicBezTo>
                    <a:pt x="-961" y="5461"/>
                    <a:pt x="-961" y="10525"/>
                    <a:pt x="2883" y="13646"/>
                  </a:cubicBezTo>
                  <a:cubicBezTo>
                    <a:pt x="4445" y="14914"/>
                    <a:pt x="6405" y="15637"/>
                    <a:pt x="8435" y="15875"/>
                  </a:cubicBezTo>
                  <a:lnTo>
                    <a:pt x="8435" y="21600"/>
                  </a:lnTo>
                  <a:lnTo>
                    <a:pt x="11243" y="21600"/>
                  </a:lnTo>
                  <a:lnTo>
                    <a:pt x="11243" y="15875"/>
                  </a:lnTo>
                  <a:cubicBezTo>
                    <a:pt x="13273" y="15637"/>
                    <a:pt x="15233" y="14914"/>
                    <a:pt x="16795" y="13646"/>
                  </a:cubicBezTo>
                  <a:cubicBezTo>
                    <a:pt x="20639" y="10525"/>
                    <a:pt x="20639" y="5461"/>
                    <a:pt x="16795" y="2340"/>
                  </a:cubicBezTo>
                  <a:cubicBezTo>
                    <a:pt x="14874" y="779"/>
                    <a:pt x="12358" y="0"/>
                    <a:pt x="9839" y="0"/>
                  </a:cubicBezTo>
                  <a:close/>
                </a:path>
              </a:pathLst>
            </a:custGeom>
            <a:solidFill>
              <a:srgbClr val="00B706">
                <a:alpha val="8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>
                <a:lnSpc>
                  <a:spcPct val="100000"/>
                </a:lnSpc>
                <a:defRPr sz="18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dirty="0"/>
                <a:t>0.5</a:t>
              </a:r>
            </a:p>
          </p:txBody>
        </p:sp>
        <p:pic>
          <p:nvPicPr>
            <p:cNvPr id="159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63266" y="1330478"/>
              <a:ext cx="1143001" cy="7874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60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063266" y="4777982"/>
              <a:ext cx="1143001" cy="7874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1" name="0.3"/>
            <p:cNvSpPr txBox="1"/>
            <p:nvPr/>
          </p:nvSpPr>
          <p:spPr>
            <a:xfrm>
              <a:off x="3514360" y="1084889"/>
              <a:ext cx="937395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600" b="1">
                  <a:solidFill>
                    <a:srgbClr val="ED0763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0.3</a:t>
              </a:r>
            </a:p>
          </p:txBody>
        </p:sp>
        <p:sp>
          <p:nvSpPr>
            <p:cNvPr id="162" name="0.2"/>
            <p:cNvSpPr txBox="1"/>
            <p:nvPr/>
          </p:nvSpPr>
          <p:spPr>
            <a:xfrm>
              <a:off x="2869645" y="3643925"/>
              <a:ext cx="937395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600" b="1">
                  <a:solidFill>
                    <a:srgbClr val="ED0763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0.2</a:t>
              </a:r>
            </a:p>
          </p:txBody>
        </p:sp>
        <p:sp>
          <p:nvSpPr>
            <p:cNvPr id="163" name="1"/>
            <p:cNvSpPr txBox="1"/>
            <p:nvPr/>
          </p:nvSpPr>
          <p:spPr>
            <a:xfrm>
              <a:off x="3788725" y="1808740"/>
              <a:ext cx="388665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600" b="1">
                  <a:solidFill>
                    <a:srgbClr val="ED0763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64" name="-1"/>
            <p:cNvSpPr txBox="1"/>
            <p:nvPr/>
          </p:nvSpPr>
          <p:spPr>
            <a:xfrm>
              <a:off x="4107477" y="4208733"/>
              <a:ext cx="663030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600" b="1">
                  <a:solidFill>
                    <a:srgbClr val="ED0763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-1</a:t>
              </a:r>
            </a:p>
          </p:txBody>
        </p:sp>
        <p:sp>
          <p:nvSpPr>
            <p:cNvPr id="165" name="0.3"/>
            <p:cNvSpPr txBox="1"/>
            <p:nvPr/>
          </p:nvSpPr>
          <p:spPr>
            <a:xfrm>
              <a:off x="3514360" y="2532592"/>
              <a:ext cx="937395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600" b="1">
                  <a:solidFill>
                    <a:srgbClr val="ED0763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0.3</a:t>
              </a:r>
            </a:p>
          </p:txBody>
        </p:sp>
        <p:sp>
          <p:nvSpPr>
            <p:cNvPr id="166" name="1"/>
            <p:cNvSpPr txBox="1"/>
            <p:nvPr/>
          </p:nvSpPr>
          <p:spPr>
            <a:xfrm>
              <a:off x="4101909" y="5140035"/>
              <a:ext cx="388665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600" b="1">
                  <a:solidFill>
                    <a:srgbClr val="ED0763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70" name="箭頭"/>
            <p:cNvSpPr/>
            <p:nvPr/>
          </p:nvSpPr>
          <p:spPr>
            <a:xfrm>
              <a:off x="7234253" y="1455179"/>
              <a:ext cx="621901" cy="508001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EF476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71" name="箭頭"/>
            <p:cNvSpPr/>
            <p:nvPr/>
          </p:nvSpPr>
          <p:spPr>
            <a:xfrm>
              <a:off x="7234253" y="3037117"/>
              <a:ext cx="621901" cy="508001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EF476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72" name="箭頭"/>
            <p:cNvSpPr/>
            <p:nvPr/>
          </p:nvSpPr>
          <p:spPr>
            <a:xfrm>
              <a:off x="7234253" y="4786713"/>
              <a:ext cx="621901" cy="508001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EF476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graphicFrame>
          <p:nvGraphicFramePr>
            <p:cNvPr id="173" name="物件 172"/>
            <p:cNvGraphicFramePr>
              <a:graphicFrameLocks noChangeAspect="1"/>
            </p:cNvGraphicFramePr>
            <p:nvPr>
              <p:extLst/>
            </p:nvPr>
          </p:nvGraphicFramePr>
          <p:xfrm>
            <a:off x="8033459" y="4443695"/>
            <a:ext cx="716557" cy="10127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7" name="Equation" r:id="rId7" imgW="152280" imgH="228600" progId="">
                    <p:embed/>
                  </p:oleObj>
                </mc:Choice>
                <mc:Fallback>
                  <p:oleObj name="Equation" r:id="rId7" imgW="152280" imgH="228600" progId="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33459" y="4443695"/>
                          <a:ext cx="716557" cy="10127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" name="物件 173"/>
            <p:cNvGraphicFramePr>
              <a:graphicFrameLocks noChangeAspect="1"/>
            </p:cNvGraphicFramePr>
            <p:nvPr>
              <p:extLst/>
            </p:nvPr>
          </p:nvGraphicFramePr>
          <p:xfrm>
            <a:off x="8033188" y="2611249"/>
            <a:ext cx="790332" cy="1032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8" name="Equation" r:id="rId9" imgW="164880" imgH="228600" progId="">
                    <p:embed/>
                  </p:oleObj>
                </mc:Choice>
                <mc:Fallback>
                  <p:oleObj name="Equation" r:id="rId9" imgW="164880" imgH="228600" progId="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33188" y="2611249"/>
                          <a:ext cx="790332" cy="10326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" name="物件 174"/>
            <p:cNvGraphicFramePr>
              <a:graphicFrameLocks noChangeAspect="1"/>
            </p:cNvGraphicFramePr>
            <p:nvPr>
              <p:extLst/>
            </p:nvPr>
          </p:nvGraphicFramePr>
          <p:xfrm>
            <a:off x="8033188" y="1221922"/>
            <a:ext cx="716829" cy="1013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9" name="Equation" r:id="rId11" imgW="152280" imgH="228600" progId="">
                    <p:embed/>
                  </p:oleObj>
                </mc:Choice>
                <mc:Fallback>
                  <p:oleObj name="Equation" r:id="rId11" imgW="152280" imgH="228600" progId="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33188" y="1221922"/>
                          <a:ext cx="716829" cy="10131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群組 1"/>
          <p:cNvGrpSpPr/>
          <p:nvPr/>
        </p:nvGrpSpPr>
        <p:grpSpPr>
          <a:xfrm>
            <a:off x="7434063" y="2910083"/>
            <a:ext cx="3279120" cy="3210964"/>
            <a:chOff x="7693680" y="2493925"/>
            <a:chExt cx="3383611" cy="4238544"/>
          </a:xfrm>
        </p:grpSpPr>
        <p:sp>
          <p:nvSpPr>
            <p:cNvPr id="31" name="0.82086199"/>
            <p:cNvSpPr/>
            <p:nvPr/>
          </p:nvSpPr>
          <p:spPr>
            <a:xfrm>
              <a:off x="7693680" y="2493925"/>
              <a:ext cx="3383611" cy="907011"/>
            </a:xfrm>
            <a:prstGeom prst="roundRect">
              <a:avLst>
                <a:gd name="adj" fmla="val 21003"/>
              </a:avLst>
            </a:prstGeom>
            <a:solidFill>
              <a:srgbClr val="118AB2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>
                <a:defRPr sz="36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dirty="0"/>
                <a:t>0.82086199</a:t>
              </a:r>
            </a:p>
          </p:txBody>
        </p:sp>
        <p:sp>
          <p:nvSpPr>
            <p:cNvPr id="32" name="0.8602775"/>
            <p:cNvSpPr/>
            <p:nvPr/>
          </p:nvSpPr>
          <p:spPr>
            <a:xfrm>
              <a:off x="7693680" y="4075863"/>
              <a:ext cx="3383611" cy="907011"/>
            </a:xfrm>
            <a:prstGeom prst="roundRect">
              <a:avLst>
                <a:gd name="adj" fmla="val 21003"/>
              </a:avLst>
            </a:prstGeom>
            <a:solidFill>
              <a:srgbClr val="118AB2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>
                <a:defRPr sz="36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dirty="0"/>
                <a:t>0.8602775</a:t>
              </a:r>
            </a:p>
          </p:txBody>
        </p:sp>
        <p:sp>
          <p:nvSpPr>
            <p:cNvPr id="33" name="1.16130798"/>
            <p:cNvSpPr/>
            <p:nvPr/>
          </p:nvSpPr>
          <p:spPr>
            <a:xfrm>
              <a:off x="7693680" y="5825459"/>
              <a:ext cx="3383611" cy="907010"/>
            </a:xfrm>
            <a:prstGeom prst="roundRect">
              <a:avLst>
                <a:gd name="adj" fmla="val 21003"/>
              </a:avLst>
            </a:prstGeom>
            <a:solidFill>
              <a:srgbClr val="118AB2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>
                <a:defRPr sz="36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dirty="0"/>
                <a:t>1.16130798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7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439215" y="309884"/>
            <a:ext cx="5746777" cy="1854367"/>
            <a:chOff x="-439215" y="373384"/>
            <a:chExt cx="5746777" cy="1854367"/>
          </a:xfrm>
        </p:grpSpPr>
        <p:sp>
          <p:nvSpPr>
            <p:cNvPr id="5" name="六邊形 4"/>
            <p:cNvSpPr/>
            <p:nvPr/>
          </p:nvSpPr>
          <p:spPr>
            <a:xfrm rot="5400000">
              <a:off x="171358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210990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250623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290256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329889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3695224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409155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448788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4884211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151541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911743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230807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270440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310073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3497059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3893388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428971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4686046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171358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210990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250623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290256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329889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3695223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4091552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4487881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1515413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1911742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230807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270440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310072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349705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389338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428971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4686044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1713577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210990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250623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290256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329889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3695221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4091549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4487879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-26807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12825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2458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92091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131724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-46623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-6990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32642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2275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111908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-26807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12825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52458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92091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131724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-46623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-69908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32642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72275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111907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-268073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12825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2458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92091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131724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標題 1"/>
          <p:cNvSpPr txBox="1">
            <a:spLocks/>
          </p:cNvSpPr>
          <p:nvPr/>
        </p:nvSpPr>
        <p:spPr>
          <a:xfrm>
            <a:off x="1101670" y="577773"/>
            <a:ext cx="3473813" cy="14469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 smtClean="0">
                <a:solidFill>
                  <a:schemeClr val="tx2"/>
                </a:solidFill>
              </a:rPr>
              <a:t>Softmax</a:t>
            </a:r>
            <a:endParaRPr lang="en-US" altLang="zh-TW" dirty="0" smtClean="0">
              <a:solidFill>
                <a:schemeClr val="tx2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2018958" y="2179012"/>
            <a:ext cx="8360939" cy="4168022"/>
            <a:chOff x="2018958" y="2179012"/>
            <a:chExt cx="8360939" cy="4168022"/>
          </a:xfrm>
        </p:grpSpPr>
        <p:sp>
          <p:nvSpPr>
            <p:cNvPr id="121" name="“"/>
            <p:cNvSpPr txBox="1"/>
            <p:nvPr/>
          </p:nvSpPr>
          <p:spPr>
            <a:xfrm>
              <a:off x="2065009" y="2846446"/>
              <a:ext cx="102657" cy="15799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9600">
                  <a:solidFill>
                    <a:srgbClr val="FFFFFF">
                      <a:alpha val="80000"/>
                    </a:srgbClr>
                  </a:solidFill>
                  <a:latin typeface="Cooper Black"/>
                  <a:ea typeface="Cooper Black"/>
                  <a:cs typeface="Cooper Black"/>
                  <a:sym typeface="Cooper Black"/>
                </a:defRPr>
              </a:lvl1pPr>
            </a:lstStyle>
            <a:p>
              <a:endParaRPr dirty="0"/>
            </a:p>
          </p:txBody>
        </p:sp>
        <p:sp>
          <p:nvSpPr>
            <p:cNvPr id="87" name="圓形"/>
            <p:cNvSpPr/>
            <p:nvPr/>
          </p:nvSpPr>
          <p:spPr>
            <a:xfrm>
              <a:off x="4902724" y="3753627"/>
              <a:ext cx="2593407" cy="2593407"/>
            </a:xfrm>
            <a:prstGeom prst="ellipse">
              <a:avLst/>
            </a:prstGeom>
            <a:solidFill>
              <a:srgbClr val="EF476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sp>
          <p:nvSpPr>
            <p:cNvPr id="88" name="圓形"/>
            <p:cNvSpPr/>
            <p:nvPr/>
          </p:nvSpPr>
          <p:spPr>
            <a:xfrm>
              <a:off x="7786490" y="3753627"/>
              <a:ext cx="2593407" cy="2593407"/>
            </a:xfrm>
            <a:prstGeom prst="ellipse">
              <a:avLst/>
            </a:prstGeom>
            <a:solidFill>
              <a:srgbClr val="EF476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sp>
          <p:nvSpPr>
            <p:cNvPr id="89" name="圓形"/>
            <p:cNvSpPr/>
            <p:nvPr/>
          </p:nvSpPr>
          <p:spPr>
            <a:xfrm>
              <a:off x="2018958" y="3753627"/>
              <a:ext cx="2593407" cy="2593407"/>
            </a:xfrm>
            <a:prstGeom prst="ellipse">
              <a:avLst/>
            </a:prstGeom>
            <a:solidFill>
              <a:srgbClr val="EF476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pic>
          <p:nvPicPr>
            <p:cNvPr id="90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89847" y="4330288"/>
              <a:ext cx="2051628" cy="144008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1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173614" y="4330288"/>
              <a:ext cx="2051628" cy="144008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2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8057378" y="4330288"/>
              <a:ext cx="2051628" cy="144008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96" name="箭頭"/>
            <p:cNvSpPr/>
            <p:nvPr/>
          </p:nvSpPr>
          <p:spPr>
            <a:xfrm rot="5400000">
              <a:off x="3074158" y="3075733"/>
              <a:ext cx="483006" cy="394545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FFD1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7" name="箭頭"/>
            <p:cNvSpPr/>
            <p:nvPr/>
          </p:nvSpPr>
          <p:spPr>
            <a:xfrm rot="5400000">
              <a:off x="5957924" y="3075733"/>
              <a:ext cx="483006" cy="394545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FFD1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8" name="箭頭"/>
            <p:cNvSpPr/>
            <p:nvPr/>
          </p:nvSpPr>
          <p:spPr>
            <a:xfrm rot="5400000">
              <a:off x="8841690" y="3075733"/>
              <a:ext cx="483006" cy="394545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FFD1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graphicFrame>
          <p:nvGraphicFramePr>
            <p:cNvPr id="100" name="物件 9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067974"/>
                </p:ext>
              </p:extLst>
            </p:nvPr>
          </p:nvGraphicFramePr>
          <p:xfrm>
            <a:off x="8833170" y="2263614"/>
            <a:ext cx="543303" cy="767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0" name="Equation" r:id="rId6" imgW="152280" imgH="228600" progId="">
                    <p:embed/>
                  </p:oleObj>
                </mc:Choice>
                <mc:Fallback>
                  <p:oleObj name="Equation" r:id="rId6" imgW="152280" imgH="228600" progId="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3170" y="2263614"/>
                          <a:ext cx="543303" cy="767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" name="物件 10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4895197"/>
                </p:ext>
              </p:extLst>
            </p:nvPr>
          </p:nvGraphicFramePr>
          <p:xfrm>
            <a:off x="5899806" y="2179012"/>
            <a:ext cx="599241" cy="7829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1" name="Equation" r:id="rId8" imgW="164880" imgH="228600" progId="">
                    <p:embed/>
                  </p:oleObj>
                </mc:Choice>
                <mc:Fallback>
                  <p:oleObj name="Equation" r:id="rId8" imgW="164880" imgH="228600" progId="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9806" y="2179012"/>
                          <a:ext cx="599241" cy="7829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物件 10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1539427"/>
                </p:ext>
              </p:extLst>
            </p:nvPr>
          </p:nvGraphicFramePr>
          <p:xfrm>
            <a:off x="3054159" y="2193823"/>
            <a:ext cx="543510" cy="768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2" name="Equation" r:id="rId10" imgW="152280" imgH="228600" progId="">
                    <p:embed/>
                  </p:oleObj>
                </mc:Choice>
                <mc:Fallback>
                  <p:oleObj name="Equation" r:id="rId10" imgW="152280" imgH="228600" progId="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4159" y="2193823"/>
                          <a:ext cx="543510" cy="768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29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NN"/>
          <p:cNvSpPr/>
          <p:nvPr/>
        </p:nvSpPr>
        <p:spPr>
          <a:xfrm>
            <a:off x="3646108" y="2074494"/>
            <a:ext cx="2138495" cy="1620442"/>
          </a:xfrm>
          <a:prstGeom prst="roundRect">
            <a:avLst>
              <a:gd name="adj" fmla="val 15000"/>
            </a:avLst>
          </a:prstGeom>
          <a:solidFill>
            <a:srgbClr val="118AB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lvl1pPr>
          </a:lstStyle>
          <a:p>
            <a:r>
              <a:rPr sz="4000" dirty="0"/>
              <a:t>RNN</a:t>
            </a:r>
          </a:p>
        </p:txBody>
      </p:sp>
      <p:sp>
        <p:nvSpPr>
          <p:cNvPr id="32" name="箭頭"/>
          <p:cNvSpPr/>
          <p:nvPr/>
        </p:nvSpPr>
        <p:spPr>
          <a:xfrm>
            <a:off x="2691886" y="2630715"/>
            <a:ext cx="621901" cy="508000"/>
          </a:xfrm>
          <a:prstGeom prst="rightArrow">
            <a:avLst>
              <a:gd name="adj1" fmla="val 32000"/>
              <a:gd name="adj2" fmla="val 55871"/>
            </a:avLst>
          </a:prstGeom>
          <a:solidFill>
            <a:srgbClr val="EF476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2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" name="箭頭"/>
          <p:cNvSpPr/>
          <p:nvPr/>
        </p:nvSpPr>
        <p:spPr>
          <a:xfrm>
            <a:off x="6116923" y="2630715"/>
            <a:ext cx="621901" cy="508000"/>
          </a:xfrm>
          <a:prstGeom prst="rightArrow">
            <a:avLst>
              <a:gd name="adj1" fmla="val 32000"/>
              <a:gd name="adj2" fmla="val 55871"/>
            </a:avLst>
          </a:prstGeom>
          <a:solidFill>
            <a:srgbClr val="EF476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2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" name="箭頭"/>
          <p:cNvSpPr/>
          <p:nvPr/>
        </p:nvSpPr>
        <p:spPr>
          <a:xfrm rot="16200000">
            <a:off x="4404405" y="3993848"/>
            <a:ext cx="621901" cy="508001"/>
          </a:xfrm>
          <a:prstGeom prst="rightArrow">
            <a:avLst>
              <a:gd name="adj1" fmla="val 32000"/>
              <a:gd name="adj2" fmla="val 55871"/>
            </a:avLst>
          </a:prstGeom>
          <a:solidFill>
            <a:srgbClr val="EF476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2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39" name="物件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302809"/>
              </p:ext>
            </p:extLst>
          </p:nvPr>
        </p:nvGraphicFramePr>
        <p:xfrm>
          <a:off x="1269287" y="1266258"/>
          <a:ext cx="1155700" cy="323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Equation" r:id="rId3" imgW="253800" imgH="711000" progId="">
                  <p:embed/>
                </p:oleObj>
              </mc:Choice>
              <mc:Fallback>
                <p:oleObj name="Equation" r:id="rId3" imgW="253800" imgH="711000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287" y="1266258"/>
                        <a:ext cx="1155700" cy="323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物件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438058"/>
              </p:ext>
            </p:extLst>
          </p:nvPr>
        </p:nvGraphicFramePr>
        <p:xfrm>
          <a:off x="7005724" y="1266257"/>
          <a:ext cx="4102100" cy="323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5" imgW="901440" imgH="711000" progId="">
                  <p:embed/>
                </p:oleObj>
              </mc:Choice>
              <mc:Fallback>
                <p:oleObj name="Equation" r:id="rId5" imgW="901440" imgH="711000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724" y="1266257"/>
                        <a:ext cx="4102100" cy="323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物件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870077"/>
              </p:ext>
            </p:extLst>
          </p:nvPr>
        </p:nvGraphicFramePr>
        <p:xfrm>
          <a:off x="4355786" y="4800760"/>
          <a:ext cx="71913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Equation" r:id="rId7" imgW="164880" imgH="228600" progId="">
                  <p:embed/>
                </p:oleObj>
              </mc:Choice>
              <mc:Fallback>
                <p:oleObj name="Equation" r:id="rId7" imgW="164880" imgH="228600" progId="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786" y="4800760"/>
                        <a:ext cx="719137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00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2011963" y="3061202"/>
            <a:ext cx="8430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其實</a:t>
            </a:r>
            <a:r>
              <a:rPr lang="en-US" altLang="zh-TW" sz="4000" dirty="0" smtClean="0">
                <a:latin typeface="+mj-lt"/>
              </a:rPr>
              <a:t>RNN</a:t>
            </a:r>
            <a:r>
              <a:rPr lang="zh-TW" altLang="en-US" sz="4000" dirty="0" smtClean="0">
                <a:latin typeface="+mj-lt"/>
              </a:rPr>
              <a:t>還可以有很多種不同的形式</a:t>
            </a:r>
            <a:endParaRPr lang="en-US" altLang="zh-TW" sz="4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209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439215" y="373384"/>
            <a:ext cx="5746777" cy="1854367"/>
            <a:chOff x="-439215" y="373384"/>
            <a:chExt cx="5746777" cy="1854367"/>
          </a:xfrm>
        </p:grpSpPr>
        <p:sp>
          <p:nvSpPr>
            <p:cNvPr id="5" name="六邊形 4"/>
            <p:cNvSpPr/>
            <p:nvPr/>
          </p:nvSpPr>
          <p:spPr>
            <a:xfrm rot="5400000">
              <a:off x="171358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210990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250623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290256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329889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3695224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409155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448788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4884211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151541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911743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230807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270440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310073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3497059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3893388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428971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4686046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171358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210990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250623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290256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329889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3695223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4091552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4487881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1515413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1911742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230807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270440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310072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349705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389338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428971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4686044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1713577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210990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250623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290256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329889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3695221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4091549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4487879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-26807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12825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2458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92091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131724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-46623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-6990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32642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2275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111908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-26807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12825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52458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92091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131724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-46623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-69908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32642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72275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111907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-268073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12825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2458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92091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131724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標題 1"/>
          <p:cNvSpPr txBox="1">
            <a:spLocks/>
          </p:cNvSpPr>
          <p:nvPr/>
        </p:nvSpPr>
        <p:spPr>
          <a:xfrm>
            <a:off x="1101670" y="577773"/>
            <a:ext cx="3473813" cy="14469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tx2"/>
                </a:solidFill>
              </a:rPr>
              <a:t>Neural Network</a:t>
            </a:r>
          </a:p>
        </p:txBody>
      </p:sp>
      <p:sp>
        <p:nvSpPr>
          <p:cNvPr id="77" name="文字方塊 76"/>
          <p:cNvSpPr txBox="1"/>
          <p:nvPr/>
        </p:nvSpPr>
        <p:spPr>
          <a:xfrm>
            <a:off x="947935" y="2576186"/>
            <a:ext cx="1038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一般的神經網路一筆輸入和下一筆是沒有關係的</a:t>
            </a:r>
            <a:r>
              <a:rPr lang="en-US" altLang="zh-TW" sz="2800" dirty="0" smtClean="0"/>
              <a:t>...</a:t>
            </a:r>
          </a:p>
        </p:txBody>
      </p:sp>
      <p:grpSp>
        <p:nvGrpSpPr>
          <p:cNvPr id="98" name="群組 97"/>
          <p:cNvGrpSpPr/>
          <p:nvPr/>
        </p:nvGrpSpPr>
        <p:grpSpPr>
          <a:xfrm>
            <a:off x="3920407" y="3098800"/>
            <a:ext cx="2907532" cy="3414713"/>
            <a:chOff x="3920407" y="3098800"/>
            <a:chExt cx="2907532" cy="3414713"/>
          </a:xfrm>
        </p:grpSpPr>
        <p:sp>
          <p:nvSpPr>
            <p:cNvPr id="80" name="圓形"/>
            <p:cNvSpPr/>
            <p:nvPr/>
          </p:nvSpPr>
          <p:spPr>
            <a:xfrm>
              <a:off x="3920407" y="4437704"/>
              <a:ext cx="733701" cy="737471"/>
            </a:xfrm>
            <a:prstGeom prst="ellipse">
              <a:avLst/>
            </a:prstGeom>
            <a:solidFill>
              <a:srgbClr val="06D6A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81" name="箭頭"/>
            <p:cNvSpPr/>
            <p:nvPr/>
          </p:nvSpPr>
          <p:spPr>
            <a:xfrm rot="16200000">
              <a:off x="4106693" y="5357434"/>
              <a:ext cx="361129" cy="293481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EF476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solidFill>
                    <a:srgbClr val="EF476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82" name="箭頭"/>
            <p:cNvSpPr/>
            <p:nvPr/>
          </p:nvSpPr>
          <p:spPr>
            <a:xfrm rot="16200000">
              <a:off x="4106693" y="3961964"/>
              <a:ext cx="361129" cy="293481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EF476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solidFill>
                    <a:srgbClr val="EF476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pic>
          <p:nvPicPr>
            <p:cNvPr id="83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081821" y="5833175"/>
              <a:ext cx="410873" cy="29498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84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03395" y="5833175"/>
              <a:ext cx="410873" cy="29498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87" name="圓形"/>
            <p:cNvSpPr/>
            <p:nvPr/>
          </p:nvSpPr>
          <p:spPr>
            <a:xfrm>
              <a:off x="5041981" y="4437704"/>
              <a:ext cx="733701" cy="737471"/>
            </a:xfrm>
            <a:prstGeom prst="ellipse">
              <a:avLst/>
            </a:prstGeom>
            <a:solidFill>
              <a:srgbClr val="06D6A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88" name="箭頭"/>
            <p:cNvSpPr/>
            <p:nvPr/>
          </p:nvSpPr>
          <p:spPr>
            <a:xfrm rot="16200000">
              <a:off x="5228267" y="5357434"/>
              <a:ext cx="361129" cy="293481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EF476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solidFill>
                    <a:srgbClr val="EF476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89" name="箭頭"/>
            <p:cNvSpPr/>
            <p:nvPr/>
          </p:nvSpPr>
          <p:spPr>
            <a:xfrm rot="16200000">
              <a:off x="5228267" y="3961964"/>
              <a:ext cx="361129" cy="293481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EF476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solidFill>
                    <a:srgbClr val="EF476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0" name="圓形"/>
            <p:cNvSpPr/>
            <p:nvPr/>
          </p:nvSpPr>
          <p:spPr>
            <a:xfrm>
              <a:off x="6232870" y="4746945"/>
              <a:ext cx="118379" cy="118988"/>
            </a:xfrm>
            <a:prstGeom prst="ellipse">
              <a:avLst/>
            </a:prstGeom>
            <a:solidFill>
              <a:srgbClr val="06D6A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1" name="圓形"/>
            <p:cNvSpPr/>
            <p:nvPr/>
          </p:nvSpPr>
          <p:spPr>
            <a:xfrm>
              <a:off x="6471215" y="4746945"/>
              <a:ext cx="118379" cy="118988"/>
            </a:xfrm>
            <a:prstGeom prst="ellipse">
              <a:avLst/>
            </a:prstGeom>
            <a:solidFill>
              <a:srgbClr val="06D6A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2" name="圓形"/>
            <p:cNvSpPr/>
            <p:nvPr/>
          </p:nvSpPr>
          <p:spPr>
            <a:xfrm>
              <a:off x="6709560" y="4746945"/>
              <a:ext cx="118379" cy="118988"/>
            </a:xfrm>
            <a:prstGeom prst="ellipse">
              <a:avLst/>
            </a:prstGeom>
            <a:solidFill>
              <a:srgbClr val="06D6A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graphicFrame>
          <p:nvGraphicFramePr>
            <p:cNvPr id="3" name="物件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9861867"/>
                </p:ext>
              </p:extLst>
            </p:nvPr>
          </p:nvGraphicFramePr>
          <p:xfrm>
            <a:off x="3940469" y="3099406"/>
            <a:ext cx="693575" cy="9060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" name="Equation" r:id="rId5" imgW="164880" imgH="228600" progId="">
                    <p:embed/>
                  </p:oleObj>
                </mc:Choice>
                <mc:Fallback>
                  <p:oleObj name="Equation" r:id="rId5" imgW="164880" imgH="228600" progId="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0469" y="3099406"/>
                          <a:ext cx="693575" cy="9060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物件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4561583"/>
                </p:ext>
              </p:extLst>
            </p:nvPr>
          </p:nvGraphicFramePr>
          <p:xfrm>
            <a:off x="5035550" y="3098800"/>
            <a:ext cx="747713" cy="906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" name="Equation" r:id="rId7" imgW="177480" imgH="228600" progId="">
                    <p:embed/>
                  </p:oleObj>
                </mc:Choice>
                <mc:Fallback>
                  <p:oleObj name="Equation" r:id="rId7" imgW="177480" imgH="228600" progId="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5550" y="3098800"/>
                          <a:ext cx="747713" cy="906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物件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9482041"/>
                </p:ext>
              </p:extLst>
            </p:nvPr>
          </p:nvGraphicFramePr>
          <p:xfrm>
            <a:off x="3992563" y="5599113"/>
            <a:ext cx="641350" cy="906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" name="Equation" r:id="rId9" imgW="152280" imgH="228600" progId="">
                    <p:embed/>
                  </p:oleObj>
                </mc:Choice>
                <mc:Fallback>
                  <p:oleObj name="Equation" r:id="rId9" imgW="152280" imgH="228600" progId="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2563" y="5599113"/>
                          <a:ext cx="641350" cy="906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物件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1874590"/>
                </p:ext>
              </p:extLst>
            </p:nvPr>
          </p:nvGraphicFramePr>
          <p:xfrm>
            <a:off x="5127625" y="5607050"/>
            <a:ext cx="693738" cy="906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" name="Equation" r:id="rId11" imgW="164880" imgH="228600" progId="">
                    <p:embed/>
                  </p:oleObj>
                </mc:Choice>
                <mc:Fallback>
                  <p:oleObj name="Equation" r:id="rId11" imgW="164880" imgH="228600" progId="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7625" y="5607050"/>
                          <a:ext cx="693738" cy="906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5579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1914981" y="2881092"/>
            <a:ext cx="94179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比方說，我們剛剛是把上一階段的輸出，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也當作下一階段的輸入。</a:t>
            </a:r>
            <a:endParaRPr lang="en-US" altLang="zh-TW" sz="4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209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2649273" y="2548582"/>
            <a:ext cx="68531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你也可以傳一些別的，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像是上一階段運算的過程中，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用到的某個矩陣之類的。</a:t>
            </a:r>
            <a:endParaRPr lang="en-US" altLang="zh-TW" sz="4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209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2423135" y="2590148"/>
            <a:ext cx="7366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或是你一次要多傳進一些資料，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甚至什麼時候要更新參數，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都可以自己決定。</a:t>
            </a:r>
            <a:endParaRPr lang="zh-TW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33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256"/>
          <p:cNvGrpSpPr/>
          <p:nvPr/>
        </p:nvGrpSpPr>
        <p:grpSpPr>
          <a:xfrm>
            <a:off x="482600" y="1711938"/>
            <a:ext cx="11226800" cy="3434125"/>
            <a:chOff x="482600" y="2331071"/>
            <a:chExt cx="11226800" cy="3434125"/>
          </a:xfrm>
        </p:grpSpPr>
        <p:sp>
          <p:nvSpPr>
            <p:cNvPr id="3" name="六邊形 2"/>
            <p:cNvSpPr/>
            <p:nvPr/>
          </p:nvSpPr>
          <p:spPr>
            <a:xfrm rot="5400000">
              <a:off x="7467471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六邊形 3"/>
            <p:cNvSpPr/>
            <p:nvPr/>
          </p:nvSpPr>
          <p:spPr>
            <a:xfrm rot="5400000">
              <a:off x="7935251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六邊形 4"/>
            <p:cNvSpPr/>
            <p:nvPr/>
          </p:nvSpPr>
          <p:spPr>
            <a:xfrm rot="5400000">
              <a:off x="8403033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8870815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9338597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9806379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10274159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10741942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11209724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7233579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7701360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8169142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8636924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9104707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9572487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10040269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10508051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10975833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7467471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7935250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8403032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8870814" y="402725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9338596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9806378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10274159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10741941" y="402725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233577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7701359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169139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636922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9104704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9572485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10040267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10508050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10975830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467467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35248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403030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870812" y="237013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9338593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9806375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10274156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10741939" y="237013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5128555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5596336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6064118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6531900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6999682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4894664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5362445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5830226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6298008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6765791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5128555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5596335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6064117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6531899" y="402725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999681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4894662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5362443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5830224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6298007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6765789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5128552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5596333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6064114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6531896" y="237013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6999678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3257417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725198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192980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660762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3023526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3491307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959088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426870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3257417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3725197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4192979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4660761" y="40200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3023524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3491305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3959086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4426869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257414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3725195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192976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4660758" y="23629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918502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1386283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1854065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2321847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2789628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684611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1152391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1620173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2087955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555738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918502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1386282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1854064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321845" y="40200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789627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684608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1152390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1620171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087954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2555736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918499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1386279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1854061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2321843" y="23629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2789625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450706" y="31951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2208176" y="2949151"/>
              <a:ext cx="79319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其實</a:t>
              </a:r>
              <a:r>
                <a:rPr lang="en-US" altLang="zh-TW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RNN</a:t>
              </a:r>
              <a:r>
                <a:rPr lang="zh-TW" altLang="en-US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很不容易訓練</a:t>
              </a:r>
              <a:endParaRPr lang="zh-TW" altLang="en-US" sz="6000" dirty="0">
                <a:solidFill>
                  <a:schemeClr val="tx2">
                    <a:lumMod val="50000"/>
                  </a:schemeClr>
                </a:solidFill>
                <a:latin typeface="Source Han Sans K Medium" panose="020B0600000000000000" pitchFamily="34" charset="-128"/>
                <a:ea typeface="Source Han Sans K Medium" panose="020B0600000000000000" pitchFamily="34" charset="-128"/>
              </a:endParaRPr>
            </a:p>
          </p:txBody>
        </p:sp>
        <p:grpSp>
          <p:nvGrpSpPr>
            <p:cNvPr id="224" name="群組 254"/>
            <p:cNvGrpSpPr/>
            <p:nvPr/>
          </p:nvGrpSpPr>
          <p:grpSpPr>
            <a:xfrm>
              <a:off x="4224886" y="4399442"/>
              <a:ext cx="3742255" cy="1365754"/>
              <a:chOff x="4224886" y="4399442"/>
              <a:chExt cx="3742255" cy="1365754"/>
            </a:xfrm>
          </p:grpSpPr>
          <p:sp>
            <p:nvSpPr>
              <p:cNvPr id="232" name="六邊形 231"/>
              <p:cNvSpPr/>
              <p:nvPr/>
            </p:nvSpPr>
            <p:spPr>
              <a:xfrm rot="5400000">
                <a:off x="4192992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3" name="六邊形 232"/>
              <p:cNvSpPr/>
              <p:nvPr/>
            </p:nvSpPr>
            <p:spPr>
              <a:xfrm rot="5400000">
                <a:off x="4660774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4" name="六邊形 233"/>
              <p:cNvSpPr/>
              <p:nvPr/>
            </p:nvSpPr>
            <p:spPr>
              <a:xfrm rot="5400000">
                <a:off x="5128556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5" name="六邊形 234"/>
              <p:cNvSpPr/>
              <p:nvPr/>
            </p:nvSpPr>
            <p:spPr>
              <a:xfrm rot="5400000">
                <a:off x="5596338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6" name="六邊形 235"/>
              <p:cNvSpPr/>
              <p:nvPr/>
            </p:nvSpPr>
            <p:spPr>
              <a:xfrm rot="5400000">
                <a:off x="6064120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7" name="六邊形 236"/>
              <p:cNvSpPr/>
              <p:nvPr/>
            </p:nvSpPr>
            <p:spPr>
              <a:xfrm rot="5400000">
                <a:off x="6531900" y="4848429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8" name="六邊形 237"/>
              <p:cNvSpPr/>
              <p:nvPr/>
            </p:nvSpPr>
            <p:spPr>
              <a:xfrm rot="5400000">
                <a:off x="6999683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9" name="六邊形 238"/>
              <p:cNvSpPr/>
              <p:nvPr/>
            </p:nvSpPr>
            <p:spPr>
              <a:xfrm rot="5400000">
                <a:off x="7467465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0" name="六邊形 239"/>
              <p:cNvSpPr/>
              <p:nvPr/>
            </p:nvSpPr>
            <p:spPr>
              <a:xfrm rot="5400000">
                <a:off x="4426883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1" name="六邊形 240"/>
              <p:cNvSpPr/>
              <p:nvPr/>
            </p:nvSpPr>
            <p:spPr>
              <a:xfrm rot="5400000">
                <a:off x="4894665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2" name="六邊形 241"/>
              <p:cNvSpPr/>
              <p:nvPr/>
            </p:nvSpPr>
            <p:spPr>
              <a:xfrm rot="5400000">
                <a:off x="5362448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3" name="六邊形 242"/>
              <p:cNvSpPr/>
              <p:nvPr/>
            </p:nvSpPr>
            <p:spPr>
              <a:xfrm rot="5400000">
                <a:off x="5830228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4" name="六邊形 243"/>
              <p:cNvSpPr/>
              <p:nvPr/>
            </p:nvSpPr>
            <p:spPr>
              <a:xfrm rot="5400000">
                <a:off x="6298010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5" name="六邊形 244"/>
              <p:cNvSpPr/>
              <p:nvPr/>
            </p:nvSpPr>
            <p:spPr>
              <a:xfrm rot="5400000">
                <a:off x="6765792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6" name="六邊形 245"/>
              <p:cNvSpPr/>
              <p:nvPr/>
            </p:nvSpPr>
            <p:spPr>
              <a:xfrm rot="5400000">
                <a:off x="7233574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7" name="六邊形 246"/>
              <p:cNvSpPr/>
              <p:nvPr/>
            </p:nvSpPr>
            <p:spPr>
              <a:xfrm rot="5400000">
                <a:off x="4426880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8" name="六邊形 247"/>
              <p:cNvSpPr/>
              <p:nvPr/>
            </p:nvSpPr>
            <p:spPr>
              <a:xfrm rot="5400000">
                <a:off x="4894663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9" name="六邊形 248"/>
              <p:cNvSpPr/>
              <p:nvPr/>
            </p:nvSpPr>
            <p:spPr>
              <a:xfrm rot="5400000">
                <a:off x="5362445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0" name="六邊形 249"/>
              <p:cNvSpPr/>
              <p:nvPr/>
            </p:nvSpPr>
            <p:spPr>
              <a:xfrm rot="5400000">
                <a:off x="5830226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1" name="六邊形 250"/>
              <p:cNvSpPr/>
              <p:nvPr/>
            </p:nvSpPr>
            <p:spPr>
              <a:xfrm rot="5400000">
                <a:off x="6298008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2" name="六邊形 251"/>
              <p:cNvSpPr/>
              <p:nvPr/>
            </p:nvSpPr>
            <p:spPr>
              <a:xfrm rot="5400000">
                <a:off x="6765791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3" name="六邊形 252"/>
              <p:cNvSpPr/>
              <p:nvPr/>
            </p:nvSpPr>
            <p:spPr>
              <a:xfrm rot="5400000">
                <a:off x="7233571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4" name="矩形 253"/>
            <p:cNvSpPr/>
            <p:nvPr/>
          </p:nvSpPr>
          <p:spPr>
            <a:xfrm>
              <a:off x="3278336" y="4759153"/>
              <a:ext cx="1847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altLang="zh-TW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34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2727935" y="3088911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>
                <a:latin typeface="+mj-lt"/>
              </a:rPr>
              <a:t>Gradient Vanishing/Exploding</a:t>
            </a:r>
          </a:p>
        </p:txBody>
      </p:sp>
    </p:spTree>
    <p:extLst>
      <p:ext uri="{BB962C8B-B14F-4D97-AF65-F5344CB8AC3E}">
        <p14:creationId xmlns:p14="http://schemas.microsoft.com/office/powerpoint/2010/main" val="34733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群組 256"/>
          <p:cNvGrpSpPr/>
          <p:nvPr/>
        </p:nvGrpSpPr>
        <p:grpSpPr>
          <a:xfrm>
            <a:off x="482600" y="1711938"/>
            <a:ext cx="11226800" cy="3434125"/>
            <a:chOff x="482600" y="2331071"/>
            <a:chExt cx="11226800" cy="3434125"/>
          </a:xfrm>
        </p:grpSpPr>
        <p:sp>
          <p:nvSpPr>
            <p:cNvPr id="3" name="六邊形 2"/>
            <p:cNvSpPr/>
            <p:nvPr/>
          </p:nvSpPr>
          <p:spPr>
            <a:xfrm rot="5400000">
              <a:off x="7467471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六邊形 3"/>
            <p:cNvSpPr/>
            <p:nvPr/>
          </p:nvSpPr>
          <p:spPr>
            <a:xfrm rot="5400000">
              <a:off x="7935251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六邊形 4"/>
            <p:cNvSpPr/>
            <p:nvPr/>
          </p:nvSpPr>
          <p:spPr>
            <a:xfrm rot="5400000">
              <a:off x="8403033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8870815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9338597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9806379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10274159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10741942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11209724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7233579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7701360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8169142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8636924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9104707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9572487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10040269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10508051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10975833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7467471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7935250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8403032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8870814" y="402725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9338596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9806378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10274159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10741941" y="402725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233577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7701359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169139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636922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9104704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9572485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10040267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10508050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10975830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467467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35248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403030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870812" y="237013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9338593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9806375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10274156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10741939" y="237013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5128555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5596336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6064118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6531900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6999682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4894664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5362445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5830226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6298008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6765791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5128555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5596335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6064117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6531899" y="402725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999681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4894662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5362443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5830224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6298007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6765789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5128552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5596333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6064114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6531896" y="237013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6999678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3257417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725198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192980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660762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3023526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3491307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959088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426870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3257417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3725197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4192979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4660761" y="40200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3023524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3491305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3959086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4426869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257414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3725195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192976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4660758" y="23629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918502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1386283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1854065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2321847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2789628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684611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1152391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1620173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2087955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555738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918502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1386282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1854064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321845" y="40200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789627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684608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1152390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1620171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087954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2555736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918499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1386279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1854061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2321843" y="23629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2789625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450706" y="31951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5020649" y="2949151"/>
              <a:ext cx="21507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LSTM</a:t>
              </a:r>
              <a:endParaRPr lang="zh-TW" altLang="en-US" sz="6000" dirty="0">
                <a:solidFill>
                  <a:schemeClr val="tx2">
                    <a:lumMod val="50000"/>
                  </a:schemeClr>
                </a:solidFill>
                <a:latin typeface="Source Han Sans K Medium" panose="020B0600000000000000" pitchFamily="34" charset="-128"/>
                <a:ea typeface="Source Han Sans K Medium" panose="020B0600000000000000" pitchFamily="34" charset="-128"/>
              </a:endParaRPr>
            </a:p>
          </p:txBody>
        </p:sp>
        <p:grpSp>
          <p:nvGrpSpPr>
            <p:cNvPr id="255" name="群組 254"/>
            <p:cNvGrpSpPr/>
            <p:nvPr/>
          </p:nvGrpSpPr>
          <p:grpSpPr>
            <a:xfrm>
              <a:off x="4224886" y="4399442"/>
              <a:ext cx="3742255" cy="1365754"/>
              <a:chOff x="4224886" y="4399442"/>
              <a:chExt cx="3742255" cy="1365754"/>
            </a:xfrm>
          </p:grpSpPr>
          <p:sp>
            <p:nvSpPr>
              <p:cNvPr id="232" name="六邊形 231"/>
              <p:cNvSpPr/>
              <p:nvPr/>
            </p:nvSpPr>
            <p:spPr>
              <a:xfrm rot="5400000">
                <a:off x="4192992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3" name="六邊形 232"/>
              <p:cNvSpPr/>
              <p:nvPr/>
            </p:nvSpPr>
            <p:spPr>
              <a:xfrm rot="5400000">
                <a:off x="4660774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4" name="六邊形 233"/>
              <p:cNvSpPr/>
              <p:nvPr/>
            </p:nvSpPr>
            <p:spPr>
              <a:xfrm rot="5400000">
                <a:off x="5128556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5" name="六邊形 234"/>
              <p:cNvSpPr/>
              <p:nvPr/>
            </p:nvSpPr>
            <p:spPr>
              <a:xfrm rot="5400000">
                <a:off x="5596338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6" name="六邊形 235"/>
              <p:cNvSpPr/>
              <p:nvPr/>
            </p:nvSpPr>
            <p:spPr>
              <a:xfrm rot="5400000">
                <a:off x="6064120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7" name="六邊形 236"/>
              <p:cNvSpPr/>
              <p:nvPr/>
            </p:nvSpPr>
            <p:spPr>
              <a:xfrm rot="5400000">
                <a:off x="6531900" y="4848429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8" name="六邊形 237"/>
              <p:cNvSpPr/>
              <p:nvPr/>
            </p:nvSpPr>
            <p:spPr>
              <a:xfrm rot="5400000">
                <a:off x="6999683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9" name="六邊形 238"/>
              <p:cNvSpPr/>
              <p:nvPr/>
            </p:nvSpPr>
            <p:spPr>
              <a:xfrm rot="5400000">
                <a:off x="7467465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0" name="六邊形 239"/>
              <p:cNvSpPr/>
              <p:nvPr/>
            </p:nvSpPr>
            <p:spPr>
              <a:xfrm rot="5400000">
                <a:off x="4426883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1" name="六邊形 240"/>
              <p:cNvSpPr/>
              <p:nvPr/>
            </p:nvSpPr>
            <p:spPr>
              <a:xfrm rot="5400000">
                <a:off x="4894665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2" name="六邊形 241"/>
              <p:cNvSpPr/>
              <p:nvPr/>
            </p:nvSpPr>
            <p:spPr>
              <a:xfrm rot="5400000">
                <a:off x="5362448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3" name="六邊形 242"/>
              <p:cNvSpPr/>
              <p:nvPr/>
            </p:nvSpPr>
            <p:spPr>
              <a:xfrm rot="5400000">
                <a:off x="5830228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4" name="六邊形 243"/>
              <p:cNvSpPr/>
              <p:nvPr/>
            </p:nvSpPr>
            <p:spPr>
              <a:xfrm rot="5400000">
                <a:off x="6298010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5" name="六邊形 244"/>
              <p:cNvSpPr/>
              <p:nvPr/>
            </p:nvSpPr>
            <p:spPr>
              <a:xfrm rot="5400000">
                <a:off x="6765792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6" name="六邊形 245"/>
              <p:cNvSpPr/>
              <p:nvPr/>
            </p:nvSpPr>
            <p:spPr>
              <a:xfrm rot="5400000">
                <a:off x="7233574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7" name="六邊形 246"/>
              <p:cNvSpPr/>
              <p:nvPr/>
            </p:nvSpPr>
            <p:spPr>
              <a:xfrm rot="5400000">
                <a:off x="4426880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8" name="六邊形 247"/>
              <p:cNvSpPr/>
              <p:nvPr/>
            </p:nvSpPr>
            <p:spPr>
              <a:xfrm rot="5400000">
                <a:off x="4894663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9" name="六邊形 248"/>
              <p:cNvSpPr/>
              <p:nvPr/>
            </p:nvSpPr>
            <p:spPr>
              <a:xfrm rot="5400000">
                <a:off x="5362445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0" name="六邊形 249"/>
              <p:cNvSpPr/>
              <p:nvPr/>
            </p:nvSpPr>
            <p:spPr>
              <a:xfrm rot="5400000">
                <a:off x="5830226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1" name="六邊形 250"/>
              <p:cNvSpPr/>
              <p:nvPr/>
            </p:nvSpPr>
            <p:spPr>
              <a:xfrm rot="5400000">
                <a:off x="6298008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2" name="六邊形 251"/>
              <p:cNvSpPr/>
              <p:nvPr/>
            </p:nvSpPr>
            <p:spPr>
              <a:xfrm rot="5400000">
                <a:off x="6765791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3" name="六邊形 252"/>
              <p:cNvSpPr/>
              <p:nvPr/>
            </p:nvSpPr>
            <p:spPr>
              <a:xfrm rot="5400000">
                <a:off x="7233571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4" name="矩形 253"/>
            <p:cNvSpPr/>
            <p:nvPr/>
          </p:nvSpPr>
          <p:spPr>
            <a:xfrm>
              <a:off x="3278336" y="4759153"/>
              <a:ext cx="5635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3600" dirty="0"/>
                <a:t>Long Short Term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4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439215" y="373384"/>
            <a:ext cx="5746777" cy="1854367"/>
            <a:chOff x="-439215" y="373384"/>
            <a:chExt cx="5746777" cy="1854367"/>
          </a:xfrm>
        </p:grpSpPr>
        <p:sp>
          <p:nvSpPr>
            <p:cNvPr id="5" name="六邊形 4"/>
            <p:cNvSpPr/>
            <p:nvPr/>
          </p:nvSpPr>
          <p:spPr>
            <a:xfrm rot="5400000">
              <a:off x="171358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210990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250623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290256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329889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3695224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409155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448788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4884211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151541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911743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230807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270440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310073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3497059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3893388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428971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4686046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171358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210990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250623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290256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329889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3695223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4091552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4487881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1515413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1911742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230807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270440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310072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349705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389338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428971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4686044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1713577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210990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250623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290256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329889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3695221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4091549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4487879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-26807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12825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2458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92091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131724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-46623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-6990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32642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2275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111908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-26807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12825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52458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92091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131724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-46623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-69908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32642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72275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111907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-268073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12825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2458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92091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131724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標題 1"/>
          <p:cNvSpPr txBox="1">
            <a:spLocks/>
          </p:cNvSpPr>
          <p:nvPr/>
        </p:nvSpPr>
        <p:spPr>
          <a:xfrm>
            <a:off x="1101670" y="577773"/>
            <a:ext cx="3473813" cy="14469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schemeClr val="tx2"/>
                </a:solidFill>
              </a:rPr>
              <a:t>架構</a:t>
            </a:r>
            <a:endParaRPr lang="en-US" altLang="zh-TW" dirty="0" smtClean="0">
              <a:solidFill>
                <a:schemeClr val="tx2"/>
              </a:solidFill>
            </a:endParaRPr>
          </a:p>
        </p:txBody>
      </p:sp>
      <p:pic>
        <p:nvPicPr>
          <p:cNvPr id="136" name="圓形" descr="圓形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99494" y="2246388"/>
            <a:ext cx="1663623" cy="1663623"/>
          </a:xfrm>
          <a:prstGeom prst="rect">
            <a:avLst/>
          </a:prstGeom>
        </p:spPr>
      </p:pic>
      <p:sp>
        <p:nvSpPr>
          <p:cNvPr id="138" name="編號 k 的 LSTM"/>
          <p:cNvSpPr/>
          <p:nvPr/>
        </p:nvSpPr>
        <p:spPr>
          <a:xfrm>
            <a:off x="5937895" y="2456223"/>
            <a:ext cx="2746512" cy="2472008"/>
          </a:xfrm>
          <a:prstGeom prst="roundRect">
            <a:avLst>
              <a:gd name="adj" fmla="val 15000"/>
            </a:avLst>
          </a:prstGeom>
          <a:solidFill>
            <a:srgbClr val="00B70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r>
              <a:rPr sz="4000" dirty="0" err="1">
                <a:solidFill>
                  <a:schemeClr val="bg1"/>
                </a:solidFill>
              </a:rPr>
              <a:t>編號</a:t>
            </a:r>
            <a:r>
              <a:rPr sz="4000" dirty="0">
                <a:solidFill>
                  <a:schemeClr val="bg1"/>
                </a:solidFill>
              </a:rPr>
              <a:t> k 的</a:t>
            </a:r>
            <a:br>
              <a:rPr sz="4000" dirty="0">
                <a:solidFill>
                  <a:schemeClr val="bg1"/>
                </a:solidFill>
              </a:rPr>
            </a:br>
            <a:r>
              <a:rPr sz="4000" dirty="0">
                <a:solidFill>
                  <a:schemeClr val="bg1"/>
                </a:solidFill>
              </a:rPr>
              <a:t>LSTM</a:t>
            </a:r>
          </a:p>
        </p:txBody>
      </p:sp>
      <p:sp>
        <p:nvSpPr>
          <p:cNvPr id="139" name="線條"/>
          <p:cNvSpPr/>
          <p:nvPr/>
        </p:nvSpPr>
        <p:spPr>
          <a:xfrm flipH="1">
            <a:off x="5035119" y="3692227"/>
            <a:ext cx="730608" cy="1"/>
          </a:xfrm>
          <a:prstGeom prst="line">
            <a:avLst/>
          </a:prstGeom>
          <a:ln w="63500">
            <a:solidFill>
              <a:srgbClr val="FFD166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140" name="線條"/>
          <p:cNvSpPr/>
          <p:nvPr/>
        </p:nvSpPr>
        <p:spPr>
          <a:xfrm>
            <a:off x="7398339" y="5191029"/>
            <a:ext cx="1" cy="671953"/>
          </a:xfrm>
          <a:prstGeom prst="line">
            <a:avLst/>
          </a:prstGeom>
          <a:ln w="63500">
            <a:solidFill>
              <a:srgbClr val="FFD166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143" name="線條"/>
          <p:cNvSpPr/>
          <p:nvPr/>
        </p:nvSpPr>
        <p:spPr>
          <a:xfrm flipH="1">
            <a:off x="8857030" y="3078199"/>
            <a:ext cx="730608" cy="1"/>
          </a:xfrm>
          <a:prstGeom prst="line">
            <a:avLst/>
          </a:prstGeom>
          <a:ln w="63500">
            <a:solidFill>
              <a:srgbClr val="EF476F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144" name="線條"/>
          <p:cNvSpPr/>
          <p:nvPr/>
        </p:nvSpPr>
        <p:spPr>
          <a:xfrm flipH="1">
            <a:off x="8857030" y="4306255"/>
            <a:ext cx="730608" cy="1"/>
          </a:xfrm>
          <a:prstGeom prst="line">
            <a:avLst/>
          </a:prstGeom>
          <a:ln w="63500">
            <a:solidFill>
              <a:srgbClr val="EF476F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147" name="多一個「cell 狀態」"/>
          <p:cNvSpPr txBox="1"/>
          <p:nvPr/>
        </p:nvSpPr>
        <p:spPr>
          <a:xfrm>
            <a:off x="5307560" y="1100584"/>
            <a:ext cx="3640420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D166"/>
                </a:solidFill>
              </a:defRPr>
            </a:lvl1pPr>
          </a:lstStyle>
          <a:p>
            <a:r>
              <a:rPr sz="3200" dirty="0" err="1">
                <a:solidFill>
                  <a:schemeClr val="tx1"/>
                </a:solidFill>
              </a:rPr>
              <a:t>多一個「cell</a:t>
            </a:r>
            <a:r>
              <a:rPr sz="3200" dirty="0">
                <a:solidFill>
                  <a:schemeClr val="tx1"/>
                </a:solidFill>
              </a:rPr>
              <a:t> </a:t>
            </a:r>
            <a:r>
              <a:rPr sz="3200" dirty="0" err="1">
                <a:solidFill>
                  <a:schemeClr val="tx1"/>
                </a:solidFill>
              </a:rPr>
              <a:t>狀態</a:t>
            </a:r>
            <a:r>
              <a:rPr sz="3200" dirty="0">
                <a:solidFill>
                  <a:schemeClr val="tx1"/>
                </a:solidFill>
              </a:rPr>
              <a:t>」</a:t>
            </a:r>
          </a:p>
        </p:txBody>
      </p:sp>
      <p:graphicFrame>
        <p:nvGraphicFramePr>
          <p:cNvPr id="148" name="物件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212990"/>
              </p:ext>
            </p:extLst>
          </p:nvPr>
        </p:nvGraphicFramePr>
        <p:xfrm>
          <a:off x="3840081" y="3238995"/>
          <a:ext cx="101441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Equation" r:id="rId4" imgW="241200" imgH="228600" progId="">
                  <p:embed/>
                </p:oleObj>
              </mc:Choice>
              <mc:Fallback>
                <p:oleObj name="Equation" r:id="rId4" imgW="241200" imgH="228600" progId="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081" y="3238995"/>
                        <a:ext cx="1014413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3" name="肘形接點 72"/>
          <p:cNvCxnSpPr>
            <a:stCxn id="136" idx="0"/>
            <a:endCxn id="147" idx="3"/>
          </p:cNvCxnSpPr>
          <p:nvPr/>
        </p:nvCxnSpPr>
        <p:spPr>
          <a:xfrm rot="16200000" flipV="1">
            <a:off x="9265500" y="1080582"/>
            <a:ext cx="848286" cy="1483326"/>
          </a:xfrm>
          <a:prstGeom prst="bentConnector2">
            <a:avLst/>
          </a:prstGeom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49" name="物件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333536"/>
              </p:ext>
            </p:extLst>
          </p:nvPr>
        </p:nvGraphicFramePr>
        <p:xfrm>
          <a:off x="7062128" y="5862982"/>
          <a:ext cx="672422" cy="713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Equation" r:id="rId6" imgW="203040" imgH="228600" progId="">
                  <p:embed/>
                </p:oleObj>
              </mc:Choice>
              <mc:Fallback>
                <p:oleObj name="Equation" r:id="rId6" imgW="203040" imgH="228600" progId="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128" y="5862982"/>
                        <a:ext cx="672422" cy="713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物件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681680"/>
              </p:ext>
            </p:extLst>
          </p:nvPr>
        </p:nvGraphicFramePr>
        <p:xfrm>
          <a:off x="9599494" y="3828417"/>
          <a:ext cx="9620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Equation" r:id="rId8" imgW="228600" imgH="241200" progId="">
                  <p:embed/>
                </p:oleObj>
              </mc:Choice>
              <mc:Fallback>
                <p:oleObj name="Equation" r:id="rId8" imgW="228600" imgH="241200" progId="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9494" y="3828417"/>
                        <a:ext cx="962025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物件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757922"/>
              </p:ext>
            </p:extLst>
          </p:nvPr>
        </p:nvGraphicFramePr>
        <p:xfrm>
          <a:off x="9896475" y="2600325"/>
          <a:ext cx="10699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Equation" r:id="rId10" imgW="253800" imgH="241200" progId="">
                  <p:embed/>
                </p:oleObj>
              </mc:Choice>
              <mc:Fallback>
                <p:oleObj name="Equation" r:id="rId10" imgW="253800" imgH="241200" progId="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6475" y="2600325"/>
                        <a:ext cx="1069975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207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4417505" y="3075057"/>
            <a:ext cx="3357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>
                <a:latin typeface="+mj-lt"/>
              </a:rPr>
              <a:t>Gate…</a:t>
            </a:r>
            <a:r>
              <a:rPr lang="zh-TW" altLang="en-US" sz="40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控制閥</a:t>
            </a:r>
            <a:endParaRPr lang="en-US" altLang="zh-TW" sz="4000" dirty="0" smtClean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939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439215" y="309884"/>
            <a:ext cx="5746777" cy="1854367"/>
            <a:chOff x="-439215" y="373384"/>
            <a:chExt cx="5746777" cy="1854367"/>
          </a:xfrm>
        </p:grpSpPr>
        <p:sp>
          <p:nvSpPr>
            <p:cNvPr id="5" name="六邊形 4"/>
            <p:cNvSpPr/>
            <p:nvPr/>
          </p:nvSpPr>
          <p:spPr>
            <a:xfrm rot="5400000">
              <a:off x="171358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210990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250623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290256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329889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3695224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409155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448788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4884211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151541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911743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230807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270440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310073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3497059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3893388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428971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4686046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171358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210990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250623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290256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329889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3695223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4091552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4487881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1515413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1911742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230807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270440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310072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349705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389338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428971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4686044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1713577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210990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250623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290256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329889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3695221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4091549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4487879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-26807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12825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2458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92091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131724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-46623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-6990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32642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2275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111908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-26807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12825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52458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92091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131724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-46623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-69908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32642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72275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111907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-268073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12825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2458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92091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131724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標題 1"/>
          <p:cNvSpPr txBox="1">
            <a:spLocks/>
          </p:cNvSpPr>
          <p:nvPr/>
        </p:nvSpPr>
        <p:spPr>
          <a:xfrm>
            <a:off x="1101670" y="577773"/>
            <a:ext cx="3473813" cy="14469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tx2"/>
                </a:solidFill>
              </a:rPr>
              <a:t>Gate</a:t>
            </a:r>
            <a:r>
              <a:rPr lang="zh-TW" altLang="en-US" dirty="0" smtClean="0">
                <a:solidFill>
                  <a:schemeClr val="tx2"/>
                </a:solidFill>
              </a:rPr>
              <a:t>概念</a:t>
            </a:r>
            <a:endParaRPr lang="en-US" altLang="zh-TW" dirty="0" smtClean="0">
              <a:solidFill>
                <a:schemeClr val="tx2"/>
              </a:solidFill>
            </a:endParaRPr>
          </a:p>
        </p:txBody>
      </p:sp>
      <p:sp>
        <p:nvSpPr>
          <p:cNvPr id="93" name="線條"/>
          <p:cNvSpPr/>
          <p:nvPr/>
        </p:nvSpPr>
        <p:spPr>
          <a:xfrm>
            <a:off x="8609399" y="3823687"/>
            <a:ext cx="718676" cy="1"/>
          </a:xfrm>
          <a:prstGeom prst="line">
            <a:avLst/>
          </a:prstGeom>
          <a:ln w="76200">
            <a:solidFill>
              <a:srgbClr val="00B70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94" name="圓形"/>
          <p:cNvSpPr/>
          <p:nvPr/>
        </p:nvSpPr>
        <p:spPr>
          <a:xfrm>
            <a:off x="7102754" y="2946438"/>
            <a:ext cx="1754497" cy="1754498"/>
          </a:xfrm>
          <a:prstGeom prst="ellipse">
            <a:avLst/>
          </a:prstGeom>
          <a:solidFill>
            <a:srgbClr val="118AB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95" name="線條"/>
          <p:cNvSpPr/>
          <p:nvPr/>
        </p:nvSpPr>
        <p:spPr>
          <a:xfrm flipH="1">
            <a:off x="5997684" y="3823687"/>
            <a:ext cx="997273" cy="1"/>
          </a:xfrm>
          <a:prstGeom prst="line">
            <a:avLst/>
          </a:prstGeom>
          <a:ln w="63500">
            <a:solidFill>
              <a:srgbClr val="FFD166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99" name="線條"/>
          <p:cNvSpPr/>
          <p:nvPr/>
        </p:nvSpPr>
        <p:spPr>
          <a:xfrm>
            <a:off x="7980003" y="4820974"/>
            <a:ext cx="1" cy="929964"/>
          </a:xfrm>
          <a:prstGeom prst="line">
            <a:avLst/>
          </a:prstGeom>
          <a:ln w="63500">
            <a:solidFill>
              <a:srgbClr val="FFD166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pic>
        <p:nvPicPr>
          <p:cNvPr id="10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7768" y="3267064"/>
            <a:ext cx="1093637" cy="937403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線條"/>
          <p:cNvSpPr/>
          <p:nvPr/>
        </p:nvSpPr>
        <p:spPr>
          <a:xfrm>
            <a:off x="7980003" y="2247554"/>
            <a:ext cx="1" cy="578456"/>
          </a:xfrm>
          <a:prstGeom prst="line">
            <a:avLst/>
          </a:prstGeom>
          <a:ln w="63500">
            <a:solidFill>
              <a:srgbClr val="EF476F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105" name="輸出 0 到 1 間的一個數"/>
          <p:cNvSpPr txBox="1"/>
          <p:nvPr/>
        </p:nvSpPr>
        <p:spPr>
          <a:xfrm>
            <a:off x="5636220" y="1457843"/>
            <a:ext cx="468756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>
                <a:solidFill>
                  <a:srgbClr val="FFD166"/>
                </a:solidFill>
              </a:defRPr>
            </a:lvl1pPr>
          </a:lstStyle>
          <a:p>
            <a:r>
              <a:rPr dirty="0" err="1">
                <a:solidFill>
                  <a:schemeClr val="accent3">
                    <a:lumMod val="75000"/>
                  </a:schemeClr>
                </a:solidFill>
              </a:rPr>
              <a:t>輸出</a:t>
            </a:r>
            <a:r>
              <a:rPr dirty="0">
                <a:solidFill>
                  <a:schemeClr val="accent3">
                    <a:lumMod val="75000"/>
                  </a:schemeClr>
                </a:solidFill>
              </a:rPr>
              <a:t> 0 到 1 </a:t>
            </a:r>
            <a:r>
              <a:rPr dirty="0" err="1">
                <a:solidFill>
                  <a:schemeClr val="accent3">
                    <a:lumMod val="75000"/>
                  </a:schemeClr>
                </a:solidFill>
              </a:rPr>
              <a:t>間的一個數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6" name="圓形"/>
          <p:cNvSpPr/>
          <p:nvPr/>
        </p:nvSpPr>
        <p:spPr>
          <a:xfrm>
            <a:off x="9047600" y="3433103"/>
            <a:ext cx="781170" cy="781170"/>
          </a:xfrm>
          <a:prstGeom prst="ellipse">
            <a:avLst/>
          </a:prstGeom>
          <a:solidFill>
            <a:srgbClr val="00B70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pic>
        <p:nvPicPr>
          <p:cNvPr id="107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44094" y="3557445"/>
            <a:ext cx="466299" cy="51686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8" name="物件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456667"/>
              </p:ext>
            </p:extLst>
          </p:nvPr>
        </p:nvGraphicFramePr>
        <p:xfrm>
          <a:off x="4713065" y="3307810"/>
          <a:ext cx="101441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quation" r:id="rId5" imgW="241200" imgH="228600" progId="">
                  <p:embed/>
                </p:oleObj>
              </mc:Choice>
              <mc:Fallback>
                <p:oleObj name="Equation" r:id="rId5" imgW="241200" imgH="22860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065" y="3307810"/>
                        <a:ext cx="1014413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物件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22035"/>
              </p:ext>
            </p:extLst>
          </p:nvPr>
        </p:nvGraphicFramePr>
        <p:xfrm>
          <a:off x="7727038" y="5931797"/>
          <a:ext cx="672422" cy="713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7" imgW="203040" imgH="228600" progId="">
                  <p:embed/>
                </p:oleObj>
              </mc:Choice>
              <mc:Fallback>
                <p:oleObj name="Equation" r:id="rId7" imgW="203040" imgH="22860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7038" y="5931797"/>
                        <a:ext cx="672422" cy="713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02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3801153" y="3075057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>
                <a:latin typeface="+mj-lt"/>
              </a:rPr>
              <a:t>LSTM</a:t>
            </a:r>
            <a:r>
              <a:rPr lang="zh-TW" altLang="en-US" sz="4000" dirty="0" smtClean="0">
                <a:latin typeface="+mj-lt"/>
              </a:rPr>
              <a:t>有三個</a:t>
            </a:r>
            <a:r>
              <a:rPr lang="en-US" altLang="zh-TW" sz="4000" dirty="0" smtClean="0">
                <a:latin typeface="+mj-lt"/>
              </a:rPr>
              <a:t>Gates</a:t>
            </a:r>
          </a:p>
        </p:txBody>
      </p:sp>
    </p:spTree>
    <p:extLst>
      <p:ext uri="{BB962C8B-B14F-4D97-AF65-F5344CB8AC3E}">
        <p14:creationId xmlns:p14="http://schemas.microsoft.com/office/powerpoint/2010/main" val="80222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439215" y="373384"/>
            <a:ext cx="5746777" cy="1854367"/>
            <a:chOff x="-439215" y="373384"/>
            <a:chExt cx="5746777" cy="1854367"/>
          </a:xfrm>
        </p:grpSpPr>
        <p:sp>
          <p:nvSpPr>
            <p:cNvPr id="5" name="六邊形 4"/>
            <p:cNvSpPr/>
            <p:nvPr/>
          </p:nvSpPr>
          <p:spPr>
            <a:xfrm rot="5400000">
              <a:off x="171358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210990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250623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290256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329889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3695224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409155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448788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4884211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151541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911743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230807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270440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310073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3497059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3893388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428971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4686046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171358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210990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250623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290256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329889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3695223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4091552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4487881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1515413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1911742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230807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270440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310072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349705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389338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428971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4686044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1713577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210990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250623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290256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329889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3695221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4091549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4487879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-26807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12825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2458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92091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131724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-46623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-6990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32642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2275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111908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-26807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12825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52458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92091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131724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-46623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-69908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32642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72275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111907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-268073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12825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2458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92091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131724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標題 1"/>
          <p:cNvSpPr txBox="1">
            <a:spLocks/>
          </p:cNvSpPr>
          <p:nvPr/>
        </p:nvSpPr>
        <p:spPr>
          <a:xfrm>
            <a:off x="1101670" y="577773"/>
            <a:ext cx="3473813" cy="14469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tx2"/>
                </a:solidFill>
              </a:rPr>
              <a:t>RNN</a:t>
            </a:r>
          </a:p>
        </p:txBody>
      </p:sp>
      <p:sp>
        <p:nvSpPr>
          <p:cNvPr id="77" name="文字方塊 76"/>
          <p:cNvSpPr txBox="1"/>
          <p:nvPr/>
        </p:nvSpPr>
        <p:spPr>
          <a:xfrm>
            <a:off x="947935" y="2576186"/>
            <a:ext cx="1038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RNN</a:t>
            </a:r>
            <a:r>
              <a:rPr lang="zh-TW" altLang="en-US" sz="2800" dirty="0" smtClean="0"/>
              <a:t>是「有記憶」的神經網路。</a:t>
            </a:r>
            <a:endParaRPr lang="en-US" altLang="zh-TW" sz="2800" dirty="0" smtClean="0"/>
          </a:p>
        </p:txBody>
      </p:sp>
      <p:grpSp>
        <p:nvGrpSpPr>
          <p:cNvPr id="75" name="群組 74"/>
          <p:cNvGrpSpPr/>
          <p:nvPr/>
        </p:nvGrpSpPr>
        <p:grpSpPr>
          <a:xfrm>
            <a:off x="8423891" y="1120829"/>
            <a:ext cx="2153627" cy="4859839"/>
            <a:chOff x="8423891" y="1120829"/>
            <a:chExt cx="2153627" cy="4859839"/>
          </a:xfrm>
        </p:grpSpPr>
        <p:graphicFrame>
          <p:nvGraphicFramePr>
            <p:cNvPr id="3" name="物件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6762866"/>
                </p:ext>
              </p:extLst>
            </p:nvPr>
          </p:nvGraphicFramePr>
          <p:xfrm>
            <a:off x="8752183" y="1120829"/>
            <a:ext cx="693575" cy="9060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2" name="Equation" r:id="rId3" imgW="164880" imgH="228600" progId="">
                    <p:embed/>
                  </p:oleObj>
                </mc:Choice>
                <mc:Fallback>
                  <p:oleObj name="Equation" r:id="rId3" imgW="164880" imgH="228600" progId="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2183" y="1120829"/>
                          <a:ext cx="693575" cy="9060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物件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9337959"/>
                </p:ext>
              </p:extLst>
            </p:nvPr>
          </p:nvGraphicFramePr>
          <p:xfrm>
            <a:off x="8777563" y="5074206"/>
            <a:ext cx="641350" cy="906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3" name="Equation" r:id="rId5" imgW="152280" imgH="228600" progId="">
                    <p:embed/>
                  </p:oleObj>
                </mc:Choice>
                <mc:Fallback>
                  <p:oleObj name="Equation" r:id="rId5" imgW="152280" imgH="228600" progId="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7563" y="5074206"/>
                          <a:ext cx="641350" cy="906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" name="群組 1"/>
            <p:cNvGrpSpPr/>
            <p:nvPr/>
          </p:nvGrpSpPr>
          <p:grpSpPr>
            <a:xfrm>
              <a:off x="8423891" y="2049161"/>
              <a:ext cx="2153627" cy="3025045"/>
              <a:chOff x="5409717" y="4243020"/>
              <a:chExt cx="2153627" cy="3025045"/>
            </a:xfrm>
          </p:grpSpPr>
          <p:sp>
            <p:nvSpPr>
              <p:cNvPr id="93" name="線條"/>
              <p:cNvSpPr/>
              <p:nvPr/>
            </p:nvSpPr>
            <p:spPr>
              <a:xfrm>
                <a:off x="6601287" y="5245363"/>
                <a:ext cx="962057" cy="1033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6" h="15627" extrusionOk="0">
                    <a:moveTo>
                      <a:pt x="0" y="4062"/>
                    </a:moveTo>
                    <a:cubicBezTo>
                      <a:pt x="5330" y="-2781"/>
                      <a:pt x="20216" y="-488"/>
                      <a:pt x="20892" y="7281"/>
                    </a:cubicBezTo>
                    <a:cubicBezTo>
                      <a:pt x="21600" y="15401"/>
                      <a:pt x="6270" y="18819"/>
                      <a:pt x="60" y="11926"/>
                    </a:cubicBezTo>
                  </a:path>
                </a:pathLst>
              </a:custGeom>
              <a:ln w="63500">
                <a:solidFill>
                  <a:srgbClr val="EF476F"/>
                </a:solidFill>
                <a:miter lim="400000"/>
                <a:tailEnd type="triangle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97" name="圓形"/>
              <p:cNvSpPr/>
              <p:nvPr/>
            </p:nvSpPr>
            <p:spPr>
              <a:xfrm>
                <a:off x="5409717" y="5120541"/>
                <a:ext cx="1270001" cy="1270001"/>
              </a:xfrm>
              <a:prstGeom prst="ellipse">
                <a:avLst/>
              </a:prstGeom>
              <a:solidFill>
                <a:srgbClr val="06D6A0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99" name="箭頭"/>
              <p:cNvSpPr/>
              <p:nvPr/>
            </p:nvSpPr>
            <p:spPr>
              <a:xfrm rot="16200000">
                <a:off x="5733767" y="6703114"/>
                <a:ext cx="621900" cy="508001"/>
              </a:xfrm>
              <a:prstGeom prst="rightArrow">
                <a:avLst>
                  <a:gd name="adj1" fmla="val 32000"/>
                  <a:gd name="adj2" fmla="val 55871"/>
                </a:avLst>
              </a:prstGeom>
              <a:solidFill>
                <a:srgbClr val="EF476F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2600">
                    <a:solidFill>
                      <a:srgbClr val="EF476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00" name="箭頭"/>
              <p:cNvSpPr/>
              <p:nvPr/>
            </p:nvSpPr>
            <p:spPr>
              <a:xfrm rot="16200000">
                <a:off x="5733767" y="4299969"/>
                <a:ext cx="621900" cy="508001"/>
              </a:xfrm>
              <a:prstGeom prst="rightArrow">
                <a:avLst>
                  <a:gd name="adj1" fmla="val 32000"/>
                  <a:gd name="adj2" fmla="val 55871"/>
                </a:avLst>
              </a:prstGeom>
              <a:solidFill>
                <a:srgbClr val="EF476F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2600">
                    <a:solidFill>
                      <a:srgbClr val="EF476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18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439215" y="309884"/>
            <a:ext cx="5746777" cy="1854367"/>
            <a:chOff x="-439215" y="373384"/>
            <a:chExt cx="5746777" cy="1854367"/>
          </a:xfrm>
        </p:grpSpPr>
        <p:sp>
          <p:nvSpPr>
            <p:cNvPr id="5" name="六邊形 4"/>
            <p:cNvSpPr/>
            <p:nvPr/>
          </p:nvSpPr>
          <p:spPr>
            <a:xfrm rot="5400000">
              <a:off x="171358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210990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250623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290256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329889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3695224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409155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448788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4884211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151541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911743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230807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270440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310073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3497059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3893388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428971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4686046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171358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210990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250623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290256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329889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3695223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4091552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4487881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1515413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1911742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230807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270440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310072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349705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389338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428971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4686044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1713577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210990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250623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290256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329889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3695221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4091549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4487879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-26807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12825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2458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92091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131724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-46623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-6990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32642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2275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111908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-26807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12825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52458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92091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131724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-46623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-69908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32642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72275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111907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-268073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12825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2458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92091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131724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標題 1"/>
          <p:cNvSpPr txBox="1">
            <a:spLocks/>
          </p:cNvSpPr>
          <p:nvPr/>
        </p:nvSpPr>
        <p:spPr>
          <a:xfrm>
            <a:off x="1101670" y="577773"/>
            <a:ext cx="3473813" cy="14469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tx2"/>
                </a:solidFill>
              </a:rPr>
              <a:t>Gates</a:t>
            </a:r>
          </a:p>
        </p:txBody>
      </p:sp>
      <p:sp>
        <p:nvSpPr>
          <p:cNvPr id="84" name="線條"/>
          <p:cNvSpPr/>
          <p:nvPr/>
        </p:nvSpPr>
        <p:spPr>
          <a:xfrm flipH="1">
            <a:off x="4551024" y="3957804"/>
            <a:ext cx="532164" cy="931223"/>
          </a:xfrm>
          <a:prstGeom prst="line">
            <a:avLst/>
          </a:prstGeom>
          <a:ln w="139700">
            <a:solidFill>
              <a:srgbClr val="FFD166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85" name="線條"/>
          <p:cNvSpPr/>
          <p:nvPr/>
        </p:nvSpPr>
        <p:spPr>
          <a:xfrm>
            <a:off x="5650642" y="3957084"/>
            <a:ext cx="443377" cy="934209"/>
          </a:xfrm>
          <a:prstGeom prst="line">
            <a:avLst/>
          </a:prstGeom>
          <a:ln w="152400">
            <a:solidFill>
              <a:srgbClr val="FFD166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grpSp>
        <p:nvGrpSpPr>
          <p:cNvPr id="87" name="群組"/>
          <p:cNvGrpSpPr/>
          <p:nvPr/>
        </p:nvGrpSpPr>
        <p:grpSpPr>
          <a:xfrm>
            <a:off x="4757921" y="2801885"/>
            <a:ext cx="1096112" cy="1096112"/>
            <a:chOff x="0" y="0"/>
            <a:chExt cx="1769996" cy="1769996"/>
          </a:xfrm>
        </p:grpSpPr>
        <p:sp>
          <p:nvSpPr>
            <p:cNvPr id="88" name="圓形"/>
            <p:cNvSpPr/>
            <p:nvPr/>
          </p:nvSpPr>
          <p:spPr>
            <a:xfrm>
              <a:off x="0" y="0"/>
              <a:ext cx="1769997" cy="1769997"/>
            </a:xfrm>
            <a:prstGeom prst="ellipse">
              <a:avLst/>
            </a:prstGeom>
            <a:solidFill>
              <a:srgbClr val="118AB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pic>
          <p:nvPicPr>
            <p:cNvPr id="89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94075" y="156478"/>
              <a:ext cx="1346738" cy="11543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2" name="線條"/>
          <p:cNvSpPr/>
          <p:nvPr/>
        </p:nvSpPr>
        <p:spPr>
          <a:xfrm>
            <a:off x="5305976" y="2083265"/>
            <a:ext cx="1" cy="582387"/>
          </a:xfrm>
          <a:prstGeom prst="line">
            <a:avLst/>
          </a:prstGeom>
          <a:ln w="127000">
            <a:solidFill>
              <a:srgbClr val="EF476F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96" name="線條"/>
          <p:cNvSpPr/>
          <p:nvPr/>
        </p:nvSpPr>
        <p:spPr>
          <a:xfrm flipH="1">
            <a:off x="7129932" y="3973533"/>
            <a:ext cx="532164" cy="931223"/>
          </a:xfrm>
          <a:prstGeom prst="line">
            <a:avLst/>
          </a:prstGeom>
          <a:ln w="139700">
            <a:solidFill>
              <a:srgbClr val="FFD166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97" name="線條"/>
          <p:cNvSpPr/>
          <p:nvPr/>
        </p:nvSpPr>
        <p:spPr>
          <a:xfrm>
            <a:off x="8229549" y="3972814"/>
            <a:ext cx="443377" cy="934209"/>
          </a:xfrm>
          <a:prstGeom prst="line">
            <a:avLst/>
          </a:prstGeom>
          <a:ln w="152400">
            <a:solidFill>
              <a:srgbClr val="FFD166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grpSp>
        <p:nvGrpSpPr>
          <p:cNvPr id="98" name="群組"/>
          <p:cNvGrpSpPr/>
          <p:nvPr/>
        </p:nvGrpSpPr>
        <p:grpSpPr>
          <a:xfrm>
            <a:off x="7336829" y="2817614"/>
            <a:ext cx="1096112" cy="1096112"/>
            <a:chOff x="0" y="0"/>
            <a:chExt cx="1769996" cy="1769996"/>
          </a:xfrm>
        </p:grpSpPr>
        <p:sp>
          <p:nvSpPr>
            <p:cNvPr id="100" name="圓形"/>
            <p:cNvSpPr/>
            <p:nvPr/>
          </p:nvSpPr>
          <p:spPr>
            <a:xfrm>
              <a:off x="0" y="0"/>
              <a:ext cx="1769997" cy="1769997"/>
            </a:xfrm>
            <a:prstGeom prst="ellipse">
              <a:avLst/>
            </a:prstGeom>
            <a:solidFill>
              <a:srgbClr val="118AB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pic>
          <p:nvPicPr>
            <p:cNvPr id="101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94075" y="156478"/>
              <a:ext cx="1346738" cy="11543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1" name="線條"/>
          <p:cNvSpPr/>
          <p:nvPr/>
        </p:nvSpPr>
        <p:spPr>
          <a:xfrm>
            <a:off x="7884884" y="2098995"/>
            <a:ext cx="1" cy="582387"/>
          </a:xfrm>
          <a:prstGeom prst="line">
            <a:avLst/>
          </a:prstGeom>
          <a:ln w="127000">
            <a:solidFill>
              <a:srgbClr val="EF476F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112" name="線條"/>
          <p:cNvSpPr/>
          <p:nvPr/>
        </p:nvSpPr>
        <p:spPr>
          <a:xfrm flipH="1">
            <a:off x="9708840" y="3984020"/>
            <a:ext cx="532164" cy="931223"/>
          </a:xfrm>
          <a:prstGeom prst="line">
            <a:avLst/>
          </a:prstGeom>
          <a:ln w="139700">
            <a:solidFill>
              <a:srgbClr val="FFD166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113" name="線條"/>
          <p:cNvSpPr/>
          <p:nvPr/>
        </p:nvSpPr>
        <p:spPr>
          <a:xfrm>
            <a:off x="10808457" y="3983300"/>
            <a:ext cx="443377" cy="934209"/>
          </a:xfrm>
          <a:prstGeom prst="line">
            <a:avLst/>
          </a:prstGeom>
          <a:ln w="152400">
            <a:solidFill>
              <a:srgbClr val="FFD166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grpSp>
        <p:nvGrpSpPr>
          <p:cNvPr id="114" name="群組"/>
          <p:cNvGrpSpPr/>
          <p:nvPr/>
        </p:nvGrpSpPr>
        <p:grpSpPr>
          <a:xfrm>
            <a:off x="9915736" y="2828100"/>
            <a:ext cx="1096112" cy="1096112"/>
            <a:chOff x="0" y="0"/>
            <a:chExt cx="1769996" cy="1769996"/>
          </a:xfrm>
        </p:grpSpPr>
        <p:sp>
          <p:nvSpPr>
            <p:cNvPr id="115" name="圓形"/>
            <p:cNvSpPr/>
            <p:nvPr/>
          </p:nvSpPr>
          <p:spPr>
            <a:xfrm>
              <a:off x="0" y="0"/>
              <a:ext cx="1769997" cy="1769997"/>
            </a:xfrm>
            <a:prstGeom prst="ellipse">
              <a:avLst/>
            </a:prstGeom>
            <a:solidFill>
              <a:srgbClr val="118AB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pic>
          <p:nvPicPr>
            <p:cNvPr id="116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94075" y="156478"/>
              <a:ext cx="1346738" cy="11543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9" name="線條"/>
          <p:cNvSpPr/>
          <p:nvPr/>
        </p:nvSpPr>
        <p:spPr>
          <a:xfrm>
            <a:off x="10463792" y="2109481"/>
            <a:ext cx="1" cy="582387"/>
          </a:xfrm>
          <a:prstGeom prst="line">
            <a:avLst/>
          </a:prstGeom>
          <a:ln w="127000">
            <a:solidFill>
              <a:srgbClr val="EF476F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123" name="忘記門"/>
          <p:cNvSpPr/>
          <p:nvPr/>
        </p:nvSpPr>
        <p:spPr>
          <a:xfrm>
            <a:off x="4430243" y="5853804"/>
            <a:ext cx="1751468" cy="583960"/>
          </a:xfrm>
          <a:prstGeom prst="roundRect">
            <a:avLst>
              <a:gd name="adj" fmla="val 20202"/>
            </a:avLst>
          </a:prstGeom>
          <a:solidFill>
            <a:srgbClr val="00B70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lvl1pPr>
          </a:lstStyle>
          <a:p>
            <a:r>
              <a:rPr sz="2800" dirty="0" err="1">
                <a:solidFill>
                  <a:schemeClr val="bg1"/>
                </a:solidFill>
              </a:rPr>
              <a:t>忘記門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24" name="輸入門"/>
          <p:cNvSpPr/>
          <p:nvPr/>
        </p:nvSpPr>
        <p:spPr>
          <a:xfrm>
            <a:off x="7009150" y="5853804"/>
            <a:ext cx="1751469" cy="583960"/>
          </a:xfrm>
          <a:prstGeom prst="roundRect">
            <a:avLst>
              <a:gd name="adj" fmla="val 20202"/>
            </a:avLst>
          </a:prstGeom>
          <a:solidFill>
            <a:srgbClr val="00B70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lvl1pPr>
          </a:lstStyle>
          <a:p>
            <a:r>
              <a:rPr sz="2800" dirty="0" err="1">
                <a:solidFill>
                  <a:schemeClr val="bg1"/>
                </a:solidFill>
              </a:rPr>
              <a:t>輸入門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25" name="輸出門"/>
          <p:cNvSpPr/>
          <p:nvPr/>
        </p:nvSpPr>
        <p:spPr>
          <a:xfrm>
            <a:off x="9667442" y="5853804"/>
            <a:ext cx="1751468" cy="583960"/>
          </a:xfrm>
          <a:prstGeom prst="roundRect">
            <a:avLst>
              <a:gd name="adj" fmla="val 20202"/>
            </a:avLst>
          </a:prstGeom>
          <a:solidFill>
            <a:srgbClr val="00B70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lvl1pPr>
          </a:lstStyle>
          <a:p>
            <a:r>
              <a:rPr sz="2800" dirty="0" err="1">
                <a:solidFill>
                  <a:schemeClr val="bg1"/>
                </a:solidFill>
              </a:rPr>
              <a:t>輸出門</a:t>
            </a:r>
            <a:endParaRPr sz="2800" dirty="0">
              <a:solidFill>
                <a:schemeClr val="bg1"/>
              </a:solidFill>
            </a:endParaRPr>
          </a:p>
        </p:txBody>
      </p:sp>
      <p:graphicFrame>
        <p:nvGraphicFramePr>
          <p:cNvPr id="126" name="物件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330264"/>
              </p:ext>
            </p:extLst>
          </p:nvPr>
        </p:nvGraphicFramePr>
        <p:xfrm>
          <a:off x="4205858" y="4915243"/>
          <a:ext cx="101441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0" name="Equation" r:id="rId4" imgW="241200" imgH="228600" progId="">
                  <p:embed/>
                </p:oleObj>
              </mc:Choice>
              <mc:Fallback>
                <p:oleObj name="Equation" r:id="rId4" imgW="241200" imgH="228600" progId="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858" y="4915243"/>
                        <a:ext cx="1014413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物件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391202"/>
              </p:ext>
            </p:extLst>
          </p:nvPr>
        </p:nvGraphicFramePr>
        <p:xfrm>
          <a:off x="5835960" y="5015715"/>
          <a:ext cx="672422" cy="713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1" name="Equation" r:id="rId6" imgW="203040" imgH="228600" progId="">
                  <p:embed/>
                </p:oleObj>
              </mc:Choice>
              <mc:Fallback>
                <p:oleObj name="Equation" r:id="rId6" imgW="203040" imgH="228600" progId="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960" y="5015715"/>
                        <a:ext cx="672422" cy="713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物件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652771"/>
              </p:ext>
            </p:extLst>
          </p:nvPr>
        </p:nvGraphicFramePr>
        <p:xfrm>
          <a:off x="6829622" y="4869104"/>
          <a:ext cx="101441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2" name="Equation" r:id="rId8" imgW="241200" imgH="228600" progId="">
                  <p:embed/>
                </p:oleObj>
              </mc:Choice>
              <mc:Fallback>
                <p:oleObj name="Equation" r:id="rId8" imgW="241200" imgH="228600" progId="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622" y="4869104"/>
                        <a:ext cx="1014413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物件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613154"/>
              </p:ext>
            </p:extLst>
          </p:nvPr>
        </p:nvGraphicFramePr>
        <p:xfrm>
          <a:off x="8459724" y="4969576"/>
          <a:ext cx="672422" cy="713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" name="Equation" r:id="rId9" imgW="203040" imgH="228600" progId="">
                  <p:embed/>
                </p:oleObj>
              </mc:Choice>
              <mc:Fallback>
                <p:oleObj name="Equation" r:id="rId9" imgW="203040" imgH="228600" progId="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9724" y="4969576"/>
                        <a:ext cx="672422" cy="713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物件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134853"/>
              </p:ext>
            </p:extLst>
          </p:nvPr>
        </p:nvGraphicFramePr>
        <p:xfrm>
          <a:off x="9408529" y="4872906"/>
          <a:ext cx="101441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" name="Equation" r:id="rId10" imgW="241200" imgH="228600" progId="">
                  <p:embed/>
                </p:oleObj>
              </mc:Choice>
              <mc:Fallback>
                <p:oleObj name="Equation" r:id="rId10" imgW="241200" imgH="228600" progId="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8529" y="4872906"/>
                        <a:ext cx="1014413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物件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027803"/>
              </p:ext>
            </p:extLst>
          </p:nvPr>
        </p:nvGraphicFramePr>
        <p:xfrm>
          <a:off x="11038631" y="4973378"/>
          <a:ext cx="672422" cy="713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" name="Equation" r:id="rId11" imgW="203040" imgH="228600" progId="">
                  <p:embed/>
                </p:oleObj>
              </mc:Choice>
              <mc:Fallback>
                <p:oleObj name="Equation" r:id="rId11" imgW="203040" imgH="228600" progId="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8631" y="4973378"/>
                        <a:ext cx="672422" cy="713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物件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852902"/>
              </p:ext>
            </p:extLst>
          </p:nvPr>
        </p:nvGraphicFramePr>
        <p:xfrm>
          <a:off x="9981986" y="1069148"/>
          <a:ext cx="96043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" name="Equation" r:id="rId12" imgW="228600" imgH="241200" progId="">
                  <p:embed/>
                </p:oleObj>
              </mc:Choice>
              <mc:Fallback>
                <p:oleObj name="Equation" r:id="rId12" imgW="228600" imgH="241200" progId="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1986" y="1069148"/>
                        <a:ext cx="960437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物件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702411"/>
              </p:ext>
            </p:extLst>
          </p:nvPr>
        </p:nvGraphicFramePr>
        <p:xfrm>
          <a:off x="7483475" y="1063625"/>
          <a:ext cx="8001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7" name="Equation" r:id="rId14" imgW="190440" imgH="241200" progId="">
                  <p:embed/>
                </p:oleObj>
              </mc:Choice>
              <mc:Fallback>
                <p:oleObj name="Equation" r:id="rId14" imgW="190440" imgH="241200" progId="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475" y="1063625"/>
                        <a:ext cx="800100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物件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667147"/>
              </p:ext>
            </p:extLst>
          </p:nvPr>
        </p:nvGraphicFramePr>
        <p:xfrm>
          <a:off x="4862455" y="1117569"/>
          <a:ext cx="96043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" name="Equation" r:id="rId16" imgW="228600" imgH="241200" progId="">
                  <p:embed/>
                </p:oleObj>
              </mc:Choice>
              <mc:Fallback>
                <p:oleObj name="Equation" r:id="rId16" imgW="228600" imgH="241200" progId="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455" y="1117569"/>
                        <a:ext cx="960437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5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3793941" y="3075057"/>
            <a:ext cx="4604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>
                <a:latin typeface="+mj-lt"/>
              </a:rPr>
              <a:t>插</a:t>
            </a:r>
            <a:r>
              <a:rPr lang="zh-TW" altLang="en-US" sz="4000" dirty="0" smtClean="0">
                <a:latin typeface="+mj-lt"/>
              </a:rPr>
              <a:t>播：可愛的 </a:t>
            </a:r>
            <a:r>
              <a:rPr lang="en-US" altLang="zh-TW" sz="4000" dirty="0" err="1" smtClean="0">
                <a:latin typeface="+mj-lt"/>
              </a:rPr>
              <a:t>tanh</a:t>
            </a:r>
            <a:endParaRPr lang="en-US" altLang="zh-TW" sz="4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86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anh.png" descr="tanh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5678904" y="1111888"/>
            <a:ext cx="5912896" cy="449678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455686"/>
              </p:ext>
            </p:extLst>
          </p:nvPr>
        </p:nvGraphicFramePr>
        <p:xfrm>
          <a:off x="348247" y="2355685"/>
          <a:ext cx="4992533" cy="200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4" imgW="1041120" imgH="419040" progId="">
                  <p:embed/>
                </p:oleObj>
              </mc:Choice>
              <mc:Fallback>
                <p:oleObj name="Equation" r:id="rId4" imgW="1041120" imgH="41904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47" y="2355685"/>
                        <a:ext cx="4992533" cy="2009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4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形"/>
          <p:cNvSpPr/>
          <p:nvPr/>
        </p:nvSpPr>
        <p:spPr>
          <a:xfrm>
            <a:off x="5062498" y="2321497"/>
            <a:ext cx="2010496" cy="2010496"/>
          </a:xfrm>
          <a:prstGeom prst="ellipse">
            <a:avLst/>
          </a:prstGeom>
          <a:solidFill>
            <a:srgbClr val="118AB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5" name="線條"/>
          <p:cNvSpPr/>
          <p:nvPr/>
        </p:nvSpPr>
        <p:spPr>
          <a:xfrm flipH="1">
            <a:off x="3796187" y="3326745"/>
            <a:ext cx="1142786" cy="1"/>
          </a:xfrm>
          <a:prstGeom prst="line">
            <a:avLst/>
          </a:prstGeom>
          <a:ln w="63500">
            <a:solidFill>
              <a:srgbClr val="FFD166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6" name="線條"/>
          <p:cNvSpPr/>
          <p:nvPr/>
        </p:nvSpPr>
        <p:spPr>
          <a:xfrm>
            <a:off x="6067746" y="4469545"/>
            <a:ext cx="1" cy="1065654"/>
          </a:xfrm>
          <a:prstGeom prst="line">
            <a:avLst/>
          </a:prstGeom>
          <a:ln w="63500">
            <a:solidFill>
              <a:srgbClr val="FFD166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10" name="線條"/>
          <p:cNvSpPr/>
          <p:nvPr/>
        </p:nvSpPr>
        <p:spPr>
          <a:xfrm>
            <a:off x="6067746" y="1520639"/>
            <a:ext cx="1" cy="662858"/>
          </a:xfrm>
          <a:prstGeom prst="line">
            <a:avLst/>
          </a:prstGeom>
          <a:ln w="63500">
            <a:solidFill>
              <a:srgbClr val="EF476F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12" name="「新的」狀態資訊"/>
          <p:cNvSpPr txBox="1"/>
          <p:nvPr/>
        </p:nvSpPr>
        <p:spPr>
          <a:xfrm>
            <a:off x="6719713" y="660720"/>
            <a:ext cx="33855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D166"/>
                </a:solidFill>
              </a:defRPr>
            </a:lvl1pPr>
          </a:lstStyle>
          <a:p>
            <a:r>
              <a:rPr sz="3200" dirty="0">
                <a:solidFill>
                  <a:schemeClr val="tx1"/>
                </a:solidFill>
              </a:rPr>
              <a:t>「</a:t>
            </a:r>
            <a:r>
              <a:rPr sz="3200" dirty="0" err="1">
                <a:solidFill>
                  <a:schemeClr val="tx1"/>
                </a:solidFill>
              </a:rPr>
              <a:t>新的」狀態資訊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1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7517" y="2854507"/>
            <a:ext cx="1736589" cy="74297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5348"/>
              </p:ext>
            </p:extLst>
          </p:nvPr>
        </p:nvGraphicFramePr>
        <p:xfrm>
          <a:off x="2632886" y="2854507"/>
          <a:ext cx="101441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Equation" r:id="rId4" imgW="241200" imgH="228600" progId="">
                  <p:embed/>
                </p:oleObj>
              </mc:Choice>
              <mc:Fallback>
                <p:oleObj name="Equation" r:id="rId4" imgW="241200" imgH="228600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886" y="2854507"/>
                        <a:ext cx="1014413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707480"/>
              </p:ext>
            </p:extLst>
          </p:nvPr>
        </p:nvGraphicFramePr>
        <p:xfrm>
          <a:off x="5795747" y="5654409"/>
          <a:ext cx="672422" cy="713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9" name="Equation" r:id="rId6" imgW="203040" imgH="228600" progId="">
                  <p:embed/>
                </p:oleObj>
              </mc:Choice>
              <mc:Fallback>
                <p:oleObj name="Equation" r:id="rId6" imgW="203040" imgH="228600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747" y="5654409"/>
                        <a:ext cx="672422" cy="713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群組 19"/>
          <p:cNvGrpSpPr/>
          <p:nvPr/>
        </p:nvGrpSpPr>
        <p:grpSpPr>
          <a:xfrm>
            <a:off x="5520823" y="418324"/>
            <a:ext cx="1069975" cy="1093675"/>
            <a:chOff x="5520823" y="418324"/>
            <a:chExt cx="1069975" cy="1093675"/>
          </a:xfrm>
        </p:grpSpPr>
        <p:graphicFrame>
          <p:nvGraphicFramePr>
            <p:cNvPr id="16" name="物件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1753908"/>
                </p:ext>
              </p:extLst>
            </p:nvPr>
          </p:nvGraphicFramePr>
          <p:xfrm>
            <a:off x="5520823" y="556324"/>
            <a:ext cx="1069975" cy="955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0" name="Equation" r:id="rId8" imgW="253800" imgH="241200" progId="">
                    <p:embed/>
                  </p:oleObj>
                </mc:Choice>
                <mc:Fallback>
                  <p:oleObj name="Equation" r:id="rId8" imgW="253800" imgH="241200" progId="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0823" y="556324"/>
                          <a:ext cx="1069975" cy="955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物件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5626909"/>
                </p:ext>
              </p:extLst>
            </p:nvPr>
          </p:nvGraphicFramePr>
          <p:xfrm>
            <a:off x="5520823" y="418324"/>
            <a:ext cx="703514" cy="511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1" name="Equation" r:id="rId10" imgW="139680" imgH="101520" progId="">
                    <p:embed/>
                  </p:oleObj>
                </mc:Choice>
                <mc:Fallback>
                  <p:oleObj name="Equation" r:id="rId10" imgW="139680" imgH="101520" progId="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0823" y="418324"/>
                          <a:ext cx="703514" cy="5116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423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994611" y="1156759"/>
            <a:ext cx="1319121" cy="1275846"/>
            <a:chOff x="531615" y="480863"/>
            <a:chExt cx="1932734" cy="1784854"/>
          </a:xfrm>
        </p:grpSpPr>
        <p:sp>
          <p:nvSpPr>
            <p:cNvPr id="14" name="六邊形 13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/>
          <p:cNvGrpSpPr/>
          <p:nvPr/>
        </p:nvGrpSpPr>
        <p:grpSpPr>
          <a:xfrm rot="10800000">
            <a:off x="9688228" y="4473287"/>
            <a:ext cx="1319121" cy="1275846"/>
            <a:chOff x="531615" y="480863"/>
            <a:chExt cx="1932734" cy="1784854"/>
          </a:xfrm>
        </p:grpSpPr>
        <p:sp>
          <p:nvSpPr>
            <p:cNvPr id="25" name="六邊形 24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723149" y="2032991"/>
            <a:ext cx="8888457" cy="1609682"/>
            <a:chOff x="1723149" y="2032991"/>
            <a:chExt cx="8888457" cy="1609682"/>
          </a:xfrm>
        </p:grpSpPr>
        <p:graphicFrame>
          <p:nvGraphicFramePr>
            <p:cNvPr id="34" name="物件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520107"/>
                </p:ext>
              </p:extLst>
            </p:nvPr>
          </p:nvGraphicFramePr>
          <p:xfrm>
            <a:off x="1723149" y="2107394"/>
            <a:ext cx="8888457" cy="1535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5" name="Equation" r:id="rId3" imgW="1396800" imgH="241200" progId="">
                    <p:embed/>
                  </p:oleObj>
                </mc:Choice>
                <mc:Fallback>
                  <p:oleObj name="Equation" r:id="rId3" imgW="1396800" imgH="241200" progId="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3149" y="2107394"/>
                          <a:ext cx="8888457" cy="1535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物件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3411595"/>
                </p:ext>
              </p:extLst>
            </p:nvPr>
          </p:nvGraphicFramePr>
          <p:xfrm>
            <a:off x="9248532" y="2032991"/>
            <a:ext cx="703514" cy="511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6" name="Equation" r:id="rId5" imgW="139680" imgH="101520" progId="">
                    <p:embed/>
                  </p:oleObj>
                </mc:Choice>
                <mc:Fallback>
                  <p:oleObj name="Equation" r:id="rId5" imgW="139680" imgH="101520" progId="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48532" y="2032991"/>
                          <a:ext cx="703514" cy="5116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物件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876401"/>
              </p:ext>
            </p:extLst>
          </p:nvPr>
        </p:nvGraphicFramePr>
        <p:xfrm>
          <a:off x="1786094" y="3544223"/>
          <a:ext cx="7828879" cy="1582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7" imgW="1193760" imgH="241200" progId="">
                  <p:embed/>
                </p:oleObj>
              </mc:Choice>
              <mc:Fallback>
                <p:oleObj name="Equation" r:id="rId7" imgW="1193760" imgH="24120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6094" y="3544223"/>
                        <a:ext cx="7828879" cy="15824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99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3695340" y="3075057"/>
            <a:ext cx="4801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真要弄得那麼複雜</a:t>
            </a:r>
            <a:r>
              <a:rPr lang="zh-TW" altLang="en-US" sz="4000" dirty="0">
                <a:latin typeface="+mj-lt"/>
              </a:rPr>
              <a:t>？</a:t>
            </a:r>
            <a:endParaRPr lang="en-US" altLang="zh-TW" sz="4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814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2472254" y="3075057"/>
            <a:ext cx="7247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>
                <a:latin typeface="+mj-lt"/>
              </a:rPr>
              <a:t>Gated Recurrent Unit(GRU)</a:t>
            </a:r>
          </a:p>
        </p:txBody>
      </p:sp>
    </p:spTree>
    <p:extLst>
      <p:ext uri="{BB962C8B-B14F-4D97-AF65-F5344CB8AC3E}">
        <p14:creationId xmlns:p14="http://schemas.microsoft.com/office/powerpoint/2010/main" val="3247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4146587" y="3075057"/>
            <a:ext cx="3898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只留兩個 </a:t>
            </a:r>
            <a:r>
              <a:rPr lang="en-US" altLang="zh-TW" sz="4000" dirty="0" smtClean="0">
                <a:latin typeface="+mj-lt"/>
              </a:rPr>
              <a:t>Gates</a:t>
            </a:r>
          </a:p>
        </p:txBody>
      </p:sp>
    </p:spTree>
    <p:extLst>
      <p:ext uri="{BB962C8B-B14F-4D97-AF65-F5344CB8AC3E}">
        <p14:creationId xmlns:p14="http://schemas.microsoft.com/office/powerpoint/2010/main" val="7687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439215" y="309884"/>
            <a:ext cx="5746777" cy="1854367"/>
            <a:chOff x="-439215" y="373384"/>
            <a:chExt cx="5746777" cy="1854367"/>
          </a:xfrm>
        </p:grpSpPr>
        <p:sp>
          <p:nvSpPr>
            <p:cNvPr id="5" name="六邊形 4"/>
            <p:cNvSpPr/>
            <p:nvPr/>
          </p:nvSpPr>
          <p:spPr>
            <a:xfrm rot="5400000">
              <a:off x="171358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210990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250623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290256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329889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3695224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409155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448788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4884211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151541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911743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230807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270440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310073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3497059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3893388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428971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4686046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171358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210990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250623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290256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329889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3695223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4091552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4487881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1515413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1911742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230807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270440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310072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349705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389338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428971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4686044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1713577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210990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250623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290256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329889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3695221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4091549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4487879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-26807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12825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2458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92091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131724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-46623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-6990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32642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2275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111908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-26807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12825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52458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92091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131724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-46623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-69908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32642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72275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111907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-268073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12825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2458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92091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131724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標題 1"/>
          <p:cNvSpPr txBox="1">
            <a:spLocks/>
          </p:cNvSpPr>
          <p:nvPr/>
        </p:nvSpPr>
        <p:spPr>
          <a:xfrm>
            <a:off x="1101670" y="577773"/>
            <a:ext cx="3473813" cy="14469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tx2"/>
                </a:solidFill>
              </a:rPr>
              <a:t>Gated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5867096" y="1012825"/>
            <a:ext cx="4881431" cy="5373373"/>
            <a:chOff x="5867096" y="1012825"/>
            <a:chExt cx="4881431" cy="5373373"/>
          </a:xfrm>
        </p:grpSpPr>
        <p:sp>
          <p:nvSpPr>
            <p:cNvPr id="96" name="線條"/>
            <p:cNvSpPr/>
            <p:nvPr/>
          </p:nvSpPr>
          <p:spPr>
            <a:xfrm flipH="1">
              <a:off x="6167406" y="3921967"/>
              <a:ext cx="532164" cy="931223"/>
            </a:xfrm>
            <a:prstGeom prst="line">
              <a:avLst/>
            </a:prstGeom>
            <a:ln w="139700">
              <a:solidFill>
                <a:srgbClr val="FFD166"/>
              </a:solidFill>
              <a:miter lim="400000"/>
              <a:headEnd type="arrow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sp>
          <p:nvSpPr>
            <p:cNvPr id="97" name="線條"/>
            <p:cNvSpPr/>
            <p:nvPr/>
          </p:nvSpPr>
          <p:spPr>
            <a:xfrm>
              <a:off x="7267023" y="3921248"/>
              <a:ext cx="443377" cy="934209"/>
            </a:xfrm>
            <a:prstGeom prst="line">
              <a:avLst/>
            </a:prstGeom>
            <a:ln w="152400">
              <a:solidFill>
                <a:srgbClr val="FFD166"/>
              </a:solidFill>
              <a:miter lim="400000"/>
              <a:headEnd type="arrow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grpSp>
          <p:nvGrpSpPr>
            <p:cNvPr id="98" name="群組"/>
            <p:cNvGrpSpPr/>
            <p:nvPr/>
          </p:nvGrpSpPr>
          <p:grpSpPr>
            <a:xfrm>
              <a:off x="6374303" y="2766048"/>
              <a:ext cx="1096112" cy="1096112"/>
              <a:chOff x="0" y="0"/>
              <a:chExt cx="1769996" cy="1769996"/>
            </a:xfrm>
          </p:grpSpPr>
          <p:sp>
            <p:nvSpPr>
              <p:cNvPr id="100" name="圓形"/>
              <p:cNvSpPr/>
              <p:nvPr/>
            </p:nvSpPr>
            <p:spPr>
              <a:xfrm>
                <a:off x="0" y="0"/>
                <a:ext cx="1769997" cy="1769997"/>
              </a:xfrm>
              <a:prstGeom prst="ellipse">
                <a:avLst/>
              </a:prstGeom>
              <a:solidFill>
                <a:srgbClr val="118AB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>
                    <a:latin typeface="華康圓體 Std W12"/>
                    <a:ea typeface="華康圓體 Std W12"/>
                    <a:cs typeface="華康圓體 Std W12"/>
                    <a:sym typeface="華康圓體 Std W12"/>
                  </a:defRPr>
                </a:pPr>
                <a:endParaRPr/>
              </a:p>
            </p:txBody>
          </p:sp>
          <p:pic>
            <p:nvPicPr>
              <p:cNvPr id="101" name="pasted-image.png" descr="pasted-imag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94075" y="156478"/>
                <a:ext cx="1346738" cy="11543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11" name="線條"/>
            <p:cNvSpPr/>
            <p:nvPr/>
          </p:nvSpPr>
          <p:spPr>
            <a:xfrm>
              <a:off x="6922358" y="2047429"/>
              <a:ext cx="1" cy="582387"/>
            </a:xfrm>
            <a:prstGeom prst="line">
              <a:avLst/>
            </a:prstGeom>
            <a:ln w="127000">
              <a:solidFill>
                <a:srgbClr val="EF476F"/>
              </a:solidFill>
              <a:miter lim="400000"/>
              <a:headEnd type="arrow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sp>
          <p:nvSpPr>
            <p:cNvPr id="112" name="線條"/>
            <p:cNvSpPr/>
            <p:nvPr/>
          </p:nvSpPr>
          <p:spPr>
            <a:xfrm flipH="1">
              <a:off x="8746314" y="3932454"/>
              <a:ext cx="532164" cy="931223"/>
            </a:xfrm>
            <a:prstGeom prst="line">
              <a:avLst/>
            </a:prstGeom>
            <a:ln w="139700">
              <a:solidFill>
                <a:srgbClr val="FFD166"/>
              </a:solidFill>
              <a:miter lim="400000"/>
              <a:headEnd type="arrow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sp>
          <p:nvSpPr>
            <p:cNvPr id="113" name="線條"/>
            <p:cNvSpPr/>
            <p:nvPr/>
          </p:nvSpPr>
          <p:spPr>
            <a:xfrm>
              <a:off x="9845931" y="3931734"/>
              <a:ext cx="443377" cy="934209"/>
            </a:xfrm>
            <a:prstGeom prst="line">
              <a:avLst/>
            </a:prstGeom>
            <a:ln w="152400">
              <a:solidFill>
                <a:srgbClr val="FFD166"/>
              </a:solidFill>
              <a:miter lim="400000"/>
              <a:headEnd type="arrow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grpSp>
          <p:nvGrpSpPr>
            <p:cNvPr id="114" name="群組"/>
            <p:cNvGrpSpPr/>
            <p:nvPr/>
          </p:nvGrpSpPr>
          <p:grpSpPr>
            <a:xfrm>
              <a:off x="8953210" y="2776534"/>
              <a:ext cx="1096112" cy="1096112"/>
              <a:chOff x="0" y="0"/>
              <a:chExt cx="1769996" cy="1769996"/>
            </a:xfrm>
          </p:grpSpPr>
          <p:sp>
            <p:nvSpPr>
              <p:cNvPr id="115" name="圓形"/>
              <p:cNvSpPr/>
              <p:nvPr/>
            </p:nvSpPr>
            <p:spPr>
              <a:xfrm>
                <a:off x="0" y="0"/>
                <a:ext cx="1769997" cy="1769997"/>
              </a:xfrm>
              <a:prstGeom prst="ellipse">
                <a:avLst/>
              </a:prstGeom>
              <a:solidFill>
                <a:srgbClr val="118AB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>
                    <a:latin typeface="華康圓體 Std W12"/>
                    <a:ea typeface="華康圓體 Std W12"/>
                    <a:cs typeface="華康圓體 Std W12"/>
                    <a:sym typeface="華康圓體 Std W12"/>
                  </a:defRPr>
                </a:pPr>
                <a:endParaRPr/>
              </a:p>
            </p:txBody>
          </p:sp>
          <p:pic>
            <p:nvPicPr>
              <p:cNvPr id="116" name="pasted-image.png" descr="pasted-imag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94075" y="156478"/>
                <a:ext cx="1346738" cy="11543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19" name="線條"/>
            <p:cNvSpPr/>
            <p:nvPr/>
          </p:nvSpPr>
          <p:spPr>
            <a:xfrm>
              <a:off x="9501266" y="2057915"/>
              <a:ext cx="1" cy="582387"/>
            </a:xfrm>
            <a:prstGeom prst="line">
              <a:avLst/>
            </a:prstGeom>
            <a:ln w="127000">
              <a:solidFill>
                <a:srgbClr val="EF476F"/>
              </a:solidFill>
              <a:miter lim="400000"/>
              <a:headEnd type="arrow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pPr>
              <a:endParaRPr/>
            </a:p>
          </p:txBody>
        </p:sp>
        <p:sp>
          <p:nvSpPr>
            <p:cNvPr id="124" name="輸入門"/>
            <p:cNvSpPr/>
            <p:nvPr/>
          </p:nvSpPr>
          <p:spPr>
            <a:xfrm>
              <a:off x="6046624" y="5802238"/>
              <a:ext cx="1751469" cy="583960"/>
            </a:xfrm>
            <a:prstGeom prst="roundRect">
              <a:avLst>
                <a:gd name="adj" fmla="val 20202"/>
              </a:avLst>
            </a:prstGeom>
            <a:solidFill>
              <a:srgbClr val="00B70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lvl1pPr>
            </a:lstStyle>
            <a:p>
              <a:r>
                <a:rPr lang="zh-TW" altLang="en-US" sz="2800" dirty="0" smtClean="0">
                  <a:solidFill>
                    <a:schemeClr val="bg1"/>
                  </a:solidFill>
                </a:rPr>
                <a:t>記憶</a:t>
              </a:r>
              <a:r>
                <a:rPr lang="zh-TW" altLang="en-US" sz="2800" dirty="0">
                  <a:solidFill>
                    <a:schemeClr val="bg1"/>
                  </a:solidFill>
                </a:rPr>
                <a:t>門</a:t>
              </a:r>
              <a:endParaRPr sz="2800" dirty="0">
                <a:solidFill>
                  <a:schemeClr val="bg1"/>
                </a:solidFill>
              </a:endParaRPr>
            </a:p>
          </p:txBody>
        </p:sp>
        <p:sp>
          <p:nvSpPr>
            <p:cNvPr id="125" name="輸出門"/>
            <p:cNvSpPr/>
            <p:nvPr/>
          </p:nvSpPr>
          <p:spPr>
            <a:xfrm>
              <a:off x="8704916" y="5802238"/>
              <a:ext cx="1751468" cy="583960"/>
            </a:xfrm>
            <a:prstGeom prst="roundRect">
              <a:avLst>
                <a:gd name="adj" fmla="val 20202"/>
              </a:avLst>
            </a:prstGeom>
            <a:solidFill>
              <a:srgbClr val="00B70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>
                <a:lnSpc>
                  <a:spcPct val="100000"/>
                </a:lnSpc>
                <a:defRPr>
                  <a:latin typeface="華康圓體 Std W12"/>
                  <a:ea typeface="華康圓體 Std W12"/>
                  <a:cs typeface="華康圓體 Std W12"/>
                  <a:sym typeface="華康圓體 Std W12"/>
                </a:defRPr>
              </a:lvl1pPr>
            </a:lstStyle>
            <a:p>
              <a:r>
                <a:rPr lang="zh-TW" altLang="en-US" sz="2800" dirty="0" smtClean="0">
                  <a:solidFill>
                    <a:schemeClr val="bg1"/>
                  </a:solidFill>
                </a:rPr>
                <a:t>重設門</a:t>
              </a:r>
              <a:endParaRPr lang="en-US" altLang="zh-TW" sz="2800" dirty="0" smtClean="0">
                <a:solidFill>
                  <a:schemeClr val="bg1"/>
                </a:solidFill>
              </a:endParaRPr>
            </a:p>
          </p:txBody>
        </p:sp>
        <p:graphicFrame>
          <p:nvGraphicFramePr>
            <p:cNvPr id="128" name="物件 1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1709855"/>
                </p:ext>
              </p:extLst>
            </p:nvPr>
          </p:nvGraphicFramePr>
          <p:xfrm>
            <a:off x="5867096" y="4817538"/>
            <a:ext cx="1014413" cy="906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2" name="Equation" r:id="rId4" imgW="241200" imgH="228600" progId="">
                    <p:embed/>
                  </p:oleObj>
                </mc:Choice>
                <mc:Fallback>
                  <p:oleObj name="Equation" r:id="rId4" imgW="241200" imgH="228600" progId="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096" y="4817538"/>
                          <a:ext cx="1014413" cy="906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" name="物件 1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4097929"/>
                </p:ext>
              </p:extLst>
            </p:nvPr>
          </p:nvGraphicFramePr>
          <p:xfrm>
            <a:off x="7497198" y="4918010"/>
            <a:ext cx="672422" cy="713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3" name="Equation" r:id="rId6" imgW="203040" imgH="228600" progId="">
                    <p:embed/>
                  </p:oleObj>
                </mc:Choice>
                <mc:Fallback>
                  <p:oleObj name="Equation" r:id="rId6" imgW="203040" imgH="228600" progId="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7198" y="4918010"/>
                          <a:ext cx="672422" cy="7136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" name="物件 1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9287222"/>
                </p:ext>
              </p:extLst>
            </p:nvPr>
          </p:nvGraphicFramePr>
          <p:xfrm>
            <a:off x="8446003" y="4821340"/>
            <a:ext cx="1014413" cy="906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4" name="Equation" r:id="rId8" imgW="241200" imgH="228600" progId="">
                    <p:embed/>
                  </p:oleObj>
                </mc:Choice>
                <mc:Fallback>
                  <p:oleObj name="Equation" r:id="rId8" imgW="241200" imgH="228600" progId="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46003" y="4821340"/>
                          <a:ext cx="1014413" cy="906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" name="物件 1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7201293"/>
                </p:ext>
              </p:extLst>
            </p:nvPr>
          </p:nvGraphicFramePr>
          <p:xfrm>
            <a:off x="10076105" y="4921812"/>
            <a:ext cx="672422" cy="713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5" name="Equation" r:id="rId9" imgW="203040" imgH="228600" progId="">
                    <p:embed/>
                  </p:oleObj>
                </mc:Choice>
                <mc:Fallback>
                  <p:oleObj name="Equation" r:id="rId9" imgW="203040" imgH="228600" progId="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76105" y="4921812"/>
                          <a:ext cx="672422" cy="7136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物件 1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3798131"/>
                </p:ext>
              </p:extLst>
            </p:nvPr>
          </p:nvGraphicFramePr>
          <p:xfrm>
            <a:off x="9074150" y="1017588"/>
            <a:ext cx="852488" cy="957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6" name="Equation" r:id="rId10" imgW="203040" imgH="241200" progId="">
                    <p:embed/>
                  </p:oleObj>
                </mc:Choice>
                <mc:Fallback>
                  <p:oleObj name="Equation" r:id="rId10" imgW="203040" imgH="241200" progId="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4150" y="1017588"/>
                          <a:ext cx="852488" cy="957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" name="物件 1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4666061"/>
                </p:ext>
              </p:extLst>
            </p:nvPr>
          </p:nvGraphicFramePr>
          <p:xfrm>
            <a:off x="6442075" y="1012825"/>
            <a:ext cx="958850" cy="957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7" name="Equation" r:id="rId12" imgW="228600" imgH="241200" progId="">
                    <p:embed/>
                  </p:oleObj>
                </mc:Choice>
                <mc:Fallback>
                  <p:oleObj name="Equation" r:id="rId12" imgW="228600" imgH="241200" progId="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2075" y="1012825"/>
                          <a:ext cx="958850" cy="957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7922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圓形"/>
          <p:cNvSpPr/>
          <p:nvPr/>
        </p:nvSpPr>
        <p:spPr>
          <a:xfrm>
            <a:off x="7062087" y="2490039"/>
            <a:ext cx="1974800" cy="1974801"/>
          </a:xfrm>
          <a:prstGeom prst="ellipse">
            <a:avLst/>
          </a:prstGeom>
          <a:solidFill>
            <a:srgbClr val="118AB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84" name="線條"/>
          <p:cNvSpPr/>
          <p:nvPr/>
        </p:nvSpPr>
        <p:spPr>
          <a:xfrm flipH="1">
            <a:off x="5818258" y="3477440"/>
            <a:ext cx="1122496" cy="1"/>
          </a:xfrm>
          <a:prstGeom prst="line">
            <a:avLst/>
          </a:prstGeom>
          <a:ln w="63500">
            <a:solidFill>
              <a:srgbClr val="FFD166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85" name="線條"/>
          <p:cNvSpPr/>
          <p:nvPr/>
        </p:nvSpPr>
        <p:spPr>
          <a:xfrm>
            <a:off x="8049486" y="4599950"/>
            <a:ext cx="1" cy="1046734"/>
          </a:xfrm>
          <a:prstGeom prst="line">
            <a:avLst/>
          </a:prstGeom>
          <a:ln w="63500">
            <a:solidFill>
              <a:srgbClr val="FFD166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87" name="線條"/>
          <p:cNvSpPr/>
          <p:nvPr/>
        </p:nvSpPr>
        <p:spPr>
          <a:xfrm>
            <a:off x="8049486" y="1703400"/>
            <a:ext cx="1" cy="651090"/>
          </a:xfrm>
          <a:prstGeom prst="line">
            <a:avLst/>
          </a:prstGeom>
          <a:ln w="63500">
            <a:solidFill>
              <a:srgbClr val="EF476F"/>
            </a:solidFill>
            <a:miter lim="400000"/>
            <a:head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pic>
        <p:nvPicPr>
          <p:cNvPr id="88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84885" y="3013586"/>
            <a:ext cx="1705758" cy="729783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圓角矩形"/>
          <p:cNvSpPr/>
          <p:nvPr/>
        </p:nvSpPr>
        <p:spPr>
          <a:xfrm>
            <a:off x="2919663" y="2840192"/>
            <a:ext cx="2926403" cy="1274496"/>
          </a:xfrm>
          <a:prstGeom prst="roundRect">
            <a:avLst>
              <a:gd name="adj" fmla="val 15000"/>
            </a:avLst>
          </a:prstGeom>
          <a:ln w="76200">
            <a:solidFill>
              <a:srgbClr val="EF476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華康圓體 Std W12"/>
                <a:ea typeface="華康圓體 Std W12"/>
                <a:cs typeface="華康圓體 Std W12"/>
                <a:sym typeface="華康圓體 Std W12"/>
              </a:defRPr>
            </a:pPr>
            <a:endParaRPr/>
          </a:p>
        </p:txBody>
      </p:sp>
      <p:sp>
        <p:nvSpPr>
          <p:cNvPr id="92" name="input 可不考慮從前"/>
          <p:cNvSpPr txBox="1"/>
          <p:nvPr/>
        </p:nvSpPr>
        <p:spPr>
          <a:xfrm>
            <a:off x="2232435" y="4240877"/>
            <a:ext cx="430085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D166"/>
                </a:solidFill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input </a:t>
            </a:r>
            <a:r>
              <a:rPr sz="4000" dirty="0" err="1">
                <a:solidFill>
                  <a:schemeClr val="tx1"/>
                </a:solidFill>
              </a:rPr>
              <a:t>可不考慮從前</a:t>
            </a:r>
            <a:endParaRPr sz="4000" dirty="0">
              <a:solidFill>
                <a:schemeClr val="tx1"/>
              </a:solidFill>
            </a:endParaRPr>
          </a:p>
        </p:txBody>
      </p:sp>
      <p:graphicFrame>
        <p:nvGraphicFramePr>
          <p:cNvPr id="96" name="物件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749488"/>
              </p:ext>
            </p:extLst>
          </p:nvPr>
        </p:nvGraphicFramePr>
        <p:xfrm>
          <a:off x="3216588" y="2808478"/>
          <a:ext cx="2387401" cy="133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Equation" r:id="rId4" imgW="406080" imgH="241200" progId="">
                  <p:embed/>
                </p:oleObj>
              </mc:Choice>
              <mc:Fallback>
                <p:oleObj name="Equation" r:id="rId4" imgW="406080" imgH="2412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588" y="2808478"/>
                        <a:ext cx="2387401" cy="13379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物件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752442"/>
              </p:ext>
            </p:extLst>
          </p:nvPr>
        </p:nvGraphicFramePr>
        <p:xfrm>
          <a:off x="7701553" y="5781794"/>
          <a:ext cx="672422" cy="713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6" imgW="203040" imgH="228600" progId="">
                  <p:embed/>
                </p:oleObj>
              </mc:Choice>
              <mc:Fallback>
                <p:oleObj name="Equation" r:id="rId6" imgW="203040" imgH="2286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1553" y="5781794"/>
                        <a:ext cx="672422" cy="713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群組 2"/>
          <p:cNvGrpSpPr/>
          <p:nvPr/>
        </p:nvGrpSpPr>
        <p:grpSpPr>
          <a:xfrm>
            <a:off x="7394441" y="538348"/>
            <a:ext cx="1380433" cy="1199508"/>
            <a:chOff x="7394441" y="538348"/>
            <a:chExt cx="1380433" cy="1199508"/>
          </a:xfrm>
        </p:grpSpPr>
        <p:pic>
          <p:nvPicPr>
            <p:cNvPr id="90" name="pasted-image.png" descr="pasted-imag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394441" y="603615"/>
              <a:ext cx="1380433" cy="1134241"/>
            </a:xfrm>
            <a:prstGeom prst="rect">
              <a:avLst/>
            </a:prstGeom>
            <a:ln w="12700">
              <a:miter lim="400000"/>
            </a:ln>
          </p:spPr>
        </p:pic>
        <p:graphicFrame>
          <p:nvGraphicFramePr>
            <p:cNvPr id="98" name="物件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3811198"/>
                </p:ext>
              </p:extLst>
            </p:nvPr>
          </p:nvGraphicFramePr>
          <p:xfrm>
            <a:off x="7569200" y="654050"/>
            <a:ext cx="960438" cy="955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0" name="Equation" r:id="rId9" imgW="228600" imgH="241200" progId="">
                    <p:embed/>
                  </p:oleObj>
                </mc:Choice>
                <mc:Fallback>
                  <p:oleObj name="Equation" r:id="rId9" imgW="228600" imgH="241200" progId="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9200" y="654050"/>
                          <a:ext cx="960438" cy="955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物件 9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2422716"/>
                </p:ext>
              </p:extLst>
            </p:nvPr>
          </p:nvGraphicFramePr>
          <p:xfrm>
            <a:off x="7518117" y="538348"/>
            <a:ext cx="703514" cy="511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1" name="Equation" r:id="rId11" imgW="139680" imgH="101520" progId="">
                    <p:embed/>
                  </p:oleObj>
                </mc:Choice>
                <mc:Fallback>
                  <p:oleObj name="Equation" r:id="rId11" imgW="139680" imgH="101520" progId="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8117" y="538348"/>
                          <a:ext cx="703514" cy="5116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431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439215" y="373384"/>
            <a:ext cx="5746777" cy="1854367"/>
            <a:chOff x="-439215" y="373384"/>
            <a:chExt cx="5746777" cy="1854367"/>
          </a:xfrm>
        </p:grpSpPr>
        <p:sp>
          <p:nvSpPr>
            <p:cNvPr id="5" name="六邊形 4"/>
            <p:cNvSpPr/>
            <p:nvPr/>
          </p:nvSpPr>
          <p:spPr>
            <a:xfrm rot="5400000">
              <a:off x="171358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210990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250623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290256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329889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3695224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409155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4487882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4884211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151541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911743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230807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270440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310073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3497059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3893388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428971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4686046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171358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210990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250623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290256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329889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3695223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4091552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4487881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1515413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1911742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230807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270440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310072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349705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389338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4289716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4686044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1713577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210990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250623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290256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329889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3695221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4091549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4487879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-268070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128258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24587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920916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1317245" y="110258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-466235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-69907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326422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2275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1119081" y="145596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-268070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128257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524586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920915" y="18043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1317244" y="180440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-466237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-69908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32642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722750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1119079" y="74919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-268073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128255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24584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920913" y="40040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1317242" y="40040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標題 1"/>
          <p:cNvSpPr txBox="1">
            <a:spLocks/>
          </p:cNvSpPr>
          <p:nvPr/>
        </p:nvSpPr>
        <p:spPr>
          <a:xfrm>
            <a:off x="1101670" y="577773"/>
            <a:ext cx="3473813" cy="14469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tx2"/>
                </a:solidFill>
              </a:rPr>
              <a:t>RNN</a:t>
            </a:r>
          </a:p>
        </p:txBody>
      </p:sp>
      <p:sp>
        <p:nvSpPr>
          <p:cNvPr id="77" name="文字方塊 76"/>
          <p:cNvSpPr txBox="1"/>
          <p:nvPr/>
        </p:nvSpPr>
        <p:spPr>
          <a:xfrm>
            <a:off x="947935" y="2576186"/>
            <a:ext cx="1038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很多人畫成這樣。</a:t>
            </a:r>
            <a:endParaRPr lang="en-US" altLang="zh-TW" sz="2800" dirty="0" smtClean="0"/>
          </a:p>
        </p:txBody>
      </p:sp>
      <p:grpSp>
        <p:nvGrpSpPr>
          <p:cNvPr id="78" name="群組 77"/>
          <p:cNvGrpSpPr/>
          <p:nvPr/>
        </p:nvGrpSpPr>
        <p:grpSpPr>
          <a:xfrm>
            <a:off x="3947950" y="2363269"/>
            <a:ext cx="7620122" cy="4286435"/>
            <a:chOff x="3947950" y="2363269"/>
            <a:chExt cx="7620122" cy="4286435"/>
          </a:xfrm>
        </p:grpSpPr>
        <p:grpSp>
          <p:nvGrpSpPr>
            <p:cNvPr id="73" name="群組 72"/>
            <p:cNvGrpSpPr/>
            <p:nvPr/>
          </p:nvGrpSpPr>
          <p:grpSpPr>
            <a:xfrm>
              <a:off x="3947950" y="3447841"/>
              <a:ext cx="7620122" cy="2402498"/>
              <a:chOff x="1802586" y="4149561"/>
              <a:chExt cx="9702108" cy="3058913"/>
            </a:xfrm>
          </p:grpSpPr>
          <p:sp>
            <p:nvSpPr>
              <p:cNvPr id="81" name="圓形"/>
              <p:cNvSpPr/>
              <p:nvPr/>
            </p:nvSpPr>
            <p:spPr>
              <a:xfrm>
                <a:off x="1802586" y="5060950"/>
                <a:ext cx="1270001" cy="1270001"/>
              </a:xfrm>
              <a:prstGeom prst="ellipse">
                <a:avLst/>
              </a:prstGeom>
              <a:solidFill>
                <a:srgbClr val="06D6A0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82" name="箭頭"/>
              <p:cNvSpPr/>
              <p:nvPr/>
            </p:nvSpPr>
            <p:spPr>
              <a:xfrm rot="16200000">
                <a:off x="2126636" y="6643523"/>
                <a:ext cx="621901" cy="508001"/>
              </a:xfrm>
              <a:prstGeom prst="rightArrow">
                <a:avLst>
                  <a:gd name="adj1" fmla="val 32000"/>
                  <a:gd name="adj2" fmla="val 55871"/>
                </a:avLst>
              </a:prstGeom>
              <a:solidFill>
                <a:srgbClr val="EF476F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83" name="箭頭"/>
              <p:cNvSpPr/>
              <p:nvPr/>
            </p:nvSpPr>
            <p:spPr>
              <a:xfrm rot="16200000">
                <a:off x="2126636" y="4240378"/>
                <a:ext cx="621901" cy="508001"/>
              </a:xfrm>
              <a:prstGeom prst="rightArrow">
                <a:avLst>
                  <a:gd name="adj1" fmla="val 32000"/>
                  <a:gd name="adj2" fmla="val 55871"/>
                </a:avLst>
              </a:prstGeom>
              <a:solidFill>
                <a:srgbClr val="EF476F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86" name="圓形"/>
              <p:cNvSpPr/>
              <p:nvPr/>
            </p:nvSpPr>
            <p:spPr>
              <a:xfrm>
                <a:off x="3743977" y="5060950"/>
                <a:ext cx="1270001" cy="1270001"/>
              </a:xfrm>
              <a:prstGeom prst="ellipse">
                <a:avLst/>
              </a:prstGeom>
              <a:solidFill>
                <a:srgbClr val="06D6A0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87" name="箭頭"/>
              <p:cNvSpPr/>
              <p:nvPr/>
            </p:nvSpPr>
            <p:spPr>
              <a:xfrm rot="16200000">
                <a:off x="4068027" y="6643523"/>
                <a:ext cx="621901" cy="508001"/>
              </a:xfrm>
              <a:prstGeom prst="rightArrow">
                <a:avLst>
                  <a:gd name="adj1" fmla="val 32000"/>
                  <a:gd name="adj2" fmla="val 55871"/>
                </a:avLst>
              </a:prstGeom>
              <a:solidFill>
                <a:srgbClr val="EF476F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88" name="箭頭"/>
              <p:cNvSpPr/>
              <p:nvPr/>
            </p:nvSpPr>
            <p:spPr>
              <a:xfrm rot="16200000">
                <a:off x="4068027" y="4240378"/>
                <a:ext cx="621901" cy="508001"/>
              </a:xfrm>
              <a:prstGeom prst="rightArrow">
                <a:avLst>
                  <a:gd name="adj1" fmla="val 32000"/>
                  <a:gd name="adj2" fmla="val 55871"/>
                </a:avLst>
              </a:prstGeom>
              <a:solidFill>
                <a:srgbClr val="EF476F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89" name="圓形"/>
              <p:cNvSpPr/>
              <p:nvPr/>
            </p:nvSpPr>
            <p:spPr>
              <a:xfrm>
                <a:off x="5987382" y="5593496"/>
                <a:ext cx="204908" cy="204909"/>
              </a:xfrm>
              <a:prstGeom prst="ellipse">
                <a:avLst/>
              </a:prstGeom>
              <a:solidFill>
                <a:srgbClr val="06D6A0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90" name="圓形"/>
              <p:cNvSpPr/>
              <p:nvPr/>
            </p:nvSpPr>
            <p:spPr>
              <a:xfrm>
                <a:off x="6399946" y="5593496"/>
                <a:ext cx="204908" cy="204909"/>
              </a:xfrm>
              <a:prstGeom prst="ellipse">
                <a:avLst/>
              </a:prstGeom>
              <a:solidFill>
                <a:srgbClr val="06D6A0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91" name="圓形"/>
              <p:cNvSpPr/>
              <p:nvPr/>
            </p:nvSpPr>
            <p:spPr>
              <a:xfrm>
                <a:off x="6812510" y="5593496"/>
                <a:ext cx="204909" cy="204909"/>
              </a:xfrm>
              <a:prstGeom prst="ellipse">
                <a:avLst/>
              </a:prstGeom>
              <a:solidFill>
                <a:srgbClr val="06D6A0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96" name="線條"/>
              <p:cNvSpPr/>
              <p:nvPr/>
            </p:nvSpPr>
            <p:spPr>
              <a:xfrm>
                <a:off x="3099055" y="5695950"/>
                <a:ext cx="618455" cy="1"/>
              </a:xfrm>
              <a:prstGeom prst="line">
                <a:avLst/>
              </a:prstGeom>
              <a:ln w="25400">
                <a:solidFill>
                  <a:srgbClr val="EF476F"/>
                </a:solidFill>
                <a:miter lim="400000"/>
                <a:tailEnd type="triangle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98" name="線條"/>
              <p:cNvSpPr/>
              <p:nvPr/>
            </p:nvSpPr>
            <p:spPr>
              <a:xfrm>
                <a:off x="7255000" y="5695950"/>
                <a:ext cx="618455" cy="1"/>
              </a:xfrm>
              <a:prstGeom prst="line">
                <a:avLst/>
              </a:prstGeom>
              <a:ln w="25400">
                <a:solidFill>
                  <a:srgbClr val="EF476F"/>
                </a:solidFill>
                <a:miter lim="400000"/>
                <a:tailEnd type="triangle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01" name="圓形"/>
              <p:cNvSpPr/>
              <p:nvPr/>
            </p:nvSpPr>
            <p:spPr>
              <a:xfrm>
                <a:off x="8111037" y="5027083"/>
                <a:ext cx="1270001" cy="1270001"/>
              </a:xfrm>
              <a:prstGeom prst="ellipse">
                <a:avLst/>
              </a:prstGeom>
              <a:solidFill>
                <a:srgbClr val="06D6A0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02" name="箭頭"/>
              <p:cNvSpPr/>
              <p:nvPr/>
            </p:nvSpPr>
            <p:spPr>
              <a:xfrm rot="16200000">
                <a:off x="8435087" y="6609656"/>
                <a:ext cx="621901" cy="508001"/>
              </a:xfrm>
              <a:prstGeom prst="rightArrow">
                <a:avLst>
                  <a:gd name="adj1" fmla="val 32000"/>
                  <a:gd name="adj2" fmla="val 55871"/>
                </a:avLst>
              </a:prstGeom>
              <a:solidFill>
                <a:srgbClr val="EF476F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03" name="箭頭"/>
              <p:cNvSpPr/>
              <p:nvPr/>
            </p:nvSpPr>
            <p:spPr>
              <a:xfrm rot="16200000">
                <a:off x="8435087" y="4206511"/>
                <a:ext cx="621901" cy="508001"/>
              </a:xfrm>
              <a:prstGeom prst="rightArrow">
                <a:avLst>
                  <a:gd name="adj1" fmla="val 32000"/>
                  <a:gd name="adj2" fmla="val 55871"/>
                </a:avLst>
              </a:prstGeom>
              <a:solidFill>
                <a:srgbClr val="EF476F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04" name="線條"/>
              <p:cNvSpPr/>
              <p:nvPr/>
            </p:nvSpPr>
            <p:spPr>
              <a:xfrm>
                <a:off x="5191452" y="5695950"/>
                <a:ext cx="618455" cy="1"/>
              </a:xfrm>
              <a:prstGeom prst="line">
                <a:avLst/>
              </a:prstGeom>
              <a:ln w="25400">
                <a:solidFill>
                  <a:srgbClr val="EF476F"/>
                </a:solidFill>
                <a:miter lim="400000"/>
                <a:tailEnd type="triangle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05" name="線條"/>
              <p:cNvSpPr/>
              <p:nvPr/>
            </p:nvSpPr>
            <p:spPr>
              <a:xfrm>
                <a:off x="9618620" y="5662083"/>
                <a:ext cx="618455" cy="1"/>
              </a:xfrm>
              <a:prstGeom prst="line">
                <a:avLst/>
              </a:prstGeom>
              <a:ln w="25400">
                <a:solidFill>
                  <a:srgbClr val="EF476F"/>
                </a:solidFill>
                <a:miter lim="400000"/>
                <a:tailEnd type="triangle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06" name="圓形"/>
              <p:cNvSpPr/>
              <p:nvPr/>
            </p:nvSpPr>
            <p:spPr>
              <a:xfrm>
                <a:off x="10474657" y="5559630"/>
                <a:ext cx="204909" cy="204908"/>
              </a:xfrm>
              <a:prstGeom prst="ellipse">
                <a:avLst/>
              </a:prstGeom>
              <a:solidFill>
                <a:srgbClr val="06D6A0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07" name="圓形"/>
              <p:cNvSpPr/>
              <p:nvPr/>
            </p:nvSpPr>
            <p:spPr>
              <a:xfrm>
                <a:off x="10887221" y="5559630"/>
                <a:ext cx="204909" cy="204908"/>
              </a:xfrm>
              <a:prstGeom prst="ellipse">
                <a:avLst/>
              </a:prstGeom>
              <a:solidFill>
                <a:srgbClr val="06D6A0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08" name="圓形"/>
              <p:cNvSpPr/>
              <p:nvPr/>
            </p:nvSpPr>
            <p:spPr>
              <a:xfrm>
                <a:off x="11299785" y="5559630"/>
                <a:ext cx="204909" cy="204908"/>
              </a:xfrm>
              <a:prstGeom prst="ellipse">
                <a:avLst/>
              </a:prstGeom>
              <a:solidFill>
                <a:srgbClr val="06D6A0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aphicFrame>
          <p:nvGraphicFramePr>
            <p:cNvPr id="111" name="物件 1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7618562"/>
                </p:ext>
              </p:extLst>
            </p:nvPr>
          </p:nvGraphicFramePr>
          <p:xfrm>
            <a:off x="8974138" y="2435225"/>
            <a:ext cx="855662" cy="906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1" name="Equation" r:id="rId4" imgW="203040" imgH="228600" progId="">
                    <p:embed/>
                  </p:oleObj>
                </mc:Choice>
                <mc:Fallback>
                  <p:oleObj name="Equation" r:id="rId4" imgW="203040" imgH="228600" progId="">
                    <p:embed/>
                    <p:pic>
                      <p:nvPicPr>
                        <p:cNvPr id="0" name="Picture 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74138" y="2435225"/>
                          <a:ext cx="855662" cy="906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" name="物件 1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7622372"/>
                </p:ext>
              </p:extLst>
            </p:nvPr>
          </p:nvGraphicFramePr>
          <p:xfrm>
            <a:off x="5671265" y="5742501"/>
            <a:ext cx="693738" cy="906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2" name="Equation" r:id="rId6" imgW="164880" imgH="228600" progId="">
                    <p:embed/>
                  </p:oleObj>
                </mc:Choice>
                <mc:Fallback>
                  <p:oleObj name="Equation" r:id="rId6" imgW="164880" imgH="228600" progId="">
                    <p:embed/>
                    <p:pic>
                      <p:nvPicPr>
                        <p:cNvPr id="0" name="Picture 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1265" y="5742501"/>
                          <a:ext cx="693738" cy="906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" name="物件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0348813"/>
                </p:ext>
              </p:extLst>
            </p:nvPr>
          </p:nvGraphicFramePr>
          <p:xfrm>
            <a:off x="4099816" y="2490330"/>
            <a:ext cx="693738" cy="906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3" name="Equation" r:id="rId8" imgW="164880" imgH="228600" progId="">
                    <p:embed/>
                  </p:oleObj>
                </mc:Choice>
                <mc:Fallback>
                  <p:oleObj name="Equation" r:id="rId8" imgW="164880" imgH="228600" progId="">
                    <p:embed/>
                    <p:pic>
                      <p:nvPicPr>
                        <p:cNvPr id="0" name="Picture 3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9816" y="2490330"/>
                          <a:ext cx="693738" cy="906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" name="物件 1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4586092"/>
                </p:ext>
              </p:extLst>
            </p:nvPr>
          </p:nvGraphicFramePr>
          <p:xfrm>
            <a:off x="4115796" y="5742502"/>
            <a:ext cx="641350" cy="906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4" name="Equation" r:id="rId10" imgW="152280" imgH="228600" progId="">
                    <p:embed/>
                  </p:oleObj>
                </mc:Choice>
                <mc:Fallback>
                  <p:oleObj name="Equation" r:id="rId10" imgW="152280" imgH="228600" progId="">
                    <p:embed/>
                    <p:pic>
                      <p:nvPicPr>
                        <p:cNvPr id="0" name="Picture 3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5796" y="5742502"/>
                          <a:ext cx="641350" cy="906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" name="物件 1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9071938"/>
                </p:ext>
              </p:extLst>
            </p:nvPr>
          </p:nvGraphicFramePr>
          <p:xfrm>
            <a:off x="5617290" y="2489085"/>
            <a:ext cx="747713" cy="906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5" name="Equation" r:id="rId12" imgW="177480" imgH="228600" progId="">
                    <p:embed/>
                  </p:oleObj>
                </mc:Choice>
                <mc:Fallback>
                  <p:oleObj name="Equation" r:id="rId12" imgW="177480" imgH="228600" progId="">
                    <p:embed/>
                    <p:pic>
                      <p:nvPicPr>
                        <p:cNvPr id="0" name="Picture 3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7290" y="2489085"/>
                          <a:ext cx="747713" cy="906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" name="物件 1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4566794"/>
                </p:ext>
              </p:extLst>
            </p:nvPr>
          </p:nvGraphicFramePr>
          <p:xfrm>
            <a:off x="9087842" y="5743242"/>
            <a:ext cx="800100" cy="906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6" name="Equation" r:id="rId14" imgW="190440" imgH="228600" progId="">
                    <p:embed/>
                  </p:oleObj>
                </mc:Choice>
                <mc:Fallback>
                  <p:oleObj name="Equation" r:id="rId14" imgW="190440" imgH="228600" progId="">
                    <p:embed/>
                    <p:pic>
                      <p:nvPicPr>
                        <p:cNvPr id="0" name="Picture 3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87842" y="5743242"/>
                          <a:ext cx="800100" cy="906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物件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6087257"/>
                </p:ext>
              </p:extLst>
            </p:nvPr>
          </p:nvGraphicFramePr>
          <p:xfrm>
            <a:off x="9053547" y="2363269"/>
            <a:ext cx="695701" cy="1236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" name="Equation" r:id="rId16" imgW="114120" imgH="203040" progId="">
                    <p:embed/>
                  </p:oleObj>
                </mc:Choice>
                <mc:Fallback>
                  <p:oleObj name="Equation" r:id="rId16" imgW="114120" imgH="203040" progId="">
                    <p:embed/>
                    <p:pic>
                      <p:nvPicPr>
                        <p:cNvPr id="0" name="Picture 3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3547" y="2363269"/>
                          <a:ext cx="695701" cy="12368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物件 1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9584524"/>
                </p:ext>
              </p:extLst>
            </p:nvPr>
          </p:nvGraphicFramePr>
          <p:xfrm>
            <a:off x="4148868" y="2398374"/>
            <a:ext cx="695701" cy="1236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8" name="Equation" r:id="rId18" imgW="114120" imgH="203040" progId="">
                    <p:embed/>
                  </p:oleObj>
                </mc:Choice>
                <mc:Fallback>
                  <p:oleObj name="Equation" r:id="rId18" imgW="114120" imgH="203040" progId="">
                    <p:embed/>
                    <p:pic>
                      <p:nvPicPr>
                        <p:cNvPr id="0" name="Picture 3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8868" y="2398374"/>
                          <a:ext cx="695701" cy="12368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" name="物件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7683726"/>
                </p:ext>
              </p:extLst>
            </p:nvPr>
          </p:nvGraphicFramePr>
          <p:xfrm>
            <a:off x="5643295" y="2385735"/>
            <a:ext cx="695701" cy="1236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9" name="Equation" r:id="rId19" imgW="114120" imgH="203040" progId="">
                    <p:embed/>
                  </p:oleObj>
                </mc:Choice>
                <mc:Fallback>
                  <p:oleObj name="Equation" r:id="rId19" imgW="114120" imgH="203040" progId="">
                    <p:embed/>
                    <p:pic>
                      <p:nvPicPr>
                        <p:cNvPr id="0" name="Picture 3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3295" y="2385735"/>
                          <a:ext cx="695701" cy="12368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654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6" name="群組 25"/>
          <p:cNvGrpSpPr/>
          <p:nvPr/>
        </p:nvGrpSpPr>
        <p:grpSpPr>
          <a:xfrm>
            <a:off x="1916844" y="2905829"/>
            <a:ext cx="8397615" cy="1331064"/>
            <a:chOff x="1786795" y="2886005"/>
            <a:chExt cx="8397615" cy="1331064"/>
          </a:xfrm>
        </p:grpSpPr>
        <p:graphicFrame>
          <p:nvGraphicFramePr>
            <p:cNvPr id="24" name="物件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7307434"/>
                </p:ext>
              </p:extLst>
            </p:nvPr>
          </p:nvGraphicFramePr>
          <p:xfrm>
            <a:off x="1786795" y="2970548"/>
            <a:ext cx="8397615" cy="1246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3" name="Equation" r:id="rId3" imgW="1625400" imgH="241200" progId="">
                    <p:embed/>
                  </p:oleObj>
                </mc:Choice>
                <mc:Fallback>
                  <p:oleObj name="Equation" r:id="rId3" imgW="1625400" imgH="241200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6795" y="2970548"/>
                          <a:ext cx="8397615" cy="12465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物件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8160713"/>
                </p:ext>
              </p:extLst>
            </p:nvPr>
          </p:nvGraphicFramePr>
          <p:xfrm>
            <a:off x="9051446" y="2886005"/>
            <a:ext cx="703514" cy="511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4" name="Equation" r:id="rId5" imgW="139680" imgH="101520" progId="">
                    <p:embed/>
                  </p:oleObj>
                </mc:Choice>
                <mc:Fallback>
                  <p:oleObj name="Equation" r:id="rId5" imgW="139680" imgH="101520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1446" y="2886005"/>
                          <a:ext cx="703514" cy="5116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3914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3309826" y="3075057"/>
            <a:ext cx="5572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其實</a:t>
            </a:r>
            <a:r>
              <a:rPr lang="zh-TW" altLang="en-US" sz="4000" dirty="0">
                <a:latin typeface="+mj-lt"/>
              </a:rPr>
              <a:t> </a:t>
            </a:r>
            <a:r>
              <a:rPr lang="en-US" altLang="zh-TW" sz="4000" dirty="0" smtClean="0">
                <a:latin typeface="+mj-lt"/>
              </a:rPr>
              <a:t>RNN</a:t>
            </a:r>
            <a:r>
              <a:rPr lang="zh-TW" altLang="en-US" sz="4000" dirty="0" smtClean="0">
                <a:latin typeface="+mj-lt"/>
              </a:rPr>
              <a:t> 很不容易訓練</a:t>
            </a:r>
            <a:endParaRPr lang="zh-TW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33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256"/>
          <p:cNvGrpSpPr/>
          <p:nvPr/>
        </p:nvGrpSpPr>
        <p:grpSpPr>
          <a:xfrm>
            <a:off x="482600" y="1711938"/>
            <a:ext cx="11226800" cy="3434125"/>
            <a:chOff x="482600" y="2331071"/>
            <a:chExt cx="11226800" cy="3434125"/>
          </a:xfrm>
        </p:grpSpPr>
        <p:sp>
          <p:nvSpPr>
            <p:cNvPr id="3" name="六邊形 2"/>
            <p:cNvSpPr/>
            <p:nvPr/>
          </p:nvSpPr>
          <p:spPr>
            <a:xfrm rot="5400000">
              <a:off x="7467471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六邊形 3"/>
            <p:cNvSpPr/>
            <p:nvPr/>
          </p:nvSpPr>
          <p:spPr>
            <a:xfrm rot="5400000">
              <a:off x="7935251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六邊形 4"/>
            <p:cNvSpPr/>
            <p:nvPr/>
          </p:nvSpPr>
          <p:spPr>
            <a:xfrm rot="5400000">
              <a:off x="8403033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8870815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9338597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9806379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10274159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10741942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11209724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7233579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7701360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8169142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8636924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9104707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9572487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10040269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10508051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10975833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7467471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7935250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8403032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8870814" y="402725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9338596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9806378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10274159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10741941" y="402725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233577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7701359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169139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636922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9104704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9572485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10040267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10508050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10975830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467467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35248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403030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870812" y="237013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9338593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9806375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10274156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10741939" y="237013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5128555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5596336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6064118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6531900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6999682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4894664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5362445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5830226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6298008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6765791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5128555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5596335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6064117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6531899" y="402725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999681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4894662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5362443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5830224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6298007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6765789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5128552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5596333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6064114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6531896" y="237013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6999678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3257417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725198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192980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660762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3023526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3491307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959088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426870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3257417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3725197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4192979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4660761" y="40200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3023524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3491305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3959086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4426869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257414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3725195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192976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4660758" y="23629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918502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1386283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1854065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2321847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2789628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684611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1152391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1620173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2087955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555738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918502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1386282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1854064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321845" y="40200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789627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684608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1152390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1620171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087954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2555736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918499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1386279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1854061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2321843" y="23629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2789625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450706" y="31951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924171" y="2976861"/>
              <a:ext cx="1049838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實作</a:t>
              </a:r>
              <a:r>
                <a:rPr lang="en-US" altLang="zh-TW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1:</a:t>
              </a:r>
              <a:r>
                <a:rPr lang="zh-TW" altLang="en-US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 用</a:t>
              </a:r>
              <a:r>
                <a:rPr lang="en-US" altLang="zh-TW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IRNN</a:t>
              </a:r>
              <a:r>
                <a:rPr lang="zh-TW" altLang="en-US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 來做</a:t>
              </a:r>
              <a:r>
                <a:rPr lang="en-US" altLang="zh-TW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MNIST</a:t>
              </a:r>
              <a:r>
                <a:rPr lang="zh-TW" altLang="en-US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分類</a:t>
              </a:r>
              <a:endParaRPr lang="zh-TW" altLang="en-US" sz="6000" dirty="0">
                <a:solidFill>
                  <a:schemeClr val="tx2">
                    <a:lumMod val="50000"/>
                  </a:schemeClr>
                </a:solidFill>
                <a:latin typeface="Source Han Sans K Medium" panose="020B0600000000000000" pitchFamily="34" charset="-128"/>
                <a:ea typeface="Source Han Sans K Medium" panose="020B0600000000000000" pitchFamily="34" charset="-128"/>
              </a:endParaRPr>
            </a:p>
          </p:txBody>
        </p:sp>
        <p:grpSp>
          <p:nvGrpSpPr>
            <p:cNvPr id="224" name="群組 254"/>
            <p:cNvGrpSpPr/>
            <p:nvPr/>
          </p:nvGrpSpPr>
          <p:grpSpPr>
            <a:xfrm>
              <a:off x="4224886" y="4399442"/>
              <a:ext cx="3742255" cy="1365754"/>
              <a:chOff x="4224886" y="4399442"/>
              <a:chExt cx="3742255" cy="1365754"/>
            </a:xfrm>
          </p:grpSpPr>
          <p:sp>
            <p:nvSpPr>
              <p:cNvPr id="232" name="六邊形 231"/>
              <p:cNvSpPr/>
              <p:nvPr/>
            </p:nvSpPr>
            <p:spPr>
              <a:xfrm rot="5400000">
                <a:off x="4192992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3" name="六邊形 232"/>
              <p:cNvSpPr/>
              <p:nvPr/>
            </p:nvSpPr>
            <p:spPr>
              <a:xfrm rot="5400000">
                <a:off x="4660774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4" name="六邊形 233"/>
              <p:cNvSpPr/>
              <p:nvPr/>
            </p:nvSpPr>
            <p:spPr>
              <a:xfrm rot="5400000">
                <a:off x="5128556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5" name="六邊形 234"/>
              <p:cNvSpPr/>
              <p:nvPr/>
            </p:nvSpPr>
            <p:spPr>
              <a:xfrm rot="5400000">
                <a:off x="5596338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6" name="六邊形 235"/>
              <p:cNvSpPr/>
              <p:nvPr/>
            </p:nvSpPr>
            <p:spPr>
              <a:xfrm rot="5400000">
                <a:off x="6064120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7" name="六邊形 236"/>
              <p:cNvSpPr/>
              <p:nvPr/>
            </p:nvSpPr>
            <p:spPr>
              <a:xfrm rot="5400000">
                <a:off x="6531900" y="4848429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8" name="六邊形 237"/>
              <p:cNvSpPr/>
              <p:nvPr/>
            </p:nvSpPr>
            <p:spPr>
              <a:xfrm rot="5400000">
                <a:off x="6999683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9" name="六邊形 238"/>
              <p:cNvSpPr/>
              <p:nvPr/>
            </p:nvSpPr>
            <p:spPr>
              <a:xfrm rot="5400000">
                <a:off x="7467465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0" name="六邊形 239"/>
              <p:cNvSpPr/>
              <p:nvPr/>
            </p:nvSpPr>
            <p:spPr>
              <a:xfrm rot="5400000">
                <a:off x="4426883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1" name="六邊形 240"/>
              <p:cNvSpPr/>
              <p:nvPr/>
            </p:nvSpPr>
            <p:spPr>
              <a:xfrm rot="5400000">
                <a:off x="4894665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2" name="六邊形 241"/>
              <p:cNvSpPr/>
              <p:nvPr/>
            </p:nvSpPr>
            <p:spPr>
              <a:xfrm rot="5400000">
                <a:off x="5362448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3" name="六邊形 242"/>
              <p:cNvSpPr/>
              <p:nvPr/>
            </p:nvSpPr>
            <p:spPr>
              <a:xfrm rot="5400000">
                <a:off x="5830228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4" name="六邊形 243"/>
              <p:cNvSpPr/>
              <p:nvPr/>
            </p:nvSpPr>
            <p:spPr>
              <a:xfrm rot="5400000">
                <a:off x="6298010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5" name="六邊形 244"/>
              <p:cNvSpPr/>
              <p:nvPr/>
            </p:nvSpPr>
            <p:spPr>
              <a:xfrm rot="5400000">
                <a:off x="6765792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6" name="六邊形 245"/>
              <p:cNvSpPr/>
              <p:nvPr/>
            </p:nvSpPr>
            <p:spPr>
              <a:xfrm rot="5400000">
                <a:off x="7233574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7" name="六邊形 246"/>
              <p:cNvSpPr/>
              <p:nvPr/>
            </p:nvSpPr>
            <p:spPr>
              <a:xfrm rot="5400000">
                <a:off x="4426880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8" name="六邊形 247"/>
              <p:cNvSpPr/>
              <p:nvPr/>
            </p:nvSpPr>
            <p:spPr>
              <a:xfrm rot="5400000">
                <a:off x="4894663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9" name="六邊形 248"/>
              <p:cNvSpPr/>
              <p:nvPr/>
            </p:nvSpPr>
            <p:spPr>
              <a:xfrm rot="5400000">
                <a:off x="5362445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0" name="六邊形 249"/>
              <p:cNvSpPr/>
              <p:nvPr/>
            </p:nvSpPr>
            <p:spPr>
              <a:xfrm rot="5400000">
                <a:off x="5830226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1" name="六邊形 250"/>
              <p:cNvSpPr/>
              <p:nvPr/>
            </p:nvSpPr>
            <p:spPr>
              <a:xfrm rot="5400000">
                <a:off x="6298008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2" name="六邊形 251"/>
              <p:cNvSpPr/>
              <p:nvPr/>
            </p:nvSpPr>
            <p:spPr>
              <a:xfrm rot="5400000">
                <a:off x="6765791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3" name="六邊形 252"/>
              <p:cNvSpPr/>
              <p:nvPr/>
            </p:nvSpPr>
            <p:spPr>
              <a:xfrm rot="5400000">
                <a:off x="7233571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4" name="矩形 253"/>
            <p:cNvSpPr/>
            <p:nvPr/>
          </p:nvSpPr>
          <p:spPr>
            <a:xfrm>
              <a:off x="3278336" y="4759153"/>
              <a:ext cx="1847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altLang="zh-TW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34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 139"/>
          <p:cNvSpPr/>
          <p:nvPr/>
        </p:nvSpPr>
        <p:spPr>
          <a:xfrm>
            <a:off x="1058204" y="2576186"/>
            <a:ext cx="10189119" cy="3748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" name="群組 2"/>
          <p:cNvGrpSpPr/>
          <p:nvPr/>
        </p:nvGrpSpPr>
        <p:grpSpPr>
          <a:xfrm>
            <a:off x="948628" y="2466694"/>
            <a:ext cx="1095668" cy="1011835"/>
            <a:chOff x="531615" y="480863"/>
            <a:chExt cx="1932734" cy="1784854"/>
          </a:xfrm>
        </p:grpSpPr>
        <p:sp>
          <p:nvSpPr>
            <p:cNvPr id="14" name="六邊形 13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3"/>
          <p:cNvGrpSpPr/>
          <p:nvPr/>
        </p:nvGrpSpPr>
        <p:grpSpPr>
          <a:xfrm rot="10800000">
            <a:off x="10261231" y="5419730"/>
            <a:ext cx="1095668" cy="1011835"/>
            <a:chOff x="531615" y="480863"/>
            <a:chExt cx="1932734" cy="1784854"/>
          </a:xfrm>
        </p:grpSpPr>
        <p:sp>
          <p:nvSpPr>
            <p:cNvPr id="5" name="六邊形 4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MNIST + IRNN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引入一般套件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1325643" y="3464674"/>
            <a:ext cx="71256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%</a:t>
            </a:r>
            <a:r>
              <a:rPr lang="en-US" sz="3600" b="1" dirty="0" err="1" smtClean="0">
                <a:solidFill>
                  <a:schemeClr val="accent6"/>
                </a:solidFill>
              </a:rPr>
              <a:t>matplotlib</a:t>
            </a:r>
            <a:r>
              <a:rPr lang="en-US" sz="3600" dirty="0" smtClean="0">
                <a:solidFill>
                  <a:schemeClr val="bg1"/>
                </a:solidFill>
              </a:rPr>
              <a:t> inline </a:t>
            </a:r>
            <a:r>
              <a:rPr lang="en-US" sz="3600" b="1" dirty="0" smtClean="0"/>
              <a:t>I</a:t>
            </a:r>
          </a:p>
          <a:p>
            <a:r>
              <a:rPr lang="en-US" sz="3600" b="1" dirty="0" smtClean="0">
                <a:solidFill>
                  <a:schemeClr val="accent6"/>
                </a:solidFill>
              </a:rPr>
              <a:t>import</a:t>
            </a:r>
            <a:r>
              <a:rPr lang="en-US" sz="3600" dirty="0" smtClean="0">
                <a:solidFill>
                  <a:schemeClr val="accent6"/>
                </a:solidFill>
              </a:rPr>
              <a:t> </a:t>
            </a:r>
            <a:r>
              <a:rPr lang="en-US" sz="3600" b="1" dirty="0" err="1" smtClean="0">
                <a:solidFill>
                  <a:schemeClr val="accent2"/>
                </a:solidFill>
              </a:rPr>
              <a:t>numpy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chemeClr val="accent6"/>
                </a:solidFill>
              </a:rPr>
              <a:t>as</a:t>
            </a:r>
            <a:r>
              <a:rPr lang="en-US" sz="3600" dirty="0" smtClean="0"/>
              <a:t> </a:t>
            </a:r>
            <a:r>
              <a:rPr lang="en-US" sz="3600" b="1" dirty="0" err="1" smtClean="0">
                <a:solidFill>
                  <a:schemeClr val="accent2"/>
                </a:solidFill>
              </a:rPr>
              <a:t>np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3600" b="1" dirty="0" smtClean="0">
                <a:solidFill>
                  <a:schemeClr val="accent6"/>
                </a:solidFill>
              </a:rPr>
              <a:t>import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accent2"/>
                </a:solidFill>
              </a:rPr>
              <a:t>matplotlib.pyplot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chemeClr val="accent6"/>
                </a:solidFill>
              </a:rPr>
              <a:t>as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accent2"/>
                </a:solidFill>
              </a:rPr>
              <a:t>plt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</a:p>
          <a:p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 139"/>
          <p:cNvSpPr/>
          <p:nvPr/>
        </p:nvSpPr>
        <p:spPr>
          <a:xfrm>
            <a:off x="1058204" y="2576186"/>
            <a:ext cx="10189119" cy="3748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" name="群組 2"/>
          <p:cNvGrpSpPr/>
          <p:nvPr/>
        </p:nvGrpSpPr>
        <p:grpSpPr>
          <a:xfrm>
            <a:off x="948628" y="2466694"/>
            <a:ext cx="1095668" cy="1011835"/>
            <a:chOff x="531615" y="480863"/>
            <a:chExt cx="1932734" cy="1784854"/>
          </a:xfrm>
        </p:grpSpPr>
        <p:sp>
          <p:nvSpPr>
            <p:cNvPr id="14" name="六邊形 13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3"/>
          <p:cNvGrpSpPr/>
          <p:nvPr/>
        </p:nvGrpSpPr>
        <p:grpSpPr>
          <a:xfrm rot="10800000">
            <a:off x="10261231" y="5419730"/>
            <a:ext cx="1095668" cy="1011835"/>
            <a:chOff x="531615" y="480863"/>
            <a:chExt cx="1932734" cy="1784854"/>
          </a:xfrm>
        </p:grpSpPr>
        <p:sp>
          <p:nvSpPr>
            <p:cNvPr id="5" name="六邊形 4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MNIST + IRNN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引入</a:t>
              </a:r>
              <a:r>
                <a:rPr lang="en-US" altLang="zh-TW" sz="2800" dirty="0" err="1" smtClean="0">
                  <a:solidFill>
                    <a:schemeClr val="tx2"/>
                  </a:solidFill>
                  <a:latin typeface="+mn-ea"/>
                  <a:ea typeface="+mn-ea"/>
                </a:rPr>
                <a:t>Keras</a:t>
              </a:r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套件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1311788" y="2577984"/>
            <a:ext cx="9953366" cy="3916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accent6"/>
                </a:solidFill>
              </a:rPr>
              <a:t>import</a:t>
            </a:r>
            <a:r>
              <a:rPr lang="en-US" sz="3500" dirty="0" smtClean="0">
                <a:solidFill>
                  <a:srgbClr val="7030A0"/>
                </a:solidFill>
              </a:rPr>
              <a:t> </a:t>
            </a:r>
            <a:r>
              <a:rPr lang="en-US" sz="3500" dirty="0" err="1" smtClean="0">
                <a:solidFill>
                  <a:schemeClr val="accent2"/>
                </a:solidFill>
              </a:rPr>
              <a:t>keras</a:t>
            </a:r>
            <a:r>
              <a:rPr lang="en-US" sz="35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3500" dirty="0" smtClean="0">
                <a:solidFill>
                  <a:schemeClr val="accent6"/>
                </a:solidFill>
              </a:rPr>
              <a:t>from</a:t>
            </a:r>
            <a:r>
              <a:rPr lang="en-US" sz="3500" dirty="0" smtClean="0">
                <a:solidFill>
                  <a:srgbClr val="7030A0"/>
                </a:solidFill>
              </a:rPr>
              <a:t> </a:t>
            </a:r>
            <a:r>
              <a:rPr lang="en-US" sz="3500" dirty="0" err="1" smtClean="0">
                <a:solidFill>
                  <a:schemeClr val="accent2"/>
                </a:solidFill>
              </a:rPr>
              <a:t>keras.datasets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en-US" sz="3500" dirty="0" smtClean="0">
                <a:solidFill>
                  <a:schemeClr val="accent6"/>
                </a:solidFill>
              </a:rPr>
              <a:t>import</a:t>
            </a:r>
            <a:r>
              <a:rPr lang="en-US" sz="3500" dirty="0" smtClean="0">
                <a:solidFill>
                  <a:schemeClr val="accent2"/>
                </a:solidFill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</a:rPr>
              <a:t>mnist</a:t>
            </a:r>
            <a:r>
              <a:rPr lang="en-US" sz="35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3500" dirty="0" smtClean="0">
                <a:solidFill>
                  <a:schemeClr val="accent6"/>
                </a:solidFill>
              </a:rPr>
              <a:t>from</a:t>
            </a:r>
            <a:r>
              <a:rPr lang="en-US" sz="3500" dirty="0" smtClean="0">
                <a:solidFill>
                  <a:srgbClr val="7030A0"/>
                </a:solidFill>
              </a:rPr>
              <a:t> </a:t>
            </a:r>
            <a:r>
              <a:rPr lang="en-US" sz="3500" dirty="0" err="1" smtClean="0">
                <a:solidFill>
                  <a:schemeClr val="accent2"/>
                </a:solidFill>
              </a:rPr>
              <a:t>keras.models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en-US" sz="3500" dirty="0" smtClean="0">
                <a:solidFill>
                  <a:schemeClr val="accent6"/>
                </a:solidFill>
              </a:rPr>
              <a:t>import</a:t>
            </a:r>
            <a:r>
              <a:rPr lang="en-US" sz="3500" dirty="0" smtClean="0">
                <a:solidFill>
                  <a:schemeClr val="bg1"/>
                </a:solidFill>
              </a:rPr>
              <a:t> Model </a:t>
            </a:r>
          </a:p>
          <a:p>
            <a:r>
              <a:rPr lang="en-US" sz="3500" dirty="0" smtClean="0">
                <a:solidFill>
                  <a:schemeClr val="accent6"/>
                </a:solidFill>
              </a:rPr>
              <a:t>from</a:t>
            </a:r>
            <a:r>
              <a:rPr lang="en-US" sz="3500" dirty="0" smtClean="0">
                <a:solidFill>
                  <a:srgbClr val="7030A0"/>
                </a:solidFill>
              </a:rPr>
              <a:t> </a:t>
            </a:r>
            <a:r>
              <a:rPr lang="en-US" sz="3500" dirty="0" err="1" smtClean="0">
                <a:solidFill>
                  <a:schemeClr val="accent2"/>
                </a:solidFill>
              </a:rPr>
              <a:t>keras.models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en-US" sz="3500" dirty="0" smtClean="0">
                <a:solidFill>
                  <a:schemeClr val="accent6"/>
                </a:solidFill>
              </a:rPr>
              <a:t>import</a:t>
            </a:r>
            <a:r>
              <a:rPr lang="en-US" sz="3500" dirty="0" smtClean="0">
                <a:solidFill>
                  <a:srgbClr val="7030A0"/>
                </a:solidFill>
              </a:rPr>
              <a:t> </a:t>
            </a:r>
            <a:r>
              <a:rPr lang="en-US" sz="3500" dirty="0" smtClean="0">
                <a:solidFill>
                  <a:schemeClr val="bg1"/>
                </a:solidFill>
              </a:rPr>
              <a:t>Sequential</a:t>
            </a:r>
            <a:r>
              <a:rPr lang="en-US" sz="35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3500" dirty="0" smtClean="0">
                <a:solidFill>
                  <a:schemeClr val="accent6"/>
                </a:solidFill>
              </a:rPr>
              <a:t>from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en-US" sz="3500" dirty="0" err="1" smtClean="0">
                <a:solidFill>
                  <a:schemeClr val="accent2"/>
                </a:solidFill>
              </a:rPr>
              <a:t>keras.layers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en-US" sz="3500" dirty="0" smtClean="0">
                <a:solidFill>
                  <a:schemeClr val="accent6"/>
                </a:solidFill>
              </a:rPr>
              <a:t>import</a:t>
            </a:r>
            <a:r>
              <a:rPr lang="en-US" sz="3500" dirty="0" smtClean="0">
                <a:solidFill>
                  <a:schemeClr val="bg1"/>
                </a:solidFill>
              </a:rPr>
              <a:t> Input, Dense, Activation </a:t>
            </a:r>
          </a:p>
          <a:p>
            <a:r>
              <a:rPr lang="en-US" sz="3500" dirty="0" smtClean="0">
                <a:solidFill>
                  <a:schemeClr val="accent6"/>
                </a:solidFill>
              </a:rPr>
              <a:t>from</a:t>
            </a:r>
            <a:r>
              <a:rPr lang="en-US" sz="3500" dirty="0" smtClean="0">
                <a:solidFill>
                  <a:srgbClr val="7030A0"/>
                </a:solidFill>
              </a:rPr>
              <a:t> </a:t>
            </a:r>
            <a:r>
              <a:rPr lang="en-US" sz="3500" dirty="0" err="1" smtClean="0">
                <a:solidFill>
                  <a:schemeClr val="accent2"/>
                </a:solidFill>
              </a:rPr>
              <a:t>keras.layers</a:t>
            </a:r>
            <a:r>
              <a:rPr lang="en-US" sz="3500" dirty="0" smtClean="0">
                <a:solidFill>
                  <a:srgbClr val="7030A0"/>
                </a:solidFill>
              </a:rPr>
              <a:t> </a:t>
            </a:r>
            <a:r>
              <a:rPr lang="en-US" sz="3500" dirty="0" smtClean="0">
                <a:solidFill>
                  <a:schemeClr val="accent6"/>
                </a:solidFill>
              </a:rPr>
              <a:t>import</a:t>
            </a:r>
            <a:r>
              <a:rPr lang="en-US" sz="3500" dirty="0" smtClean="0">
                <a:solidFill>
                  <a:srgbClr val="7030A0"/>
                </a:solidFill>
              </a:rPr>
              <a:t> </a:t>
            </a:r>
            <a:r>
              <a:rPr lang="en-US" sz="3500" dirty="0" smtClean="0">
                <a:solidFill>
                  <a:schemeClr val="bg1"/>
                </a:solidFill>
              </a:rPr>
              <a:t>LSTM</a:t>
            </a:r>
            <a:r>
              <a:rPr lang="en-US" sz="35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3500" dirty="0" smtClean="0">
                <a:solidFill>
                  <a:srgbClr val="92D050"/>
                </a:solidFill>
              </a:rPr>
              <a:t>from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en-US" sz="3500" dirty="0" err="1" smtClean="0">
                <a:solidFill>
                  <a:schemeClr val="accent2"/>
                </a:solidFill>
              </a:rPr>
              <a:t>keras.optimizers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en-US" sz="3500" dirty="0" smtClean="0">
                <a:solidFill>
                  <a:srgbClr val="92D050"/>
                </a:solidFill>
              </a:rPr>
              <a:t>import</a:t>
            </a:r>
            <a:r>
              <a:rPr lang="en-US" sz="3500" dirty="0" smtClean="0">
                <a:solidFill>
                  <a:srgbClr val="7030A0"/>
                </a:solidFill>
              </a:rPr>
              <a:t> </a:t>
            </a:r>
            <a:r>
              <a:rPr lang="en-US" sz="3500" dirty="0" smtClean="0">
                <a:solidFill>
                  <a:schemeClr val="bg1"/>
                </a:solidFill>
              </a:rPr>
              <a:t>Adam</a:t>
            </a:r>
          </a:p>
        </p:txBody>
      </p:sp>
    </p:spTree>
    <p:extLst>
      <p:ext uri="{BB962C8B-B14F-4D97-AF65-F5344CB8AC3E}">
        <p14:creationId xmlns:p14="http://schemas.microsoft.com/office/powerpoint/2010/main" val="25968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 139"/>
          <p:cNvSpPr/>
          <p:nvPr/>
        </p:nvSpPr>
        <p:spPr>
          <a:xfrm>
            <a:off x="1058204" y="2576186"/>
            <a:ext cx="10189119" cy="3748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" name="群組 2"/>
          <p:cNvGrpSpPr/>
          <p:nvPr/>
        </p:nvGrpSpPr>
        <p:grpSpPr>
          <a:xfrm>
            <a:off x="948628" y="2466694"/>
            <a:ext cx="1095668" cy="1011835"/>
            <a:chOff x="531615" y="480863"/>
            <a:chExt cx="1932734" cy="1784854"/>
          </a:xfrm>
        </p:grpSpPr>
        <p:sp>
          <p:nvSpPr>
            <p:cNvPr id="14" name="六邊形 13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3"/>
          <p:cNvGrpSpPr/>
          <p:nvPr/>
        </p:nvGrpSpPr>
        <p:grpSpPr>
          <a:xfrm rot="10800000">
            <a:off x="10261231" y="5419730"/>
            <a:ext cx="1095668" cy="1011835"/>
            <a:chOff x="531615" y="480863"/>
            <a:chExt cx="1932734" cy="1784854"/>
          </a:xfrm>
        </p:grpSpPr>
        <p:sp>
          <p:nvSpPr>
            <p:cNvPr id="5" name="六邊形 4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MNIST + IRNN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從</a:t>
              </a:r>
              <a:r>
                <a:rPr lang="en-US" altLang="zh-TW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MNIST</a:t>
              </a:r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讀入資料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1256368" y="4005002"/>
            <a:ext cx="9789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</a:rPr>
              <a:t>x_train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  <a:r>
              <a:rPr lang="en-US" sz="3600" dirty="0" err="1" smtClean="0">
                <a:solidFill>
                  <a:schemeClr val="bg1"/>
                </a:solidFill>
              </a:rPr>
              <a:t>y_train</a:t>
            </a:r>
            <a:r>
              <a:rPr lang="en-US" sz="3600" dirty="0" smtClean="0">
                <a:solidFill>
                  <a:schemeClr val="bg1"/>
                </a:solidFill>
              </a:rPr>
              <a:t>), (</a:t>
            </a:r>
            <a:r>
              <a:rPr lang="en-US" sz="3600" dirty="0" err="1" smtClean="0">
                <a:solidFill>
                  <a:schemeClr val="bg1"/>
                </a:solidFill>
              </a:rPr>
              <a:t>x_test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  <a:r>
              <a:rPr lang="en-US" sz="3600" dirty="0" err="1" smtClean="0">
                <a:solidFill>
                  <a:schemeClr val="bg1"/>
                </a:solidFill>
              </a:rPr>
              <a:t>y_test</a:t>
            </a:r>
            <a:r>
              <a:rPr lang="en-US" sz="3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zh-TW" altLang="en-US" sz="3600" dirty="0" smtClean="0">
                <a:solidFill>
                  <a:schemeClr val="bg1"/>
                </a:solidFill>
              </a:rPr>
              <a:t>                                            </a:t>
            </a:r>
            <a:r>
              <a:rPr lang="en-US" sz="3600" dirty="0" smtClean="0">
                <a:solidFill>
                  <a:schemeClr val="bg1"/>
                </a:solidFill>
              </a:rPr>
              <a:t>= </a:t>
            </a:r>
            <a:r>
              <a:rPr lang="en-US" sz="3600" dirty="0" err="1" smtClean="0">
                <a:solidFill>
                  <a:schemeClr val="bg1"/>
                </a:solidFill>
              </a:rPr>
              <a:t>mnist.load_data</a:t>
            </a:r>
            <a:r>
              <a:rPr lang="en-US" sz="3600" dirty="0" smtClean="0">
                <a:solidFill>
                  <a:schemeClr val="bg1"/>
                </a:solidFill>
              </a:rPr>
              <a:t>()</a:t>
            </a:r>
            <a:endParaRPr lang="zh-TW" altLang="en-US" sz="3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 139"/>
          <p:cNvSpPr/>
          <p:nvPr/>
        </p:nvSpPr>
        <p:spPr>
          <a:xfrm>
            <a:off x="1058204" y="2576186"/>
            <a:ext cx="10189119" cy="3748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" name="群組 2"/>
          <p:cNvGrpSpPr/>
          <p:nvPr/>
        </p:nvGrpSpPr>
        <p:grpSpPr>
          <a:xfrm>
            <a:off x="948628" y="2466694"/>
            <a:ext cx="1095668" cy="1011835"/>
            <a:chOff x="531615" y="480863"/>
            <a:chExt cx="1932734" cy="1784854"/>
          </a:xfrm>
        </p:grpSpPr>
        <p:sp>
          <p:nvSpPr>
            <p:cNvPr id="14" name="六邊形 13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3"/>
          <p:cNvGrpSpPr/>
          <p:nvPr/>
        </p:nvGrpSpPr>
        <p:grpSpPr>
          <a:xfrm rot="10800000">
            <a:off x="10261231" y="5419730"/>
            <a:ext cx="1095668" cy="1011835"/>
            <a:chOff x="531615" y="480863"/>
            <a:chExt cx="1932734" cy="1784854"/>
          </a:xfrm>
        </p:grpSpPr>
        <p:sp>
          <p:nvSpPr>
            <p:cNvPr id="5" name="六邊形 4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MNIST + IRNN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整理資料成為我們要的形狀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1284079" y="2785802"/>
            <a:ext cx="96279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x_train</a:t>
            </a:r>
            <a:r>
              <a:rPr lang="en-US" sz="3600" dirty="0" smtClean="0">
                <a:solidFill>
                  <a:schemeClr val="bg1"/>
                </a:solidFill>
              </a:rPr>
              <a:t> = </a:t>
            </a:r>
            <a:r>
              <a:rPr lang="en-US" sz="3600" dirty="0" err="1" smtClean="0">
                <a:solidFill>
                  <a:schemeClr val="bg1"/>
                </a:solidFill>
              </a:rPr>
              <a:t>x_train.reshape</a:t>
            </a:r>
            <a:r>
              <a:rPr lang="en-US" sz="3600" dirty="0" smtClean="0">
                <a:solidFill>
                  <a:schemeClr val="bg1"/>
                </a:solidFill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</a:rPr>
              <a:t>x_train.shape</a:t>
            </a:r>
            <a:r>
              <a:rPr lang="en-US" sz="3600" dirty="0" smtClean="0">
                <a:solidFill>
                  <a:schemeClr val="bg1"/>
                </a:solidFill>
              </a:rPr>
              <a:t>[</a:t>
            </a:r>
            <a:r>
              <a:rPr lang="en-US" sz="3600" dirty="0" smtClean="0">
                <a:solidFill>
                  <a:schemeClr val="accent6"/>
                </a:solidFill>
              </a:rPr>
              <a:t>0</a:t>
            </a:r>
            <a:r>
              <a:rPr lang="en-US" sz="3600" dirty="0" smtClean="0">
                <a:solidFill>
                  <a:schemeClr val="bg1"/>
                </a:solidFill>
              </a:rPr>
              <a:t>], </a:t>
            </a:r>
            <a:r>
              <a:rPr lang="en-US" sz="3600" dirty="0" smtClean="0">
                <a:solidFill>
                  <a:srgbClr val="7030A0"/>
                </a:solidFill>
              </a:rPr>
              <a:t>-</a:t>
            </a:r>
            <a:r>
              <a:rPr lang="en-US" sz="3600" dirty="0" smtClean="0">
                <a:solidFill>
                  <a:schemeClr val="accent6"/>
                </a:solidFill>
              </a:rPr>
              <a:t>1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  <a:r>
              <a:rPr lang="en-US" sz="3600" dirty="0" smtClean="0">
                <a:solidFill>
                  <a:schemeClr val="accent6"/>
                </a:solidFill>
              </a:rPr>
              <a:t>1</a:t>
            </a:r>
            <a:r>
              <a:rPr lang="en-US" sz="3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3600" dirty="0" err="1" smtClean="0">
                <a:solidFill>
                  <a:schemeClr val="bg1"/>
                </a:solidFill>
              </a:rPr>
              <a:t>x_test</a:t>
            </a:r>
            <a:r>
              <a:rPr lang="en-US" sz="3600" dirty="0" smtClean="0">
                <a:solidFill>
                  <a:schemeClr val="bg1"/>
                </a:solidFill>
              </a:rPr>
              <a:t> = </a:t>
            </a:r>
            <a:r>
              <a:rPr lang="en-US" sz="3600" dirty="0" err="1" smtClean="0">
                <a:solidFill>
                  <a:schemeClr val="bg1"/>
                </a:solidFill>
              </a:rPr>
              <a:t>x_test.reshape</a:t>
            </a:r>
            <a:r>
              <a:rPr lang="en-US" sz="3600" dirty="0" smtClean="0">
                <a:solidFill>
                  <a:schemeClr val="bg1"/>
                </a:solidFill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</a:rPr>
              <a:t>x_test.shape</a:t>
            </a:r>
            <a:r>
              <a:rPr lang="en-US" sz="3600" dirty="0" smtClean="0">
                <a:solidFill>
                  <a:schemeClr val="bg1"/>
                </a:solidFill>
              </a:rPr>
              <a:t>[</a:t>
            </a:r>
            <a:r>
              <a:rPr lang="en-US" sz="3600" dirty="0" smtClean="0">
                <a:solidFill>
                  <a:schemeClr val="accent6"/>
                </a:solidFill>
              </a:rPr>
              <a:t>0</a:t>
            </a:r>
            <a:r>
              <a:rPr lang="en-US" sz="3600" dirty="0" smtClean="0">
                <a:solidFill>
                  <a:schemeClr val="bg1"/>
                </a:solidFill>
              </a:rPr>
              <a:t>], </a:t>
            </a:r>
            <a:r>
              <a:rPr lang="en-US" sz="3600" dirty="0" smtClean="0">
                <a:solidFill>
                  <a:srgbClr val="7030A0"/>
                </a:solidFill>
              </a:rPr>
              <a:t>-</a:t>
            </a:r>
            <a:r>
              <a:rPr lang="en-US" sz="3600" dirty="0" smtClean="0">
                <a:solidFill>
                  <a:schemeClr val="accent6"/>
                </a:solidFill>
              </a:rPr>
              <a:t>1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  <a:r>
              <a:rPr lang="en-US" sz="3600" dirty="0" smtClean="0">
                <a:solidFill>
                  <a:schemeClr val="accent6"/>
                </a:solidFill>
              </a:rPr>
              <a:t>1</a:t>
            </a:r>
            <a:r>
              <a:rPr lang="en-US" sz="3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3600" dirty="0" err="1" smtClean="0">
                <a:solidFill>
                  <a:schemeClr val="bg1"/>
                </a:solidFill>
              </a:rPr>
              <a:t>x_train</a:t>
            </a:r>
            <a:r>
              <a:rPr lang="en-US" sz="3600" dirty="0" smtClean="0">
                <a:solidFill>
                  <a:schemeClr val="bg1"/>
                </a:solidFill>
              </a:rPr>
              <a:t> = </a:t>
            </a:r>
            <a:r>
              <a:rPr lang="en-US" sz="3600" dirty="0" err="1" smtClean="0">
                <a:solidFill>
                  <a:schemeClr val="bg1"/>
                </a:solidFill>
              </a:rPr>
              <a:t>x_train.astype</a:t>
            </a:r>
            <a:r>
              <a:rPr lang="en-US" sz="3600" dirty="0" smtClean="0">
                <a:solidFill>
                  <a:schemeClr val="bg1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'float32'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3600" dirty="0" err="1" smtClean="0">
                <a:solidFill>
                  <a:schemeClr val="bg1"/>
                </a:solidFill>
              </a:rPr>
              <a:t>x_test</a:t>
            </a:r>
            <a:r>
              <a:rPr lang="en-US" sz="3600" dirty="0" smtClean="0">
                <a:solidFill>
                  <a:schemeClr val="bg1"/>
                </a:solidFill>
              </a:rPr>
              <a:t> = </a:t>
            </a:r>
            <a:r>
              <a:rPr lang="en-US" sz="3600" dirty="0" err="1" smtClean="0">
                <a:solidFill>
                  <a:schemeClr val="bg1"/>
                </a:solidFill>
              </a:rPr>
              <a:t>x_test.astype</a:t>
            </a:r>
            <a:r>
              <a:rPr lang="en-US" sz="3600" dirty="0" smtClean="0">
                <a:solidFill>
                  <a:schemeClr val="bg1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'float32'</a:t>
            </a:r>
            <a:r>
              <a:rPr lang="en-US" sz="3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3600" dirty="0" err="1" smtClean="0">
                <a:solidFill>
                  <a:schemeClr val="bg1"/>
                </a:solidFill>
              </a:rPr>
              <a:t>x_train</a:t>
            </a:r>
            <a:r>
              <a:rPr lang="en-US" sz="3600" dirty="0" smtClean="0">
                <a:solidFill>
                  <a:schemeClr val="bg1"/>
                </a:solidFill>
              </a:rPr>
              <a:t> /=</a:t>
            </a:r>
            <a:r>
              <a:rPr lang="en-US" sz="3600" dirty="0" smtClean="0">
                <a:solidFill>
                  <a:schemeClr val="accent6"/>
                </a:solidFill>
              </a:rPr>
              <a:t> 255 </a:t>
            </a:r>
          </a:p>
          <a:p>
            <a:r>
              <a:rPr lang="en-US" sz="3600" dirty="0" err="1" smtClean="0">
                <a:solidFill>
                  <a:schemeClr val="bg1"/>
                </a:solidFill>
              </a:rPr>
              <a:t>x_test</a:t>
            </a:r>
            <a:r>
              <a:rPr lang="en-US" sz="3600" dirty="0" smtClean="0">
                <a:solidFill>
                  <a:schemeClr val="bg1"/>
                </a:solidFill>
              </a:rPr>
              <a:t> /= </a:t>
            </a:r>
            <a:r>
              <a:rPr lang="en-US" sz="3600" dirty="0" smtClean="0">
                <a:solidFill>
                  <a:schemeClr val="accent6"/>
                </a:solidFill>
              </a:rPr>
              <a:t>255</a:t>
            </a:r>
            <a:endParaRPr lang="zh-TW" altLang="en-US" sz="3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 139"/>
          <p:cNvSpPr/>
          <p:nvPr/>
        </p:nvSpPr>
        <p:spPr>
          <a:xfrm>
            <a:off x="1058204" y="2576186"/>
            <a:ext cx="10189119" cy="3748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" name="群組 2"/>
          <p:cNvGrpSpPr/>
          <p:nvPr/>
        </p:nvGrpSpPr>
        <p:grpSpPr>
          <a:xfrm>
            <a:off x="948628" y="2466694"/>
            <a:ext cx="1095668" cy="1011835"/>
            <a:chOff x="531615" y="480863"/>
            <a:chExt cx="1932734" cy="1784854"/>
          </a:xfrm>
        </p:grpSpPr>
        <p:sp>
          <p:nvSpPr>
            <p:cNvPr id="14" name="六邊形 13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3"/>
          <p:cNvGrpSpPr/>
          <p:nvPr/>
        </p:nvGrpSpPr>
        <p:grpSpPr>
          <a:xfrm rot="10800000">
            <a:off x="10261231" y="5419730"/>
            <a:ext cx="1095668" cy="1011835"/>
            <a:chOff x="531615" y="480863"/>
            <a:chExt cx="1932734" cy="1784854"/>
          </a:xfrm>
        </p:grpSpPr>
        <p:sp>
          <p:nvSpPr>
            <p:cNvPr id="5" name="六邊形 4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MNIST + IRNN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檢查一下我們弄對了沒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1311789" y="3547802"/>
            <a:ext cx="77777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/>
                </a:solidFill>
              </a:rPr>
              <a:t>print</a:t>
            </a:r>
            <a:r>
              <a:rPr lang="en-US" sz="3600" dirty="0" smtClean="0">
                <a:solidFill>
                  <a:schemeClr val="bg1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'</a:t>
            </a:r>
            <a:r>
              <a:rPr lang="en-US" sz="3600" dirty="0" err="1" smtClean="0">
                <a:solidFill>
                  <a:srgbClr val="FF0000"/>
                </a:solidFill>
              </a:rPr>
              <a:t>x_train</a:t>
            </a:r>
            <a:r>
              <a:rPr lang="en-US" sz="3600" dirty="0" smtClean="0">
                <a:solidFill>
                  <a:srgbClr val="FF0000"/>
                </a:solidFill>
              </a:rPr>
              <a:t> shape:'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  <a:r>
              <a:rPr lang="en-US" sz="3600" dirty="0" err="1" smtClean="0">
                <a:solidFill>
                  <a:schemeClr val="bg1"/>
                </a:solidFill>
              </a:rPr>
              <a:t>x_train.shape</a:t>
            </a:r>
            <a:r>
              <a:rPr lang="en-US" sz="3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3600" dirty="0" smtClean="0">
                <a:solidFill>
                  <a:schemeClr val="accent6"/>
                </a:solidFill>
              </a:rPr>
              <a:t>print</a:t>
            </a:r>
            <a:r>
              <a:rPr lang="en-US" sz="3600" dirty="0" smtClean="0">
                <a:solidFill>
                  <a:schemeClr val="bg1"/>
                </a:solidFill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</a:rPr>
              <a:t>x_train.shape</a:t>
            </a:r>
            <a:r>
              <a:rPr lang="en-US" sz="3600" dirty="0" smtClean="0">
                <a:solidFill>
                  <a:schemeClr val="bg1"/>
                </a:solidFill>
              </a:rPr>
              <a:t>[0],</a:t>
            </a:r>
            <a:r>
              <a:rPr lang="en-US" sz="3600" dirty="0" smtClean="0">
                <a:solidFill>
                  <a:srgbClr val="FF0000"/>
                </a:solidFill>
              </a:rPr>
              <a:t> 'train samples</a:t>
            </a:r>
            <a:r>
              <a:rPr lang="en-US" sz="3600" dirty="0" smtClean="0">
                <a:solidFill>
                  <a:schemeClr val="bg1"/>
                </a:solidFill>
              </a:rPr>
              <a:t>') </a:t>
            </a:r>
          </a:p>
          <a:p>
            <a:r>
              <a:rPr lang="en-US" sz="3600" dirty="0" smtClean="0">
                <a:solidFill>
                  <a:schemeClr val="accent6"/>
                </a:solidFill>
              </a:rPr>
              <a:t>print</a:t>
            </a:r>
            <a:r>
              <a:rPr lang="en-US" sz="3600" dirty="0" smtClean="0">
                <a:solidFill>
                  <a:schemeClr val="bg1"/>
                </a:solidFill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</a:rPr>
              <a:t>x_test.shape</a:t>
            </a:r>
            <a:r>
              <a:rPr lang="en-US" sz="3600" dirty="0" smtClean="0">
                <a:solidFill>
                  <a:schemeClr val="bg1"/>
                </a:solidFill>
              </a:rPr>
              <a:t>[0], </a:t>
            </a:r>
            <a:r>
              <a:rPr lang="en-US" sz="3600" dirty="0" smtClean="0">
                <a:solidFill>
                  <a:srgbClr val="FF0000"/>
                </a:solidFill>
              </a:rPr>
              <a:t>'test samples'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  <a:endParaRPr lang="zh-TW" altLang="en-US" sz="3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 139"/>
          <p:cNvSpPr/>
          <p:nvPr/>
        </p:nvSpPr>
        <p:spPr>
          <a:xfrm>
            <a:off x="1058204" y="2576186"/>
            <a:ext cx="10189119" cy="3748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" name="群組 2"/>
          <p:cNvGrpSpPr/>
          <p:nvPr/>
        </p:nvGrpSpPr>
        <p:grpSpPr>
          <a:xfrm>
            <a:off x="948628" y="2466694"/>
            <a:ext cx="1095668" cy="1011835"/>
            <a:chOff x="531615" y="480863"/>
            <a:chExt cx="1932734" cy="1784854"/>
          </a:xfrm>
        </p:grpSpPr>
        <p:sp>
          <p:nvSpPr>
            <p:cNvPr id="14" name="六邊形 13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3"/>
          <p:cNvGrpSpPr/>
          <p:nvPr/>
        </p:nvGrpSpPr>
        <p:grpSpPr>
          <a:xfrm rot="10800000">
            <a:off x="10261231" y="5419730"/>
            <a:ext cx="1095668" cy="1011835"/>
            <a:chOff x="531615" y="480863"/>
            <a:chExt cx="1932734" cy="1784854"/>
          </a:xfrm>
        </p:grpSpPr>
        <p:sp>
          <p:nvSpPr>
            <p:cNvPr id="5" name="六邊形 4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22"/>
          <p:cNvGrpSpPr/>
          <p:nvPr/>
        </p:nvGrpSpPr>
        <p:grpSpPr>
          <a:xfrm>
            <a:off x="-3410444" y="464289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MNIST + IRNN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把資料變成</a:t>
              </a:r>
              <a:r>
                <a:rPr lang="en-US" altLang="zh-TW" sz="2800" dirty="0" err="1" smtClean="0">
                  <a:solidFill>
                    <a:schemeClr val="tx2"/>
                  </a:solidFill>
                  <a:latin typeface="+mn-ea"/>
                  <a:ea typeface="+mn-ea"/>
                </a:rPr>
                <a:t>keras</a:t>
              </a:r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可以處理的形式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1297933" y="3658638"/>
            <a:ext cx="9217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y_train</a:t>
            </a:r>
            <a:r>
              <a:rPr lang="en-US" sz="3600" dirty="0" smtClean="0">
                <a:solidFill>
                  <a:schemeClr val="bg1"/>
                </a:solidFill>
              </a:rPr>
              <a:t> = </a:t>
            </a:r>
            <a:r>
              <a:rPr lang="en-US" sz="3600" dirty="0" err="1" smtClean="0">
                <a:solidFill>
                  <a:schemeClr val="bg1"/>
                </a:solidFill>
              </a:rPr>
              <a:t>keras.utils.to_categorical</a:t>
            </a:r>
            <a:r>
              <a:rPr lang="en-US" sz="3600" dirty="0" smtClean="0">
                <a:solidFill>
                  <a:schemeClr val="bg1"/>
                </a:solidFill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</a:rPr>
              <a:t>y_train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  <a:r>
              <a:rPr lang="en-US" sz="3600" dirty="0" smtClean="0">
                <a:solidFill>
                  <a:schemeClr val="accent6"/>
                </a:solidFill>
              </a:rPr>
              <a:t>10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y_test</a:t>
            </a:r>
            <a:r>
              <a:rPr lang="en-US" sz="3600" dirty="0" smtClean="0">
                <a:solidFill>
                  <a:schemeClr val="bg1"/>
                </a:solidFill>
              </a:rPr>
              <a:t> = </a:t>
            </a:r>
            <a:r>
              <a:rPr lang="en-US" sz="3600" dirty="0" err="1" smtClean="0">
                <a:solidFill>
                  <a:schemeClr val="bg1"/>
                </a:solidFill>
              </a:rPr>
              <a:t>keras.utils.to_categorical</a:t>
            </a:r>
            <a:r>
              <a:rPr lang="en-US" sz="3600" dirty="0" smtClean="0">
                <a:solidFill>
                  <a:schemeClr val="bg1"/>
                </a:solidFill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</a:rPr>
              <a:t>y_test</a:t>
            </a:r>
            <a:r>
              <a:rPr lang="en-US" sz="3600" dirty="0" smtClean="0">
                <a:solidFill>
                  <a:schemeClr val="bg1"/>
                </a:solidFill>
              </a:rPr>
              <a:t>,</a:t>
            </a:r>
            <a:r>
              <a:rPr lang="en-US" sz="3600" dirty="0" smtClean="0">
                <a:solidFill>
                  <a:schemeClr val="accent6"/>
                </a:solidFill>
              </a:rPr>
              <a:t> 10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  <a:endParaRPr lang="zh-TW" altLang="en-US" sz="3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 139"/>
          <p:cNvSpPr/>
          <p:nvPr/>
        </p:nvSpPr>
        <p:spPr>
          <a:xfrm>
            <a:off x="1058204" y="2576186"/>
            <a:ext cx="10189119" cy="3748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" name="群組 2"/>
          <p:cNvGrpSpPr/>
          <p:nvPr/>
        </p:nvGrpSpPr>
        <p:grpSpPr>
          <a:xfrm>
            <a:off x="948628" y="2466694"/>
            <a:ext cx="1095668" cy="1011835"/>
            <a:chOff x="531615" y="480863"/>
            <a:chExt cx="1932734" cy="1784854"/>
          </a:xfrm>
        </p:grpSpPr>
        <p:sp>
          <p:nvSpPr>
            <p:cNvPr id="14" name="六邊形 13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3"/>
          <p:cNvGrpSpPr/>
          <p:nvPr/>
        </p:nvGrpSpPr>
        <p:grpSpPr>
          <a:xfrm rot="10800000">
            <a:off x="10261231" y="5419730"/>
            <a:ext cx="1095668" cy="1011835"/>
            <a:chOff x="531615" y="480863"/>
            <a:chExt cx="1932734" cy="1784854"/>
          </a:xfrm>
        </p:grpSpPr>
        <p:sp>
          <p:nvSpPr>
            <p:cNvPr id="5" name="六邊形 4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MNIST + IRNN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建模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1284079" y="2785802"/>
            <a:ext cx="1024831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bg1"/>
                </a:solidFill>
              </a:rPr>
              <a:t>model = Sequential() </a:t>
            </a:r>
          </a:p>
          <a:p>
            <a:r>
              <a:rPr lang="en-US" sz="3500" dirty="0" err="1" smtClean="0">
                <a:solidFill>
                  <a:schemeClr val="bg1"/>
                </a:solidFill>
              </a:rPr>
              <a:t>model.add</a:t>
            </a:r>
            <a:r>
              <a:rPr lang="en-US" sz="3500" dirty="0" smtClean="0">
                <a:solidFill>
                  <a:schemeClr val="bg1"/>
                </a:solidFill>
              </a:rPr>
              <a:t>(</a:t>
            </a:r>
            <a:r>
              <a:rPr lang="en-US" sz="3500" dirty="0" err="1" smtClean="0">
                <a:solidFill>
                  <a:schemeClr val="bg1"/>
                </a:solidFill>
              </a:rPr>
              <a:t>SimpleRNN</a:t>
            </a:r>
            <a:r>
              <a:rPr lang="en-US" sz="3500" dirty="0" smtClean="0">
                <a:solidFill>
                  <a:schemeClr val="bg1"/>
                </a:solidFill>
              </a:rPr>
              <a:t>(</a:t>
            </a:r>
            <a:r>
              <a:rPr lang="en-US" sz="3500" dirty="0" smtClean="0">
                <a:solidFill>
                  <a:schemeClr val="accent6"/>
                </a:solidFill>
              </a:rPr>
              <a:t>100</a:t>
            </a:r>
            <a:r>
              <a:rPr lang="en-US" sz="35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zh-TW" altLang="en-US" sz="3500" dirty="0" smtClean="0">
                <a:solidFill>
                  <a:schemeClr val="bg1"/>
                </a:solidFill>
              </a:rPr>
              <a:t>                              </a:t>
            </a:r>
            <a:r>
              <a:rPr lang="en-US" sz="3500" dirty="0" smtClean="0">
                <a:solidFill>
                  <a:schemeClr val="bg1"/>
                </a:solidFill>
              </a:rPr>
              <a:t>activation=</a:t>
            </a:r>
            <a:r>
              <a:rPr lang="en-US" sz="3500" dirty="0" smtClean="0">
                <a:solidFill>
                  <a:srgbClr val="FF0000"/>
                </a:solidFill>
              </a:rPr>
              <a:t>'</a:t>
            </a:r>
            <a:r>
              <a:rPr lang="en-US" sz="3500" dirty="0" err="1" smtClean="0">
                <a:solidFill>
                  <a:srgbClr val="FF0000"/>
                </a:solidFill>
              </a:rPr>
              <a:t>relu</a:t>
            </a:r>
            <a:r>
              <a:rPr lang="en-US" sz="3500" dirty="0" smtClean="0">
                <a:solidFill>
                  <a:srgbClr val="FF0000"/>
                </a:solidFill>
              </a:rPr>
              <a:t>'</a:t>
            </a:r>
            <a:r>
              <a:rPr lang="en-US" sz="35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zh-TW" altLang="en-US" sz="3500" dirty="0" smtClean="0">
                <a:solidFill>
                  <a:schemeClr val="bg1"/>
                </a:solidFill>
              </a:rPr>
              <a:t>                               </a:t>
            </a:r>
            <a:r>
              <a:rPr lang="en-US" sz="3500" dirty="0" err="1" smtClean="0">
                <a:solidFill>
                  <a:schemeClr val="bg1"/>
                </a:solidFill>
              </a:rPr>
              <a:t>input_shape</a:t>
            </a:r>
            <a:r>
              <a:rPr lang="en-US" sz="3500" dirty="0" smtClean="0">
                <a:solidFill>
                  <a:schemeClr val="bg1"/>
                </a:solidFill>
              </a:rPr>
              <a:t>=</a:t>
            </a:r>
            <a:r>
              <a:rPr lang="en-US" sz="3500" dirty="0" err="1" smtClean="0">
                <a:solidFill>
                  <a:schemeClr val="bg1"/>
                </a:solidFill>
              </a:rPr>
              <a:t>x_train.shape</a:t>
            </a:r>
            <a:r>
              <a:rPr lang="en-US" sz="3500" dirty="0" smtClean="0">
                <a:solidFill>
                  <a:schemeClr val="bg1"/>
                </a:solidFill>
              </a:rPr>
              <a:t>[</a:t>
            </a:r>
            <a:r>
              <a:rPr lang="en-US" sz="3500" dirty="0" smtClean="0">
                <a:solidFill>
                  <a:schemeClr val="accent6"/>
                </a:solidFill>
              </a:rPr>
              <a:t>1:</a:t>
            </a:r>
            <a:r>
              <a:rPr lang="en-US" sz="3500" dirty="0" smtClean="0">
                <a:solidFill>
                  <a:schemeClr val="bg1"/>
                </a:solidFill>
              </a:rPr>
              <a:t>])) </a:t>
            </a:r>
          </a:p>
          <a:p>
            <a:r>
              <a:rPr lang="en-US" sz="3500" dirty="0" err="1" smtClean="0">
                <a:solidFill>
                  <a:schemeClr val="bg1"/>
                </a:solidFill>
              </a:rPr>
              <a:t>model.add</a:t>
            </a:r>
            <a:r>
              <a:rPr lang="en-US" sz="3500" dirty="0" smtClean="0">
                <a:solidFill>
                  <a:schemeClr val="bg1"/>
                </a:solidFill>
              </a:rPr>
              <a:t>(Dense(</a:t>
            </a:r>
            <a:r>
              <a:rPr lang="en-US" sz="3500" dirty="0" smtClean="0">
                <a:solidFill>
                  <a:schemeClr val="accent6"/>
                </a:solidFill>
              </a:rPr>
              <a:t>10</a:t>
            </a:r>
            <a:r>
              <a:rPr lang="en-US" sz="3500" dirty="0" smtClean="0">
                <a:solidFill>
                  <a:schemeClr val="bg1"/>
                </a:solidFill>
              </a:rPr>
              <a:t>)) </a:t>
            </a:r>
          </a:p>
          <a:p>
            <a:r>
              <a:rPr lang="en-US" sz="3500" dirty="0" err="1" smtClean="0">
                <a:solidFill>
                  <a:schemeClr val="bg1"/>
                </a:solidFill>
              </a:rPr>
              <a:t>model.add</a:t>
            </a:r>
            <a:r>
              <a:rPr lang="en-US" sz="3500" dirty="0" smtClean="0">
                <a:solidFill>
                  <a:schemeClr val="bg1"/>
                </a:solidFill>
              </a:rPr>
              <a:t>(Activation(</a:t>
            </a:r>
            <a:r>
              <a:rPr lang="en-US" sz="3500" dirty="0" smtClean="0">
                <a:solidFill>
                  <a:srgbClr val="FF0000"/>
                </a:solidFill>
              </a:rPr>
              <a:t>'</a:t>
            </a:r>
            <a:r>
              <a:rPr lang="en-US" sz="3500" dirty="0" err="1" smtClean="0">
                <a:solidFill>
                  <a:srgbClr val="FF0000"/>
                </a:solidFill>
              </a:rPr>
              <a:t>softmax</a:t>
            </a:r>
            <a:r>
              <a:rPr lang="en-US" sz="3500" dirty="0" smtClean="0">
                <a:solidFill>
                  <a:srgbClr val="FF0000"/>
                </a:solidFill>
              </a:rPr>
              <a:t>'</a:t>
            </a:r>
            <a:r>
              <a:rPr lang="en-US" sz="3500" dirty="0" smtClean="0">
                <a:solidFill>
                  <a:schemeClr val="bg1"/>
                </a:solidFill>
              </a:rPr>
              <a:t>))</a:t>
            </a:r>
            <a:endParaRPr lang="zh-TW" altLang="en-US" sz="35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2598887" y="3075057"/>
            <a:ext cx="6994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>
                <a:latin typeface="+mj-lt"/>
              </a:rPr>
              <a:t>What can we do with this?</a:t>
            </a:r>
          </a:p>
        </p:txBody>
      </p:sp>
    </p:spTree>
    <p:extLst>
      <p:ext uri="{BB962C8B-B14F-4D97-AF65-F5344CB8AC3E}">
        <p14:creationId xmlns:p14="http://schemas.microsoft.com/office/powerpoint/2010/main" val="30283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 139"/>
          <p:cNvSpPr/>
          <p:nvPr/>
        </p:nvSpPr>
        <p:spPr>
          <a:xfrm>
            <a:off x="1058204" y="2576186"/>
            <a:ext cx="10189119" cy="3748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" name="群組 2"/>
          <p:cNvGrpSpPr/>
          <p:nvPr/>
        </p:nvGrpSpPr>
        <p:grpSpPr>
          <a:xfrm>
            <a:off x="948628" y="2466694"/>
            <a:ext cx="1095668" cy="1011835"/>
            <a:chOff x="531615" y="480863"/>
            <a:chExt cx="1932734" cy="1784854"/>
          </a:xfrm>
        </p:grpSpPr>
        <p:sp>
          <p:nvSpPr>
            <p:cNvPr id="14" name="六邊形 13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3"/>
          <p:cNvGrpSpPr/>
          <p:nvPr/>
        </p:nvGrpSpPr>
        <p:grpSpPr>
          <a:xfrm rot="10800000">
            <a:off x="10261231" y="5419730"/>
            <a:ext cx="1095668" cy="1011835"/>
            <a:chOff x="531615" y="480863"/>
            <a:chExt cx="1932734" cy="1784854"/>
          </a:xfrm>
        </p:grpSpPr>
        <p:sp>
          <p:nvSpPr>
            <p:cNvPr id="5" name="六邊形 4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MNIST + IRNN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模型編譯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1284079" y="2785802"/>
            <a:ext cx="96773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>
                <a:solidFill>
                  <a:schemeClr val="bg1"/>
                </a:solidFill>
              </a:rPr>
              <a:t>model.compile</a:t>
            </a:r>
            <a:r>
              <a:rPr lang="en-US" sz="3600" dirty="0" smtClean="0">
                <a:solidFill>
                  <a:schemeClr val="bg1"/>
                </a:solidFill>
              </a:rPr>
              <a:t>(loss=</a:t>
            </a:r>
            <a:r>
              <a:rPr lang="en-US" sz="3600" dirty="0" smtClean="0">
                <a:solidFill>
                  <a:srgbClr val="FF0000"/>
                </a:solidFill>
              </a:rPr>
              <a:t>'</a:t>
            </a:r>
            <a:r>
              <a:rPr lang="en-US" sz="3600" dirty="0" err="1" smtClean="0">
                <a:solidFill>
                  <a:srgbClr val="FF0000"/>
                </a:solidFill>
              </a:rPr>
              <a:t>categorical_crossentropy</a:t>
            </a:r>
            <a:r>
              <a:rPr lang="en-US" sz="3600" dirty="0" smtClean="0">
                <a:solidFill>
                  <a:srgbClr val="FF0000"/>
                </a:solidFill>
              </a:rPr>
              <a:t>'</a:t>
            </a:r>
            <a:r>
              <a:rPr lang="en-US" sz="3600" dirty="0" smtClean="0">
                <a:solidFill>
                  <a:schemeClr val="bg1"/>
                </a:solidFill>
              </a:rPr>
              <a:t>,</a:t>
            </a:r>
          </a:p>
          <a:p>
            <a:r>
              <a:rPr lang="zh-TW" altLang="en-US" sz="3600" dirty="0" smtClean="0">
                <a:solidFill>
                  <a:schemeClr val="bg1"/>
                </a:solidFill>
              </a:rPr>
              <a:t>                       </a:t>
            </a:r>
            <a:r>
              <a:rPr lang="en-US" sz="3600" dirty="0" smtClean="0">
                <a:solidFill>
                  <a:schemeClr val="bg1"/>
                </a:solidFill>
              </a:rPr>
              <a:t> optimizer=Adam(</a:t>
            </a:r>
            <a:r>
              <a:rPr lang="en-US" sz="3600" dirty="0" err="1" smtClean="0">
                <a:solidFill>
                  <a:schemeClr val="bg1"/>
                </a:solidFill>
              </a:rPr>
              <a:t>lr</a:t>
            </a:r>
            <a:r>
              <a:rPr lang="en-US" sz="3600" dirty="0" smtClean="0">
                <a:solidFill>
                  <a:schemeClr val="bg1"/>
                </a:solidFill>
              </a:rPr>
              <a:t>=1e-6), </a:t>
            </a:r>
          </a:p>
          <a:p>
            <a:r>
              <a:rPr lang="zh-TW" altLang="en-US" sz="3600" dirty="0" smtClean="0">
                <a:solidFill>
                  <a:schemeClr val="bg1"/>
                </a:solidFill>
              </a:rPr>
              <a:t>                        </a:t>
            </a:r>
            <a:r>
              <a:rPr lang="en-US" sz="3600" dirty="0" smtClean="0">
                <a:solidFill>
                  <a:schemeClr val="bg1"/>
                </a:solidFill>
              </a:rPr>
              <a:t>metrics=[</a:t>
            </a:r>
            <a:r>
              <a:rPr lang="en-US" sz="3600" dirty="0" smtClean="0">
                <a:solidFill>
                  <a:srgbClr val="FF0000"/>
                </a:solidFill>
              </a:rPr>
              <a:t>'accuracy'</a:t>
            </a:r>
            <a:r>
              <a:rPr lang="en-US" sz="3600" dirty="0" smtClean="0">
                <a:solidFill>
                  <a:schemeClr val="bg1"/>
                </a:solidFill>
              </a:rPr>
              <a:t>])</a:t>
            </a:r>
            <a:endParaRPr lang="zh-TW" altLang="en-US" sz="3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 139"/>
          <p:cNvSpPr/>
          <p:nvPr/>
        </p:nvSpPr>
        <p:spPr>
          <a:xfrm>
            <a:off x="1058204" y="2576186"/>
            <a:ext cx="10189119" cy="3748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" name="群組 2"/>
          <p:cNvGrpSpPr/>
          <p:nvPr/>
        </p:nvGrpSpPr>
        <p:grpSpPr>
          <a:xfrm>
            <a:off x="948628" y="2466694"/>
            <a:ext cx="1095668" cy="1011835"/>
            <a:chOff x="531615" y="480863"/>
            <a:chExt cx="1932734" cy="1784854"/>
          </a:xfrm>
        </p:grpSpPr>
        <p:sp>
          <p:nvSpPr>
            <p:cNvPr id="14" name="六邊形 13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3"/>
          <p:cNvGrpSpPr/>
          <p:nvPr/>
        </p:nvGrpSpPr>
        <p:grpSpPr>
          <a:xfrm rot="10800000">
            <a:off x="10261231" y="5419730"/>
            <a:ext cx="1095668" cy="1011835"/>
            <a:chOff x="531615" y="480863"/>
            <a:chExt cx="1932734" cy="1784854"/>
          </a:xfrm>
        </p:grpSpPr>
        <p:sp>
          <p:nvSpPr>
            <p:cNvPr id="5" name="六邊形 4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MNIST + IRNN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訓練開始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1284079" y="2785802"/>
            <a:ext cx="85427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model.fit(</a:t>
            </a:r>
            <a:r>
              <a:rPr lang="en-US" sz="3600" dirty="0" err="1" smtClean="0">
                <a:solidFill>
                  <a:schemeClr val="bg1"/>
                </a:solidFill>
              </a:rPr>
              <a:t>x_train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  <a:r>
              <a:rPr lang="en-US" sz="3600" dirty="0" err="1" smtClean="0">
                <a:solidFill>
                  <a:schemeClr val="bg1"/>
                </a:solidFill>
              </a:rPr>
              <a:t>y_train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zh-TW" altLang="en-US" sz="3600" dirty="0" smtClean="0">
                <a:solidFill>
                  <a:schemeClr val="bg1"/>
                </a:solidFill>
              </a:rPr>
              <a:t>               </a:t>
            </a:r>
            <a:r>
              <a:rPr lang="en-US" sz="3600" dirty="0" err="1" smtClean="0">
                <a:solidFill>
                  <a:schemeClr val="bg1"/>
                </a:solidFill>
              </a:rPr>
              <a:t>batch_size</a:t>
            </a:r>
            <a:r>
              <a:rPr lang="en-US" sz="3600" dirty="0" smtClean="0">
                <a:solidFill>
                  <a:schemeClr val="bg1"/>
                </a:solidFill>
              </a:rPr>
              <a:t>=</a:t>
            </a:r>
            <a:r>
              <a:rPr lang="en-US" sz="3600" dirty="0" smtClean="0">
                <a:solidFill>
                  <a:schemeClr val="accent6"/>
                </a:solidFill>
              </a:rPr>
              <a:t>32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zh-TW" altLang="en-US" sz="3600" dirty="0" smtClean="0">
                <a:solidFill>
                  <a:schemeClr val="bg1"/>
                </a:solidFill>
              </a:rPr>
              <a:t>               </a:t>
            </a:r>
            <a:r>
              <a:rPr lang="en-US" sz="3600" dirty="0" smtClean="0">
                <a:solidFill>
                  <a:schemeClr val="bg1"/>
                </a:solidFill>
              </a:rPr>
              <a:t>epochs=</a:t>
            </a:r>
            <a:r>
              <a:rPr lang="en-US" sz="3600" dirty="0" smtClean="0">
                <a:solidFill>
                  <a:schemeClr val="accent6"/>
                </a:solidFill>
              </a:rPr>
              <a:t>20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zh-TW" altLang="en-US" sz="3600" dirty="0" smtClean="0">
                <a:solidFill>
                  <a:schemeClr val="bg1"/>
                </a:solidFill>
              </a:rPr>
              <a:t>               </a:t>
            </a:r>
            <a:r>
              <a:rPr lang="en-US" sz="3600" dirty="0" err="1" smtClean="0">
                <a:solidFill>
                  <a:schemeClr val="bg1"/>
                </a:solidFill>
              </a:rPr>
              <a:t>validation_data</a:t>
            </a:r>
            <a:r>
              <a:rPr lang="en-US" sz="3600" dirty="0" smtClean="0">
                <a:solidFill>
                  <a:schemeClr val="bg1"/>
                </a:solidFill>
              </a:rPr>
              <a:t>=(</a:t>
            </a:r>
            <a:r>
              <a:rPr lang="en-US" sz="3600" dirty="0" err="1" smtClean="0">
                <a:solidFill>
                  <a:schemeClr val="bg1"/>
                </a:solidFill>
              </a:rPr>
              <a:t>x_test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  <a:r>
              <a:rPr lang="en-US" sz="3600" dirty="0" err="1" smtClean="0">
                <a:solidFill>
                  <a:schemeClr val="bg1"/>
                </a:solidFill>
              </a:rPr>
              <a:t>y_test</a:t>
            </a:r>
            <a:r>
              <a:rPr lang="en-US" sz="3600" dirty="0" smtClean="0">
                <a:solidFill>
                  <a:schemeClr val="bg1"/>
                </a:solidFill>
              </a:rPr>
              <a:t>))</a:t>
            </a:r>
            <a:endParaRPr lang="zh-TW" altLang="en-US" sz="3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 139"/>
          <p:cNvSpPr/>
          <p:nvPr/>
        </p:nvSpPr>
        <p:spPr>
          <a:xfrm>
            <a:off x="1058204" y="2576186"/>
            <a:ext cx="10189119" cy="3748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" name="群組 2"/>
          <p:cNvGrpSpPr/>
          <p:nvPr/>
        </p:nvGrpSpPr>
        <p:grpSpPr>
          <a:xfrm>
            <a:off x="948628" y="2466694"/>
            <a:ext cx="1095668" cy="1011835"/>
            <a:chOff x="531615" y="480863"/>
            <a:chExt cx="1932734" cy="1784854"/>
          </a:xfrm>
        </p:grpSpPr>
        <p:sp>
          <p:nvSpPr>
            <p:cNvPr id="14" name="六邊形 13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3"/>
          <p:cNvGrpSpPr/>
          <p:nvPr/>
        </p:nvGrpSpPr>
        <p:grpSpPr>
          <a:xfrm rot="10800000">
            <a:off x="10261231" y="5419730"/>
            <a:ext cx="1095668" cy="1011835"/>
            <a:chOff x="531615" y="480863"/>
            <a:chExt cx="1932734" cy="1784854"/>
          </a:xfrm>
        </p:grpSpPr>
        <p:sp>
          <p:nvSpPr>
            <p:cNvPr id="5" name="六邊形 4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MNIST + IRNN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看一下我們的結果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1284079" y="2785802"/>
            <a:ext cx="76706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scores = </a:t>
            </a:r>
            <a:r>
              <a:rPr lang="en-US" sz="3600" dirty="0" err="1" smtClean="0">
                <a:solidFill>
                  <a:schemeClr val="bg1"/>
                </a:solidFill>
              </a:rPr>
              <a:t>model.evaluate</a:t>
            </a:r>
            <a:r>
              <a:rPr lang="en-US" sz="3600" dirty="0" smtClean="0">
                <a:solidFill>
                  <a:schemeClr val="bg1"/>
                </a:solidFill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</a:rPr>
              <a:t>x_test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zh-TW" altLang="en-US" sz="3600" dirty="0" smtClean="0">
                <a:solidFill>
                  <a:schemeClr val="bg1"/>
                </a:solidFill>
              </a:rPr>
              <a:t>                                       </a:t>
            </a:r>
            <a:r>
              <a:rPr lang="en-US" sz="3600" dirty="0" err="1" smtClean="0">
                <a:solidFill>
                  <a:schemeClr val="bg1"/>
                </a:solidFill>
              </a:rPr>
              <a:t>y_test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zh-TW" altLang="en-US" sz="3600" dirty="0" smtClean="0">
                <a:solidFill>
                  <a:schemeClr val="bg1"/>
                </a:solidFill>
              </a:rPr>
              <a:t>                                       </a:t>
            </a:r>
            <a:r>
              <a:rPr lang="en-US" sz="3600" dirty="0" smtClean="0">
                <a:solidFill>
                  <a:schemeClr val="bg1"/>
                </a:solidFill>
              </a:rPr>
              <a:t>verbose=</a:t>
            </a:r>
            <a:r>
              <a:rPr lang="en-US" sz="3600" dirty="0" smtClean="0">
                <a:solidFill>
                  <a:schemeClr val="accent6"/>
                </a:solidFill>
              </a:rPr>
              <a:t>0</a:t>
            </a:r>
            <a:r>
              <a:rPr lang="en-US" sz="3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3600" dirty="0" smtClean="0">
                <a:solidFill>
                  <a:schemeClr val="accent6"/>
                </a:solidFill>
              </a:rPr>
              <a:t>print</a:t>
            </a:r>
            <a:r>
              <a:rPr lang="en-US" sz="3600" dirty="0" smtClean="0">
                <a:solidFill>
                  <a:schemeClr val="bg1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'IRNN test score:'</a:t>
            </a:r>
            <a:r>
              <a:rPr lang="en-US" sz="3600" dirty="0" smtClean="0">
                <a:solidFill>
                  <a:schemeClr val="bg1"/>
                </a:solidFill>
              </a:rPr>
              <a:t>, scores[</a:t>
            </a:r>
            <a:r>
              <a:rPr lang="en-US" sz="3600" dirty="0" smtClean="0">
                <a:solidFill>
                  <a:schemeClr val="accent6"/>
                </a:solidFill>
              </a:rPr>
              <a:t>0</a:t>
            </a:r>
            <a:r>
              <a:rPr lang="en-US" sz="3600" dirty="0" smtClean="0">
                <a:solidFill>
                  <a:schemeClr val="bg1"/>
                </a:solidFill>
              </a:rPr>
              <a:t>]) </a:t>
            </a:r>
          </a:p>
          <a:p>
            <a:r>
              <a:rPr lang="en-US" sz="3600" dirty="0" smtClean="0">
                <a:solidFill>
                  <a:schemeClr val="accent6"/>
                </a:solidFill>
              </a:rPr>
              <a:t>print</a:t>
            </a:r>
            <a:r>
              <a:rPr lang="en-US" sz="3600" dirty="0" smtClean="0">
                <a:solidFill>
                  <a:schemeClr val="bg1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'IRNN test accuracy:'</a:t>
            </a:r>
            <a:r>
              <a:rPr lang="en-US" sz="3600" dirty="0" smtClean="0">
                <a:solidFill>
                  <a:schemeClr val="bg1"/>
                </a:solidFill>
              </a:rPr>
              <a:t>,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scores[</a:t>
            </a:r>
            <a:r>
              <a:rPr lang="en-US" sz="3600" dirty="0" smtClean="0">
                <a:solidFill>
                  <a:schemeClr val="accent6"/>
                </a:solidFill>
              </a:rPr>
              <a:t>1</a:t>
            </a:r>
            <a:r>
              <a:rPr lang="en-US" sz="3600" dirty="0" smtClean="0">
                <a:solidFill>
                  <a:schemeClr val="bg1"/>
                </a:solidFill>
              </a:rPr>
              <a:t>])</a:t>
            </a:r>
            <a:endParaRPr lang="zh-TW" altLang="en-US" sz="3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256"/>
          <p:cNvGrpSpPr/>
          <p:nvPr/>
        </p:nvGrpSpPr>
        <p:grpSpPr>
          <a:xfrm>
            <a:off x="482600" y="1711938"/>
            <a:ext cx="11226800" cy="3434125"/>
            <a:chOff x="482600" y="2331071"/>
            <a:chExt cx="11226800" cy="3434125"/>
          </a:xfrm>
        </p:grpSpPr>
        <p:sp>
          <p:nvSpPr>
            <p:cNvPr id="3" name="六邊形 2"/>
            <p:cNvSpPr/>
            <p:nvPr/>
          </p:nvSpPr>
          <p:spPr>
            <a:xfrm rot="5400000">
              <a:off x="7467471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六邊形 3"/>
            <p:cNvSpPr/>
            <p:nvPr/>
          </p:nvSpPr>
          <p:spPr>
            <a:xfrm rot="5400000">
              <a:off x="7935251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六邊形 4"/>
            <p:cNvSpPr/>
            <p:nvPr/>
          </p:nvSpPr>
          <p:spPr>
            <a:xfrm rot="5400000">
              <a:off x="8403033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8870815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9338597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9806379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10274159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10741942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11209724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7233579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7701360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8169142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8636924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9104707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9572487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10040269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10508051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10975833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7467471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7935250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8403032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8870814" y="402725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9338596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9806378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10274159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10741941" y="402725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233577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7701359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169139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636922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9104704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9572485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10040267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10508050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10975830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467467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35248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403030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870812" y="237013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9338593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9806375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10274156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10741939" y="237013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5128555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5596336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6064118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6531900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6999682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4894664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5362445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5830226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6298008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6765791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5128555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5596335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6064117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6531899" y="402725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999681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4894662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5362443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5830224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6298007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6765789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5128552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5596333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6064114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6531896" y="237013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6999678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3257417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725198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192980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660762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3023526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3491307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959088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426870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3257417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3725197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4192979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4660761" y="40200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3023524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3491305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3959086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4426869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257414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3725195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192976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4660758" y="23629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918502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1386283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1854065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2321847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2789628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684611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1152391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1620173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2087955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555738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918502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1386282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1854064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321845" y="40200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789627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684608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1152390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1620171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087954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2555736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918499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1386279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1854061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2321843" y="23629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2789625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450706" y="31951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1792539" y="2519660"/>
              <a:ext cx="8682185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實作</a:t>
              </a:r>
              <a:r>
                <a:rPr lang="en-US" altLang="zh-TW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2:</a:t>
              </a:r>
              <a:r>
                <a:rPr lang="zh-TW" altLang="en-US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 這是正評還是負評</a:t>
              </a:r>
              <a:endParaRPr lang="en-US" altLang="zh-TW" sz="6000" dirty="0" smtClean="0">
                <a:solidFill>
                  <a:schemeClr val="tx2">
                    <a:lumMod val="50000"/>
                  </a:schemeClr>
                </a:solidFill>
                <a:latin typeface="Source Han Sans K Medium" panose="020B0600000000000000" pitchFamily="34" charset="-128"/>
                <a:ea typeface="Source Han Sans K Medium" panose="020B0600000000000000" pitchFamily="34" charset="-128"/>
              </a:endParaRPr>
            </a:p>
            <a:p>
              <a:pPr algn="ctr"/>
              <a:r>
                <a:rPr lang="en-US" altLang="zh-TW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--</a:t>
              </a:r>
              <a:r>
                <a:rPr lang="zh-TW" altLang="en-US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語意分析</a:t>
              </a:r>
              <a:r>
                <a:rPr lang="en-US" altLang="zh-TW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@</a:t>
              </a:r>
              <a:r>
                <a:rPr lang="en-US" altLang="zh-TW" sz="6000" dirty="0" err="1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IMDb</a:t>
              </a:r>
              <a:endParaRPr lang="zh-TW" altLang="en-US" sz="6000" dirty="0">
                <a:solidFill>
                  <a:schemeClr val="tx2">
                    <a:lumMod val="50000"/>
                  </a:schemeClr>
                </a:solidFill>
                <a:latin typeface="Source Han Sans K Medium" panose="020B0600000000000000" pitchFamily="34" charset="-128"/>
                <a:ea typeface="Source Han Sans K Medium" panose="020B0600000000000000" pitchFamily="34" charset="-128"/>
              </a:endParaRPr>
            </a:p>
          </p:txBody>
        </p:sp>
        <p:grpSp>
          <p:nvGrpSpPr>
            <p:cNvPr id="224" name="群組 254"/>
            <p:cNvGrpSpPr/>
            <p:nvPr/>
          </p:nvGrpSpPr>
          <p:grpSpPr>
            <a:xfrm>
              <a:off x="4224886" y="4399442"/>
              <a:ext cx="3742255" cy="1365754"/>
              <a:chOff x="4224886" y="4399442"/>
              <a:chExt cx="3742255" cy="1365754"/>
            </a:xfrm>
          </p:grpSpPr>
          <p:sp>
            <p:nvSpPr>
              <p:cNvPr id="232" name="六邊形 231"/>
              <p:cNvSpPr/>
              <p:nvPr/>
            </p:nvSpPr>
            <p:spPr>
              <a:xfrm rot="5400000">
                <a:off x="4192992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3" name="六邊形 232"/>
              <p:cNvSpPr/>
              <p:nvPr/>
            </p:nvSpPr>
            <p:spPr>
              <a:xfrm rot="5400000">
                <a:off x="4660774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4" name="六邊形 233"/>
              <p:cNvSpPr/>
              <p:nvPr/>
            </p:nvSpPr>
            <p:spPr>
              <a:xfrm rot="5400000">
                <a:off x="5128556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5" name="六邊形 234"/>
              <p:cNvSpPr/>
              <p:nvPr/>
            </p:nvSpPr>
            <p:spPr>
              <a:xfrm rot="5400000">
                <a:off x="5596338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6" name="六邊形 235"/>
              <p:cNvSpPr/>
              <p:nvPr/>
            </p:nvSpPr>
            <p:spPr>
              <a:xfrm rot="5400000">
                <a:off x="6064120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7" name="六邊形 236"/>
              <p:cNvSpPr/>
              <p:nvPr/>
            </p:nvSpPr>
            <p:spPr>
              <a:xfrm rot="5400000">
                <a:off x="6531900" y="4848429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8" name="六邊形 237"/>
              <p:cNvSpPr/>
              <p:nvPr/>
            </p:nvSpPr>
            <p:spPr>
              <a:xfrm rot="5400000">
                <a:off x="6999683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9" name="六邊形 238"/>
              <p:cNvSpPr/>
              <p:nvPr/>
            </p:nvSpPr>
            <p:spPr>
              <a:xfrm rot="5400000">
                <a:off x="7467465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0" name="六邊形 239"/>
              <p:cNvSpPr/>
              <p:nvPr/>
            </p:nvSpPr>
            <p:spPr>
              <a:xfrm rot="5400000">
                <a:off x="4426883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1" name="六邊形 240"/>
              <p:cNvSpPr/>
              <p:nvPr/>
            </p:nvSpPr>
            <p:spPr>
              <a:xfrm rot="5400000">
                <a:off x="4894665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2" name="六邊形 241"/>
              <p:cNvSpPr/>
              <p:nvPr/>
            </p:nvSpPr>
            <p:spPr>
              <a:xfrm rot="5400000">
                <a:off x="5362448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3" name="六邊形 242"/>
              <p:cNvSpPr/>
              <p:nvPr/>
            </p:nvSpPr>
            <p:spPr>
              <a:xfrm rot="5400000">
                <a:off x="5830228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4" name="六邊形 243"/>
              <p:cNvSpPr/>
              <p:nvPr/>
            </p:nvSpPr>
            <p:spPr>
              <a:xfrm rot="5400000">
                <a:off x="6298010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5" name="六邊形 244"/>
              <p:cNvSpPr/>
              <p:nvPr/>
            </p:nvSpPr>
            <p:spPr>
              <a:xfrm rot="5400000">
                <a:off x="6765792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6" name="六邊形 245"/>
              <p:cNvSpPr/>
              <p:nvPr/>
            </p:nvSpPr>
            <p:spPr>
              <a:xfrm rot="5400000">
                <a:off x="7233574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7" name="六邊形 246"/>
              <p:cNvSpPr/>
              <p:nvPr/>
            </p:nvSpPr>
            <p:spPr>
              <a:xfrm rot="5400000">
                <a:off x="4426880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8" name="六邊形 247"/>
              <p:cNvSpPr/>
              <p:nvPr/>
            </p:nvSpPr>
            <p:spPr>
              <a:xfrm rot="5400000">
                <a:off x="4894663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9" name="六邊形 248"/>
              <p:cNvSpPr/>
              <p:nvPr/>
            </p:nvSpPr>
            <p:spPr>
              <a:xfrm rot="5400000">
                <a:off x="5362445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0" name="六邊形 249"/>
              <p:cNvSpPr/>
              <p:nvPr/>
            </p:nvSpPr>
            <p:spPr>
              <a:xfrm rot="5400000">
                <a:off x="5830226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1" name="六邊形 250"/>
              <p:cNvSpPr/>
              <p:nvPr/>
            </p:nvSpPr>
            <p:spPr>
              <a:xfrm rot="5400000">
                <a:off x="6298008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2" name="六邊形 251"/>
              <p:cNvSpPr/>
              <p:nvPr/>
            </p:nvSpPr>
            <p:spPr>
              <a:xfrm rot="5400000">
                <a:off x="6765791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3" name="六邊形 252"/>
              <p:cNvSpPr/>
              <p:nvPr/>
            </p:nvSpPr>
            <p:spPr>
              <a:xfrm rot="5400000">
                <a:off x="7233571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4" name="矩形 253"/>
            <p:cNvSpPr/>
            <p:nvPr/>
          </p:nvSpPr>
          <p:spPr>
            <a:xfrm>
              <a:off x="3278336" y="4759153"/>
              <a:ext cx="1847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altLang="zh-TW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34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 139"/>
          <p:cNvSpPr/>
          <p:nvPr/>
        </p:nvSpPr>
        <p:spPr>
          <a:xfrm>
            <a:off x="1058204" y="2576186"/>
            <a:ext cx="10189119" cy="3748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948628" y="2466694"/>
            <a:ext cx="1095668" cy="1011835"/>
            <a:chOff x="531615" y="480863"/>
            <a:chExt cx="1932734" cy="1784854"/>
          </a:xfrm>
        </p:grpSpPr>
        <p:sp>
          <p:nvSpPr>
            <p:cNvPr id="14" name="六邊形 13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 rot="10800000">
            <a:off x="10261231" y="5419730"/>
            <a:ext cx="1095668" cy="1011835"/>
            <a:chOff x="531615" y="480863"/>
            <a:chExt cx="1932734" cy="1784854"/>
          </a:xfrm>
        </p:grpSpPr>
        <p:sp>
          <p:nvSpPr>
            <p:cNvPr id="5" name="六邊形 4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dirty="0" smtClean="0">
                  <a:solidFill>
                    <a:schemeClr val="tx2"/>
                  </a:solidFill>
                </a:rPr>
                <a:t>電影評論情意分析</a:t>
              </a:r>
              <a:endParaRPr lang="en-US" altLang="zh-TW" dirty="0" smtClean="0">
                <a:solidFill>
                  <a:schemeClr val="tx2"/>
                </a:solidFill>
              </a:endParaRP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首先引入一般套件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2143061" y="3478529"/>
            <a:ext cx="80361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altLang="zh-TW" sz="36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</a:t>
            </a:r>
            <a:r>
              <a:rPr lang="en-US" altLang="zh-TW" sz="3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US" altLang="zh-TW" sz="3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zh-TW" sz="3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3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mport </a:t>
            </a:r>
            <a:r>
              <a:rPr lang="en-US" altLang="zh-TW" sz="3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altLang="zh-TW" sz="3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altLang="zh-TW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</a:p>
          <a:p>
            <a:r>
              <a:rPr lang="en-US" altLang="zh-TW" sz="3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zh-TW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lang="en-US" altLang="zh-TW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altLang="zh-TW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endParaRPr lang="zh-TW" altLang="en-US" sz="3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dirty="0" smtClean="0">
                  <a:solidFill>
                    <a:schemeClr val="tx2"/>
                  </a:solidFill>
                </a:rPr>
                <a:t>電影評論情意分析</a:t>
              </a:r>
              <a:endParaRPr lang="en-US" altLang="zh-TW" dirty="0" smtClean="0">
                <a:solidFill>
                  <a:schemeClr val="tx2"/>
                </a:solidFill>
              </a:endParaRP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再引入</a:t>
              </a:r>
              <a:r>
                <a:rPr lang="en-US" altLang="zh-TW" sz="2800" dirty="0" err="1" smtClean="0">
                  <a:solidFill>
                    <a:schemeClr val="tx2"/>
                  </a:solidFill>
                  <a:latin typeface="+mn-ea"/>
                  <a:ea typeface="+mn-ea"/>
                </a:rPr>
                <a:t>Keras</a:t>
              </a:r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套件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42" name="群組 141"/>
          <p:cNvGrpSpPr/>
          <p:nvPr/>
        </p:nvGrpSpPr>
        <p:grpSpPr>
          <a:xfrm>
            <a:off x="353441" y="2221673"/>
            <a:ext cx="11385281" cy="4337048"/>
            <a:chOff x="948628" y="2466694"/>
            <a:chExt cx="10408271" cy="3964871"/>
          </a:xfrm>
        </p:grpSpPr>
        <p:sp>
          <p:nvSpPr>
            <p:cNvPr id="140" name="矩形 139"/>
            <p:cNvSpPr/>
            <p:nvPr/>
          </p:nvSpPr>
          <p:spPr>
            <a:xfrm>
              <a:off x="1058204" y="2576186"/>
              <a:ext cx="10189119" cy="37484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948628" y="2466694"/>
              <a:ext cx="1095668" cy="1011835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10261231" y="5419730"/>
              <a:ext cx="1095668" cy="1011835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41" name="文字方塊 140"/>
          <p:cNvSpPr txBox="1"/>
          <p:nvPr/>
        </p:nvSpPr>
        <p:spPr>
          <a:xfrm>
            <a:off x="821541" y="2961886"/>
            <a:ext cx="105689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keras.preprocessing</a:t>
            </a:r>
            <a:r>
              <a:rPr lang="en-US" altLang="zh-TW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zh-TW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</a:t>
            </a:r>
            <a:endParaRPr lang="en-US" altLang="zh-TW" sz="3600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3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keras.models</a:t>
            </a:r>
            <a:r>
              <a:rPr lang="en-US" altLang="zh-TW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zh-TW" sz="3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Sequential</a:t>
            </a:r>
          </a:p>
          <a:p>
            <a:r>
              <a:rPr lang="en-US" altLang="zh-TW" sz="3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keras.layers</a:t>
            </a:r>
            <a:r>
              <a:rPr lang="en-US" altLang="zh-TW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zh-TW" sz="3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Dense, Embedding</a:t>
            </a:r>
          </a:p>
          <a:p>
            <a:r>
              <a:rPr lang="en-US" altLang="zh-TW" sz="3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keras.layers</a:t>
            </a:r>
            <a:r>
              <a:rPr lang="en-US" altLang="zh-TW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zh-TW" sz="3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LSTM</a:t>
            </a:r>
          </a:p>
          <a:p>
            <a:r>
              <a:rPr lang="en-US" altLang="zh-TW" sz="3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keras.datasets</a:t>
            </a:r>
            <a:r>
              <a:rPr lang="en-US" altLang="zh-TW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zh-TW" sz="3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imdb</a:t>
            </a:r>
            <a:endParaRPr lang="zh-TW" altLang="en-US" sz="3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 139"/>
          <p:cNvSpPr/>
          <p:nvPr/>
        </p:nvSpPr>
        <p:spPr>
          <a:xfrm>
            <a:off x="1058204" y="2576186"/>
            <a:ext cx="10189119" cy="3748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948628" y="2466694"/>
            <a:ext cx="1095668" cy="1011835"/>
            <a:chOff x="531615" y="480863"/>
            <a:chExt cx="1932734" cy="1784854"/>
          </a:xfrm>
        </p:grpSpPr>
        <p:sp>
          <p:nvSpPr>
            <p:cNvPr id="14" name="六邊形 13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 rot="10800000">
            <a:off x="10261231" y="5419730"/>
            <a:ext cx="1095668" cy="1011835"/>
            <a:chOff x="531615" y="480863"/>
            <a:chExt cx="1932734" cy="1784854"/>
          </a:xfrm>
        </p:grpSpPr>
        <p:sp>
          <p:nvSpPr>
            <p:cNvPr id="5" name="六邊形 4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dirty="0" smtClean="0">
                  <a:solidFill>
                    <a:schemeClr val="tx2"/>
                  </a:solidFill>
                </a:rPr>
                <a:t>電影評論情意分析</a:t>
              </a:r>
              <a:endParaRPr lang="en-US" altLang="zh-TW" dirty="0" smtClean="0">
                <a:solidFill>
                  <a:schemeClr val="tx2"/>
                </a:solidFill>
              </a:endParaRP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從</a:t>
              </a:r>
              <a:r>
                <a:rPr lang="en-US" altLang="zh-TW" sz="2800" dirty="0" err="1" smtClean="0">
                  <a:solidFill>
                    <a:schemeClr val="tx2"/>
                  </a:solidFill>
                  <a:latin typeface="+mn-ea"/>
                  <a:ea typeface="+mn-ea"/>
                </a:rPr>
                <a:t>IMDb</a:t>
              </a:r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讀入資料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1222953" y="3666159"/>
            <a:ext cx="9809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3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x_train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3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y_train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(</a:t>
            </a:r>
            <a:r>
              <a:rPr lang="en-US" altLang="zh-TW" sz="3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x_test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3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y_test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</a:p>
          <a:p>
            <a:r>
              <a:rPr lang="en-US" altLang="zh-TW" sz="3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imdb.load_data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3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num_words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=10000)</a:t>
            </a:r>
            <a:endParaRPr lang="en-US" altLang="zh-TW" sz="3600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 139"/>
          <p:cNvSpPr/>
          <p:nvPr/>
        </p:nvSpPr>
        <p:spPr>
          <a:xfrm>
            <a:off x="1058204" y="2576186"/>
            <a:ext cx="10189119" cy="3748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948628" y="2466694"/>
            <a:ext cx="1095668" cy="1011835"/>
            <a:chOff x="531615" y="480863"/>
            <a:chExt cx="1932734" cy="1784854"/>
          </a:xfrm>
        </p:grpSpPr>
        <p:sp>
          <p:nvSpPr>
            <p:cNvPr id="14" name="六邊形 13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 rot="10800000">
            <a:off x="10261231" y="5419730"/>
            <a:ext cx="1095668" cy="1011835"/>
            <a:chOff x="531615" y="480863"/>
            <a:chExt cx="1932734" cy="1784854"/>
          </a:xfrm>
        </p:grpSpPr>
        <p:sp>
          <p:nvSpPr>
            <p:cNvPr id="5" name="六邊形 4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dirty="0" smtClean="0">
                  <a:solidFill>
                    <a:schemeClr val="tx2"/>
                  </a:solidFill>
                </a:rPr>
                <a:t>電影評論情意分析</a:t>
              </a:r>
              <a:endParaRPr lang="en-US" altLang="zh-TW" dirty="0" smtClean="0">
                <a:solidFill>
                  <a:schemeClr val="tx2"/>
                </a:solidFill>
              </a:endParaRP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一起看一下資料的長度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1219097" y="3779206"/>
            <a:ext cx="9809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36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3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x_train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zh-TW" sz="3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sz="3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 sequences</a:t>
            </a:r>
            <a:r>
              <a:rPr lang="en-US" altLang="zh-TW" sz="3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TW" sz="36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3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36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3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x_test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zh-TW" sz="3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sz="3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 sequences</a:t>
            </a:r>
            <a:r>
              <a:rPr lang="en-US" altLang="zh-TW" sz="3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TW" sz="36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05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 139"/>
          <p:cNvSpPr/>
          <p:nvPr/>
        </p:nvSpPr>
        <p:spPr>
          <a:xfrm>
            <a:off x="1058204" y="2576186"/>
            <a:ext cx="10189119" cy="3748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948628" y="2466694"/>
            <a:ext cx="1095668" cy="1011835"/>
            <a:chOff x="531615" y="480863"/>
            <a:chExt cx="1932734" cy="1784854"/>
          </a:xfrm>
        </p:grpSpPr>
        <p:sp>
          <p:nvSpPr>
            <p:cNvPr id="14" name="六邊形 13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 rot="10800000">
            <a:off x="10261231" y="5419730"/>
            <a:ext cx="1095668" cy="1011835"/>
            <a:chOff x="531615" y="480863"/>
            <a:chExt cx="1932734" cy="1784854"/>
          </a:xfrm>
        </p:grpSpPr>
        <p:sp>
          <p:nvSpPr>
            <p:cNvPr id="5" name="六邊形 4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dirty="0" smtClean="0">
                  <a:solidFill>
                    <a:schemeClr val="tx2"/>
                  </a:solidFill>
                </a:rPr>
                <a:t>電影評論情意分析</a:t>
              </a:r>
              <a:endParaRPr lang="en-US" altLang="zh-TW" dirty="0" smtClean="0">
                <a:solidFill>
                  <a:schemeClr val="tx2"/>
                </a:solidFill>
              </a:endParaRP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你一定也好奇資料的長相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4794057" y="4127227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x_train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3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altLang="zh-TW" sz="36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2669425" y="3075057"/>
            <a:ext cx="6853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插播：資料為什麼長這樣呢？</a:t>
            </a:r>
            <a:endParaRPr lang="zh-TW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75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00" y="-38001"/>
            <a:ext cx="9209398" cy="697331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852973" y="-210270"/>
            <a:ext cx="5771263" cy="7290468"/>
            <a:chOff x="6852973" y="-210270"/>
            <a:chExt cx="5771263" cy="7290468"/>
          </a:xfrm>
        </p:grpSpPr>
        <p:sp>
          <p:nvSpPr>
            <p:cNvPr id="107" name="六邊形 106"/>
            <p:cNvSpPr/>
            <p:nvPr/>
          </p:nvSpPr>
          <p:spPr>
            <a:xfrm rot="16200000">
              <a:off x="10276347" y="5441764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16200000">
              <a:off x="9699227" y="5441764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16200000">
              <a:off x="9122106" y="5441764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16200000">
              <a:off x="8544985" y="5441764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16200000">
              <a:off x="7967864" y="5441764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六邊形 138"/>
            <p:cNvSpPr/>
            <p:nvPr/>
          </p:nvSpPr>
          <p:spPr>
            <a:xfrm rot="16200000">
              <a:off x="10564908" y="4927181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六邊形 139"/>
            <p:cNvSpPr/>
            <p:nvPr/>
          </p:nvSpPr>
          <p:spPr>
            <a:xfrm rot="16200000">
              <a:off x="9987788" y="4927181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六邊形 140"/>
            <p:cNvSpPr/>
            <p:nvPr/>
          </p:nvSpPr>
          <p:spPr>
            <a:xfrm rot="16200000">
              <a:off x="9410668" y="4927181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六邊形 141"/>
            <p:cNvSpPr/>
            <p:nvPr/>
          </p:nvSpPr>
          <p:spPr>
            <a:xfrm rot="16200000">
              <a:off x="8833546" y="4927182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六邊形 142"/>
            <p:cNvSpPr/>
            <p:nvPr/>
          </p:nvSpPr>
          <p:spPr>
            <a:xfrm rot="16200000">
              <a:off x="8256424" y="4927181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六邊形 143"/>
            <p:cNvSpPr/>
            <p:nvPr/>
          </p:nvSpPr>
          <p:spPr>
            <a:xfrm rot="16200000">
              <a:off x="7679305" y="4927181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六邊形 155"/>
            <p:cNvSpPr/>
            <p:nvPr/>
          </p:nvSpPr>
          <p:spPr>
            <a:xfrm rot="16200000">
              <a:off x="10276347" y="4419800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六邊形 156"/>
            <p:cNvSpPr/>
            <p:nvPr/>
          </p:nvSpPr>
          <p:spPr>
            <a:xfrm rot="16200000">
              <a:off x="9699228" y="4419800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六邊形 157"/>
            <p:cNvSpPr/>
            <p:nvPr/>
          </p:nvSpPr>
          <p:spPr>
            <a:xfrm rot="16200000">
              <a:off x="9122107" y="4419800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六邊形 158"/>
            <p:cNvSpPr/>
            <p:nvPr/>
          </p:nvSpPr>
          <p:spPr>
            <a:xfrm rot="16200000">
              <a:off x="8544986" y="4419801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六邊形 159"/>
            <p:cNvSpPr/>
            <p:nvPr/>
          </p:nvSpPr>
          <p:spPr>
            <a:xfrm rot="16200000">
              <a:off x="7967865" y="4419800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六邊形 160"/>
            <p:cNvSpPr/>
            <p:nvPr/>
          </p:nvSpPr>
          <p:spPr>
            <a:xfrm rot="16200000">
              <a:off x="7390744" y="4419800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六邊形 171"/>
            <p:cNvSpPr/>
            <p:nvPr/>
          </p:nvSpPr>
          <p:spPr>
            <a:xfrm rot="16200000">
              <a:off x="10564909" y="3905218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六邊形 172"/>
            <p:cNvSpPr/>
            <p:nvPr/>
          </p:nvSpPr>
          <p:spPr>
            <a:xfrm rot="16200000">
              <a:off x="9987788" y="3905218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六邊形 173"/>
            <p:cNvSpPr/>
            <p:nvPr/>
          </p:nvSpPr>
          <p:spPr>
            <a:xfrm rot="16200000">
              <a:off x="9410669" y="3905218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六邊形 174"/>
            <p:cNvSpPr/>
            <p:nvPr/>
          </p:nvSpPr>
          <p:spPr>
            <a:xfrm rot="16200000">
              <a:off x="8833547" y="3905219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六邊形 175"/>
            <p:cNvSpPr/>
            <p:nvPr/>
          </p:nvSpPr>
          <p:spPr>
            <a:xfrm rot="16200000">
              <a:off x="8256425" y="3905218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六邊形 176"/>
            <p:cNvSpPr/>
            <p:nvPr/>
          </p:nvSpPr>
          <p:spPr>
            <a:xfrm rot="16200000">
              <a:off x="7679305" y="3905218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六邊形 177"/>
            <p:cNvSpPr/>
            <p:nvPr/>
          </p:nvSpPr>
          <p:spPr>
            <a:xfrm rot="16200000">
              <a:off x="7102185" y="3905218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六邊形 188"/>
            <p:cNvSpPr/>
            <p:nvPr/>
          </p:nvSpPr>
          <p:spPr>
            <a:xfrm rot="16200000">
              <a:off x="10276348" y="3397838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六邊形 189"/>
            <p:cNvSpPr/>
            <p:nvPr/>
          </p:nvSpPr>
          <p:spPr>
            <a:xfrm rot="16200000">
              <a:off x="9699228" y="3397838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六邊形 190"/>
            <p:cNvSpPr/>
            <p:nvPr/>
          </p:nvSpPr>
          <p:spPr>
            <a:xfrm rot="16200000">
              <a:off x="9122108" y="3397838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六邊形 191"/>
            <p:cNvSpPr/>
            <p:nvPr/>
          </p:nvSpPr>
          <p:spPr>
            <a:xfrm rot="16200000">
              <a:off x="8544987" y="3397839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六邊形 192"/>
            <p:cNvSpPr/>
            <p:nvPr/>
          </p:nvSpPr>
          <p:spPr>
            <a:xfrm rot="16200000">
              <a:off x="7967865" y="3397838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六邊形 193"/>
            <p:cNvSpPr/>
            <p:nvPr/>
          </p:nvSpPr>
          <p:spPr>
            <a:xfrm rot="16200000">
              <a:off x="7390745" y="3397838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六邊形 194"/>
            <p:cNvSpPr/>
            <p:nvPr/>
          </p:nvSpPr>
          <p:spPr>
            <a:xfrm rot="16200000">
              <a:off x="6813625" y="3397838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六邊形 204"/>
            <p:cNvSpPr/>
            <p:nvPr/>
          </p:nvSpPr>
          <p:spPr>
            <a:xfrm rot="16200000">
              <a:off x="10564910" y="2883256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六邊形 205"/>
            <p:cNvSpPr/>
            <p:nvPr/>
          </p:nvSpPr>
          <p:spPr>
            <a:xfrm rot="16200000">
              <a:off x="9987789" y="2883256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六邊形 206"/>
            <p:cNvSpPr/>
            <p:nvPr/>
          </p:nvSpPr>
          <p:spPr>
            <a:xfrm rot="16200000">
              <a:off x="9410669" y="2883256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六邊形 207"/>
            <p:cNvSpPr/>
            <p:nvPr/>
          </p:nvSpPr>
          <p:spPr>
            <a:xfrm rot="16200000">
              <a:off x="8833548" y="2883256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六邊形 208"/>
            <p:cNvSpPr/>
            <p:nvPr/>
          </p:nvSpPr>
          <p:spPr>
            <a:xfrm rot="16200000">
              <a:off x="8256426" y="2883256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六邊形 209"/>
            <p:cNvSpPr/>
            <p:nvPr/>
          </p:nvSpPr>
          <p:spPr>
            <a:xfrm rot="16200000">
              <a:off x="7679306" y="2883256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六邊形 210"/>
            <p:cNvSpPr/>
            <p:nvPr/>
          </p:nvSpPr>
          <p:spPr>
            <a:xfrm rot="16200000">
              <a:off x="7102185" y="2883256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六邊形 221"/>
            <p:cNvSpPr/>
            <p:nvPr/>
          </p:nvSpPr>
          <p:spPr>
            <a:xfrm rot="16200000">
              <a:off x="10276350" y="2375875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六邊形 222"/>
            <p:cNvSpPr/>
            <p:nvPr/>
          </p:nvSpPr>
          <p:spPr>
            <a:xfrm rot="16200000">
              <a:off x="9699229" y="2375875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六邊形 223"/>
            <p:cNvSpPr/>
            <p:nvPr/>
          </p:nvSpPr>
          <p:spPr>
            <a:xfrm rot="16200000">
              <a:off x="9122108" y="2375875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六邊形 224"/>
            <p:cNvSpPr/>
            <p:nvPr/>
          </p:nvSpPr>
          <p:spPr>
            <a:xfrm rot="16200000">
              <a:off x="8544988" y="2375876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六邊形 225"/>
            <p:cNvSpPr/>
            <p:nvPr/>
          </p:nvSpPr>
          <p:spPr>
            <a:xfrm rot="16200000">
              <a:off x="7967866" y="2375875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六邊形 226"/>
            <p:cNvSpPr/>
            <p:nvPr/>
          </p:nvSpPr>
          <p:spPr>
            <a:xfrm rot="16200000">
              <a:off x="7390745" y="2375875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六邊形 237"/>
            <p:cNvSpPr/>
            <p:nvPr/>
          </p:nvSpPr>
          <p:spPr>
            <a:xfrm rot="16200000">
              <a:off x="10564911" y="1861293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六邊形 238"/>
            <p:cNvSpPr/>
            <p:nvPr/>
          </p:nvSpPr>
          <p:spPr>
            <a:xfrm rot="16200000">
              <a:off x="9987790" y="1861293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六邊形 239"/>
            <p:cNvSpPr/>
            <p:nvPr/>
          </p:nvSpPr>
          <p:spPr>
            <a:xfrm rot="16200000">
              <a:off x="9410670" y="1861293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1" name="六邊形 240"/>
            <p:cNvSpPr/>
            <p:nvPr/>
          </p:nvSpPr>
          <p:spPr>
            <a:xfrm rot="16200000">
              <a:off x="8833549" y="1861294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六邊形 241"/>
            <p:cNvSpPr/>
            <p:nvPr/>
          </p:nvSpPr>
          <p:spPr>
            <a:xfrm rot="16200000">
              <a:off x="8256427" y="1861293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" name="六邊形 242"/>
            <p:cNvSpPr/>
            <p:nvPr/>
          </p:nvSpPr>
          <p:spPr>
            <a:xfrm rot="16200000">
              <a:off x="7679307" y="1861293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5" name="六邊形 254"/>
            <p:cNvSpPr/>
            <p:nvPr/>
          </p:nvSpPr>
          <p:spPr>
            <a:xfrm rot="16200000">
              <a:off x="10276351" y="1356166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六邊形 255"/>
            <p:cNvSpPr/>
            <p:nvPr/>
          </p:nvSpPr>
          <p:spPr>
            <a:xfrm rot="16200000">
              <a:off x="9699230" y="1356166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六邊形 256"/>
            <p:cNvSpPr/>
            <p:nvPr/>
          </p:nvSpPr>
          <p:spPr>
            <a:xfrm rot="16200000">
              <a:off x="9122109" y="1356166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六邊形 257"/>
            <p:cNvSpPr/>
            <p:nvPr/>
          </p:nvSpPr>
          <p:spPr>
            <a:xfrm rot="16200000">
              <a:off x="8544989" y="1356167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9" name="六邊形 258"/>
            <p:cNvSpPr/>
            <p:nvPr/>
          </p:nvSpPr>
          <p:spPr>
            <a:xfrm rot="16200000">
              <a:off x="7967867" y="1356166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1" name="六邊形 270"/>
            <p:cNvSpPr/>
            <p:nvPr/>
          </p:nvSpPr>
          <p:spPr>
            <a:xfrm rot="16200000">
              <a:off x="10564912" y="841585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2" name="六邊形 271"/>
            <p:cNvSpPr/>
            <p:nvPr/>
          </p:nvSpPr>
          <p:spPr>
            <a:xfrm rot="16200000">
              <a:off x="9987791" y="841585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3" name="六邊形 272"/>
            <p:cNvSpPr/>
            <p:nvPr/>
          </p:nvSpPr>
          <p:spPr>
            <a:xfrm rot="16200000">
              <a:off x="9410671" y="841585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4" name="六邊形 273"/>
            <p:cNvSpPr/>
            <p:nvPr/>
          </p:nvSpPr>
          <p:spPr>
            <a:xfrm rot="16200000">
              <a:off x="8833549" y="841585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5" name="六邊形 274"/>
            <p:cNvSpPr/>
            <p:nvPr/>
          </p:nvSpPr>
          <p:spPr>
            <a:xfrm rot="16200000">
              <a:off x="8256428" y="841585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8" name="六邊形 287"/>
            <p:cNvSpPr/>
            <p:nvPr/>
          </p:nvSpPr>
          <p:spPr>
            <a:xfrm rot="16200000">
              <a:off x="10564911" y="5956347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9" name="六邊形 288"/>
            <p:cNvSpPr/>
            <p:nvPr/>
          </p:nvSpPr>
          <p:spPr>
            <a:xfrm rot="16200000">
              <a:off x="9987790" y="5956347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六邊形 289"/>
            <p:cNvSpPr/>
            <p:nvPr/>
          </p:nvSpPr>
          <p:spPr>
            <a:xfrm rot="16200000">
              <a:off x="9410670" y="5956347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六邊形 290"/>
            <p:cNvSpPr/>
            <p:nvPr/>
          </p:nvSpPr>
          <p:spPr>
            <a:xfrm rot="16200000">
              <a:off x="8833548" y="5956347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六邊形 291"/>
            <p:cNvSpPr/>
            <p:nvPr/>
          </p:nvSpPr>
          <p:spPr>
            <a:xfrm rot="16200000">
              <a:off x="8256427" y="5956347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1" name="六邊形 570"/>
            <p:cNvSpPr/>
            <p:nvPr/>
          </p:nvSpPr>
          <p:spPr>
            <a:xfrm rot="16200000">
              <a:off x="10853468" y="6463728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2" name="六邊形 571"/>
            <p:cNvSpPr/>
            <p:nvPr/>
          </p:nvSpPr>
          <p:spPr>
            <a:xfrm rot="16200000">
              <a:off x="10276347" y="6463728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3" name="六邊形 572"/>
            <p:cNvSpPr/>
            <p:nvPr/>
          </p:nvSpPr>
          <p:spPr>
            <a:xfrm rot="16200000">
              <a:off x="9699227" y="6463728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4" name="六邊形 573"/>
            <p:cNvSpPr/>
            <p:nvPr/>
          </p:nvSpPr>
          <p:spPr>
            <a:xfrm rot="16200000">
              <a:off x="9122105" y="6463728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5" name="六邊形 574"/>
            <p:cNvSpPr/>
            <p:nvPr/>
          </p:nvSpPr>
          <p:spPr>
            <a:xfrm rot="16200000">
              <a:off x="8544984" y="6463728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2" name="六邊形 581"/>
            <p:cNvSpPr/>
            <p:nvPr/>
          </p:nvSpPr>
          <p:spPr>
            <a:xfrm rot="16200000">
              <a:off x="10853477" y="5451219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3" name="六邊形 582"/>
            <p:cNvSpPr/>
            <p:nvPr/>
          </p:nvSpPr>
          <p:spPr>
            <a:xfrm rot="16200000">
              <a:off x="10853478" y="4415072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4" name="六邊形 583"/>
            <p:cNvSpPr/>
            <p:nvPr/>
          </p:nvSpPr>
          <p:spPr>
            <a:xfrm rot="16200000">
              <a:off x="10853478" y="3388722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5" name="六邊形 584"/>
            <p:cNvSpPr/>
            <p:nvPr/>
          </p:nvSpPr>
          <p:spPr>
            <a:xfrm rot="16200000">
              <a:off x="10853478" y="2373401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6" name="六邊形 585"/>
            <p:cNvSpPr/>
            <p:nvPr/>
          </p:nvSpPr>
          <p:spPr>
            <a:xfrm rot="16200000">
              <a:off x="10853478" y="1344797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9" name="六邊形 598"/>
            <p:cNvSpPr/>
            <p:nvPr/>
          </p:nvSpPr>
          <p:spPr>
            <a:xfrm rot="16200000">
              <a:off x="11142046" y="4915254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0" name="六邊形 599"/>
            <p:cNvSpPr/>
            <p:nvPr/>
          </p:nvSpPr>
          <p:spPr>
            <a:xfrm rot="16200000">
              <a:off x="11142047" y="3893291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1" name="六邊形 600"/>
            <p:cNvSpPr/>
            <p:nvPr/>
          </p:nvSpPr>
          <p:spPr>
            <a:xfrm rot="16200000">
              <a:off x="11142048" y="2871329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2" name="六邊形 601"/>
            <p:cNvSpPr/>
            <p:nvPr/>
          </p:nvSpPr>
          <p:spPr>
            <a:xfrm rot="16200000">
              <a:off x="11142049" y="1849366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3" name="六邊形 602"/>
            <p:cNvSpPr/>
            <p:nvPr/>
          </p:nvSpPr>
          <p:spPr>
            <a:xfrm rot="16200000">
              <a:off x="11142050" y="829658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4" name="六邊形 603"/>
            <p:cNvSpPr/>
            <p:nvPr/>
          </p:nvSpPr>
          <p:spPr>
            <a:xfrm rot="16200000">
              <a:off x="11142049" y="5944420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5" name="六邊形 604"/>
            <p:cNvSpPr/>
            <p:nvPr/>
          </p:nvSpPr>
          <p:spPr>
            <a:xfrm rot="16200000">
              <a:off x="11430606" y="6451801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6" name="六邊形 605"/>
            <p:cNvSpPr/>
            <p:nvPr/>
          </p:nvSpPr>
          <p:spPr>
            <a:xfrm rot="16200000">
              <a:off x="11430615" y="5439292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7" name="六邊形 606"/>
            <p:cNvSpPr/>
            <p:nvPr/>
          </p:nvSpPr>
          <p:spPr>
            <a:xfrm rot="16200000">
              <a:off x="11430616" y="4403145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8" name="六邊形 607"/>
            <p:cNvSpPr/>
            <p:nvPr/>
          </p:nvSpPr>
          <p:spPr>
            <a:xfrm rot="16200000">
              <a:off x="11430616" y="3376795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9" name="六邊形 608"/>
            <p:cNvSpPr/>
            <p:nvPr/>
          </p:nvSpPr>
          <p:spPr>
            <a:xfrm rot="16200000">
              <a:off x="11430616" y="2361474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0" name="六邊形 609"/>
            <p:cNvSpPr/>
            <p:nvPr/>
          </p:nvSpPr>
          <p:spPr>
            <a:xfrm rot="16200000">
              <a:off x="11430616" y="1332870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0" name="六邊形 619"/>
            <p:cNvSpPr/>
            <p:nvPr/>
          </p:nvSpPr>
          <p:spPr>
            <a:xfrm rot="16200000">
              <a:off x="10853473" y="348386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1" name="六邊形 620"/>
            <p:cNvSpPr/>
            <p:nvPr/>
          </p:nvSpPr>
          <p:spPr>
            <a:xfrm rot="16200000">
              <a:off x="10276352" y="348386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2" name="六邊形 621"/>
            <p:cNvSpPr/>
            <p:nvPr/>
          </p:nvSpPr>
          <p:spPr>
            <a:xfrm rot="16200000">
              <a:off x="9699232" y="348386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3" name="六邊形 622"/>
            <p:cNvSpPr/>
            <p:nvPr/>
          </p:nvSpPr>
          <p:spPr>
            <a:xfrm rot="16200000">
              <a:off x="9122110" y="348386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4" name="六邊形 623"/>
            <p:cNvSpPr/>
            <p:nvPr/>
          </p:nvSpPr>
          <p:spPr>
            <a:xfrm rot="16200000">
              <a:off x="8544989" y="348386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5" name="六邊形 624"/>
            <p:cNvSpPr/>
            <p:nvPr/>
          </p:nvSpPr>
          <p:spPr>
            <a:xfrm rot="16200000">
              <a:off x="11430611" y="336459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6" name="六邊形 625"/>
            <p:cNvSpPr/>
            <p:nvPr/>
          </p:nvSpPr>
          <p:spPr>
            <a:xfrm rot="16200000">
              <a:off x="11142035" y="-156741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7" name="六邊形 626"/>
            <p:cNvSpPr/>
            <p:nvPr/>
          </p:nvSpPr>
          <p:spPr>
            <a:xfrm rot="16200000">
              <a:off x="10564914" y="-156741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8" name="六邊形 627"/>
            <p:cNvSpPr/>
            <p:nvPr/>
          </p:nvSpPr>
          <p:spPr>
            <a:xfrm rot="16200000">
              <a:off x="9987794" y="-156741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9" name="六邊形 628"/>
            <p:cNvSpPr/>
            <p:nvPr/>
          </p:nvSpPr>
          <p:spPr>
            <a:xfrm rot="16200000">
              <a:off x="9410672" y="-156741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0" name="六邊形 629"/>
            <p:cNvSpPr/>
            <p:nvPr/>
          </p:nvSpPr>
          <p:spPr>
            <a:xfrm rot="16200000">
              <a:off x="8833551" y="-156741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16200000">
              <a:off x="11719186" y="4922456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16200000">
              <a:off x="12007748" y="4407873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16200000">
              <a:off x="11719187" y="3900492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16200000">
              <a:off x="12007749" y="3385910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16200000">
              <a:off x="11719188" y="2878530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六邊形 147"/>
            <p:cNvSpPr/>
            <p:nvPr/>
          </p:nvSpPr>
          <p:spPr>
            <a:xfrm rot="16200000">
              <a:off x="12007749" y="2363948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六邊形 150"/>
            <p:cNvSpPr/>
            <p:nvPr/>
          </p:nvSpPr>
          <p:spPr>
            <a:xfrm rot="16200000">
              <a:off x="11719188" y="1856567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六邊形 153"/>
            <p:cNvSpPr/>
            <p:nvPr/>
          </p:nvSpPr>
          <p:spPr>
            <a:xfrm rot="16200000">
              <a:off x="12007750" y="1341985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六邊形 164"/>
            <p:cNvSpPr/>
            <p:nvPr/>
          </p:nvSpPr>
          <p:spPr>
            <a:xfrm rot="16200000">
              <a:off x="11719189" y="836858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六邊形 167"/>
            <p:cNvSpPr/>
            <p:nvPr/>
          </p:nvSpPr>
          <p:spPr>
            <a:xfrm rot="16200000">
              <a:off x="12007751" y="322277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六邊形 170"/>
            <p:cNvSpPr/>
            <p:nvPr/>
          </p:nvSpPr>
          <p:spPr>
            <a:xfrm rot="16200000">
              <a:off x="12007750" y="5437039"/>
              <a:ext cx="655818" cy="577121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六邊形 182"/>
            <p:cNvSpPr/>
            <p:nvPr/>
          </p:nvSpPr>
          <p:spPr>
            <a:xfrm rot="16200000">
              <a:off x="11719185" y="5944420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六邊形 217"/>
            <p:cNvSpPr/>
            <p:nvPr/>
          </p:nvSpPr>
          <p:spPr>
            <a:xfrm rot="16200000">
              <a:off x="11719190" y="-170922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六邊形 228"/>
            <p:cNvSpPr/>
            <p:nvPr/>
          </p:nvSpPr>
          <p:spPr>
            <a:xfrm rot="16200000">
              <a:off x="12007767" y="6455403"/>
              <a:ext cx="655818" cy="57712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8024775" y="1735361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dirty="0" smtClean="0">
                <a:solidFill>
                  <a:schemeClr val="tx2">
                    <a:lumMod val="50000"/>
                  </a:schemeClr>
                </a:solidFill>
                <a:latin typeface="Source Han Sans K Medium" panose="020B0600000000000000" pitchFamily="34" charset="-128"/>
                <a:ea typeface="Source Han Sans K Medium" panose="020B0600000000000000" pitchFamily="34" charset="-128"/>
              </a:rPr>
              <a:t>對話機器人</a:t>
            </a:r>
            <a:endParaRPr lang="zh-TW" altLang="en-US" sz="5400" dirty="0">
              <a:solidFill>
                <a:schemeClr val="tx2">
                  <a:lumMod val="50000"/>
                </a:schemeClr>
              </a:solidFill>
              <a:latin typeface="Source Han Sans K Medium" panose="020B0600000000000000" pitchFamily="34" charset="-128"/>
              <a:ea typeface="Source Han Sans K Medium" panose="020B0600000000000000" pitchFamily="34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19023" y="4625144"/>
            <a:ext cx="41280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tx2">
                    <a:lumMod val="50000"/>
                  </a:schemeClr>
                </a:solidFill>
              </a:rPr>
              <a:t>Sequence-to-Sequence</a:t>
            </a:r>
          </a:p>
          <a:p>
            <a:pPr algn="ctr"/>
            <a:r>
              <a:rPr lang="en-US" altLang="zh-TW" sz="3600" dirty="0" smtClean="0">
                <a:solidFill>
                  <a:schemeClr val="tx2">
                    <a:lumMod val="50000"/>
                  </a:schemeClr>
                </a:solidFill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9267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2811061" y="2908802"/>
            <a:ext cx="6853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err="1" smtClean="0">
                <a:latin typeface="+mj-lt"/>
              </a:rPr>
              <a:t>keras</a:t>
            </a:r>
            <a:r>
              <a:rPr lang="zh-TW" altLang="en-US" sz="4000" dirty="0" smtClean="0">
                <a:latin typeface="+mj-lt"/>
              </a:rPr>
              <a:t>把每一個字，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都用它出現頻率的排序來代替</a:t>
            </a:r>
            <a:endParaRPr lang="zh-TW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33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 139"/>
          <p:cNvSpPr/>
          <p:nvPr/>
        </p:nvSpPr>
        <p:spPr>
          <a:xfrm>
            <a:off x="1058204" y="2576186"/>
            <a:ext cx="10189119" cy="3748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948628" y="2466694"/>
            <a:ext cx="1095668" cy="1011835"/>
            <a:chOff x="531615" y="480863"/>
            <a:chExt cx="1932734" cy="1784854"/>
          </a:xfrm>
        </p:grpSpPr>
        <p:sp>
          <p:nvSpPr>
            <p:cNvPr id="14" name="六邊形 13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 rot="10800000">
            <a:off x="10261231" y="5419730"/>
            <a:ext cx="1095668" cy="1011835"/>
            <a:chOff x="531615" y="480863"/>
            <a:chExt cx="1932734" cy="1784854"/>
          </a:xfrm>
        </p:grpSpPr>
        <p:sp>
          <p:nvSpPr>
            <p:cNvPr id="5" name="六邊形 4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dirty="0" smtClean="0">
                  <a:solidFill>
                    <a:schemeClr val="tx2"/>
                  </a:solidFill>
                </a:rPr>
                <a:t>電影評論情意分析</a:t>
              </a:r>
              <a:endParaRPr lang="en-US" altLang="zh-TW" dirty="0" smtClean="0">
                <a:solidFill>
                  <a:schemeClr val="tx2"/>
                </a:solidFill>
              </a:endParaRP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整理資料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2172796" y="3360514"/>
            <a:ext cx="85266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x_train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3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sequence.pad_sequence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TW" sz="3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x_train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3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maxlen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3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TW" sz="3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x_test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3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sequence.pad_sequence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zh-TW" sz="3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x_train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3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maxlen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3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TW" sz="3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89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3695354" y="3075057"/>
            <a:ext cx="4801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終於</a:t>
            </a:r>
            <a:r>
              <a:rPr lang="en-US" altLang="zh-TW" sz="4000" dirty="0" smtClean="0">
                <a:latin typeface="+mj-lt"/>
              </a:rPr>
              <a:t>…</a:t>
            </a:r>
            <a:r>
              <a:rPr lang="zh-TW" altLang="en-US" sz="4000" dirty="0" smtClean="0">
                <a:latin typeface="+mj-lt"/>
              </a:rPr>
              <a:t>要來建模啦！</a:t>
            </a:r>
            <a:endParaRPr lang="zh-TW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28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 139"/>
          <p:cNvSpPr/>
          <p:nvPr/>
        </p:nvSpPr>
        <p:spPr>
          <a:xfrm>
            <a:off x="1058204" y="2576186"/>
            <a:ext cx="10189119" cy="3748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948628" y="2466694"/>
            <a:ext cx="1095668" cy="1011835"/>
            <a:chOff x="531615" y="480863"/>
            <a:chExt cx="1932734" cy="1784854"/>
          </a:xfrm>
        </p:grpSpPr>
        <p:sp>
          <p:nvSpPr>
            <p:cNvPr id="14" name="六邊形 13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 rot="10800000">
            <a:off x="10261231" y="5419730"/>
            <a:ext cx="1095668" cy="1011835"/>
            <a:chOff x="531615" y="480863"/>
            <a:chExt cx="1932734" cy="1784854"/>
          </a:xfrm>
        </p:grpSpPr>
        <p:sp>
          <p:nvSpPr>
            <p:cNvPr id="5" name="六邊形 4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dirty="0" smtClean="0">
                  <a:solidFill>
                    <a:schemeClr val="tx2"/>
                  </a:solidFill>
                </a:rPr>
                <a:t>電影評論情意分析</a:t>
              </a:r>
              <a:endParaRPr lang="en-US" altLang="zh-TW" dirty="0" smtClean="0">
                <a:solidFill>
                  <a:schemeClr val="tx2"/>
                </a:solidFill>
              </a:endParaRP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搭建空的神經網路架構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2044297" y="3808682"/>
            <a:ext cx="8289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 = Sequential()</a:t>
            </a:r>
          </a:p>
          <a:p>
            <a:r>
              <a:rPr lang="en-US" altLang="zh-TW" sz="3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model.add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(Embedding(</a:t>
            </a:r>
            <a:r>
              <a:rPr lang="en-US" altLang="zh-TW" sz="3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10000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3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91380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4007140" y="3075057"/>
            <a:ext cx="4177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關於</a:t>
            </a:r>
            <a:r>
              <a:rPr lang="en-US" altLang="zh-TW" sz="4000" dirty="0" smtClean="0">
                <a:latin typeface="+mj-lt"/>
              </a:rPr>
              <a:t>Embedding:</a:t>
            </a:r>
            <a:endParaRPr lang="zh-TW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29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2836771" y="2523882"/>
            <a:ext cx="68531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我們前面提過，原本的資料，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是用每個字出現頻率的排名，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作為他們的「代號」</a:t>
            </a:r>
            <a:endParaRPr lang="zh-TW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85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2399101" y="2590147"/>
            <a:ext cx="7366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可是只用一個數字代表每個字，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效果往往不是很好，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表示的複雜度可能不太夠。</a:t>
            </a:r>
            <a:endParaRPr lang="zh-TW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62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2046893" y="2738222"/>
            <a:ext cx="83920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所以我們想要把這些數字變成向量，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而這就是</a:t>
            </a:r>
            <a:r>
              <a:rPr lang="en-US" altLang="zh-TW" sz="4000" dirty="0" smtClean="0">
                <a:latin typeface="+mj-lt"/>
              </a:rPr>
              <a:t>Embedding</a:t>
            </a:r>
            <a:r>
              <a:rPr lang="zh-TW" altLang="en-US" sz="4000" dirty="0" smtClean="0">
                <a:latin typeface="+mj-lt"/>
              </a:rPr>
              <a:t>的作用。</a:t>
            </a:r>
            <a:endParaRPr lang="zh-TW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93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 139"/>
          <p:cNvSpPr/>
          <p:nvPr/>
        </p:nvSpPr>
        <p:spPr>
          <a:xfrm>
            <a:off x="1058204" y="2576186"/>
            <a:ext cx="10189119" cy="3748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948628" y="2466694"/>
            <a:ext cx="1095668" cy="1011835"/>
            <a:chOff x="531615" y="480863"/>
            <a:chExt cx="1932734" cy="1784854"/>
          </a:xfrm>
        </p:grpSpPr>
        <p:sp>
          <p:nvSpPr>
            <p:cNvPr id="14" name="六邊形 13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 rot="10800000">
            <a:off x="10261231" y="5419730"/>
            <a:ext cx="1095668" cy="1011835"/>
            <a:chOff x="531615" y="480863"/>
            <a:chExt cx="1932734" cy="1784854"/>
          </a:xfrm>
        </p:grpSpPr>
        <p:sp>
          <p:nvSpPr>
            <p:cNvPr id="5" name="六邊形 4"/>
            <p:cNvSpPr/>
            <p:nvPr/>
          </p:nvSpPr>
          <p:spPr>
            <a:xfrm rot="5400000">
              <a:off x="891820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1278378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1664917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505261" y="1175250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505261" y="185282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505262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698550" y="84123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698550" y="1510413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2051456" y="507217"/>
              <a:ext cx="439248" cy="386539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dirty="0" smtClean="0">
                  <a:solidFill>
                    <a:schemeClr val="tx2"/>
                  </a:solidFill>
                </a:rPr>
                <a:t>電影評論情意分析</a:t>
              </a:r>
              <a:endParaRPr lang="en-US" altLang="zh-TW" dirty="0" smtClean="0">
                <a:solidFill>
                  <a:schemeClr val="tx2"/>
                </a:solidFill>
              </a:endParaRP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完成建</a:t>
              </a:r>
              <a:r>
                <a:rPr lang="zh-TW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模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1934732" y="3552963"/>
            <a:ext cx="87799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model.add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(LSTM(</a:t>
            </a:r>
            <a:r>
              <a:rPr lang="en-US" altLang="zh-TW" sz="3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dropout=</a:t>
            </a:r>
            <a:r>
              <a:rPr lang="en-US" altLang="zh-TW" sz="3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TW" sz="3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recurrent_dropout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3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altLang="zh-TW" sz="3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model.add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(Dense(</a:t>
            </a:r>
            <a:r>
              <a:rPr lang="en-US" altLang="zh-TW" sz="3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TW" sz="3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activation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3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'sigmoid</a:t>
            </a:r>
            <a:r>
              <a:rPr lang="en-US" altLang="zh-TW" sz="3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581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群組 142"/>
          <p:cNvGrpSpPr/>
          <p:nvPr/>
        </p:nvGrpSpPr>
        <p:grpSpPr>
          <a:xfrm>
            <a:off x="725731" y="2315555"/>
            <a:ext cx="10857450" cy="4096848"/>
            <a:chOff x="948628" y="2466694"/>
            <a:chExt cx="10857450" cy="4096848"/>
          </a:xfrm>
        </p:grpSpPr>
        <p:sp>
          <p:nvSpPr>
            <p:cNvPr id="140" name="矩形 139"/>
            <p:cNvSpPr/>
            <p:nvPr/>
          </p:nvSpPr>
          <p:spPr>
            <a:xfrm>
              <a:off x="1058204" y="2576185"/>
              <a:ext cx="10636491" cy="39129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948628" y="2466694"/>
              <a:ext cx="1095668" cy="1011835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10710410" y="5551707"/>
              <a:ext cx="1095668" cy="1011835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dirty="0" smtClean="0">
                  <a:solidFill>
                    <a:schemeClr val="tx2"/>
                  </a:solidFill>
                </a:rPr>
                <a:t>電影評論情意分析</a:t>
              </a:r>
              <a:endParaRPr lang="en-US" altLang="zh-TW" dirty="0" smtClean="0">
                <a:solidFill>
                  <a:schemeClr val="tx2"/>
                </a:solidFill>
              </a:endParaRP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Compile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1012455" y="3547594"/>
            <a:ext cx="105689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model.compile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(loss=</a:t>
            </a:r>
            <a:r>
              <a:rPr lang="en-US" altLang="zh-TW" sz="3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sz="3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binary_crossentropy</a:t>
            </a:r>
            <a:r>
              <a:rPr lang="en-US" altLang="zh-TW" sz="3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optimizer=</a:t>
            </a:r>
            <a:r>
              <a:rPr lang="en-US" altLang="zh-TW" sz="3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sz="3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adam</a:t>
            </a:r>
            <a:r>
              <a:rPr lang="en-US" altLang="zh-TW" sz="3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metrics=[</a:t>
            </a:r>
            <a:r>
              <a:rPr lang="en-US" altLang="zh-TW" sz="3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'accuracy'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US" altLang="zh-TW" sz="3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2377214" y="2991929"/>
            <a:ext cx="78790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對話機器人的作法其實有很多種，</a:t>
            </a:r>
            <a:endParaRPr lang="en-US" altLang="zh-TW" sz="4000" dirty="0" smtClean="0">
              <a:latin typeface="+mj-lt"/>
            </a:endParaRPr>
          </a:p>
          <a:p>
            <a:pPr algn="ctr"/>
            <a:r>
              <a:rPr lang="zh-TW" altLang="en-US" sz="4000" dirty="0" smtClean="0">
                <a:latin typeface="+mj-lt"/>
              </a:rPr>
              <a:t>我們選一種最簡單的</a:t>
            </a:r>
            <a:r>
              <a:rPr lang="en-US" altLang="zh-TW" sz="4000" dirty="0" smtClean="0">
                <a:latin typeface="+mj-lt"/>
              </a:rPr>
              <a:t>:</a:t>
            </a:r>
          </a:p>
          <a:p>
            <a:pPr algn="ctr"/>
            <a:endParaRPr lang="en-US" altLang="zh-TW" sz="4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83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群組 142"/>
          <p:cNvGrpSpPr/>
          <p:nvPr/>
        </p:nvGrpSpPr>
        <p:grpSpPr>
          <a:xfrm>
            <a:off x="725731" y="2315555"/>
            <a:ext cx="10857450" cy="4096848"/>
            <a:chOff x="948628" y="2466694"/>
            <a:chExt cx="10857450" cy="4096848"/>
          </a:xfrm>
        </p:grpSpPr>
        <p:sp>
          <p:nvSpPr>
            <p:cNvPr id="140" name="矩形 139"/>
            <p:cNvSpPr/>
            <p:nvPr/>
          </p:nvSpPr>
          <p:spPr>
            <a:xfrm>
              <a:off x="1058204" y="2576185"/>
              <a:ext cx="10636491" cy="39129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948628" y="2466694"/>
              <a:ext cx="1095668" cy="1011835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10710410" y="5551707"/>
              <a:ext cx="1095668" cy="1011835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dirty="0" smtClean="0">
                  <a:solidFill>
                    <a:schemeClr val="tx2"/>
                  </a:solidFill>
                </a:rPr>
                <a:t>電影評論情意分析</a:t>
              </a:r>
              <a:endParaRPr lang="en-US" altLang="zh-TW" dirty="0" smtClean="0">
                <a:solidFill>
                  <a:schemeClr val="tx2"/>
                </a:solidFill>
              </a:endParaRP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訓練開始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828241" y="3254479"/>
            <a:ext cx="10845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model.fit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3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x_train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3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y_train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TW" sz="3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batch_size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3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epochs=</a:t>
            </a:r>
            <a:r>
              <a:rPr lang="en-US" altLang="zh-TW" sz="3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TW" sz="3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validation_data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=(</a:t>
            </a:r>
            <a:r>
              <a:rPr lang="en-US" altLang="zh-TW" sz="3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x_test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3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y_test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altLang="zh-TW" sz="3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群組 142"/>
          <p:cNvGrpSpPr/>
          <p:nvPr/>
        </p:nvGrpSpPr>
        <p:grpSpPr>
          <a:xfrm>
            <a:off x="725731" y="2315555"/>
            <a:ext cx="10857450" cy="4096848"/>
            <a:chOff x="948628" y="2466694"/>
            <a:chExt cx="10857450" cy="4096848"/>
          </a:xfrm>
        </p:grpSpPr>
        <p:sp>
          <p:nvSpPr>
            <p:cNvPr id="140" name="矩形 139"/>
            <p:cNvSpPr/>
            <p:nvPr/>
          </p:nvSpPr>
          <p:spPr>
            <a:xfrm>
              <a:off x="1058204" y="2576185"/>
              <a:ext cx="10636491" cy="39129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948628" y="2466694"/>
              <a:ext cx="1095668" cy="1011835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10710410" y="5551707"/>
              <a:ext cx="1095668" cy="1011835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dirty="0" smtClean="0">
                  <a:solidFill>
                    <a:schemeClr val="tx2"/>
                  </a:solidFill>
                </a:rPr>
                <a:t>電影評論情意分析</a:t>
              </a:r>
              <a:endParaRPr lang="en-US" altLang="zh-TW" dirty="0" smtClean="0">
                <a:solidFill>
                  <a:schemeClr val="tx2"/>
                </a:solidFill>
              </a:endParaRP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存檔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944861" y="3242770"/>
            <a:ext cx="108454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model_json</a:t>
            </a:r>
            <a:r>
              <a:rPr lang="en-US" altLang="zh-TW" sz="3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3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model.to_json</a:t>
            </a:r>
            <a:r>
              <a:rPr lang="en-US" altLang="zh-TW" sz="3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TW" sz="3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open(</a:t>
            </a:r>
            <a:r>
              <a:rPr lang="en-US" altLang="zh-TW" sz="3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sz="3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imdb_model_architecture.json</a:t>
            </a:r>
            <a:r>
              <a:rPr lang="en-US" altLang="zh-TW" sz="3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sz="3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3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'w'</a:t>
            </a:r>
            <a:r>
              <a:rPr lang="en-US" altLang="zh-TW" sz="3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).write(</a:t>
            </a:r>
            <a:r>
              <a:rPr lang="en-US" altLang="zh-TW" sz="3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model_json</a:t>
            </a:r>
            <a:r>
              <a:rPr lang="en-US" altLang="zh-TW" sz="3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TW" sz="3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model.save_weights</a:t>
            </a:r>
            <a:r>
              <a:rPr lang="en-US" altLang="zh-TW" sz="3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3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'imdb_model_weights.h5'</a:t>
            </a:r>
            <a:r>
              <a:rPr lang="en-US" altLang="zh-TW" sz="3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TW" sz="3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3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256"/>
          <p:cNvGrpSpPr/>
          <p:nvPr/>
        </p:nvGrpSpPr>
        <p:grpSpPr>
          <a:xfrm>
            <a:off x="482600" y="1711938"/>
            <a:ext cx="11226800" cy="3434125"/>
            <a:chOff x="482600" y="2331071"/>
            <a:chExt cx="11226800" cy="3434125"/>
          </a:xfrm>
        </p:grpSpPr>
        <p:sp>
          <p:nvSpPr>
            <p:cNvPr id="3" name="六邊形 2"/>
            <p:cNvSpPr/>
            <p:nvPr/>
          </p:nvSpPr>
          <p:spPr>
            <a:xfrm rot="5400000">
              <a:off x="7467471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六邊形 3"/>
            <p:cNvSpPr/>
            <p:nvPr/>
          </p:nvSpPr>
          <p:spPr>
            <a:xfrm rot="5400000">
              <a:off x="7935251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六邊形 4"/>
            <p:cNvSpPr/>
            <p:nvPr/>
          </p:nvSpPr>
          <p:spPr>
            <a:xfrm rot="5400000">
              <a:off x="8403033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/>
            <p:cNvSpPr/>
            <p:nvPr/>
          </p:nvSpPr>
          <p:spPr>
            <a:xfrm rot="5400000">
              <a:off x="8870815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/>
          </p:nvSpPr>
          <p:spPr>
            <a:xfrm rot="5400000">
              <a:off x="9338597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/>
          </p:nvSpPr>
          <p:spPr>
            <a:xfrm rot="5400000">
              <a:off x="9806379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/>
          </p:nvSpPr>
          <p:spPr>
            <a:xfrm rot="5400000">
              <a:off x="10274159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/>
          </p:nvSpPr>
          <p:spPr>
            <a:xfrm rot="5400000">
              <a:off x="10741942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/>
          </p:nvSpPr>
          <p:spPr>
            <a:xfrm rot="5400000">
              <a:off x="11209724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/>
            <p:cNvSpPr/>
            <p:nvPr/>
          </p:nvSpPr>
          <p:spPr>
            <a:xfrm rot="5400000">
              <a:off x="7233579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/>
            <p:cNvSpPr/>
            <p:nvPr/>
          </p:nvSpPr>
          <p:spPr>
            <a:xfrm rot="5400000">
              <a:off x="7701360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/>
            <p:cNvSpPr/>
            <p:nvPr/>
          </p:nvSpPr>
          <p:spPr>
            <a:xfrm rot="5400000">
              <a:off x="8169142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 rot="5400000">
              <a:off x="8636924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 rot="5400000">
              <a:off x="9104707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 rot="5400000">
              <a:off x="9572487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六邊形 17"/>
            <p:cNvSpPr/>
            <p:nvPr/>
          </p:nvSpPr>
          <p:spPr>
            <a:xfrm rot="5400000">
              <a:off x="10040269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六邊形 18"/>
            <p:cNvSpPr/>
            <p:nvPr/>
          </p:nvSpPr>
          <p:spPr>
            <a:xfrm rot="5400000">
              <a:off x="10508051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六邊形 19"/>
            <p:cNvSpPr/>
            <p:nvPr/>
          </p:nvSpPr>
          <p:spPr>
            <a:xfrm rot="5400000">
              <a:off x="10975833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六邊形 20"/>
            <p:cNvSpPr/>
            <p:nvPr/>
          </p:nvSpPr>
          <p:spPr>
            <a:xfrm rot="5400000">
              <a:off x="7467471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六邊形 21"/>
            <p:cNvSpPr/>
            <p:nvPr/>
          </p:nvSpPr>
          <p:spPr>
            <a:xfrm rot="5400000">
              <a:off x="7935250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六邊形 22"/>
            <p:cNvSpPr/>
            <p:nvPr/>
          </p:nvSpPr>
          <p:spPr>
            <a:xfrm rot="5400000">
              <a:off x="8403032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六邊形 23"/>
            <p:cNvSpPr/>
            <p:nvPr/>
          </p:nvSpPr>
          <p:spPr>
            <a:xfrm rot="5400000">
              <a:off x="8870814" y="402725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9338596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9806378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10274159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10741941" y="402725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233577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7701359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169139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636922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9104704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9572485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10040267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10508050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10975830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467467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35248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403030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870812" y="237013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9338593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9806375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10274156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10741939" y="237013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5128555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5596336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6064118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6531900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6999682" y="319890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4894664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5362445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5830226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6298008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6765791" y="361599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5128555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5596335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6064117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6531899" y="4027252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999681" y="402725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4894662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5362443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5830224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6298007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6765789" y="278181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5128552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5596333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6064114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6531896" y="2370137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6999678" y="2370139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3257417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725198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192980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660762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3023526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3491307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959088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426870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3257417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3725197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4192979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4660761" y="40200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3023524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3491305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3959086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4426869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257414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3725195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192976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4660758" y="23629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918502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1386283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1854065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2321847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2789628" y="3191733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684611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1152391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1620173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2087955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555738" y="360882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918502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1386282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1854064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321845" y="4020080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789627" y="402008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684608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1152390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1620171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087954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2555736" y="2774641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918499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1386279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1854061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2321843" y="2362965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2789625" y="2362966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450706" y="3195108"/>
              <a:ext cx="531569" cy="467782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2956320" y="2990714"/>
              <a:ext cx="760336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實作</a:t>
              </a:r>
              <a:r>
                <a:rPr lang="en-US" altLang="zh-TW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3: </a:t>
              </a:r>
              <a:r>
                <a:rPr lang="zh-TW" altLang="en-US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用</a:t>
              </a:r>
              <a:r>
                <a:rPr lang="en-US" altLang="zh-TW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RNN</a:t>
              </a:r>
              <a:r>
                <a:rPr lang="zh-TW" altLang="en-US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來做</a:t>
              </a:r>
              <a:r>
                <a:rPr lang="en-US" altLang="zh-TW" sz="6000" dirty="0" smtClean="0">
                  <a:solidFill>
                    <a:schemeClr val="tx2">
                      <a:lumMod val="5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</a:rPr>
                <a:t>ETF</a:t>
              </a:r>
              <a:endParaRPr lang="zh-TW" altLang="en-US" sz="6000" dirty="0">
                <a:solidFill>
                  <a:schemeClr val="tx2">
                    <a:lumMod val="50000"/>
                  </a:schemeClr>
                </a:solidFill>
                <a:latin typeface="Source Han Sans K Medium" panose="020B0600000000000000" pitchFamily="34" charset="-128"/>
                <a:ea typeface="Source Han Sans K Medium" panose="020B0600000000000000" pitchFamily="34" charset="-128"/>
              </a:endParaRPr>
            </a:p>
          </p:txBody>
        </p:sp>
        <p:grpSp>
          <p:nvGrpSpPr>
            <p:cNvPr id="224" name="群組 254"/>
            <p:cNvGrpSpPr/>
            <p:nvPr/>
          </p:nvGrpSpPr>
          <p:grpSpPr>
            <a:xfrm>
              <a:off x="4224886" y="4399442"/>
              <a:ext cx="3742255" cy="1365754"/>
              <a:chOff x="4224886" y="4399442"/>
              <a:chExt cx="3742255" cy="1365754"/>
            </a:xfrm>
          </p:grpSpPr>
          <p:sp>
            <p:nvSpPr>
              <p:cNvPr id="232" name="六邊形 231"/>
              <p:cNvSpPr/>
              <p:nvPr/>
            </p:nvSpPr>
            <p:spPr>
              <a:xfrm rot="5400000">
                <a:off x="4192992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3" name="六邊形 232"/>
              <p:cNvSpPr/>
              <p:nvPr/>
            </p:nvSpPr>
            <p:spPr>
              <a:xfrm rot="5400000">
                <a:off x="4660774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4" name="六邊形 233"/>
              <p:cNvSpPr/>
              <p:nvPr/>
            </p:nvSpPr>
            <p:spPr>
              <a:xfrm rot="5400000">
                <a:off x="5128556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5" name="六邊形 234"/>
              <p:cNvSpPr/>
              <p:nvPr/>
            </p:nvSpPr>
            <p:spPr>
              <a:xfrm rot="5400000">
                <a:off x="5596338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6" name="六邊形 235"/>
              <p:cNvSpPr/>
              <p:nvPr/>
            </p:nvSpPr>
            <p:spPr>
              <a:xfrm rot="5400000">
                <a:off x="6064120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7" name="六邊形 236"/>
              <p:cNvSpPr/>
              <p:nvPr/>
            </p:nvSpPr>
            <p:spPr>
              <a:xfrm rot="5400000">
                <a:off x="6531900" y="4848429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8" name="六邊形 237"/>
              <p:cNvSpPr/>
              <p:nvPr/>
            </p:nvSpPr>
            <p:spPr>
              <a:xfrm rot="5400000">
                <a:off x="6999683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9" name="六邊形 238"/>
              <p:cNvSpPr/>
              <p:nvPr/>
            </p:nvSpPr>
            <p:spPr>
              <a:xfrm rot="5400000">
                <a:off x="7467465" y="4848428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0" name="六邊形 239"/>
              <p:cNvSpPr/>
              <p:nvPr/>
            </p:nvSpPr>
            <p:spPr>
              <a:xfrm rot="5400000">
                <a:off x="4426883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1" name="六邊形 240"/>
              <p:cNvSpPr/>
              <p:nvPr/>
            </p:nvSpPr>
            <p:spPr>
              <a:xfrm rot="5400000">
                <a:off x="4894665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2" name="六邊形 241"/>
              <p:cNvSpPr/>
              <p:nvPr/>
            </p:nvSpPr>
            <p:spPr>
              <a:xfrm rot="5400000">
                <a:off x="5362448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3" name="六邊形 242"/>
              <p:cNvSpPr/>
              <p:nvPr/>
            </p:nvSpPr>
            <p:spPr>
              <a:xfrm rot="5400000">
                <a:off x="5830228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4" name="六邊形 243"/>
              <p:cNvSpPr/>
              <p:nvPr/>
            </p:nvSpPr>
            <p:spPr>
              <a:xfrm rot="5400000">
                <a:off x="6298010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5" name="六邊形 244"/>
              <p:cNvSpPr/>
              <p:nvPr/>
            </p:nvSpPr>
            <p:spPr>
              <a:xfrm rot="5400000">
                <a:off x="6765792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6" name="六邊形 245"/>
              <p:cNvSpPr/>
              <p:nvPr/>
            </p:nvSpPr>
            <p:spPr>
              <a:xfrm rot="5400000">
                <a:off x="7233574" y="5265521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7" name="六邊形 246"/>
              <p:cNvSpPr/>
              <p:nvPr/>
            </p:nvSpPr>
            <p:spPr>
              <a:xfrm rot="5400000">
                <a:off x="4426880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8" name="六邊形 247"/>
              <p:cNvSpPr/>
              <p:nvPr/>
            </p:nvSpPr>
            <p:spPr>
              <a:xfrm rot="5400000">
                <a:off x="4894663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9" name="六邊形 248"/>
              <p:cNvSpPr/>
              <p:nvPr/>
            </p:nvSpPr>
            <p:spPr>
              <a:xfrm rot="5400000">
                <a:off x="5362445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0" name="六邊形 249"/>
              <p:cNvSpPr/>
              <p:nvPr/>
            </p:nvSpPr>
            <p:spPr>
              <a:xfrm rot="5400000">
                <a:off x="5830226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1" name="六邊形 250"/>
              <p:cNvSpPr/>
              <p:nvPr/>
            </p:nvSpPr>
            <p:spPr>
              <a:xfrm rot="5400000">
                <a:off x="6298008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2" name="六邊形 251"/>
              <p:cNvSpPr/>
              <p:nvPr/>
            </p:nvSpPr>
            <p:spPr>
              <a:xfrm rot="5400000">
                <a:off x="6765791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3" name="六邊形 252"/>
              <p:cNvSpPr/>
              <p:nvPr/>
            </p:nvSpPr>
            <p:spPr>
              <a:xfrm rot="5400000">
                <a:off x="7233571" y="4431336"/>
                <a:ext cx="531569" cy="467782"/>
              </a:xfrm>
              <a:prstGeom prst="hexagon">
                <a:avLst/>
              </a:prstGeom>
              <a:solidFill>
                <a:srgbClr val="ECF7F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4" name="矩形 253"/>
            <p:cNvSpPr/>
            <p:nvPr/>
          </p:nvSpPr>
          <p:spPr>
            <a:xfrm>
              <a:off x="3278336" y="4759153"/>
              <a:ext cx="1847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altLang="zh-TW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34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42"/>
          <p:cNvGrpSpPr/>
          <p:nvPr/>
        </p:nvGrpSpPr>
        <p:grpSpPr>
          <a:xfrm>
            <a:off x="684167" y="2343264"/>
            <a:ext cx="10857450" cy="4096848"/>
            <a:chOff x="948628" y="2466694"/>
            <a:chExt cx="10857450" cy="4096848"/>
          </a:xfrm>
        </p:grpSpPr>
        <p:sp>
          <p:nvSpPr>
            <p:cNvPr id="140" name="矩形 139"/>
            <p:cNvSpPr/>
            <p:nvPr/>
          </p:nvSpPr>
          <p:spPr>
            <a:xfrm>
              <a:off x="1058204" y="2576185"/>
              <a:ext cx="10636491" cy="39129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948628" y="2466694"/>
              <a:ext cx="1095668" cy="1011835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10710410" y="5551707"/>
              <a:ext cx="1095668" cy="1011835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ETF</a:t>
              </a:r>
              <a:r>
                <a:rPr lang="zh-TW" altLang="en-US" dirty="0" smtClean="0">
                  <a:solidFill>
                    <a:schemeClr val="tx2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2"/>
                  </a:solidFill>
                </a:rPr>
                <a:t>in 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引入套件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3" name="矩形 142"/>
          <p:cNvSpPr/>
          <p:nvPr/>
        </p:nvSpPr>
        <p:spPr>
          <a:xfrm>
            <a:off x="1039091" y="2482565"/>
            <a:ext cx="1115290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b="1" dirty="0" smtClean="0">
                <a:solidFill>
                  <a:schemeClr val="accent6"/>
                </a:solidFill>
              </a:rPr>
              <a:t>import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numpy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</a:rPr>
              <a:t>as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np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100" b="1" dirty="0" smtClean="0">
                <a:solidFill>
                  <a:schemeClr val="accent6"/>
                </a:solidFill>
              </a:rPr>
              <a:t>import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matplotlib.pyplot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</a:rPr>
              <a:t>as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plt</a:t>
            </a:r>
            <a:endParaRPr lang="en-US" sz="3100" b="1" dirty="0" smtClean="0">
              <a:solidFill>
                <a:schemeClr val="bg1"/>
              </a:solidFill>
            </a:endParaRPr>
          </a:p>
          <a:p>
            <a:r>
              <a:rPr lang="en-US" sz="3100" b="1" dirty="0" smtClean="0">
                <a:solidFill>
                  <a:schemeClr val="accent6"/>
                </a:solidFill>
              </a:rPr>
              <a:t>from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keras.models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</a:rPr>
              <a:t>import</a:t>
            </a:r>
            <a:r>
              <a:rPr lang="en-US" sz="3100" dirty="0" smtClean="0">
                <a:solidFill>
                  <a:schemeClr val="bg1"/>
                </a:solidFill>
              </a:rPr>
              <a:t> Sequential </a:t>
            </a:r>
          </a:p>
          <a:p>
            <a:r>
              <a:rPr lang="en-US" sz="3100" b="1" dirty="0" smtClean="0">
                <a:solidFill>
                  <a:schemeClr val="accent6"/>
                </a:solidFill>
              </a:rPr>
              <a:t>from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keras.layers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</a:rPr>
              <a:t>import</a:t>
            </a:r>
            <a:r>
              <a:rPr lang="en-US" sz="3100" dirty="0" smtClean="0">
                <a:solidFill>
                  <a:schemeClr val="bg1"/>
                </a:solidFill>
              </a:rPr>
              <a:t> Dense, Activation,</a:t>
            </a:r>
          </a:p>
          <a:p>
            <a:r>
              <a:rPr lang="zh-TW" altLang="en-US" sz="3100" dirty="0" smtClean="0">
                <a:solidFill>
                  <a:schemeClr val="bg1"/>
                </a:solidFill>
              </a:rPr>
              <a:t>                                    </a:t>
            </a:r>
            <a:r>
              <a:rPr lang="en-US" sz="3100" dirty="0" smtClean="0">
                <a:solidFill>
                  <a:schemeClr val="bg1"/>
                </a:solidFill>
              </a:rPr>
              <a:t>Input, Flatten, </a:t>
            </a:r>
            <a:r>
              <a:rPr lang="en-US" sz="3100" dirty="0" err="1" smtClean="0">
                <a:solidFill>
                  <a:schemeClr val="bg1"/>
                </a:solidFill>
              </a:rPr>
              <a:t>LeakyReLU</a:t>
            </a:r>
            <a:r>
              <a:rPr lang="en-US" sz="31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3100" dirty="0" smtClean="0">
                <a:solidFill>
                  <a:schemeClr val="bg1"/>
                </a:solidFill>
              </a:rPr>
              <a:t> </a:t>
            </a:r>
            <a:r>
              <a:rPr lang="zh-TW" altLang="en-US" sz="3100" dirty="0" smtClean="0">
                <a:solidFill>
                  <a:schemeClr val="bg1"/>
                </a:solidFill>
              </a:rPr>
              <a:t>                                   </a:t>
            </a:r>
            <a:r>
              <a:rPr lang="en-US" sz="3100" dirty="0" err="1" smtClean="0">
                <a:solidFill>
                  <a:schemeClr val="bg1"/>
                </a:solidFill>
              </a:rPr>
              <a:t>SimpleRNN</a:t>
            </a:r>
            <a:r>
              <a:rPr lang="en-US" sz="3100" dirty="0" smtClean="0">
                <a:solidFill>
                  <a:schemeClr val="bg1"/>
                </a:solidFill>
              </a:rPr>
              <a:t>, GRU, LSTM, </a:t>
            </a:r>
            <a:r>
              <a:rPr lang="en-US" sz="3100" dirty="0" smtClean="0">
                <a:solidFill>
                  <a:schemeClr val="bg1"/>
                </a:solidFill>
              </a:rPr>
              <a:t>Embedding</a:t>
            </a:r>
          </a:p>
          <a:p>
            <a:r>
              <a:rPr lang="en-US" sz="3100" b="1" dirty="0" smtClean="0">
                <a:solidFill>
                  <a:schemeClr val="accent6"/>
                </a:solidFill>
              </a:rPr>
              <a:t>from</a:t>
            </a:r>
            <a:r>
              <a:rPr lang="en-US" sz="3100" dirty="0" smtClean="0">
                <a:solidFill>
                  <a:schemeClr val="accent6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keras.optimizers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</a:rPr>
              <a:t>import</a:t>
            </a:r>
            <a:r>
              <a:rPr lang="en-US" sz="3100" dirty="0" smtClean="0">
                <a:solidFill>
                  <a:schemeClr val="bg1"/>
                </a:solidFill>
              </a:rPr>
              <a:t> SGD </a:t>
            </a:r>
          </a:p>
          <a:p>
            <a:r>
              <a:rPr lang="en-US" sz="3100" b="1" dirty="0" smtClean="0">
                <a:solidFill>
                  <a:schemeClr val="accent6"/>
                </a:solidFill>
              </a:rPr>
              <a:t>import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</a:rPr>
              <a:t>pandas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</a:rPr>
              <a:t>as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</a:rPr>
              <a:t>pd</a:t>
            </a:r>
            <a:endParaRPr lang="zh-TW" alt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42"/>
          <p:cNvGrpSpPr/>
          <p:nvPr/>
        </p:nvGrpSpPr>
        <p:grpSpPr>
          <a:xfrm>
            <a:off x="725731" y="2315555"/>
            <a:ext cx="10857450" cy="4096848"/>
            <a:chOff x="948628" y="2466694"/>
            <a:chExt cx="10857450" cy="4096848"/>
          </a:xfrm>
        </p:grpSpPr>
        <p:sp>
          <p:nvSpPr>
            <p:cNvPr id="140" name="矩形 139"/>
            <p:cNvSpPr/>
            <p:nvPr/>
          </p:nvSpPr>
          <p:spPr>
            <a:xfrm>
              <a:off x="1058204" y="2576185"/>
              <a:ext cx="10636491" cy="39129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948628" y="2466694"/>
              <a:ext cx="1095668" cy="1011835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10710410" y="5551707"/>
              <a:ext cx="1095668" cy="1011835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-2842409" y="339599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ETF</a:t>
              </a:r>
              <a:r>
                <a:rPr lang="zh-TW" altLang="en-US" dirty="0" smtClean="0">
                  <a:solidFill>
                    <a:schemeClr val="tx2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2"/>
                  </a:solidFill>
                </a:rPr>
                <a:t>in 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i="1" dirty="0" smtClean="0">
                  <a:solidFill>
                    <a:schemeClr val="tx2"/>
                  </a:solidFill>
                </a:rPr>
                <a:t>讀入資料，順便確認一下形狀</a:t>
              </a:r>
              <a:endParaRPr lang="en-US" altLang="zh-TW" sz="2800" dirty="0" smtClean="0">
                <a:solidFill>
                  <a:schemeClr val="tx2"/>
                </a:solidFill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969818" y="3505201"/>
            <a:ext cx="11222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DIRPATH = </a:t>
            </a:r>
            <a:r>
              <a:rPr lang="en-US" sz="3600" dirty="0" smtClean="0">
                <a:solidFill>
                  <a:srgbClr val="FF0000"/>
                </a:solidFill>
              </a:rPr>
              <a:t>‘</a:t>
            </a:r>
            <a:r>
              <a:rPr lang="en-US" sz="3600" dirty="0" err="1" smtClean="0">
                <a:solidFill>
                  <a:srgbClr val="FF0000"/>
                </a:solidFill>
              </a:rPr>
              <a:t>etf_data</a:t>
            </a:r>
            <a:r>
              <a:rPr lang="en-US" sz="3600" dirty="0" smtClean="0">
                <a:solidFill>
                  <a:srgbClr val="FF0000"/>
                </a:solidFill>
              </a:rPr>
              <a:t>/’ </a:t>
            </a:r>
            <a:r>
              <a:rPr lang="en-US" sz="3600" i="1" dirty="0" smtClean="0">
                <a:solidFill>
                  <a:schemeClr val="accent4"/>
                </a:solidFill>
              </a:rPr>
              <a:t>#ETF</a:t>
            </a:r>
            <a:r>
              <a:rPr lang="zh-TW" altLang="en-US" sz="3600" i="1" dirty="0" smtClean="0">
                <a:solidFill>
                  <a:schemeClr val="accent4"/>
                </a:solidFill>
              </a:rPr>
              <a:t>資料夾位址</a:t>
            </a:r>
            <a:r>
              <a:rPr lang="zh-TW" altLang="en-US" sz="3600" dirty="0" smtClean="0">
                <a:solidFill>
                  <a:schemeClr val="accent4"/>
                </a:solidFill>
              </a:rPr>
              <a:t> </a:t>
            </a:r>
            <a:endParaRPr lang="en-US" altLang="zh-TW" sz="3600" dirty="0" smtClean="0">
              <a:solidFill>
                <a:schemeClr val="accent4"/>
              </a:solidFill>
            </a:endParaRPr>
          </a:p>
          <a:p>
            <a:r>
              <a:rPr lang="en-US" sz="3600" dirty="0" err="1" smtClean="0">
                <a:solidFill>
                  <a:schemeClr val="bg1"/>
                </a:solidFill>
              </a:rPr>
              <a:t>df</a:t>
            </a:r>
            <a:r>
              <a:rPr lang="en-US" sz="3600" dirty="0" smtClean="0">
                <a:solidFill>
                  <a:schemeClr val="bg1"/>
                </a:solidFill>
              </a:rPr>
              <a:t> = </a:t>
            </a:r>
            <a:r>
              <a:rPr lang="en-US" sz="3600" dirty="0" err="1" smtClean="0">
                <a:solidFill>
                  <a:schemeClr val="bg1"/>
                </a:solidFill>
              </a:rPr>
              <a:t>pd.read_csv</a:t>
            </a:r>
            <a:r>
              <a:rPr lang="en-US" sz="3600" dirty="0" smtClean="0">
                <a:solidFill>
                  <a:schemeClr val="bg1"/>
                </a:solidFill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</a:rPr>
              <a:t>DIRPATH</a:t>
            </a:r>
            <a:r>
              <a:rPr lang="en-US" sz="3600" dirty="0" err="1" smtClean="0">
                <a:solidFill>
                  <a:srgbClr val="7030A0"/>
                </a:solidFill>
              </a:rPr>
              <a:t>+</a:t>
            </a:r>
            <a:r>
              <a:rPr lang="en-US" sz="3600" dirty="0" err="1" smtClean="0">
                <a:solidFill>
                  <a:srgbClr val="FF0000"/>
                </a:solidFill>
              </a:rPr>
              <a:t>'AADR.csv</a:t>
            </a:r>
            <a:r>
              <a:rPr lang="en-US" sz="3600" dirty="0" smtClean="0">
                <a:solidFill>
                  <a:srgbClr val="FF0000"/>
                </a:solidFill>
              </a:rPr>
              <a:t>'</a:t>
            </a:r>
            <a:r>
              <a:rPr lang="en-US" sz="3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3600" dirty="0" err="1" smtClean="0">
                <a:solidFill>
                  <a:schemeClr val="bg1"/>
                </a:solidFill>
              </a:rPr>
              <a:t>df.head</a:t>
            </a:r>
            <a:r>
              <a:rPr lang="en-US" sz="3600" dirty="0" smtClean="0">
                <a:solidFill>
                  <a:schemeClr val="bg1"/>
                </a:solidFill>
              </a:rPr>
              <a:t>()</a:t>
            </a:r>
            <a:r>
              <a:rPr lang="zh-TW" altLang="en-US" sz="3600" i="1" dirty="0" smtClean="0">
                <a:solidFill>
                  <a:schemeClr val="bg1"/>
                </a:solidFill>
              </a:rPr>
              <a:t/>
            </a:r>
            <a:br>
              <a:rPr lang="zh-TW" altLang="en-US" sz="3600" i="1" dirty="0" smtClean="0">
                <a:solidFill>
                  <a:schemeClr val="bg1"/>
                </a:solidFill>
              </a:rPr>
            </a:br>
            <a:r>
              <a:rPr lang="en-US" altLang="zh-TW" sz="3600" i="1" dirty="0" smtClean="0">
                <a:solidFill>
                  <a:schemeClr val="accent6"/>
                </a:solidFill>
              </a:rPr>
              <a:t>print</a:t>
            </a:r>
            <a:r>
              <a:rPr lang="en-US" altLang="zh-TW" sz="3600" i="1" dirty="0" smtClean="0">
                <a:solidFill>
                  <a:schemeClr val="bg1"/>
                </a:solidFill>
              </a:rPr>
              <a:t>(</a:t>
            </a:r>
            <a:r>
              <a:rPr lang="en-US" altLang="zh-TW" sz="3600" dirty="0" err="1" smtClean="0">
                <a:solidFill>
                  <a:schemeClr val="bg1"/>
                </a:solidFill>
              </a:rPr>
              <a:t>df.shape</a:t>
            </a:r>
            <a:r>
              <a:rPr lang="en-US" altLang="zh-TW" sz="3600" dirty="0" smtClean="0">
                <a:solidFill>
                  <a:schemeClr val="bg1"/>
                </a:solidFill>
              </a:rPr>
              <a:t>)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36525" y="2063183"/>
            <a:ext cx="9918950" cy="2731634"/>
            <a:chOff x="1136525" y="2334310"/>
            <a:chExt cx="9918950" cy="2731634"/>
          </a:xfrm>
        </p:grpSpPr>
        <p:grpSp>
          <p:nvGrpSpPr>
            <p:cNvPr id="3" name="群組 2"/>
            <p:cNvGrpSpPr/>
            <p:nvPr/>
          </p:nvGrpSpPr>
          <p:grpSpPr>
            <a:xfrm>
              <a:off x="1136525" y="2334310"/>
              <a:ext cx="1300514" cy="1201008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9754961" y="3864936"/>
              <a:ext cx="1300514" cy="1201008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2974917" y="3130475"/>
            <a:ext cx="6336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</a:rPr>
              <a:t>看起來有</a:t>
            </a:r>
            <a:r>
              <a:rPr lang="en-US" altLang="zh-TW" sz="4000" dirty="0" smtClean="0">
                <a:latin typeface="+mj-lt"/>
              </a:rPr>
              <a:t>1656</a:t>
            </a:r>
            <a:r>
              <a:rPr lang="zh-TW" altLang="en-US" sz="4000" dirty="0" smtClean="0">
                <a:latin typeface="+mj-lt"/>
              </a:rPr>
              <a:t>天的資料呢！</a:t>
            </a:r>
            <a:endParaRPr lang="zh-TW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28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42"/>
          <p:cNvGrpSpPr/>
          <p:nvPr/>
        </p:nvGrpSpPr>
        <p:grpSpPr>
          <a:xfrm>
            <a:off x="711877" y="2273992"/>
            <a:ext cx="10857450" cy="4096848"/>
            <a:chOff x="948628" y="2466694"/>
            <a:chExt cx="10857450" cy="4096848"/>
          </a:xfrm>
        </p:grpSpPr>
        <p:sp>
          <p:nvSpPr>
            <p:cNvPr id="140" name="矩形 139"/>
            <p:cNvSpPr/>
            <p:nvPr/>
          </p:nvSpPr>
          <p:spPr>
            <a:xfrm>
              <a:off x="1058204" y="2576185"/>
              <a:ext cx="10636491" cy="39129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948628" y="2466694"/>
              <a:ext cx="1095668" cy="1011835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10710410" y="5551707"/>
              <a:ext cx="1095668" cy="1011835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-4047753" y="284179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ETF</a:t>
              </a:r>
              <a:r>
                <a:rPr lang="zh-TW" altLang="en-US" dirty="0" smtClean="0">
                  <a:solidFill>
                    <a:schemeClr val="tx2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2"/>
                  </a:solidFill>
                </a:rPr>
                <a:t>in 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整理資料</a:t>
              </a:r>
              <a:r>
                <a:rPr lang="en-US" altLang="zh-TW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(1)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3" name="文字方塊 142"/>
          <p:cNvSpPr txBox="1"/>
          <p:nvPr/>
        </p:nvSpPr>
        <p:spPr>
          <a:xfrm>
            <a:off x="1108364" y="2687781"/>
            <a:ext cx="10210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Open = </a:t>
            </a:r>
            <a:r>
              <a:rPr lang="en-US" sz="3000" dirty="0" err="1" smtClean="0">
                <a:solidFill>
                  <a:schemeClr val="bg1"/>
                </a:solidFill>
              </a:rPr>
              <a:t>np.array</a:t>
            </a:r>
            <a:r>
              <a:rPr lang="en-US" sz="3000" dirty="0" smtClean="0">
                <a:solidFill>
                  <a:schemeClr val="bg1"/>
                </a:solidFill>
              </a:rPr>
              <a:t>(list(reversed(</a:t>
            </a:r>
            <a:r>
              <a:rPr lang="en-US" sz="3000" dirty="0" err="1" smtClean="0">
                <a:solidFill>
                  <a:schemeClr val="bg1"/>
                </a:solidFill>
              </a:rPr>
              <a:t>df</a:t>
            </a:r>
            <a:r>
              <a:rPr lang="en-US" sz="3000" dirty="0" smtClean="0">
                <a:solidFill>
                  <a:schemeClr val="bg1"/>
                </a:solidFill>
              </a:rPr>
              <a:t>['Open']))) 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X = [</a:t>
            </a:r>
            <a:r>
              <a:rPr lang="zh-TW" alt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] 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Y = [</a:t>
            </a:r>
            <a:r>
              <a:rPr lang="zh-TW" alt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] </a:t>
            </a:r>
          </a:p>
          <a:p>
            <a:r>
              <a:rPr lang="en-US" sz="3000" i="1" dirty="0" smtClean="0">
                <a:solidFill>
                  <a:schemeClr val="accent4"/>
                </a:solidFill>
              </a:rPr>
              <a:t>#</a:t>
            </a:r>
            <a:r>
              <a:rPr lang="zh-TW" altLang="en-US" sz="3000" i="1" dirty="0" smtClean="0">
                <a:solidFill>
                  <a:schemeClr val="accent4"/>
                </a:solidFill>
              </a:rPr>
              <a:t>整理資料成為我們要的形狀（一樣只放開盤價作為</a:t>
            </a:r>
            <a:r>
              <a:rPr lang="en-US" sz="3000" i="1" dirty="0" smtClean="0">
                <a:solidFill>
                  <a:schemeClr val="accent4"/>
                </a:solidFill>
              </a:rPr>
              <a:t>Data）</a:t>
            </a:r>
            <a:r>
              <a:rPr lang="en-US" sz="3000" dirty="0" smtClean="0">
                <a:solidFill>
                  <a:schemeClr val="accent4"/>
                </a:solidFill>
              </a:rPr>
              <a:t> </a:t>
            </a:r>
          </a:p>
          <a:p>
            <a:r>
              <a:rPr lang="en-US" sz="3000" b="1" dirty="0" smtClean="0">
                <a:solidFill>
                  <a:schemeClr val="bg1"/>
                </a:solidFill>
              </a:rPr>
              <a:t>for</a:t>
            </a:r>
            <a:r>
              <a:rPr lang="en-US" sz="3000" dirty="0" smtClean="0">
                <a:solidFill>
                  <a:schemeClr val="bg1"/>
                </a:solidFill>
              </a:rPr>
              <a:t> index </a:t>
            </a:r>
            <a:r>
              <a:rPr lang="en-US" sz="3000" b="1" dirty="0" smtClean="0">
                <a:solidFill>
                  <a:schemeClr val="bg1"/>
                </a:solidFill>
              </a:rPr>
              <a:t>in</a:t>
            </a:r>
            <a:r>
              <a:rPr lang="en-US" sz="3000" dirty="0" smtClean="0">
                <a:solidFill>
                  <a:schemeClr val="bg1"/>
                </a:solidFill>
              </a:rPr>
              <a:t> range(</a:t>
            </a:r>
            <a:r>
              <a:rPr lang="en-US" sz="3000" dirty="0" err="1" smtClean="0">
                <a:solidFill>
                  <a:schemeClr val="bg1"/>
                </a:solidFill>
              </a:rPr>
              <a:t>Open.shape</a:t>
            </a:r>
            <a:r>
              <a:rPr lang="en-US" sz="3000" dirty="0" smtClean="0">
                <a:solidFill>
                  <a:schemeClr val="bg1"/>
                </a:solidFill>
              </a:rPr>
              <a:t>[0]-20): </a:t>
            </a:r>
          </a:p>
          <a:p>
            <a:r>
              <a:rPr lang="zh-TW" altLang="en-US" sz="3000" dirty="0" smtClean="0">
                <a:solidFill>
                  <a:schemeClr val="bg1"/>
                </a:solidFill>
              </a:rPr>
              <a:t>      </a:t>
            </a:r>
            <a:r>
              <a:rPr lang="en-US" sz="3000" dirty="0" err="1" smtClean="0">
                <a:solidFill>
                  <a:schemeClr val="bg1"/>
                </a:solidFill>
              </a:rPr>
              <a:t>X.append</a:t>
            </a:r>
            <a:r>
              <a:rPr lang="en-US" sz="3000" dirty="0" smtClean="0">
                <a:solidFill>
                  <a:schemeClr val="bg1"/>
                </a:solidFill>
              </a:rPr>
              <a:t>(Open[index:index+20]) </a:t>
            </a:r>
          </a:p>
          <a:p>
            <a:r>
              <a:rPr lang="zh-TW" altLang="en-US" sz="3000" dirty="0" smtClean="0">
                <a:solidFill>
                  <a:schemeClr val="bg1"/>
                </a:solidFill>
              </a:rPr>
              <a:t>      </a:t>
            </a:r>
            <a:r>
              <a:rPr lang="en-US" sz="3000" dirty="0" err="1" smtClean="0">
                <a:solidFill>
                  <a:schemeClr val="bg1"/>
                </a:solidFill>
              </a:rPr>
              <a:t>Y.append</a:t>
            </a:r>
            <a:r>
              <a:rPr lang="en-US" sz="3000" dirty="0" smtClean="0">
                <a:solidFill>
                  <a:schemeClr val="bg1"/>
                </a:solidFill>
              </a:rPr>
              <a:t>(Open[index+20]) </a:t>
            </a:r>
          </a:p>
        </p:txBody>
      </p:sp>
    </p:spTree>
    <p:extLst>
      <p:ext uri="{BB962C8B-B14F-4D97-AF65-F5344CB8AC3E}">
        <p14:creationId xmlns:p14="http://schemas.microsoft.com/office/powerpoint/2010/main" val="11623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42"/>
          <p:cNvGrpSpPr/>
          <p:nvPr/>
        </p:nvGrpSpPr>
        <p:grpSpPr>
          <a:xfrm>
            <a:off x="725731" y="2315555"/>
            <a:ext cx="10857450" cy="4096848"/>
            <a:chOff x="948628" y="2466694"/>
            <a:chExt cx="10857450" cy="4096848"/>
          </a:xfrm>
        </p:grpSpPr>
        <p:sp>
          <p:nvSpPr>
            <p:cNvPr id="140" name="矩形 139"/>
            <p:cNvSpPr/>
            <p:nvPr/>
          </p:nvSpPr>
          <p:spPr>
            <a:xfrm>
              <a:off x="1058204" y="2576185"/>
              <a:ext cx="10636491" cy="39129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948628" y="2466694"/>
              <a:ext cx="1095668" cy="1011835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10710410" y="5551707"/>
              <a:ext cx="1095668" cy="1011835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ETF</a:t>
              </a:r>
              <a:r>
                <a:rPr lang="zh-TW" altLang="en-US" dirty="0" smtClean="0">
                  <a:solidFill>
                    <a:schemeClr val="tx2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2"/>
                  </a:solidFill>
                </a:rPr>
                <a:t>in 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整理資料</a:t>
              </a:r>
              <a:r>
                <a:rPr lang="en-US" altLang="zh-TW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(2)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1080655" y="2535382"/>
            <a:ext cx="114438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x = </a:t>
            </a:r>
            <a:r>
              <a:rPr lang="en-US" sz="3600" dirty="0" err="1" smtClean="0">
                <a:solidFill>
                  <a:schemeClr val="bg1"/>
                </a:solidFill>
              </a:rPr>
              <a:t>np.array</a:t>
            </a:r>
            <a:r>
              <a:rPr lang="en-US" sz="3600" dirty="0" smtClean="0">
                <a:solidFill>
                  <a:schemeClr val="bg1"/>
                </a:solidFill>
              </a:rPr>
              <a:t>(X)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y = </a:t>
            </a:r>
            <a:r>
              <a:rPr lang="en-US" sz="3600" dirty="0" err="1" smtClean="0">
                <a:solidFill>
                  <a:schemeClr val="bg1"/>
                </a:solidFill>
              </a:rPr>
              <a:t>np.array</a:t>
            </a:r>
            <a:r>
              <a:rPr lang="en-US" sz="3600" dirty="0" smtClean="0">
                <a:solidFill>
                  <a:schemeClr val="bg1"/>
                </a:solidFill>
              </a:rPr>
              <a:t>(Y) </a:t>
            </a: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r>
              <a:rPr lang="zh-TW" altLang="en-US" sz="3600" i="1" dirty="0" smtClean="0">
                <a:solidFill>
                  <a:schemeClr val="accent3"/>
                </a:solidFill>
              </a:rPr>
              <a:t>這裡為了配合</a:t>
            </a:r>
            <a:r>
              <a:rPr lang="en-US" sz="3600" i="1" dirty="0" smtClean="0">
                <a:solidFill>
                  <a:schemeClr val="accent3"/>
                </a:solidFill>
              </a:rPr>
              <a:t>input</a:t>
            </a:r>
            <a:r>
              <a:rPr lang="zh-TW" altLang="en-US" sz="3600" i="1" dirty="0" smtClean="0">
                <a:solidFill>
                  <a:schemeClr val="accent3"/>
                </a:solidFill>
              </a:rPr>
              <a:t>要求的形狀動了點手腳</a:t>
            </a:r>
            <a:r>
              <a:rPr lang="en-US" altLang="zh-TW" sz="3600" i="1" dirty="0" smtClean="0">
                <a:solidFill>
                  <a:schemeClr val="accent3"/>
                </a:solidFill>
              </a:rPr>
              <a:t>)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x = </a:t>
            </a:r>
            <a:r>
              <a:rPr lang="en-US" sz="3600" dirty="0" err="1" smtClean="0">
                <a:solidFill>
                  <a:schemeClr val="bg1"/>
                </a:solidFill>
              </a:rPr>
              <a:t>x.reshape</a:t>
            </a:r>
            <a:r>
              <a:rPr lang="en-US" sz="3600" dirty="0" smtClean="0">
                <a:solidFill>
                  <a:schemeClr val="bg1"/>
                </a:solidFill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</a:rPr>
              <a:t>x.shape</a:t>
            </a:r>
            <a:r>
              <a:rPr lang="en-US" sz="3600" dirty="0" smtClean="0">
                <a:solidFill>
                  <a:schemeClr val="bg1"/>
                </a:solidFill>
              </a:rPr>
              <a:t>[</a:t>
            </a:r>
            <a:r>
              <a:rPr lang="en-US" sz="3600" dirty="0" smtClean="0">
                <a:solidFill>
                  <a:schemeClr val="accent6"/>
                </a:solidFill>
              </a:rPr>
              <a:t>0</a:t>
            </a:r>
            <a:r>
              <a:rPr lang="en-US" sz="3600" dirty="0" smtClean="0">
                <a:solidFill>
                  <a:schemeClr val="bg1"/>
                </a:solidFill>
              </a:rPr>
              <a:t>], </a:t>
            </a:r>
            <a:r>
              <a:rPr lang="en-US" sz="3600" dirty="0" smtClean="0">
                <a:solidFill>
                  <a:schemeClr val="accent6"/>
                </a:solidFill>
              </a:rPr>
              <a:t>20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  <a:r>
              <a:rPr lang="en-US" sz="3600" dirty="0" smtClean="0">
                <a:solidFill>
                  <a:schemeClr val="accent6"/>
                </a:solidFill>
              </a:rPr>
              <a:t>1</a:t>
            </a:r>
            <a:r>
              <a:rPr lang="en-US" sz="3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y = </a:t>
            </a:r>
            <a:r>
              <a:rPr lang="en-US" sz="3600" dirty="0" err="1" smtClean="0">
                <a:solidFill>
                  <a:schemeClr val="bg1"/>
                </a:solidFill>
              </a:rPr>
              <a:t>y.reshape</a:t>
            </a:r>
            <a:r>
              <a:rPr lang="en-US" sz="3600" dirty="0" smtClean="0">
                <a:solidFill>
                  <a:schemeClr val="bg1"/>
                </a:solidFill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</a:rPr>
              <a:t>y.shape</a:t>
            </a:r>
            <a:r>
              <a:rPr lang="en-US" sz="3600" dirty="0" smtClean="0">
                <a:solidFill>
                  <a:schemeClr val="bg1"/>
                </a:solidFill>
              </a:rPr>
              <a:t>[</a:t>
            </a:r>
            <a:r>
              <a:rPr lang="en-US" sz="3600" dirty="0" smtClean="0">
                <a:solidFill>
                  <a:schemeClr val="accent6"/>
                </a:solidFill>
              </a:rPr>
              <a:t>0</a:t>
            </a:r>
            <a:r>
              <a:rPr lang="en-US" sz="3600" dirty="0" smtClean="0">
                <a:solidFill>
                  <a:schemeClr val="bg1"/>
                </a:solidFill>
              </a:rPr>
              <a:t>], </a:t>
            </a:r>
            <a:r>
              <a:rPr lang="en-US" sz="3600" dirty="0" smtClean="0">
                <a:solidFill>
                  <a:schemeClr val="accent6"/>
                </a:solidFill>
              </a:rPr>
              <a:t>1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 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42"/>
          <p:cNvGrpSpPr/>
          <p:nvPr/>
        </p:nvGrpSpPr>
        <p:grpSpPr>
          <a:xfrm>
            <a:off x="725731" y="2315555"/>
            <a:ext cx="10857450" cy="4096848"/>
            <a:chOff x="948628" y="2466694"/>
            <a:chExt cx="10857450" cy="4096848"/>
          </a:xfrm>
        </p:grpSpPr>
        <p:sp>
          <p:nvSpPr>
            <p:cNvPr id="140" name="矩形 139"/>
            <p:cNvSpPr/>
            <p:nvPr/>
          </p:nvSpPr>
          <p:spPr>
            <a:xfrm>
              <a:off x="1058204" y="2576185"/>
              <a:ext cx="10636491" cy="39129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948628" y="2466694"/>
              <a:ext cx="1095668" cy="1011835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10710410" y="5551707"/>
              <a:ext cx="1095668" cy="1011835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ETF</a:t>
              </a:r>
              <a:r>
                <a:rPr lang="zh-TW" altLang="en-US" dirty="0" smtClean="0">
                  <a:solidFill>
                    <a:schemeClr val="tx2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2"/>
                  </a:solidFill>
                </a:rPr>
                <a:t>in 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整理資料</a:t>
              </a:r>
              <a:r>
                <a:rPr lang="en-US" altLang="zh-TW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(3)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1094508" y="2729344"/>
            <a:ext cx="115685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solidFill>
                  <a:schemeClr val="accent3"/>
                </a:solidFill>
              </a:rPr>
              <a:t>#</a:t>
            </a:r>
            <a:r>
              <a:rPr lang="zh-TW" altLang="en-US" sz="3600" i="1" dirty="0" smtClean="0">
                <a:solidFill>
                  <a:schemeClr val="accent3"/>
                </a:solidFill>
              </a:rPr>
              <a:t>分成訓練及與測試集</a:t>
            </a:r>
            <a:r>
              <a:rPr lang="en-US" altLang="zh-TW" sz="3600" i="1" dirty="0" smtClean="0">
                <a:solidFill>
                  <a:schemeClr val="accent3"/>
                </a:solidFill>
              </a:rPr>
              <a:t>, </a:t>
            </a:r>
            <a:r>
              <a:rPr lang="zh-TW" altLang="en-US" sz="3600" i="1" dirty="0" smtClean="0">
                <a:solidFill>
                  <a:schemeClr val="accent3"/>
                </a:solidFill>
              </a:rPr>
              <a:t>前</a:t>
            </a:r>
            <a:r>
              <a:rPr lang="en-US" altLang="zh-TW" sz="3600" i="1" dirty="0" smtClean="0">
                <a:solidFill>
                  <a:schemeClr val="accent3"/>
                </a:solidFill>
              </a:rPr>
              <a:t>1300</a:t>
            </a:r>
            <a:r>
              <a:rPr lang="zh-TW" altLang="en-US" sz="3600" i="1" dirty="0" smtClean="0">
                <a:solidFill>
                  <a:schemeClr val="accent3"/>
                </a:solidFill>
              </a:rPr>
              <a:t>組作為訓練，</a:t>
            </a:r>
            <a:endParaRPr lang="en-US" altLang="zh-TW" sz="3600" i="1" dirty="0" smtClean="0">
              <a:solidFill>
                <a:schemeClr val="accent3"/>
              </a:solidFill>
            </a:endParaRPr>
          </a:p>
          <a:p>
            <a:r>
              <a:rPr lang="zh-TW" altLang="en-US" sz="3600" i="1" dirty="0" smtClean="0">
                <a:solidFill>
                  <a:schemeClr val="accent3"/>
                </a:solidFill>
              </a:rPr>
              <a:t>後</a:t>
            </a:r>
            <a:r>
              <a:rPr lang="en-US" altLang="zh-TW" sz="3600" i="1" dirty="0" smtClean="0">
                <a:solidFill>
                  <a:schemeClr val="accent3"/>
                </a:solidFill>
              </a:rPr>
              <a:t>335</a:t>
            </a:r>
            <a:r>
              <a:rPr lang="zh-TW" altLang="en-US" sz="3600" i="1" dirty="0" smtClean="0">
                <a:solidFill>
                  <a:schemeClr val="accent3"/>
                </a:solidFill>
              </a:rPr>
              <a:t>組作為測試</a:t>
            </a:r>
            <a:endParaRPr lang="en-US" altLang="zh-TW" sz="3600" dirty="0" smtClean="0">
              <a:solidFill>
                <a:schemeClr val="accent3"/>
              </a:solidFill>
            </a:endParaRPr>
          </a:p>
          <a:p>
            <a:r>
              <a:rPr lang="en-US" sz="3600" dirty="0" err="1" smtClean="0">
                <a:solidFill>
                  <a:schemeClr val="bg1"/>
                </a:solidFill>
              </a:rPr>
              <a:t>x_train</a:t>
            </a:r>
            <a:r>
              <a:rPr lang="en-US" sz="3600" dirty="0" smtClean="0">
                <a:solidFill>
                  <a:schemeClr val="bg1"/>
                </a:solidFill>
              </a:rPr>
              <a:t> = x[</a:t>
            </a:r>
            <a:r>
              <a:rPr lang="en-US" sz="3600" dirty="0" smtClean="0">
                <a:solidFill>
                  <a:schemeClr val="accent6"/>
                </a:solidFill>
              </a:rPr>
              <a:t>0:1300</a:t>
            </a:r>
            <a:r>
              <a:rPr lang="en-US" sz="3600" dirty="0" smtClean="0">
                <a:solidFill>
                  <a:schemeClr val="bg1"/>
                </a:solidFill>
              </a:rPr>
              <a:t>] </a:t>
            </a:r>
          </a:p>
          <a:p>
            <a:r>
              <a:rPr lang="en-US" sz="3600" dirty="0" err="1" smtClean="0">
                <a:solidFill>
                  <a:schemeClr val="bg1"/>
                </a:solidFill>
              </a:rPr>
              <a:t>y_train</a:t>
            </a:r>
            <a:r>
              <a:rPr lang="en-US" sz="3600" dirty="0" smtClean="0">
                <a:solidFill>
                  <a:schemeClr val="bg1"/>
                </a:solidFill>
              </a:rPr>
              <a:t> = y[</a:t>
            </a:r>
            <a:r>
              <a:rPr lang="en-US" sz="3600" dirty="0" smtClean="0">
                <a:solidFill>
                  <a:schemeClr val="accent6"/>
                </a:solidFill>
              </a:rPr>
              <a:t>0:1300</a:t>
            </a:r>
            <a:r>
              <a:rPr lang="en-US" sz="3600" dirty="0" smtClean="0">
                <a:solidFill>
                  <a:schemeClr val="bg1"/>
                </a:solidFill>
              </a:rPr>
              <a:t>] </a:t>
            </a:r>
          </a:p>
          <a:p>
            <a:r>
              <a:rPr lang="en-US" sz="3600" dirty="0" err="1" smtClean="0">
                <a:solidFill>
                  <a:schemeClr val="bg1"/>
                </a:solidFill>
              </a:rPr>
              <a:t>x_test</a:t>
            </a:r>
            <a:r>
              <a:rPr lang="en-US" sz="3600" dirty="0" smtClean="0">
                <a:solidFill>
                  <a:schemeClr val="bg1"/>
                </a:solidFill>
              </a:rPr>
              <a:t> = x[</a:t>
            </a:r>
            <a:r>
              <a:rPr lang="en-US" sz="3600" dirty="0" smtClean="0">
                <a:solidFill>
                  <a:schemeClr val="accent6"/>
                </a:solidFill>
              </a:rPr>
              <a:t>1300:1636</a:t>
            </a:r>
            <a:r>
              <a:rPr lang="en-US" sz="3600" dirty="0" smtClean="0">
                <a:solidFill>
                  <a:schemeClr val="bg1"/>
                </a:solidFill>
              </a:rPr>
              <a:t>] </a:t>
            </a:r>
          </a:p>
          <a:p>
            <a:r>
              <a:rPr lang="en-US" sz="3600" dirty="0" err="1" smtClean="0">
                <a:solidFill>
                  <a:schemeClr val="bg1"/>
                </a:solidFill>
              </a:rPr>
              <a:t>y_test</a:t>
            </a:r>
            <a:r>
              <a:rPr lang="en-US" sz="3600" dirty="0" smtClean="0">
                <a:solidFill>
                  <a:schemeClr val="bg1"/>
                </a:solidFill>
              </a:rPr>
              <a:t> = y[</a:t>
            </a:r>
            <a:r>
              <a:rPr lang="en-US" sz="3600" dirty="0" smtClean="0">
                <a:solidFill>
                  <a:schemeClr val="accent6"/>
                </a:solidFill>
              </a:rPr>
              <a:t>1300:1636</a:t>
            </a:r>
            <a:r>
              <a:rPr lang="en-US" sz="3600" dirty="0" smtClean="0">
                <a:solidFill>
                  <a:schemeClr val="bg1"/>
                </a:solidFill>
              </a:rPr>
              <a:t>]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623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42"/>
          <p:cNvGrpSpPr/>
          <p:nvPr/>
        </p:nvGrpSpPr>
        <p:grpSpPr>
          <a:xfrm>
            <a:off x="725731" y="2315555"/>
            <a:ext cx="10857450" cy="4096848"/>
            <a:chOff x="948628" y="2466694"/>
            <a:chExt cx="10857450" cy="4096848"/>
          </a:xfrm>
        </p:grpSpPr>
        <p:sp>
          <p:nvSpPr>
            <p:cNvPr id="140" name="矩形 139"/>
            <p:cNvSpPr/>
            <p:nvPr/>
          </p:nvSpPr>
          <p:spPr>
            <a:xfrm>
              <a:off x="1058204" y="2576185"/>
              <a:ext cx="10636491" cy="39129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948628" y="2466694"/>
              <a:ext cx="1095668" cy="1011835"/>
              <a:chOff x="531615" y="480863"/>
              <a:chExt cx="1932734" cy="1784854"/>
            </a:xfrm>
          </p:grpSpPr>
          <p:sp>
            <p:nvSpPr>
              <p:cNvPr id="14" name="六邊形 13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 rot="10800000">
              <a:off x="10710410" y="5551707"/>
              <a:ext cx="1095668" cy="1011835"/>
              <a:chOff x="531615" y="480863"/>
              <a:chExt cx="1932734" cy="1784854"/>
            </a:xfrm>
          </p:grpSpPr>
          <p:sp>
            <p:nvSpPr>
              <p:cNvPr id="5" name="六邊形 4"/>
              <p:cNvSpPr/>
              <p:nvPr/>
            </p:nvSpPr>
            <p:spPr>
              <a:xfrm rot="5400000">
                <a:off x="891820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六邊形 5"/>
              <p:cNvSpPr/>
              <p:nvPr/>
            </p:nvSpPr>
            <p:spPr>
              <a:xfrm rot="5400000">
                <a:off x="1278378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六邊形 6"/>
              <p:cNvSpPr/>
              <p:nvPr/>
            </p:nvSpPr>
            <p:spPr>
              <a:xfrm rot="5400000">
                <a:off x="1664917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六邊形 7"/>
              <p:cNvSpPr/>
              <p:nvPr/>
            </p:nvSpPr>
            <p:spPr>
              <a:xfrm rot="5400000">
                <a:off x="505261" y="1175250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六邊形 8"/>
              <p:cNvSpPr/>
              <p:nvPr/>
            </p:nvSpPr>
            <p:spPr>
              <a:xfrm rot="5400000">
                <a:off x="505261" y="185282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六邊形 9"/>
              <p:cNvSpPr/>
              <p:nvPr/>
            </p:nvSpPr>
            <p:spPr>
              <a:xfrm rot="5400000">
                <a:off x="505262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六邊形 10"/>
              <p:cNvSpPr/>
              <p:nvPr/>
            </p:nvSpPr>
            <p:spPr>
              <a:xfrm rot="5400000">
                <a:off x="698550" y="84123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六邊形 11"/>
              <p:cNvSpPr/>
              <p:nvPr/>
            </p:nvSpPr>
            <p:spPr>
              <a:xfrm rot="5400000">
                <a:off x="698550" y="1510413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六邊形 12"/>
              <p:cNvSpPr/>
              <p:nvPr/>
            </p:nvSpPr>
            <p:spPr>
              <a:xfrm rot="5400000">
                <a:off x="2051456" y="507217"/>
                <a:ext cx="439248" cy="38653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-4006190" y="367307"/>
            <a:ext cx="9313752" cy="1860444"/>
            <a:chOff x="91064" y="2623757"/>
            <a:chExt cx="9313752" cy="1860444"/>
          </a:xfrm>
        </p:grpSpPr>
        <p:sp>
          <p:nvSpPr>
            <p:cNvPr id="24" name="六邊形 23"/>
            <p:cNvSpPr/>
            <p:nvPr/>
          </p:nvSpPr>
          <p:spPr>
            <a:xfrm rot="5400000">
              <a:off x="581083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六邊形 24"/>
            <p:cNvSpPr/>
            <p:nvPr/>
          </p:nvSpPr>
          <p:spPr>
            <a:xfrm rot="5400000">
              <a:off x="620716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/>
            <p:cNvSpPr/>
            <p:nvPr/>
          </p:nvSpPr>
          <p:spPr>
            <a:xfrm rot="5400000">
              <a:off x="660349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六邊形 26"/>
            <p:cNvSpPr/>
            <p:nvPr/>
          </p:nvSpPr>
          <p:spPr>
            <a:xfrm rot="5400000">
              <a:off x="699982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/>
            <p:cNvSpPr/>
            <p:nvPr/>
          </p:nvSpPr>
          <p:spPr>
            <a:xfrm rot="5400000">
              <a:off x="739614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/>
            <p:cNvSpPr/>
            <p:nvPr/>
          </p:nvSpPr>
          <p:spPr>
            <a:xfrm rot="5400000">
              <a:off x="7792478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/>
            <p:cNvSpPr/>
            <p:nvPr/>
          </p:nvSpPr>
          <p:spPr>
            <a:xfrm rot="5400000">
              <a:off x="818880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/>
            <p:cNvSpPr/>
            <p:nvPr/>
          </p:nvSpPr>
          <p:spPr>
            <a:xfrm rot="5400000">
              <a:off x="8585136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/>
            <p:cNvSpPr/>
            <p:nvPr/>
          </p:nvSpPr>
          <p:spPr>
            <a:xfrm rot="5400000">
              <a:off x="8981465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/>
            <p:cNvSpPr/>
            <p:nvPr/>
          </p:nvSpPr>
          <p:spPr>
            <a:xfrm rot="5400000">
              <a:off x="561266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/>
            <p:cNvSpPr/>
            <p:nvPr/>
          </p:nvSpPr>
          <p:spPr>
            <a:xfrm rot="5400000">
              <a:off x="600899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/>
            <p:cNvSpPr/>
            <p:nvPr/>
          </p:nvSpPr>
          <p:spPr>
            <a:xfrm rot="5400000">
              <a:off x="640532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/>
            <p:cNvSpPr/>
            <p:nvPr/>
          </p:nvSpPr>
          <p:spPr>
            <a:xfrm rot="5400000">
              <a:off x="680165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/>
            <p:cNvSpPr/>
            <p:nvPr/>
          </p:nvSpPr>
          <p:spPr>
            <a:xfrm rot="5400000">
              <a:off x="719798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/>
            <p:cNvSpPr/>
            <p:nvPr/>
          </p:nvSpPr>
          <p:spPr>
            <a:xfrm rot="5400000">
              <a:off x="7594313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/>
            <p:cNvSpPr/>
            <p:nvPr/>
          </p:nvSpPr>
          <p:spPr>
            <a:xfrm rot="5400000">
              <a:off x="7990642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/>
            <p:cNvSpPr/>
            <p:nvPr/>
          </p:nvSpPr>
          <p:spPr>
            <a:xfrm rot="5400000">
              <a:off x="8386971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/>
            <p:cNvSpPr/>
            <p:nvPr/>
          </p:nvSpPr>
          <p:spPr>
            <a:xfrm rot="5400000">
              <a:off x="8783300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/>
            <p:cNvSpPr/>
            <p:nvPr/>
          </p:nvSpPr>
          <p:spPr>
            <a:xfrm rot="5400000">
              <a:off x="581083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/>
            <p:cNvSpPr/>
            <p:nvPr/>
          </p:nvSpPr>
          <p:spPr>
            <a:xfrm rot="5400000">
              <a:off x="620716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 rot="5400000">
              <a:off x="660349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/>
            <p:cNvSpPr/>
            <p:nvPr/>
          </p:nvSpPr>
          <p:spPr>
            <a:xfrm rot="5400000">
              <a:off x="699981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/>
            <p:cNvSpPr/>
            <p:nvPr/>
          </p:nvSpPr>
          <p:spPr>
            <a:xfrm rot="5400000">
              <a:off x="739614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 rot="5400000">
              <a:off x="7792477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/>
            <p:cNvSpPr/>
            <p:nvPr/>
          </p:nvSpPr>
          <p:spPr>
            <a:xfrm rot="5400000">
              <a:off x="8188806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/>
            <p:cNvSpPr/>
            <p:nvPr/>
          </p:nvSpPr>
          <p:spPr>
            <a:xfrm rot="5400000">
              <a:off x="8585135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 rot="5400000">
              <a:off x="561266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/>
            <p:cNvSpPr/>
            <p:nvPr/>
          </p:nvSpPr>
          <p:spPr>
            <a:xfrm rot="5400000">
              <a:off x="600899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/>
            <p:cNvSpPr/>
            <p:nvPr/>
          </p:nvSpPr>
          <p:spPr>
            <a:xfrm rot="5400000">
              <a:off x="640532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 rot="5400000">
              <a:off x="680165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/>
            <p:cNvSpPr/>
            <p:nvPr/>
          </p:nvSpPr>
          <p:spPr>
            <a:xfrm rot="5400000">
              <a:off x="719798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/>
            <p:cNvSpPr/>
            <p:nvPr/>
          </p:nvSpPr>
          <p:spPr>
            <a:xfrm rot="5400000">
              <a:off x="7594311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/>
            <p:cNvSpPr/>
            <p:nvPr/>
          </p:nvSpPr>
          <p:spPr>
            <a:xfrm rot="5400000">
              <a:off x="799064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/>
            <p:cNvSpPr/>
            <p:nvPr/>
          </p:nvSpPr>
          <p:spPr>
            <a:xfrm rot="5400000">
              <a:off x="8386970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六邊形 57"/>
            <p:cNvSpPr/>
            <p:nvPr/>
          </p:nvSpPr>
          <p:spPr>
            <a:xfrm rot="5400000">
              <a:off x="8783298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六邊形 58"/>
            <p:cNvSpPr/>
            <p:nvPr/>
          </p:nvSpPr>
          <p:spPr>
            <a:xfrm rot="5400000">
              <a:off x="581083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六邊形 59"/>
            <p:cNvSpPr/>
            <p:nvPr/>
          </p:nvSpPr>
          <p:spPr>
            <a:xfrm rot="5400000">
              <a:off x="620715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六邊形 60"/>
            <p:cNvSpPr/>
            <p:nvPr/>
          </p:nvSpPr>
          <p:spPr>
            <a:xfrm rot="5400000">
              <a:off x="660348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六邊形 61"/>
            <p:cNvSpPr/>
            <p:nvPr/>
          </p:nvSpPr>
          <p:spPr>
            <a:xfrm rot="5400000">
              <a:off x="699981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六邊形 62"/>
            <p:cNvSpPr/>
            <p:nvPr/>
          </p:nvSpPr>
          <p:spPr>
            <a:xfrm rot="5400000">
              <a:off x="739614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六邊形 63"/>
            <p:cNvSpPr/>
            <p:nvPr/>
          </p:nvSpPr>
          <p:spPr>
            <a:xfrm rot="5400000">
              <a:off x="7792475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六邊形 64"/>
            <p:cNvSpPr/>
            <p:nvPr/>
          </p:nvSpPr>
          <p:spPr>
            <a:xfrm rot="5400000">
              <a:off x="8188803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六邊形 65"/>
            <p:cNvSpPr/>
            <p:nvPr/>
          </p:nvSpPr>
          <p:spPr>
            <a:xfrm rot="5400000">
              <a:off x="8585133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六邊形 66"/>
            <p:cNvSpPr/>
            <p:nvPr/>
          </p:nvSpPr>
          <p:spPr>
            <a:xfrm rot="5400000">
              <a:off x="3829184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六邊形 67"/>
            <p:cNvSpPr/>
            <p:nvPr/>
          </p:nvSpPr>
          <p:spPr>
            <a:xfrm rot="5400000">
              <a:off x="4225512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六邊形 68"/>
            <p:cNvSpPr/>
            <p:nvPr/>
          </p:nvSpPr>
          <p:spPr>
            <a:xfrm rot="5400000">
              <a:off x="4621841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六邊形 69"/>
            <p:cNvSpPr/>
            <p:nvPr/>
          </p:nvSpPr>
          <p:spPr>
            <a:xfrm rot="5400000">
              <a:off x="5018170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六邊形 70"/>
            <p:cNvSpPr/>
            <p:nvPr/>
          </p:nvSpPr>
          <p:spPr>
            <a:xfrm rot="5400000">
              <a:off x="5414499" y="3359031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六邊形 71"/>
            <p:cNvSpPr/>
            <p:nvPr/>
          </p:nvSpPr>
          <p:spPr>
            <a:xfrm rot="5400000">
              <a:off x="3631019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/>
          </p:nvSpPr>
          <p:spPr>
            <a:xfrm rot="5400000">
              <a:off x="4027347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/>
          </p:nvSpPr>
          <p:spPr>
            <a:xfrm rot="5400000">
              <a:off x="4423676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/>
          </p:nvSpPr>
          <p:spPr>
            <a:xfrm rot="5400000">
              <a:off x="482000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/>
          </p:nvSpPr>
          <p:spPr>
            <a:xfrm rot="5400000">
              <a:off x="5216335" y="371241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/>
          </p:nvSpPr>
          <p:spPr>
            <a:xfrm rot="5400000">
              <a:off x="3829184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/>
          </p:nvSpPr>
          <p:spPr>
            <a:xfrm rot="5400000">
              <a:off x="4225511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/>
          </p:nvSpPr>
          <p:spPr>
            <a:xfrm rot="5400000">
              <a:off x="4621840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六邊形 79"/>
            <p:cNvSpPr/>
            <p:nvPr/>
          </p:nvSpPr>
          <p:spPr>
            <a:xfrm rot="5400000">
              <a:off x="5018169" y="40608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六邊形 80"/>
            <p:cNvSpPr/>
            <p:nvPr/>
          </p:nvSpPr>
          <p:spPr>
            <a:xfrm rot="5400000">
              <a:off x="5414498" y="406085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六邊形 81"/>
            <p:cNvSpPr/>
            <p:nvPr/>
          </p:nvSpPr>
          <p:spPr>
            <a:xfrm rot="5400000">
              <a:off x="3631017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六邊形 82"/>
            <p:cNvSpPr/>
            <p:nvPr/>
          </p:nvSpPr>
          <p:spPr>
            <a:xfrm rot="5400000">
              <a:off x="4027346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六邊形 83"/>
            <p:cNvSpPr/>
            <p:nvPr/>
          </p:nvSpPr>
          <p:spPr>
            <a:xfrm rot="5400000">
              <a:off x="442367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六邊形 84"/>
            <p:cNvSpPr/>
            <p:nvPr/>
          </p:nvSpPr>
          <p:spPr>
            <a:xfrm rot="5400000">
              <a:off x="4820004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六邊形 85"/>
            <p:cNvSpPr/>
            <p:nvPr/>
          </p:nvSpPr>
          <p:spPr>
            <a:xfrm rot="5400000">
              <a:off x="5216333" y="300564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六邊形 86"/>
            <p:cNvSpPr/>
            <p:nvPr/>
          </p:nvSpPr>
          <p:spPr>
            <a:xfrm rot="5400000">
              <a:off x="3829181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六邊形 87"/>
            <p:cNvSpPr/>
            <p:nvPr/>
          </p:nvSpPr>
          <p:spPr>
            <a:xfrm rot="5400000">
              <a:off x="4225509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六邊形 88"/>
            <p:cNvSpPr/>
            <p:nvPr/>
          </p:nvSpPr>
          <p:spPr>
            <a:xfrm rot="5400000">
              <a:off x="4621838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六邊形 89"/>
            <p:cNvSpPr/>
            <p:nvPr/>
          </p:nvSpPr>
          <p:spPr>
            <a:xfrm rot="5400000">
              <a:off x="5018167" y="265685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六邊形 90"/>
            <p:cNvSpPr/>
            <p:nvPr/>
          </p:nvSpPr>
          <p:spPr>
            <a:xfrm rot="5400000">
              <a:off x="5414496" y="2656857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六邊形 91"/>
            <p:cNvSpPr/>
            <p:nvPr/>
          </p:nvSpPr>
          <p:spPr>
            <a:xfrm rot="5400000">
              <a:off x="224385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六邊形 92"/>
            <p:cNvSpPr/>
            <p:nvPr/>
          </p:nvSpPr>
          <p:spPr>
            <a:xfrm rot="5400000">
              <a:off x="264018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六邊形 93"/>
            <p:cNvSpPr/>
            <p:nvPr/>
          </p:nvSpPr>
          <p:spPr>
            <a:xfrm rot="5400000">
              <a:off x="303651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六邊形 94"/>
            <p:cNvSpPr/>
            <p:nvPr/>
          </p:nvSpPr>
          <p:spPr>
            <a:xfrm rot="5400000">
              <a:off x="343284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六邊形 95"/>
            <p:cNvSpPr/>
            <p:nvPr/>
          </p:nvSpPr>
          <p:spPr>
            <a:xfrm rot="5400000">
              <a:off x="204569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六邊形 96"/>
            <p:cNvSpPr/>
            <p:nvPr/>
          </p:nvSpPr>
          <p:spPr>
            <a:xfrm rot="5400000">
              <a:off x="244202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六邊形 97"/>
            <p:cNvSpPr/>
            <p:nvPr/>
          </p:nvSpPr>
          <p:spPr>
            <a:xfrm rot="5400000">
              <a:off x="283835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六邊形 98"/>
            <p:cNvSpPr/>
            <p:nvPr/>
          </p:nvSpPr>
          <p:spPr>
            <a:xfrm rot="5400000">
              <a:off x="323468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六邊形 99"/>
            <p:cNvSpPr/>
            <p:nvPr/>
          </p:nvSpPr>
          <p:spPr>
            <a:xfrm rot="5400000">
              <a:off x="224385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六邊形 100"/>
            <p:cNvSpPr/>
            <p:nvPr/>
          </p:nvSpPr>
          <p:spPr>
            <a:xfrm rot="5400000">
              <a:off x="264018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六邊形 101"/>
            <p:cNvSpPr/>
            <p:nvPr/>
          </p:nvSpPr>
          <p:spPr>
            <a:xfrm rot="5400000">
              <a:off x="303651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六邊形 102"/>
            <p:cNvSpPr/>
            <p:nvPr/>
          </p:nvSpPr>
          <p:spPr>
            <a:xfrm rot="5400000">
              <a:off x="343284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六邊形 103"/>
            <p:cNvSpPr/>
            <p:nvPr/>
          </p:nvSpPr>
          <p:spPr>
            <a:xfrm rot="5400000">
              <a:off x="204569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六邊形 104"/>
            <p:cNvSpPr/>
            <p:nvPr/>
          </p:nvSpPr>
          <p:spPr>
            <a:xfrm rot="5400000">
              <a:off x="244202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六邊形 105"/>
            <p:cNvSpPr/>
            <p:nvPr/>
          </p:nvSpPr>
          <p:spPr>
            <a:xfrm rot="5400000">
              <a:off x="283834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六邊形 106"/>
            <p:cNvSpPr/>
            <p:nvPr/>
          </p:nvSpPr>
          <p:spPr>
            <a:xfrm rot="5400000">
              <a:off x="323467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六邊形 107"/>
            <p:cNvSpPr/>
            <p:nvPr/>
          </p:nvSpPr>
          <p:spPr>
            <a:xfrm rot="5400000">
              <a:off x="224385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六邊形 108"/>
            <p:cNvSpPr/>
            <p:nvPr/>
          </p:nvSpPr>
          <p:spPr>
            <a:xfrm rot="5400000">
              <a:off x="264018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六邊形 109"/>
            <p:cNvSpPr/>
            <p:nvPr/>
          </p:nvSpPr>
          <p:spPr>
            <a:xfrm rot="5400000">
              <a:off x="303651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六邊形 110"/>
            <p:cNvSpPr/>
            <p:nvPr/>
          </p:nvSpPr>
          <p:spPr>
            <a:xfrm rot="5400000">
              <a:off x="343284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六邊形 111"/>
            <p:cNvSpPr/>
            <p:nvPr/>
          </p:nvSpPr>
          <p:spPr>
            <a:xfrm rot="5400000">
              <a:off x="262209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六邊形 112"/>
            <p:cNvSpPr/>
            <p:nvPr/>
          </p:nvSpPr>
          <p:spPr>
            <a:xfrm rot="5400000">
              <a:off x="658537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六邊形 113"/>
            <p:cNvSpPr/>
            <p:nvPr/>
          </p:nvSpPr>
          <p:spPr>
            <a:xfrm rot="5400000">
              <a:off x="1054866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六邊形 114"/>
            <p:cNvSpPr/>
            <p:nvPr/>
          </p:nvSpPr>
          <p:spPr>
            <a:xfrm rot="5400000">
              <a:off x="1451195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六邊形 115"/>
            <p:cNvSpPr/>
            <p:nvPr/>
          </p:nvSpPr>
          <p:spPr>
            <a:xfrm rot="5400000">
              <a:off x="1847524" y="3352954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六邊形 116"/>
            <p:cNvSpPr/>
            <p:nvPr/>
          </p:nvSpPr>
          <p:spPr>
            <a:xfrm rot="5400000">
              <a:off x="64044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六邊形 117"/>
            <p:cNvSpPr/>
            <p:nvPr/>
          </p:nvSpPr>
          <p:spPr>
            <a:xfrm rot="5400000">
              <a:off x="460372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六邊形 118"/>
            <p:cNvSpPr/>
            <p:nvPr/>
          </p:nvSpPr>
          <p:spPr>
            <a:xfrm rot="5400000">
              <a:off x="856701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六邊形 119"/>
            <p:cNvSpPr/>
            <p:nvPr/>
          </p:nvSpPr>
          <p:spPr>
            <a:xfrm rot="5400000">
              <a:off x="125303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六邊形 120"/>
            <p:cNvSpPr/>
            <p:nvPr/>
          </p:nvSpPr>
          <p:spPr>
            <a:xfrm rot="5400000">
              <a:off x="1649360" y="3706336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六邊形 121"/>
            <p:cNvSpPr/>
            <p:nvPr/>
          </p:nvSpPr>
          <p:spPr>
            <a:xfrm rot="5400000">
              <a:off x="262209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六邊形 122"/>
            <p:cNvSpPr/>
            <p:nvPr/>
          </p:nvSpPr>
          <p:spPr>
            <a:xfrm rot="5400000">
              <a:off x="658536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六邊形 123"/>
            <p:cNvSpPr/>
            <p:nvPr/>
          </p:nvSpPr>
          <p:spPr>
            <a:xfrm rot="5400000">
              <a:off x="1054865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六邊形 124"/>
            <p:cNvSpPr/>
            <p:nvPr/>
          </p:nvSpPr>
          <p:spPr>
            <a:xfrm rot="5400000">
              <a:off x="1451194" y="40547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六邊形 125"/>
            <p:cNvSpPr/>
            <p:nvPr/>
          </p:nvSpPr>
          <p:spPr>
            <a:xfrm rot="5400000">
              <a:off x="1847523" y="4054773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六邊形 126"/>
            <p:cNvSpPr/>
            <p:nvPr/>
          </p:nvSpPr>
          <p:spPr>
            <a:xfrm rot="5400000">
              <a:off x="64042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六邊形 127"/>
            <p:cNvSpPr/>
            <p:nvPr/>
          </p:nvSpPr>
          <p:spPr>
            <a:xfrm rot="5400000">
              <a:off x="460371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六邊形 128"/>
            <p:cNvSpPr/>
            <p:nvPr/>
          </p:nvSpPr>
          <p:spPr>
            <a:xfrm rot="5400000">
              <a:off x="85669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六邊形 129"/>
            <p:cNvSpPr/>
            <p:nvPr/>
          </p:nvSpPr>
          <p:spPr>
            <a:xfrm rot="5400000">
              <a:off x="1253029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六邊形 130"/>
            <p:cNvSpPr/>
            <p:nvPr/>
          </p:nvSpPr>
          <p:spPr>
            <a:xfrm rot="5400000">
              <a:off x="1649358" y="2999572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六邊形 131"/>
            <p:cNvSpPr/>
            <p:nvPr/>
          </p:nvSpPr>
          <p:spPr>
            <a:xfrm rot="5400000">
              <a:off x="262206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六邊形 132"/>
            <p:cNvSpPr/>
            <p:nvPr/>
          </p:nvSpPr>
          <p:spPr>
            <a:xfrm rot="5400000">
              <a:off x="658534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六邊形 133"/>
            <p:cNvSpPr/>
            <p:nvPr/>
          </p:nvSpPr>
          <p:spPr>
            <a:xfrm rot="5400000">
              <a:off x="1054863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/>
            <p:cNvSpPr/>
            <p:nvPr/>
          </p:nvSpPr>
          <p:spPr>
            <a:xfrm rot="5400000">
              <a:off x="1451192" y="2650779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/>
            <p:cNvSpPr/>
            <p:nvPr/>
          </p:nvSpPr>
          <p:spPr>
            <a:xfrm rot="5400000">
              <a:off x="1847521" y="2650780"/>
              <a:ext cx="450373" cy="396329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156713" y="609366"/>
            <a:ext cx="6341640" cy="1425431"/>
            <a:chOff x="1034925" y="529404"/>
            <a:chExt cx="6341640" cy="1425431"/>
          </a:xfrm>
        </p:grpSpPr>
        <p:sp>
          <p:nvSpPr>
            <p:cNvPr id="138" name="標題 1"/>
            <p:cNvSpPr txBox="1">
              <a:spLocks/>
            </p:cNvSpPr>
            <p:nvPr/>
          </p:nvSpPr>
          <p:spPr>
            <a:xfrm>
              <a:off x="1034925" y="529404"/>
              <a:ext cx="5523719" cy="8439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dirty="0" smtClean="0">
                  <a:solidFill>
                    <a:schemeClr val="tx2"/>
                  </a:solidFill>
                </a:rPr>
                <a:t>ETF</a:t>
              </a:r>
              <a:r>
                <a:rPr lang="zh-TW" altLang="en-US" dirty="0" smtClean="0">
                  <a:solidFill>
                    <a:schemeClr val="tx2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2"/>
                  </a:solidFill>
                </a:rPr>
                <a:t>in RNN</a:t>
              </a:r>
            </a:p>
          </p:txBody>
        </p:sp>
        <p:sp>
          <p:nvSpPr>
            <p:cNvPr id="139" name="標題 1"/>
            <p:cNvSpPr txBox="1">
              <a:spLocks/>
            </p:cNvSpPr>
            <p:nvPr/>
          </p:nvSpPr>
          <p:spPr>
            <a:xfrm>
              <a:off x="1034925" y="1373346"/>
              <a:ext cx="6341640" cy="581489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一般的</a:t>
              </a:r>
              <a:r>
                <a:rPr lang="en-US" altLang="zh-TW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RNN(1)</a:t>
              </a:r>
              <a:endParaRPr lang="en-US" altLang="zh-TW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1108364" y="2563091"/>
            <a:ext cx="1061258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model = Sequential() </a:t>
            </a:r>
          </a:p>
          <a:p>
            <a:r>
              <a:rPr lang="en-US" sz="3400" dirty="0" err="1" smtClean="0">
                <a:solidFill>
                  <a:schemeClr val="bg1"/>
                </a:solidFill>
              </a:rPr>
              <a:t>model.add</a:t>
            </a:r>
            <a:r>
              <a:rPr lang="en-US" sz="3400" dirty="0" smtClean="0">
                <a:solidFill>
                  <a:schemeClr val="bg1"/>
                </a:solidFill>
              </a:rPr>
              <a:t>(</a:t>
            </a:r>
            <a:r>
              <a:rPr lang="en-US" sz="3400" dirty="0" err="1" smtClean="0">
                <a:solidFill>
                  <a:schemeClr val="bg1"/>
                </a:solidFill>
              </a:rPr>
              <a:t>SimpleRNN</a:t>
            </a:r>
            <a:r>
              <a:rPr lang="en-US" sz="3400" dirty="0" smtClean="0">
                <a:solidFill>
                  <a:schemeClr val="bg1"/>
                </a:solidFill>
              </a:rPr>
              <a:t>(128, dropout=0.2, </a:t>
            </a:r>
          </a:p>
          <a:p>
            <a:r>
              <a:rPr lang="zh-TW" altLang="en-US" sz="3400" dirty="0" smtClean="0">
                <a:solidFill>
                  <a:schemeClr val="bg1"/>
                </a:solidFill>
              </a:rPr>
              <a:t>                                    </a:t>
            </a:r>
            <a:r>
              <a:rPr lang="en-US" sz="3400" dirty="0" err="1" smtClean="0">
                <a:solidFill>
                  <a:schemeClr val="bg1"/>
                </a:solidFill>
              </a:rPr>
              <a:t>recurrent_dropout</a:t>
            </a:r>
            <a:r>
              <a:rPr lang="en-US" sz="3400" dirty="0" smtClean="0">
                <a:solidFill>
                  <a:schemeClr val="bg1"/>
                </a:solidFill>
              </a:rPr>
              <a:t>=0.2, </a:t>
            </a:r>
            <a:r>
              <a:rPr lang="zh-TW" altLang="en-US" sz="3400" dirty="0" smtClean="0">
                <a:solidFill>
                  <a:schemeClr val="bg1"/>
                </a:solidFill>
              </a:rPr>
              <a:t>              </a:t>
            </a:r>
            <a:endParaRPr lang="en-US" altLang="zh-TW" sz="3400" dirty="0" smtClean="0">
              <a:solidFill>
                <a:schemeClr val="bg1"/>
              </a:solidFill>
            </a:endParaRPr>
          </a:p>
          <a:p>
            <a:r>
              <a:rPr lang="zh-TW" altLang="en-US" sz="3400" dirty="0" smtClean="0">
                <a:solidFill>
                  <a:schemeClr val="bg1"/>
                </a:solidFill>
              </a:rPr>
              <a:t>                                    </a:t>
            </a:r>
            <a:r>
              <a:rPr lang="en-US" sz="3400" dirty="0" err="1" smtClean="0">
                <a:solidFill>
                  <a:schemeClr val="bg1"/>
                </a:solidFill>
              </a:rPr>
              <a:t>input_shape</a:t>
            </a:r>
            <a:r>
              <a:rPr lang="en-US" sz="3400" dirty="0" smtClean="0">
                <a:solidFill>
                  <a:schemeClr val="bg1"/>
                </a:solidFill>
              </a:rPr>
              <a:t> = (20, 1)))</a:t>
            </a:r>
          </a:p>
          <a:p>
            <a:r>
              <a:rPr lang="en-US" sz="3400" i="1" dirty="0" smtClean="0">
                <a:solidFill>
                  <a:schemeClr val="accent4"/>
                </a:solidFill>
              </a:rPr>
              <a:t>#</a:t>
            </a:r>
            <a:r>
              <a:rPr lang="en-US" sz="3400" i="1" dirty="0" err="1" smtClean="0">
                <a:solidFill>
                  <a:schemeClr val="accent4"/>
                </a:solidFill>
              </a:rPr>
              <a:t>input_shape</a:t>
            </a:r>
            <a:r>
              <a:rPr lang="zh-TW" altLang="en-US" sz="3400" i="1" dirty="0" smtClean="0">
                <a:solidFill>
                  <a:schemeClr val="accent4"/>
                </a:solidFill>
              </a:rPr>
              <a:t>規定要放二維以上</a:t>
            </a:r>
            <a:r>
              <a:rPr lang="zh-TW" altLang="en-US" sz="3400" dirty="0" smtClean="0">
                <a:solidFill>
                  <a:schemeClr val="accent4"/>
                </a:solidFill>
              </a:rPr>
              <a:t> </a:t>
            </a:r>
            <a:endParaRPr lang="en-US" altLang="zh-TW" sz="3400" dirty="0" smtClean="0">
              <a:solidFill>
                <a:schemeClr val="accent4"/>
              </a:solidFill>
            </a:endParaRPr>
          </a:p>
          <a:p>
            <a:endParaRPr lang="en-US" sz="3400" dirty="0" smtClean="0">
              <a:solidFill>
                <a:schemeClr val="bg1"/>
              </a:solidFill>
            </a:endParaRPr>
          </a:p>
          <a:p>
            <a:r>
              <a:rPr lang="en-US" sz="3400" dirty="0" err="1" smtClean="0">
                <a:solidFill>
                  <a:schemeClr val="bg1"/>
                </a:solidFill>
              </a:rPr>
              <a:t>model.add</a:t>
            </a:r>
            <a:r>
              <a:rPr lang="en-US" sz="3400" dirty="0" smtClean="0">
                <a:solidFill>
                  <a:schemeClr val="bg1"/>
                </a:solidFill>
              </a:rPr>
              <a:t>(Dense(1)) </a:t>
            </a:r>
          </a:p>
          <a:p>
            <a:endParaRPr lang="zh-TW" altLang="en-US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6.5149"/>
  <p:tag name="LATEXADDIN" val="\documentclass{article}&#10;\usepackage{amsmath}&#10;\pagestyle{empty}&#10;\begin{document}&#10;&#10;$h_{1}$&#10;&#10;&#10;\end{document}"/>
  <p:tag name="IGUANATEXSIZE" val="20"/>
  <p:tag name="IGUANATEXCURSOR" val="88"/>
  <p:tag name="TRANSPARENCY" val="True"/>
  <p:tag name="FILENAME" val=""/>
  <p:tag name="LATEXENGINEID" val="1"/>
  <p:tag name="TEMPFOLDER" val="C:\Latex_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5157"/>
  <p:tag name="ORIGINALWIDTH" val="15.00213"/>
  <p:tag name="LATEXADDIN" val="\documentclass{article}&#10;\usepackage{amsmath}&#10;\pagestyle{empty}&#10;\begin{document}&#10;&#10;${\displaystyle \qquad \quad \vdots }$&#10;&#10;&#10;\end{document}"/>
  <p:tag name="IGUANATEXSIZE" val="20"/>
  <p:tag name="IGUANATEXCURSOR" val="119"/>
  <p:tag name="TRANSPARENCY" val="True"/>
  <p:tag name="FILENAME" val=""/>
  <p:tag name="LATEXENGINEID" val="1"/>
  <p:tag name="TEMPFOLDER" val="C:\Latex_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964.6347"/>
  <p:tag name="LATEXADDIN" val="\documentclass{article}&#10;\usepackage{amsmath}&#10;\pagestyle{empty}&#10;\begin{document}&#10;&#10;$h_{t} = f(h_{t-1}, x_{t}, \theta)$ &#10;&#10;&#10;\end{document}"/>
  <p:tag name="IGUANATEXSIZE" val="20"/>
  <p:tag name="IGUANATEXCURSOR" val="105"/>
  <p:tag name="TRANSPARENCY" val="True"/>
  <p:tag name="FILENAME" val=""/>
  <p:tag name="LATEXENGINEID" val="1"/>
  <p:tag name="TEMPFOLDER" val="C:\Latex_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09.5153"/>
  <p:tag name="LATEXADDIN" val="\documentclass{article}&#10;\usepackage{amsmath}&#10;\pagestyle{empty}&#10;\begin{document}&#10;&#10;$x_{1}$&#10;&#10;&#10;\end{document}"/>
  <p:tag name="IGUANATEXSIZE" val="20"/>
  <p:tag name="IGUANATEXCURSOR" val="88"/>
  <p:tag name="TRANSPARENCY" val="True"/>
  <p:tag name="FILENAME" val=""/>
  <p:tag name="LATEXENGINEID" val="1"/>
  <p:tag name="TEMPFOLDER" val="C:\Latex_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11.7656"/>
  <p:tag name="LATEXADDIN" val="\documentclass{article}&#10;\usepackage{amsmath}&#10;\pagestyle{empty}&#10;\begin{document}&#10;&#10;$x_{2}$&#10;&#10;&#10;\end{document}"/>
  <p:tag name="IGUANATEXSIZE" val="20"/>
  <p:tag name="IGUANATEXCURSOR" val="81"/>
  <p:tag name="TRANSPARENCY" val="True"/>
  <p:tag name="FILENAME" val=""/>
  <p:tag name="LATEXENGINEID" val="1"/>
  <p:tag name="TEMPFOLDER" val="C:\Latex_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8.7652"/>
  <p:tag name="LATEXADDIN" val="\documentclass{article}&#10;\usepackage{amsmath}&#10;\pagestyle{empty}&#10;\begin{document}&#10;&#10;$h_{2}$&#10;&#10;\end{document}"/>
  <p:tag name="IGUANATEXSIZE" val="20"/>
  <p:tag name="IGUANATEXCURSOR" val="86"/>
  <p:tag name="TRANSPARENCY" val="True"/>
  <p:tag name="FILENAME" val=""/>
  <p:tag name="LATEXENGINEID" val="1"/>
  <p:tag name="TEMPFOLDER" val="C:\Latex_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6.5149"/>
  <p:tag name="LATEXADDIN" val="\documentclass{article}&#10;\usepackage{amsmath}&#10;\pagestyle{empty}&#10;\begin{document}&#10;&#10;$h_{1}$&#10;&#10;&#10;\end{document}"/>
  <p:tag name="IGUANATEXSIZE" val="20"/>
  <p:tag name="IGUANATEXCURSOR" val="88"/>
  <p:tag name="TRANSPARENCY" val="True"/>
  <p:tag name="FILENAME" val=""/>
  <p:tag name="LATEXENGINEID" val="1"/>
  <p:tag name="TEMPFOLDER" val="C:\Latex_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11.7656"/>
  <p:tag name="LATEXADDIN" val="\documentclass{article}&#10;\usepackage{amsmath}&#10;\pagestyle{empty}&#10;\begin{document}&#10;&#10;$x_{2}$&#10;&#10;&#10;\end{document}"/>
  <p:tag name="IGUANATEXSIZE" val="20"/>
  <p:tag name="IGUANATEXCURSOR" val="81"/>
  <p:tag name="TRANSPARENCY" val="True"/>
  <p:tag name="FILENAME" val=""/>
  <p:tag name="LATEXENGINEID" val="1"/>
  <p:tag name="TEMPFOLDER" val="C:\Latex_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01048"/>
  <p:tag name="ORIGINALWIDTH" val="113.2658"/>
  <p:tag name="LATEXADDIN" val="\documentclass{article}&#10;\usepackage{amsmath}&#10;\pagestyle{empty}&#10;\begin{document}&#10;&#10;$x_{3}$&#10;&#10;&#10;\end{document}"/>
  <p:tag name="IGUANATEXSIZE" val="20"/>
  <p:tag name="IGUANATEXCURSOR" val="86"/>
  <p:tag name="TRANSPARENCY" val="True"/>
  <p:tag name="FILENAME" val=""/>
  <p:tag name="LATEXENGINEID" val="1"/>
  <p:tag name="TEMPFOLDER" val="C:\Latex_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5149"/>
  <p:tag name="ORIGINALWIDTH" val="110.2654"/>
  <p:tag name="LATEXADDIN" val="\documentclass{article}&#10;\usepackage{amsmath}&#10;\pagestyle{empty}&#10;\begin{document}&#10;&#10;$h_{3}$&#10;&#10;&#10;\end{document}"/>
  <p:tag name="IGUANATEXSIZE" val="20"/>
  <p:tag name="IGUANATEXCURSOR" val="83"/>
  <p:tag name="TRANSPARENCY" val="True"/>
  <p:tag name="FILENAME" val=""/>
  <p:tag name="LATEXENGINEID" val="1"/>
  <p:tag name="TEMPFOLDER" val="C:\Latex_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0591"/>
  <p:tag name="ORIGINALWIDTH" val="873.1219"/>
  <p:tag name="LATEXADDIN" val="\documentclass{article}&#10;\usepackage{amsmath}&#10;\pagestyle{empty}&#10;\begin{document}&#10;&#10;$\begin{array}{clr}&#10;h_{1} = f(h_{0}, x_{1}, \theta)    \\&#10;h_{2} = f(h_{1}, x_{2}, \theta)   \\&#10;h_{3} = f(h_{2}, x_{3}, \theta) \\&#10;\end{array}$&#10;&#10;&#10;&#10;\end{document}"/>
  <p:tag name="IGUANATEXSIZE" val="20"/>
  <p:tag name="IGUANATEXCURSOR" val="81"/>
  <p:tag name="TRANSPARENCY" val="True"/>
  <p:tag name="FILENAME" val=""/>
  <p:tag name="LATEXENGINEID" val="1"/>
  <p:tag name="TEMPFOLDER" val="C:\Latex_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訂 1">
      <a:majorFont>
        <a:latin typeface="Source Han Sans K Medium"/>
        <a:ea typeface="Source Han Sans K Medium"/>
        <a:cs typeface=""/>
      </a:majorFont>
      <a:minorFont>
        <a:latin typeface="Source Han Sans K Regular"/>
        <a:ea typeface="Source Han Sans K Regular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1402</TotalTime>
  <Words>1940</Words>
  <Application>Microsoft Macintosh PowerPoint</Application>
  <PresentationFormat>寬螢幕</PresentationFormat>
  <Paragraphs>450</Paragraphs>
  <Slides>115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115</vt:i4>
      </vt:variant>
    </vt:vector>
  </HeadingPairs>
  <TitlesOfParts>
    <vt:vector size="129" baseType="lpstr">
      <vt:lpstr>Calibri</vt:lpstr>
      <vt:lpstr>Consolas</vt:lpstr>
      <vt:lpstr>Cooper Black</vt:lpstr>
      <vt:lpstr>Courier</vt:lpstr>
      <vt:lpstr>Courier New</vt:lpstr>
      <vt:lpstr>Helvetica Light</vt:lpstr>
      <vt:lpstr>Source Han Sans K Medium</vt:lpstr>
      <vt:lpstr>Source Han Sans K Regular</vt:lpstr>
      <vt:lpstr>ヒラギノ角ゴ Std</vt:lpstr>
      <vt:lpstr>華康圓體 Std W12</vt:lpstr>
      <vt:lpstr>新細明體</vt:lpstr>
      <vt:lpstr>Arial</vt:lpstr>
      <vt:lpstr>Office Theme</vt:lpstr>
      <vt:lpstr>Equation</vt:lpstr>
      <vt:lpstr>「智能理財與深度學習」訓練營</vt:lpstr>
      <vt:lpstr>遞歸神經網路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YOYO</dc:creator>
  <cp:lastModifiedBy>Microsoft Office 使用者</cp:lastModifiedBy>
  <cp:revision>115</cp:revision>
  <cp:lastPrinted>2017-08-15T01:58:53Z</cp:lastPrinted>
  <dcterms:created xsi:type="dcterms:W3CDTF">2017-06-26T08:29:45Z</dcterms:created>
  <dcterms:modified xsi:type="dcterms:W3CDTF">2017-08-15T02:08:40Z</dcterms:modified>
</cp:coreProperties>
</file>