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1" r:id="rId2"/>
    <p:sldMasterId id="2147483676" r:id="rId3"/>
  </p:sldMasterIdLst>
  <p:notesMasterIdLst>
    <p:notesMasterId r:id="rId13"/>
  </p:notesMasterIdLst>
  <p:handoutMasterIdLst>
    <p:handoutMasterId r:id="rId14"/>
  </p:handoutMasterIdLst>
  <p:sldIdLst>
    <p:sldId id="556" r:id="rId4"/>
    <p:sldId id="557" r:id="rId5"/>
    <p:sldId id="558" r:id="rId6"/>
    <p:sldId id="562" r:id="rId7"/>
    <p:sldId id="560" r:id="rId8"/>
    <p:sldId id="561" r:id="rId9"/>
    <p:sldId id="550" r:id="rId10"/>
    <p:sldId id="555" r:id="rId11"/>
    <p:sldId id="559" r:id="rId12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7680" userDrawn="1">
          <p15:clr>
            <a:srgbClr val="A4A3A4"/>
          </p15:clr>
        </p15:guide>
        <p15:guide id="4" orient="horz" pos="2784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7512" userDrawn="1">
          <p15:clr>
            <a:srgbClr val="A4A3A4"/>
          </p15:clr>
        </p15:guide>
        <p15:guide id="7" orient="horz" pos="292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fdur/Tech/Wafdur Rahman Akbar (Email: wafdur.akbar@robi.com.bd)" initials="WRA(w" lastIdx="2" clrIdx="0">
    <p:extLst>
      <p:ext uri="{19B8F6BF-5375-455C-9EA6-DF929625EA0E}">
        <p15:presenceInfo xmlns:p15="http://schemas.microsoft.com/office/powerpoint/2012/main" userId="S-1-5-21-1753990782-2145846170-2255496244-208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3300"/>
    <a:srgbClr val="C8FFC8"/>
    <a:srgbClr val="0000FF"/>
    <a:srgbClr val="FFFFCC"/>
    <a:srgbClr val="CCFFCC"/>
    <a:srgbClr val="CCFF99"/>
    <a:srgbClr val="2E2040"/>
    <a:srgbClr val="2D25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249" autoAdjust="0"/>
  </p:normalViewPr>
  <p:slideViewPr>
    <p:cSldViewPr snapToGrid="0">
      <p:cViewPr varScale="1">
        <p:scale>
          <a:sx n="73" d="100"/>
          <a:sy n="73" d="100"/>
        </p:scale>
        <p:origin x="498" y="72"/>
      </p:cViewPr>
      <p:guideLst>
        <p:guide pos="7680"/>
        <p:guide orient="horz" pos="2784"/>
        <p:guide pos="3840"/>
        <p:guide pos="7512"/>
        <p:guide orient="horz"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afdur.akbar\Desktop\SCL_JAN-MAR%202019(Till%20Wk-10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afdur.akbar\Desktop\SCL_JAN-MAR%202019(Till%20Wk-10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afdur.akbar\Desktop\SCL_JAN-MAR%202019(Till%20Wk-10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afdur.akbar\Desktop\SCL_JAN-MAR%202019(Till%20Wk-10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afdur.akbar\Desktop\SCL_JAN-MAR%202019(Till%20Wk-10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afdur.akbar\Desktop\SCL_JAN-MAR%202019(Till%20Wk-10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afdur.akbar\Desktop\SCL_JAN-MAR%202019(Till%20Wk-10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Incident Count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C-1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Wk-1</c:v>
                </c:pt>
                <c:pt idx="1">
                  <c:v>Wk-2</c:v>
                </c:pt>
                <c:pt idx="2">
                  <c:v>Wk-3</c:v>
                </c:pt>
                <c:pt idx="3">
                  <c:v>Wk-4</c:v>
                </c:pt>
                <c:pt idx="4">
                  <c:v>Wk-5</c:v>
                </c:pt>
                <c:pt idx="5">
                  <c:v>Wk-6</c:v>
                </c:pt>
                <c:pt idx="6">
                  <c:v>Wk-7</c:v>
                </c:pt>
                <c:pt idx="7">
                  <c:v>Wk-8</c:v>
                </c:pt>
                <c:pt idx="8">
                  <c:v>Wk-9</c:v>
                </c:pt>
                <c:pt idx="9">
                  <c:v>Wk-10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2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20-4130-AB45-693D9AD3FD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C-2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Wk-1</c:v>
                </c:pt>
                <c:pt idx="1">
                  <c:v>Wk-2</c:v>
                </c:pt>
                <c:pt idx="2">
                  <c:v>Wk-3</c:v>
                </c:pt>
                <c:pt idx="3">
                  <c:v>Wk-4</c:v>
                </c:pt>
                <c:pt idx="4">
                  <c:v>Wk-5</c:v>
                </c:pt>
                <c:pt idx="5">
                  <c:v>Wk-6</c:v>
                </c:pt>
                <c:pt idx="6">
                  <c:v>Wk-7</c:v>
                </c:pt>
                <c:pt idx="7">
                  <c:v>Wk-8</c:v>
                </c:pt>
                <c:pt idx="8">
                  <c:v>Wk-9</c:v>
                </c:pt>
                <c:pt idx="9">
                  <c:v>Wk-10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20-4130-AB45-693D9AD3FD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C-3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Wk-1</c:v>
                </c:pt>
                <c:pt idx="1">
                  <c:v>Wk-2</c:v>
                </c:pt>
                <c:pt idx="2">
                  <c:v>Wk-3</c:v>
                </c:pt>
                <c:pt idx="3">
                  <c:v>Wk-4</c:v>
                </c:pt>
                <c:pt idx="4">
                  <c:v>Wk-5</c:v>
                </c:pt>
                <c:pt idx="5">
                  <c:v>Wk-6</c:v>
                </c:pt>
                <c:pt idx="6">
                  <c:v>Wk-7</c:v>
                </c:pt>
                <c:pt idx="7">
                  <c:v>Wk-8</c:v>
                </c:pt>
                <c:pt idx="8">
                  <c:v>Wk-9</c:v>
                </c:pt>
                <c:pt idx="9">
                  <c:v>Wk-10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3</c:v>
                </c:pt>
                <c:pt idx="1">
                  <c:v>9</c:v>
                </c:pt>
                <c:pt idx="2">
                  <c:v>9</c:v>
                </c:pt>
                <c:pt idx="3">
                  <c:v>2</c:v>
                </c:pt>
                <c:pt idx="4">
                  <c:v>7</c:v>
                </c:pt>
                <c:pt idx="5">
                  <c:v>6</c:v>
                </c:pt>
                <c:pt idx="6">
                  <c:v>9</c:v>
                </c:pt>
                <c:pt idx="7">
                  <c:v>14</c:v>
                </c:pt>
                <c:pt idx="8">
                  <c:v>8</c:v>
                </c:pt>
                <c:pt idx="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720-4130-AB45-693D9AD3FD4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 Impact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Wk-1</c:v>
                </c:pt>
                <c:pt idx="1">
                  <c:v>Wk-2</c:v>
                </c:pt>
                <c:pt idx="2">
                  <c:v>Wk-3</c:v>
                </c:pt>
                <c:pt idx="3">
                  <c:v>Wk-4</c:v>
                </c:pt>
                <c:pt idx="4">
                  <c:v>Wk-5</c:v>
                </c:pt>
                <c:pt idx="5">
                  <c:v>Wk-6</c:v>
                </c:pt>
                <c:pt idx="6">
                  <c:v>Wk-7</c:v>
                </c:pt>
                <c:pt idx="7">
                  <c:v>Wk-8</c:v>
                </c:pt>
                <c:pt idx="8">
                  <c:v>Wk-9</c:v>
                </c:pt>
                <c:pt idx="9">
                  <c:v>Wk-10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9</c:v>
                </c:pt>
                <c:pt idx="1">
                  <c:v>5</c:v>
                </c:pt>
                <c:pt idx="2">
                  <c:v>14</c:v>
                </c:pt>
                <c:pt idx="3">
                  <c:v>19</c:v>
                </c:pt>
                <c:pt idx="4">
                  <c:v>12</c:v>
                </c:pt>
                <c:pt idx="5">
                  <c:v>17</c:v>
                </c:pt>
                <c:pt idx="6">
                  <c:v>12</c:v>
                </c:pt>
                <c:pt idx="7">
                  <c:v>19</c:v>
                </c:pt>
                <c:pt idx="8">
                  <c:v>16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720-4130-AB45-693D9AD3FD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175743"/>
        <c:axId val="66178239"/>
      </c:barChart>
      <c:lineChart>
        <c:grouping val="standard"/>
        <c:varyColors val="0"/>
        <c:ser>
          <c:idx val="4"/>
          <c:order val="4"/>
          <c:tx>
            <c:strRef>
              <c:f>Sheet1!$F$1</c:f>
              <c:strCache>
                <c:ptCount val="1"/>
                <c:pt idx="0">
                  <c:v>Grand Total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Wk-1</c:v>
                </c:pt>
                <c:pt idx="1">
                  <c:v>Wk-2</c:v>
                </c:pt>
                <c:pt idx="2">
                  <c:v>Wk-3</c:v>
                </c:pt>
                <c:pt idx="3">
                  <c:v>Wk-4</c:v>
                </c:pt>
                <c:pt idx="4">
                  <c:v>Wk-5</c:v>
                </c:pt>
                <c:pt idx="5">
                  <c:v>Wk-6</c:v>
                </c:pt>
                <c:pt idx="6">
                  <c:v>Wk-7</c:v>
                </c:pt>
                <c:pt idx="7">
                  <c:v>Wk-8</c:v>
                </c:pt>
                <c:pt idx="8">
                  <c:v>Wk-9</c:v>
                </c:pt>
                <c:pt idx="9">
                  <c:v>Wk-10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13</c:v>
                </c:pt>
                <c:pt idx="1">
                  <c:v>16</c:v>
                </c:pt>
                <c:pt idx="2">
                  <c:v>26</c:v>
                </c:pt>
                <c:pt idx="3">
                  <c:v>25</c:v>
                </c:pt>
                <c:pt idx="4">
                  <c:v>21</c:v>
                </c:pt>
                <c:pt idx="5">
                  <c:v>25</c:v>
                </c:pt>
                <c:pt idx="6">
                  <c:v>23</c:v>
                </c:pt>
                <c:pt idx="7">
                  <c:v>34</c:v>
                </c:pt>
                <c:pt idx="8">
                  <c:v>26</c:v>
                </c:pt>
                <c:pt idx="9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720-4130-AB45-693D9AD3FD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175743"/>
        <c:axId val="66178239"/>
      </c:lineChart>
      <c:catAx>
        <c:axId val="66175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78239"/>
        <c:crosses val="autoZero"/>
        <c:auto val="1"/>
        <c:lblAlgn val="ctr"/>
        <c:lblOffset val="100"/>
        <c:noMultiLvlLbl val="0"/>
      </c:catAx>
      <c:valAx>
        <c:axId val="66178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75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ysClr val="windowText" lastClr="000000"/>
      </a:solidFill>
      <a:prstDash val="sysDash"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600"/>
              <a:t>MTTR Trend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Sheet1!$A$27</c:f>
              <c:strCache>
                <c:ptCount val="1"/>
                <c:pt idx="0">
                  <c:v>Wk-1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Sheet1!$B$26:$E$26</c:f>
              <c:strCache>
                <c:ptCount val="4"/>
                <c:pt idx="0">
                  <c:v>C-1</c:v>
                </c:pt>
                <c:pt idx="1">
                  <c:v>C-2</c:v>
                </c:pt>
                <c:pt idx="2">
                  <c:v>C-3</c:v>
                </c:pt>
                <c:pt idx="3">
                  <c:v>No Impact</c:v>
                </c:pt>
              </c:strCache>
            </c:strRef>
          </c:cat>
          <c:val>
            <c:numRef>
              <c:f>Sheet1!$B$27:$E$27</c:f>
              <c:numCache>
                <c:formatCode>[h]:mm;@</c:formatCode>
                <c:ptCount val="4"/>
                <c:pt idx="1">
                  <c:v>0.14166666666666666</c:v>
                </c:pt>
                <c:pt idx="2">
                  <c:v>0.1474537037037037</c:v>
                </c:pt>
                <c:pt idx="3">
                  <c:v>0.15756172839506177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5D-4A1F-967B-CC7A0B1E3E74}"/>
            </c:ext>
          </c:extLst>
        </c:ser>
        <c:ser>
          <c:idx val="1"/>
          <c:order val="1"/>
          <c:tx>
            <c:strRef>
              <c:f>Sheet1!$A$28</c:f>
              <c:strCache>
                <c:ptCount val="1"/>
                <c:pt idx="0">
                  <c:v>Wk-2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Sheet1!$B$26:$E$26</c:f>
              <c:strCache>
                <c:ptCount val="4"/>
                <c:pt idx="0">
                  <c:v>C-1</c:v>
                </c:pt>
                <c:pt idx="1">
                  <c:v>C-2</c:v>
                </c:pt>
                <c:pt idx="2">
                  <c:v>C-3</c:v>
                </c:pt>
                <c:pt idx="3">
                  <c:v>No Impact</c:v>
                </c:pt>
              </c:strCache>
            </c:strRef>
          </c:cat>
          <c:val>
            <c:numRef>
              <c:f>Sheet1!$B$28:$E$28</c:f>
              <c:numCache>
                <c:formatCode>General</c:formatCode>
                <c:ptCount val="4"/>
                <c:pt idx="0" formatCode="[h]:mm;@">
                  <c:v>7.2569444444444436E-2</c:v>
                </c:pt>
                <c:pt idx="2" formatCode="[h]:mm;@">
                  <c:v>8.4490740740740755E-2</c:v>
                </c:pt>
                <c:pt idx="3" formatCode="[h]:mm;@">
                  <c:v>0.13319444444444445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5D-4A1F-967B-CC7A0B1E3E74}"/>
            </c:ext>
          </c:extLst>
        </c:ser>
        <c:ser>
          <c:idx val="2"/>
          <c:order val="2"/>
          <c:tx>
            <c:strRef>
              <c:f>Sheet1!$A$29</c:f>
              <c:strCache>
                <c:ptCount val="1"/>
                <c:pt idx="0">
                  <c:v>Wk-3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Sheet1!$B$26:$E$26</c:f>
              <c:strCache>
                <c:ptCount val="4"/>
                <c:pt idx="0">
                  <c:v>C-1</c:v>
                </c:pt>
                <c:pt idx="1">
                  <c:v>C-2</c:v>
                </c:pt>
                <c:pt idx="2">
                  <c:v>C-3</c:v>
                </c:pt>
                <c:pt idx="3">
                  <c:v>No Impact</c:v>
                </c:pt>
              </c:strCache>
            </c:strRef>
          </c:cat>
          <c:val>
            <c:numRef>
              <c:f>Sheet1!$B$29:$E$29</c:f>
              <c:numCache>
                <c:formatCode>[h]:mm;@</c:formatCode>
                <c:ptCount val="4"/>
                <c:pt idx="0">
                  <c:v>8.8888888888888878E-2</c:v>
                </c:pt>
                <c:pt idx="1">
                  <c:v>2.0833333333333332E-2</c:v>
                </c:pt>
                <c:pt idx="2">
                  <c:v>9.7376543209876543E-2</c:v>
                </c:pt>
                <c:pt idx="3">
                  <c:v>0.19335317460317464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5D-4A1F-967B-CC7A0B1E3E74}"/>
            </c:ext>
          </c:extLst>
        </c:ser>
        <c:ser>
          <c:idx val="3"/>
          <c:order val="3"/>
          <c:tx>
            <c:strRef>
              <c:f>Sheet1!$A$30</c:f>
              <c:strCache>
                <c:ptCount val="1"/>
                <c:pt idx="0">
                  <c:v>Wk-4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Sheet1!$B$26:$E$26</c:f>
              <c:strCache>
                <c:ptCount val="4"/>
                <c:pt idx="0">
                  <c:v>C-1</c:v>
                </c:pt>
                <c:pt idx="1">
                  <c:v>C-2</c:v>
                </c:pt>
                <c:pt idx="2">
                  <c:v>C-3</c:v>
                </c:pt>
                <c:pt idx="3">
                  <c:v>No Impact</c:v>
                </c:pt>
              </c:strCache>
            </c:strRef>
          </c:cat>
          <c:val>
            <c:numRef>
              <c:f>Sheet1!$B$30:$E$30</c:f>
              <c:numCache>
                <c:formatCode>[h]:mm;@</c:formatCode>
                <c:ptCount val="4"/>
                <c:pt idx="0">
                  <c:v>1.111111111111111E-2</c:v>
                </c:pt>
                <c:pt idx="1">
                  <c:v>4.3750000000000004E-2</c:v>
                </c:pt>
                <c:pt idx="2">
                  <c:v>4.9652777777777782E-2</c:v>
                </c:pt>
                <c:pt idx="3">
                  <c:v>0.1049342105263158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B5D-4A1F-967B-CC7A0B1E3E74}"/>
            </c:ext>
          </c:extLst>
        </c:ser>
        <c:ser>
          <c:idx val="4"/>
          <c:order val="4"/>
          <c:tx>
            <c:strRef>
              <c:f>Sheet1!$A$31</c:f>
              <c:strCache>
                <c:ptCount val="1"/>
                <c:pt idx="0">
                  <c:v>Wk-5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Sheet1!$B$26:$E$26</c:f>
              <c:strCache>
                <c:ptCount val="4"/>
                <c:pt idx="0">
                  <c:v>C-1</c:v>
                </c:pt>
                <c:pt idx="1">
                  <c:v>C-2</c:v>
                </c:pt>
                <c:pt idx="2">
                  <c:v>C-3</c:v>
                </c:pt>
                <c:pt idx="3">
                  <c:v>No Impact</c:v>
                </c:pt>
              </c:strCache>
            </c:strRef>
          </c:cat>
          <c:val>
            <c:numRef>
              <c:f>Sheet1!$B$31:$E$31</c:f>
              <c:numCache>
                <c:formatCode>[h]:mm;@</c:formatCode>
                <c:ptCount val="4"/>
                <c:pt idx="0">
                  <c:v>0.14652777777777778</c:v>
                </c:pt>
                <c:pt idx="1">
                  <c:v>2.2916666666666669E-2</c:v>
                </c:pt>
                <c:pt idx="2">
                  <c:v>0.18898809523809521</c:v>
                </c:pt>
                <c:pt idx="3">
                  <c:v>0.19230324074074076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B5D-4A1F-967B-CC7A0B1E3E74}"/>
            </c:ext>
          </c:extLst>
        </c:ser>
        <c:ser>
          <c:idx val="5"/>
          <c:order val="5"/>
          <c:tx>
            <c:strRef>
              <c:f>Sheet1!$A$32</c:f>
              <c:strCache>
                <c:ptCount val="1"/>
                <c:pt idx="0">
                  <c:v>Wk-6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Sheet1!$B$26:$E$26</c:f>
              <c:strCache>
                <c:ptCount val="4"/>
                <c:pt idx="0">
                  <c:v>C-1</c:v>
                </c:pt>
                <c:pt idx="1">
                  <c:v>C-2</c:v>
                </c:pt>
                <c:pt idx="2">
                  <c:v>C-3</c:v>
                </c:pt>
                <c:pt idx="3">
                  <c:v>No Impact</c:v>
                </c:pt>
              </c:strCache>
            </c:strRef>
          </c:cat>
          <c:val>
            <c:numRef>
              <c:f>Sheet1!$B$32:$E$32</c:f>
              <c:numCache>
                <c:formatCode>General</c:formatCode>
                <c:ptCount val="4"/>
                <c:pt idx="0" formatCode="[h]:mm;@">
                  <c:v>2.9166666666666667E-2</c:v>
                </c:pt>
                <c:pt idx="2" formatCode="[h]:mm;@">
                  <c:v>8.0439814814814811E-2</c:v>
                </c:pt>
                <c:pt idx="3" formatCode="[h]:mm;@">
                  <c:v>0.2047794117647059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B5D-4A1F-967B-CC7A0B1E3E74}"/>
            </c:ext>
          </c:extLst>
        </c:ser>
        <c:ser>
          <c:idx val="6"/>
          <c:order val="6"/>
          <c:tx>
            <c:strRef>
              <c:f>Sheet1!$A$33</c:f>
              <c:strCache>
                <c:ptCount val="1"/>
                <c:pt idx="0">
                  <c:v>Wk-7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Sheet1!$B$26:$E$26</c:f>
              <c:strCache>
                <c:ptCount val="4"/>
                <c:pt idx="0">
                  <c:v>C-1</c:v>
                </c:pt>
                <c:pt idx="1">
                  <c:v>C-2</c:v>
                </c:pt>
                <c:pt idx="2">
                  <c:v>C-3</c:v>
                </c:pt>
                <c:pt idx="3">
                  <c:v>No Impact</c:v>
                </c:pt>
              </c:strCache>
            </c:strRef>
          </c:cat>
          <c:val>
            <c:numRef>
              <c:f>Sheet1!$B$33:$E$33</c:f>
              <c:numCache>
                <c:formatCode>[h]:mm;@</c:formatCode>
                <c:ptCount val="4"/>
                <c:pt idx="1">
                  <c:v>0.12222222222222222</c:v>
                </c:pt>
                <c:pt idx="2">
                  <c:v>0.12476851851851853</c:v>
                </c:pt>
                <c:pt idx="3">
                  <c:v>0.11672453703703706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B5D-4A1F-967B-CC7A0B1E3E74}"/>
            </c:ext>
          </c:extLst>
        </c:ser>
        <c:ser>
          <c:idx val="7"/>
          <c:order val="7"/>
          <c:tx>
            <c:strRef>
              <c:f>Sheet1!$A$34</c:f>
              <c:strCache>
                <c:ptCount val="1"/>
                <c:pt idx="0">
                  <c:v>Wk-8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Sheet1!$B$26:$E$26</c:f>
              <c:strCache>
                <c:ptCount val="4"/>
                <c:pt idx="0">
                  <c:v>C-1</c:v>
                </c:pt>
                <c:pt idx="1">
                  <c:v>C-2</c:v>
                </c:pt>
                <c:pt idx="2">
                  <c:v>C-3</c:v>
                </c:pt>
                <c:pt idx="3">
                  <c:v>No Impact</c:v>
                </c:pt>
              </c:strCache>
            </c:strRef>
          </c:cat>
          <c:val>
            <c:numRef>
              <c:f>Sheet1!$B$34:$E$34</c:f>
              <c:numCache>
                <c:formatCode>[h]:mm;@</c:formatCode>
                <c:ptCount val="4"/>
                <c:pt idx="1">
                  <c:v>0.16041666666666668</c:v>
                </c:pt>
                <c:pt idx="2">
                  <c:v>0.21473214285714287</c:v>
                </c:pt>
                <c:pt idx="3">
                  <c:v>0.1761330409356725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B5D-4A1F-967B-CC7A0B1E3E74}"/>
            </c:ext>
          </c:extLst>
        </c:ser>
        <c:ser>
          <c:idx val="8"/>
          <c:order val="8"/>
          <c:tx>
            <c:strRef>
              <c:f>Sheet1!$A$35</c:f>
              <c:strCache>
                <c:ptCount val="1"/>
                <c:pt idx="0">
                  <c:v>Wk-9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Sheet1!$B$26:$E$26</c:f>
              <c:strCache>
                <c:ptCount val="4"/>
                <c:pt idx="0">
                  <c:v>C-1</c:v>
                </c:pt>
                <c:pt idx="1">
                  <c:v>C-2</c:v>
                </c:pt>
                <c:pt idx="2">
                  <c:v>C-3</c:v>
                </c:pt>
                <c:pt idx="3">
                  <c:v>No Impact</c:v>
                </c:pt>
              </c:strCache>
            </c:strRef>
          </c:cat>
          <c:val>
            <c:numRef>
              <c:f>Sheet1!$B$35:$E$35</c:f>
              <c:numCache>
                <c:formatCode>[h]:mm;@</c:formatCode>
                <c:ptCount val="4"/>
                <c:pt idx="1">
                  <c:v>8.0555555555555561E-2</c:v>
                </c:pt>
                <c:pt idx="2">
                  <c:v>0.13055555555555556</c:v>
                </c:pt>
                <c:pt idx="3">
                  <c:v>9.1449652777777793E-2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B5D-4A1F-967B-CC7A0B1E3E74}"/>
            </c:ext>
          </c:extLst>
        </c:ser>
        <c:ser>
          <c:idx val="9"/>
          <c:order val="9"/>
          <c:tx>
            <c:strRef>
              <c:f>Sheet1!$A$36</c:f>
              <c:strCache>
                <c:ptCount val="1"/>
                <c:pt idx="0">
                  <c:v>Wk-10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Sheet1!$B$26:$E$26</c:f>
              <c:strCache>
                <c:ptCount val="4"/>
                <c:pt idx="0">
                  <c:v>C-1</c:v>
                </c:pt>
                <c:pt idx="1">
                  <c:v>C-2</c:v>
                </c:pt>
                <c:pt idx="2">
                  <c:v>C-3</c:v>
                </c:pt>
                <c:pt idx="3">
                  <c:v>No Impact</c:v>
                </c:pt>
              </c:strCache>
            </c:strRef>
          </c:cat>
          <c:val>
            <c:numRef>
              <c:f>Sheet1!$B$36:$E$36</c:f>
              <c:numCache>
                <c:formatCode>[h]:mm;@</c:formatCode>
                <c:ptCount val="4"/>
                <c:pt idx="0">
                  <c:v>0.21736111111111112</c:v>
                </c:pt>
                <c:pt idx="1">
                  <c:v>4.6527777777777779E-2</c:v>
                </c:pt>
                <c:pt idx="2">
                  <c:v>8.1510416666666669E-2</c:v>
                </c:pt>
                <c:pt idx="3">
                  <c:v>0.19949074074074075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B5D-4A1F-967B-CC7A0B1E3E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overlap val="-27"/>
        <c:axId val="290184863"/>
        <c:axId val="290174047"/>
      </c:barChart>
      <c:lineChart>
        <c:grouping val="standard"/>
        <c:varyColors val="0"/>
        <c:ser>
          <c:idx val="10"/>
          <c:order val="10"/>
          <c:tx>
            <c:strRef>
              <c:f>Sheet1!$A$37</c:f>
              <c:strCache>
                <c:ptCount val="1"/>
                <c:pt idx="0">
                  <c:v>Average</c:v>
                </c:pt>
              </c:strCache>
            </c:strRef>
          </c:tx>
          <c:spPr>
            <a:ln w="2222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Sheet1!$B$26:$E$26</c:f>
              <c:strCache>
                <c:ptCount val="4"/>
                <c:pt idx="0">
                  <c:v>C-1</c:v>
                </c:pt>
                <c:pt idx="1">
                  <c:v>C-2</c:v>
                </c:pt>
                <c:pt idx="2">
                  <c:v>C-3</c:v>
                </c:pt>
                <c:pt idx="3">
                  <c:v>No Impact</c:v>
                </c:pt>
              </c:strCache>
            </c:strRef>
          </c:cat>
          <c:val>
            <c:numRef>
              <c:f>Sheet1!$B$37:$E$37</c:f>
              <c:numCache>
                <c:formatCode>[h]:mm;@</c:formatCode>
                <c:ptCount val="4"/>
                <c:pt idx="0">
                  <c:v>7.6736111111111116E-2</c:v>
                </c:pt>
                <c:pt idx="1">
                  <c:v>8.0492424242424254E-2</c:v>
                </c:pt>
                <c:pt idx="2">
                  <c:v>0.13079629629629627</c:v>
                </c:pt>
                <c:pt idx="3">
                  <c:v>0.15779991948470204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7B5D-4A1F-967B-CC7A0B1E3E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0184863"/>
        <c:axId val="290174047"/>
      </c:lineChart>
      <c:catAx>
        <c:axId val="2901848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174047"/>
        <c:crosses val="autoZero"/>
        <c:auto val="1"/>
        <c:lblAlgn val="ctr"/>
        <c:lblOffset val="100"/>
        <c:noMultiLvlLbl val="0"/>
      </c:catAx>
      <c:valAx>
        <c:axId val="290174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h]:mm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184863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tx1"/>
      </a:solidFill>
      <a:prstDash val="sysDash"/>
      <a:round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MTTR SLA TREND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Summary!$B$65</c:f>
              <c:strCache>
                <c:ptCount val="1"/>
                <c:pt idx="0">
                  <c:v>FAIL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Summary!$A$66:$A$75</c:f>
              <c:strCache>
                <c:ptCount val="10"/>
                <c:pt idx="0">
                  <c:v>Wk-1</c:v>
                </c:pt>
                <c:pt idx="1">
                  <c:v>Wk-2</c:v>
                </c:pt>
                <c:pt idx="2">
                  <c:v>Wk-3</c:v>
                </c:pt>
                <c:pt idx="3">
                  <c:v>Wk-4</c:v>
                </c:pt>
                <c:pt idx="4">
                  <c:v>Wk-5</c:v>
                </c:pt>
                <c:pt idx="5">
                  <c:v>Wk-6</c:v>
                </c:pt>
                <c:pt idx="6">
                  <c:v>Wk-7</c:v>
                </c:pt>
                <c:pt idx="7">
                  <c:v>Wk-8</c:v>
                </c:pt>
                <c:pt idx="8">
                  <c:v>Wk-9</c:v>
                </c:pt>
                <c:pt idx="9">
                  <c:v>Wk-10</c:v>
                </c:pt>
              </c:strCache>
            </c:strRef>
          </c:cat>
          <c:val>
            <c:numRef>
              <c:f>Summary!$B$66:$B$75</c:f>
              <c:numCache>
                <c:formatCode>General</c:formatCode>
                <c:ptCount val="10"/>
                <c:pt idx="0">
                  <c:v>1</c:v>
                </c:pt>
                <c:pt idx="2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6</c:v>
                </c:pt>
                <c:pt idx="8">
                  <c:v>2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4E-49A1-A32E-E15C4D49F44C}"/>
            </c:ext>
          </c:extLst>
        </c:ser>
        <c:ser>
          <c:idx val="1"/>
          <c:order val="1"/>
          <c:tx>
            <c:strRef>
              <c:f>Summary!$C$65</c:f>
              <c:strCache>
                <c:ptCount val="1"/>
                <c:pt idx="0">
                  <c:v>OK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Summary!$A$66:$A$75</c:f>
              <c:strCache>
                <c:ptCount val="10"/>
                <c:pt idx="0">
                  <c:v>Wk-1</c:v>
                </c:pt>
                <c:pt idx="1">
                  <c:v>Wk-2</c:v>
                </c:pt>
                <c:pt idx="2">
                  <c:v>Wk-3</c:v>
                </c:pt>
                <c:pt idx="3">
                  <c:v>Wk-4</c:v>
                </c:pt>
                <c:pt idx="4">
                  <c:v>Wk-5</c:v>
                </c:pt>
                <c:pt idx="5">
                  <c:v>Wk-6</c:v>
                </c:pt>
                <c:pt idx="6">
                  <c:v>Wk-7</c:v>
                </c:pt>
                <c:pt idx="7">
                  <c:v>Wk-8</c:v>
                </c:pt>
                <c:pt idx="8">
                  <c:v>Wk-9</c:v>
                </c:pt>
                <c:pt idx="9">
                  <c:v>Wk-10</c:v>
                </c:pt>
              </c:strCache>
            </c:strRef>
          </c:cat>
          <c:val>
            <c:numRef>
              <c:f>Summary!$C$66:$C$75</c:f>
              <c:numCache>
                <c:formatCode>General</c:formatCode>
                <c:ptCount val="10"/>
                <c:pt idx="0">
                  <c:v>3</c:v>
                </c:pt>
                <c:pt idx="1">
                  <c:v>10</c:v>
                </c:pt>
                <c:pt idx="2">
                  <c:v>11</c:v>
                </c:pt>
                <c:pt idx="3">
                  <c:v>6</c:v>
                </c:pt>
                <c:pt idx="4">
                  <c:v>8</c:v>
                </c:pt>
                <c:pt idx="5">
                  <c:v>7</c:v>
                </c:pt>
                <c:pt idx="6">
                  <c:v>9</c:v>
                </c:pt>
                <c:pt idx="7">
                  <c:v>9</c:v>
                </c:pt>
                <c:pt idx="8">
                  <c:v>8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4E-49A1-A32E-E15C4D49F4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59903760"/>
        <c:axId val="1359908752"/>
      </c:barChart>
      <c:catAx>
        <c:axId val="1359903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908752"/>
        <c:crosses val="autoZero"/>
        <c:auto val="1"/>
        <c:lblAlgn val="ctr"/>
        <c:lblOffset val="100"/>
        <c:noMultiLvlLbl val="0"/>
      </c:catAx>
      <c:valAx>
        <c:axId val="1359908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903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  <a:prstDash val="sysDash"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ZONE</a:t>
            </a:r>
            <a:r>
              <a:rPr lang="en-US" baseline="0" dirty="0" smtClean="0"/>
              <a:t> WISE INCIDENT COUNT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138888888888888E-2"/>
          <c:y val="0.26966134441528145"/>
          <c:w val="0.9"/>
          <c:h val="0.72701990376202985"/>
        </c:manualLayout>
      </c:layout>
      <c:pie3DChart>
        <c:varyColors val="1"/>
        <c:ser>
          <c:idx val="0"/>
          <c:order val="0"/>
          <c:tx>
            <c:strRef>
              <c:f>Sheet1!$B$45</c:f>
              <c:strCache>
                <c:ptCount val="1"/>
                <c:pt idx="0">
                  <c:v>Count of Incident_ID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68D4-4273-8B37-92D9CA49B71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68D4-4273-8B37-92D9CA49B71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68D4-4273-8B37-92D9CA49B71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68D4-4273-8B37-92D9CA49B71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68D4-4273-8B37-92D9CA49B71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B-68D4-4273-8B37-92D9CA49B71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D-68D4-4273-8B37-92D9CA49B71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F-68D4-4273-8B37-92D9CA49B71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1-68D4-4273-8B37-92D9CA49B71E}"/>
              </c:ext>
            </c:extLst>
          </c:dPt>
          <c:dLbls>
            <c:dLbl>
              <c:idx val="0"/>
              <c:layout>
                <c:manualLayout>
                  <c:x val="-0.13888888888888898"/>
                  <c:y val="0.1203703703703703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68D4-4273-8B37-92D9CA49B71E}"/>
                </c:ext>
              </c:extLst>
            </c:dLbl>
            <c:dLbl>
              <c:idx val="1"/>
              <c:layout>
                <c:manualLayout>
                  <c:x val="-0.20833333333333343"/>
                  <c:y val="9.2592592592592171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68D4-4273-8B37-92D9CA49B71E}"/>
                </c:ext>
              </c:extLst>
            </c:dLbl>
            <c:dLbl>
              <c:idx val="2"/>
              <c:layout>
                <c:manualLayout>
                  <c:x val="-0.14166666666666666"/>
                  <c:y val="-0.2546296296296297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68D4-4273-8B37-92D9CA49B71E}"/>
                </c:ext>
              </c:extLst>
            </c:dLbl>
            <c:dLbl>
              <c:idx val="3"/>
              <c:layout>
                <c:manualLayout>
                  <c:x val="0.10833333333333328"/>
                  <c:y val="-0.2037037037037036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68D4-4273-8B37-92D9CA49B71E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68D4-4273-8B37-92D9CA49B71E}"/>
                </c:ext>
              </c:extLst>
            </c:dLbl>
            <c:dLbl>
              <c:idx val="5"/>
              <c:layout>
                <c:manualLayout>
                  <c:x val="0.18611111111111112"/>
                  <c:y val="-0.1851851851851852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68D4-4273-8B37-92D9CA49B71E}"/>
                </c:ext>
              </c:extLst>
            </c:dLbl>
            <c:dLbl>
              <c:idx val="6"/>
              <c:layout>
                <c:manualLayout>
                  <c:x val="0.10366858334753341"/>
                  <c:y val="3.976068639507345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584711286089239"/>
                      <c:h val="0.1268981481481481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68D4-4273-8B37-92D9CA49B71E}"/>
                </c:ext>
              </c:extLst>
            </c:dLbl>
            <c:dLbl>
              <c:idx val="7"/>
              <c:layout>
                <c:manualLayout>
                  <c:x val="0.13645173456660689"/>
                  <c:y val="0.13071762630090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68D4-4273-8B37-92D9CA49B71E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1-68D4-4273-8B37-92D9CA49B71E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Sheet1!$A$46:$A$54</c:f>
              <c:strCache>
                <c:ptCount val="9"/>
                <c:pt idx="0">
                  <c:v>Dhaka North</c:v>
                </c:pt>
                <c:pt idx="1">
                  <c:v>Dhaka South</c:v>
                </c:pt>
                <c:pt idx="2">
                  <c:v>CTG</c:v>
                </c:pt>
                <c:pt idx="3">
                  <c:v>Dhaka Metro</c:v>
                </c:pt>
                <c:pt idx="4">
                  <c:v>Khulna-Barisal</c:v>
                </c:pt>
                <c:pt idx="5">
                  <c:v>Mymensingh</c:v>
                </c:pt>
                <c:pt idx="6">
                  <c:v>Comilla</c:v>
                </c:pt>
                <c:pt idx="7">
                  <c:v>Rajshahi,Kustia,Rangpur</c:v>
                </c:pt>
                <c:pt idx="8">
                  <c:v>Sylhet</c:v>
                </c:pt>
              </c:strCache>
            </c:strRef>
          </c:cat>
          <c:val>
            <c:numRef>
              <c:f>Sheet1!$B$46:$B$54</c:f>
              <c:numCache>
                <c:formatCode>General</c:formatCode>
                <c:ptCount val="9"/>
                <c:pt idx="0">
                  <c:v>15</c:v>
                </c:pt>
                <c:pt idx="1">
                  <c:v>15</c:v>
                </c:pt>
                <c:pt idx="2">
                  <c:v>17</c:v>
                </c:pt>
                <c:pt idx="3">
                  <c:v>7</c:v>
                </c:pt>
                <c:pt idx="4">
                  <c:v>5</c:v>
                </c:pt>
                <c:pt idx="5">
                  <c:v>13</c:v>
                </c:pt>
                <c:pt idx="6">
                  <c:v>10</c:v>
                </c:pt>
                <c:pt idx="7">
                  <c:v>11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68D4-4273-8B37-92D9CA49B71E}"/>
            </c:ext>
          </c:extLst>
        </c:ser>
        <c:ser>
          <c:idx val="1"/>
          <c:order val="1"/>
          <c:tx>
            <c:strRef>
              <c:f>Sheet1!$C$45</c:f>
              <c:strCache>
                <c:ptCount val="1"/>
                <c:pt idx="0">
                  <c:v>Sum of Total Outage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4-68D4-4273-8B37-92D9CA49B71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6-68D4-4273-8B37-92D9CA49B71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8-68D4-4273-8B37-92D9CA49B71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A-68D4-4273-8B37-92D9CA49B71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C-68D4-4273-8B37-92D9CA49B71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E-68D4-4273-8B37-92D9CA49B71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0-68D4-4273-8B37-92D9CA49B71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2-68D4-4273-8B37-92D9CA49B71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4-68D4-4273-8B37-92D9CA49B71E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4-68D4-4273-8B37-92D9CA49B71E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68D4-4273-8B37-92D9CA49B71E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68D4-4273-8B37-92D9CA49B71E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A-68D4-4273-8B37-92D9CA49B71E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C-68D4-4273-8B37-92D9CA49B71E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E-68D4-4273-8B37-92D9CA49B71E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0-68D4-4273-8B37-92D9CA49B71E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2-68D4-4273-8B37-92D9CA49B71E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4-68D4-4273-8B37-92D9CA49B71E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Sheet1!$A$46:$A$54</c:f>
              <c:strCache>
                <c:ptCount val="9"/>
                <c:pt idx="0">
                  <c:v>Dhaka North</c:v>
                </c:pt>
                <c:pt idx="1">
                  <c:v>Dhaka South</c:v>
                </c:pt>
                <c:pt idx="2">
                  <c:v>CTG</c:v>
                </c:pt>
                <c:pt idx="3">
                  <c:v>Dhaka Metro</c:v>
                </c:pt>
                <c:pt idx="4">
                  <c:v>Khulna-Barisal</c:v>
                </c:pt>
                <c:pt idx="5">
                  <c:v>Mymensingh</c:v>
                </c:pt>
                <c:pt idx="6">
                  <c:v>Comilla</c:v>
                </c:pt>
                <c:pt idx="7">
                  <c:v>Rajshahi,Kustia,Rangpur</c:v>
                </c:pt>
                <c:pt idx="8">
                  <c:v>Sylhet</c:v>
                </c:pt>
              </c:strCache>
            </c:strRef>
          </c:cat>
          <c:val>
            <c:numRef>
              <c:f>Sheet1!$C$46:$C$54</c:f>
              <c:numCache>
                <c:formatCode>[h]:mm;@</c:formatCode>
                <c:ptCount val="9"/>
                <c:pt idx="0">
                  <c:v>64.516666666666666</c:v>
                </c:pt>
                <c:pt idx="1">
                  <c:v>57.081249999999997</c:v>
                </c:pt>
                <c:pt idx="2">
                  <c:v>35.808333333333337</c:v>
                </c:pt>
                <c:pt idx="3">
                  <c:v>24.591666666666665</c:v>
                </c:pt>
                <c:pt idx="4">
                  <c:v>19.31388888888889</c:v>
                </c:pt>
                <c:pt idx="5">
                  <c:v>15.236111111111112</c:v>
                </c:pt>
                <c:pt idx="6">
                  <c:v>11.8125</c:v>
                </c:pt>
                <c:pt idx="7">
                  <c:v>11.401388888888889</c:v>
                </c:pt>
                <c:pt idx="8">
                  <c:v>2.8611111111111112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68D4-4273-8B37-92D9CA49B71E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  <a:prstDash val="sysDash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Zone wise Outage hour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25E-2"/>
          <c:y val="0.29280949256342959"/>
          <c:w val="0.87222222222222212"/>
          <c:h val="0.7038717556138816"/>
        </c:manualLayout>
      </c:layout>
      <c:pie3DChart>
        <c:varyColors val="1"/>
        <c:ser>
          <c:idx val="1"/>
          <c:order val="1"/>
          <c:tx>
            <c:strRef>
              <c:f>Sheet1!$C$45</c:f>
              <c:strCache>
                <c:ptCount val="1"/>
                <c:pt idx="0">
                  <c:v>Sum of Total Outage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3BEB-4647-BB2A-552515A4E9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3BEB-4647-BB2A-552515A4E9A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3BEB-4647-BB2A-552515A4E9A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3BEB-4647-BB2A-552515A4E9A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3BEB-4647-BB2A-552515A4E9A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B-3BEB-4647-BB2A-552515A4E9A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D-3BEB-4647-BB2A-552515A4E9A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F-3BEB-4647-BB2A-552515A4E9A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1-3BEB-4647-BB2A-552515A4E9A7}"/>
              </c:ext>
            </c:extLst>
          </c:dPt>
          <c:dLbls>
            <c:dLbl>
              <c:idx val="0"/>
              <c:layout>
                <c:manualLayout>
                  <c:x val="-0.18333333333333324"/>
                  <c:y val="9.259259259259258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3BEB-4647-BB2A-552515A4E9A7}"/>
                </c:ext>
              </c:extLst>
            </c:dLbl>
            <c:dLbl>
              <c:idx val="1"/>
              <c:layout>
                <c:manualLayout>
                  <c:x val="-0.21666666666666667"/>
                  <c:y val="-0.2453703703703703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3BEB-4647-BB2A-552515A4E9A7}"/>
                </c:ext>
              </c:extLst>
            </c:dLbl>
            <c:dLbl>
              <c:idx val="2"/>
              <c:layout>
                <c:manualLayout>
                  <c:x val="0.12500000000000006"/>
                  <c:y val="-0.2870370370370371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3BEB-4647-BB2A-552515A4E9A7}"/>
                </c:ext>
              </c:extLst>
            </c:dLbl>
            <c:dLbl>
              <c:idx val="3"/>
              <c:layout>
                <c:manualLayout>
                  <c:x val="0.19166666666666668"/>
                  <c:y val="-0.143518518518518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3BEB-4647-BB2A-552515A4E9A7}"/>
                </c:ext>
              </c:extLst>
            </c:dLbl>
            <c:dLbl>
              <c:idx val="4"/>
              <c:layout>
                <c:manualLayout>
                  <c:x val="0.21111111111111111"/>
                  <c:y val="3.240740740740740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318044619422572"/>
                      <c:h val="0.1315277777777777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3BEB-4647-BB2A-552515A4E9A7}"/>
                </c:ext>
              </c:extLst>
            </c:dLbl>
            <c:dLbl>
              <c:idx val="5"/>
              <c:layout>
                <c:manualLayout>
                  <c:x val="2.7777777777777776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rgbClr val="92D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B-3BEB-4647-BB2A-552515A4E9A7}"/>
                </c:ext>
              </c:extLst>
            </c:dLbl>
            <c:dLbl>
              <c:idx val="6"/>
              <c:layout>
                <c:manualLayout>
                  <c:x val="3.6111111111111108E-2"/>
                  <c:y val="9.2592592592592587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3BEB-4647-BB2A-552515A4E9A7}"/>
                </c:ext>
              </c:extLst>
            </c:dLbl>
            <c:dLbl>
              <c:idx val="7"/>
              <c:layout>
                <c:manualLayout>
                  <c:x val="6.9444444444444448E-2"/>
                  <c:y val="1.851851851851850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3BEB-4647-BB2A-552515A4E9A7}"/>
                </c:ext>
              </c:extLst>
            </c:dLbl>
            <c:dLbl>
              <c:idx val="8"/>
              <c:layout>
                <c:manualLayout>
                  <c:x val="1.6666666666666614E-2"/>
                  <c:y val="1.851851851851851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1-3BEB-4647-BB2A-552515A4E9A7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Sheet1!$A$46:$A$54</c:f>
              <c:strCache>
                <c:ptCount val="9"/>
                <c:pt idx="0">
                  <c:v>Dhaka North</c:v>
                </c:pt>
                <c:pt idx="1">
                  <c:v>Dhaka South</c:v>
                </c:pt>
                <c:pt idx="2">
                  <c:v>CTG</c:v>
                </c:pt>
                <c:pt idx="3">
                  <c:v>Dhaka Metro</c:v>
                </c:pt>
                <c:pt idx="4">
                  <c:v>Khulna-Barisal</c:v>
                </c:pt>
                <c:pt idx="5">
                  <c:v>Mymensingh</c:v>
                </c:pt>
                <c:pt idx="6">
                  <c:v>Comilla</c:v>
                </c:pt>
                <c:pt idx="7">
                  <c:v>Rajshahi,Kustia,Rangpur</c:v>
                </c:pt>
                <c:pt idx="8">
                  <c:v>Sylhet</c:v>
                </c:pt>
              </c:strCache>
            </c:strRef>
          </c:cat>
          <c:val>
            <c:numRef>
              <c:f>Sheet1!$C$46:$C$54</c:f>
              <c:numCache>
                <c:formatCode>[h]:mm;@</c:formatCode>
                <c:ptCount val="9"/>
                <c:pt idx="0">
                  <c:v>64.516666666666666</c:v>
                </c:pt>
                <c:pt idx="1">
                  <c:v>57.081249999999997</c:v>
                </c:pt>
                <c:pt idx="2">
                  <c:v>35.808333333333337</c:v>
                </c:pt>
                <c:pt idx="3">
                  <c:v>24.591666666666665</c:v>
                </c:pt>
                <c:pt idx="4">
                  <c:v>19.31388888888889</c:v>
                </c:pt>
                <c:pt idx="5">
                  <c:v>15.236111111111112</c:v>
                </c:pt>
                <c:pt idx="6">
                  <c:v>11.8125</c:v>
                </c:pt>
                <c:pt idx="7">
                  <c:v>11.401388888888889</c:v>
                </c:pt>
                <c:pt idx="8">
                  <c:v>2.8611111111111112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3BEB-4647-BB2A-552515A4E9A7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Sheet1!$B$45</c15:sqref>
                        </c15:formulaRef>
                      </c:ext>
                    </c:extLst>
                    <c:strCache>
                      <c:ptCount val="1"/>
                      <c:pt idx="0">
                        <c:v>Count of Incident_ID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88900" sx="102000" sy="102000" algn="ctr" rotWithShape="0">
                        <a:prstClr val="black">
                          <a:alpha val="10000"/>
                        </a:prstClr>
                      </a:outerShdw>
                    </a:effectLst>
                    <a:scene3d>
                      <a:camera prst="orthographicFront"/>
                      <a:lightRig rig="threePt" dir="t"/>
                    </a:scene3d>
                    <a:sp3d>
                      <a:bevelT w="127000" h="127000"/>
                      <a:bevelB w="127000" h="127000"/>
                    </a:sp3d>
                  </c:spPr>
                  <c:extLst>
                    <c:ext xmlns:c16="http://schemas.microsoft.com/office/drawing/2014/chart" uri="{C3380CC4-5D6E-409C-BE32-E72D297353CC}">
                      <c16:uniqueId val="{00000014-3BEB-4647-BB2A-552515A4E9A7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88900" sx="102000" sy="102000" algn="ctr" rotWithShape="0">
                        <a:prstClr val="black">
                          <a:alpha val="10000"/>
                        </a:prstClr>
                      </a:outerShdw>
                    </a:effectLst>
                    <a:scene3d>
                      <a:camera prst="orthographicFront"/>
                      <a:lightRig rig="threePt" dir="t"/>
                    </a:scene3d>
                    <a:sp3d>
                      <a:bevelT w="127000" h="127000"/>
                      <a:bevelB w="127000" h="127000"/>
                    </a:sp3d>
                  </c:spPr>
                  <c:extLst>
                    <c:ext xmlns:c16="http://schemas.microsoft.com/office/drawing/2014/chart" uri="{C3380CC4-5D6E-409C-BE32-E72D297353CC}">
                      <c16:uniqueId val="{00000016-3BEB-4647-BB2A-552515A4E9A7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88900" sx="102000" sy="102000" algn="ctr" rotWithShape="0">
                        <a:prstClr val="black">
                          <a:alpha val="10000"/>
                        </a:prstClr>
                      </a:outerShdw>
                    </a:effectLst>
                    <a:scene3d>
                      <a:camera prst="orthographicFront"/>
                      <a:lightRig rig="threePt" dir="t"/>
                    </a:scene3d>
                    <a:sp3d>
                      <a:bevelT w="127000" h="127000"/>
                      <a:bevelB w="127000" h="127000"/>
                    </a:sp3d>
                  </c:spPr>
                  <c:extLst>
                    <c:ext xmlns:c16="http://schemas.microsoft.com/office/drawing/2014/chart" uri="{C3380CC4-5D6E-409C-BE32-E72D297353CC}">
                      <c16:uniqueId val="{00000018-3BEB-4647-BB2A-552515A4E9A7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88900" sx="102000" sy="102000" algn="ctr" rotWithShape="0">
                        <a:prstClr val="black">
                          <a:alpha val="10000"/>
                        </a:prstClr>
                      </a:outerShdw>
                    </a:effectLst>
                    <a:scene3d>
                      <a:camera prst="orthographicFront"/>
                      <a:lightRig rig="threePt" dir="t"/>
                    </a:scene3d>
                    <a:sp3d>
                      <a:bevelT w="127000" h="127000"/>
                      <a:bevelB w="127000" h="127000"/>
                    </a:sp3d>
                  </c:spPr>
                  <c:extLst>
                    <c:ext xmlns:c16="http://schemas.microsoft.com/office/drawing/2014/chart" uri="{C3380CC4-5D6E-409C-BE32-E72D297353CC}">
                      <c16:uniqueId val="{0000001A-3BEB-4647-BB2A-552515A4E9A7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88900" sx="102000" sy="102000" algn="ctr" rotWithShape="0">
                        <a:prstClr val="black">
                          <a:alpha val="10000"/>
                        </a:prstClr>
                      </a:outerShdw>
                    </a:effectLst>
                    <a:scene3d>
                      <a:camera prst="orthographicFront"/>
                      <a:lightRig rig="threePt" dir="t"/>
                    </a:scene3d>
                    <a:sp3d>
                      <a:bevelT w="127000" h="127000"/>
                      <a:bevelB w="127000" h="127000"/>
                    </a:sp3d>
                  </c:spPr>
                  <c:extLst>
                    <c:ext xmlns:c16="http://schemas.microsoft.com/office/drawing/2014/chart" uri="{C3380CC4-5D6E-409C-BE32-E72D297353CC}">
                      <c16:uniqueId val="{0000001C-3BEB-4647-BB2A-552515A4E9A7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>
                      <a:noFill/>
                    </a:ln>
                    <a:effectLst>
                      <a:outerShdw blurRad="88900" sx="102000" sy="102000" algn="ctr" rotWithShape="0">
                        <a:prstClr val="black">
                          <a:alpha val="10000"/>
                        </a:prstClr>
                      </a:outerShdw>
                    </a:effectLst>
                    <a:scene3d>
                      <a:camera prst="orthographicFront"/>
                      <a:lightRig rig="threePt" dir="t"/>
                    </a:scene3d>
                    <a:sp3d>
                      <a:bevelT w="127000" h="127000"/>
                      <a:bevelB w="127000" h="127000"/>
                    </a:sp3d>
                  </c:spPr>
                  <c:extLst>
                    <c:ext xmlns:c16="http://schemas.microsoft.com/office/drawing/2014/chart" uri="{C3380CC4-5D6E-409C-BE32-E72D297353CC}">
                      <c16:uniqueId val="{0000001E-3BEB-4647-BB2A-552515A4E9A7}"/>
                    </c:ext>
                  </c:extLst>
                </c:dPt>
                <c:dPt>
                  <c:idx val="6"/>
                  <c:bubble3D val="0"/>
                  <c:spPr>
                    <a:solidFill>
                      <a:schemeClr val="accent1">
                        <a:lumMod val="60000"/>
                      </a:schemeClr>
                    </a:solidFill>
                    <a:ln>
                      <a:noFill/>
                    </a:ln>
                    <a:effectLst>
                      <a:outerShdw blurRad="88900" sx="102000" sy="102000" algn="ctr" rotWithShape="0">
                        <a:prstClr val="black">
                          <a:alpha val="10000"/>
                        </a:prstClr>
                      </a:outerShdw>
                    </a:effectLst>
                    <a:scene3d>
                      <a:camera prst="orthographicFront"/>
                      <a:lightRig rig="threePt" dir="t"/>
                    </a:scene3d>
                    <a:sp3d>
                      <a:bevelT w="127000" h="127000"/>
                      <a:bevelB w="127000" h="127000"/>
                    </a:sp3d>
                  </c:spPr>
                  <c:extLst>
                    <c:ext xmlns:c16="http://schemas.microsoft.com/office/drawing/2014/chart" uri="{C3380CC4-5D6E-409C-BE32-E72D297353CC}">
                      <c16:uniqueId val="{00000020-3BEB-4647-BB2A-552515A4E9A7}"/>
                    </c:ext>
                  </c:extLst>
                </c:dPt>
                <c:dPt>
                  <c:idx val="7"/>
                  <c:bubble3D val="0"/>
                  <c:spPr>
                    <a:solidFill>
                      <a:schemeClr val="accent2">
                        <a:lumMod val="60000"/>
                      </a:schemeClr>
                    </a:solidFill>
                    <a:ln>
                      <a:noFill/>
                    </a:ln>
                    <a:effectLst>
                      <a:outerShdw blurRad="88900" sx="102000" sy="102000" algn="ctr" rotWithShape="0">
                        <a:prstClr val="black">
                          <a:alpha val="10000"/>
                        </a:prstClr>
                      </a:outerShdw>
                    </a:effectLst>
                    <a:scene3d>
                      <a:camera prst="orthographicFront"/>
                      <a:lightRig rig="threePt" dir="t"/>
                    </a:scene3d>
                    <a:sp3d>
                      <a:bevelT w="127000" h="127000"/>
                      <a:bevelB w="127000" h="127000"/>
                    </a:sp3d>
                  </c:spPr>
                  <c:extLst>
                    <c:ext xmlns:c16="http://schemas.microsoft.com/office/drawing/2014/chart" uri="{C3380CC4-5D6E-409C-BE32-E72D297353CC}">
                      <c16:uniqueId val="{00000022-3BEB-4647-BB2A-552515A4E9A7}"/>
                    </c:ext>
                  </c:extLst>
                </c:dPt>
                <c:dPt>
                  <c:idx val="8"/>
                  <c:bubble3D val="0"/>
                  <c:spPr>
                    <a:solidFill>
                      <a:schemeClr val="accent3">
                        <a:lumMod val="60000"/>
                      </a:schemeClr>
                    </a:solidFill>
                    <a:ln>
                      <a:noFill/>
                    </a:ln>
                    <a:effectLst>
                      <a:outerShdw blurRad="88900" sx="102000" sy="102000" algn="ctr" rotWithShape="0">
                        <a:prstClr val="black">
                          <a:alpha val="10000"/>
                        </a:prstClr>
                      </a:outerShdw>
                    </a:effectLst>
                    <a:scene3d>
                      <a:camera prst="orthographicFront"/>
                      <a:lightRig rig="threePt" dir="t"/>
                    </a:scene3d>
                    <a:sp3d>
                      <a:bevelT w="127000" h="127000"/>
                      <a:bevelB w="127000" h="127000"/>
                    </a:sp3d>
                  </c:spPr>
                  <c:extLst>
                    <c:ext xmlns:c16="http://schemas.microsoft.com/office/drawing/2014/chart" uri="{C3380CC4-5D6E-409C-BE32-E72D297353CC}">
                      <c16:uniqueId val="{00000024-3BEB-4647-BB2A-552515A4E9A7}"/>
                    </c:ext>
                  </c:extLst>
                </c:dPt>
                <c:dLbls>
                  <c:dLbl>
                    <c:idx val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000" b="1" i="0" u="none" strike="noStrike" kern="1200" spc="0" baseline="0">
                            <a:solidFill>
                              <a:schemeClr val="accen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outEnd"/>
                    <c:showLegendKey val="0"/>
                    <c:showVal val="0"/>
                    <c:showCatName val="1"/>
                    <c:showSerName val="0"/>
                    <c:showPercent val="0"/>
                    <c:showBubbleSize val="0"/>
                    <c:extLst>
                      <c:ext xmlns:c16="http://schemas.microsoft.com/office/drawing/2014/chart" uri="{C3380CC4-5D6E-409C-BE32-E72D297353CC}">
                        <c16:uniqueId val="{00000014-3BEB-4647-BB2A-552515A4E9A7}"/>
                      </c:ext>
                    </c:extLst>
                  </c:dLbl>
                  <c:dLbl>
                    <c:idx val="1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000" b="1" i="0" u="none" strike="noStrike" kern="1200" spc="0" baseline="0">
                            <a:solidFill>
                              <a:schemeClr val="accent2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outEnd"/>
                    <c:showLegendKey val="0"/>
                    <c:showVal val="0"/>
                    <c:showCatName val="1"/>
                    <c:showSerName val="0"/>
                    <c:showPercent val="0"/>
                    <c:showBubbleSize val="0"/>
                    <c:extLst>
                      <c:ext xmlns:c16="http://schemas.microsoft.com/office/drawing/2014/chart" uri="{C3380CC4-5D6E-409C-BE32-E72D297353CC}">
                        <c16:uniqueId val="{00000016-3BEB-4647-BB2A-552515A4E9A7}"/>
                      </c:ext>
                    </c:extLst>
                  </c:dLbl>
                  <c:dLbl>
                    <c:idx val="2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000" b="1" i="0" u="none" strike="noStrike" kern="1200" spc="0" baseline="0">
                            <a:solidFill>
                              <a:schemeClr val="accent3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outEnd"/>
                    <c:showLegendKey val="0"/>
                    <c:showVal val="0"/>
                    <c:showCatName val="1"/>
                    <c:showSerName val="0"/>
                    <c:showPercent val="0"/>
                    <c:showBubbleSize val="0"/>
                    <c:extLst>
                      <c:ext xmlns:c16="http://schemas.microsoft.com/office/drawing/2014/chart" uri="{C3380CC4-5D6E-409C-BE32-E72D297353CC}">
                        <c16:uniqueId val="{00000018-3BEB-4647-BB2A-552515A4E9A7}"/>
                      </c:ext>
                    </c:extLst>
                  </c:dLbl>
                  <c:dLbl>
                    <c:idx val="3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000" b="1" i="0" u="none" strike="noStrike" kern="1200" spc="0" baseline="0">
                            <a:solidFill>
                              <a:schemeClr val="accent4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outEnd"/>
                    <c:showLegendKey val="0"/>
                    <c:showVal val="0"/>
                    <c:showCatName val="1"/>
                    <c:showSerName val="0"/>
                    <c:showPercent val="0"/>
                    <c:showBubbleSize val="0"/>
                    <c:extLst>
                      <c:ext xmlns:c16="http://schemas.microsoft.com/office/drawing/2014/chart" uri="{C3380CC4-5D6E-409C-BE32-E72D297353CC}">
                        <c16:uniqueId val="{0000001A-3BEB-4647-BB2A-552515A4E9A7}"/>
                      </c:ext>
                    </c:extLst>
                  </c:dLbl>
                  <c:dLbl>
                    <c:idx val="4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000" b="1" i="0" u="none" strike="noStrike" kern="1200" spc="0" baseline="0">
                            <a:solidFill>
                              <a:schemeClr val="accent5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outEnd"/>
                    <c:showLegendKey val="0"/>
                    <c:showVal val="0"/>
                    <c:showCatName val="1"/>
                    <c:showSerName val="0"/>
                    <c:showPercent val="0"/>
                    <c:showBubbleSize val="0"/>
                    <c:extLst>
                      <c:ext xmlns:c16="http://schemas.microsoft.com/office/drawing/2014/chart" uri="{C3380CC4-5D6E-409C-BE32-E72D297353CC}">
                        <c16:uniqueId val="{0000001C-3BEB-4647-BB2A-552515A4E9A7}"/>
                      </c:ext>
                    </c:extLst>
                  </c:dLbl>
                  <c:dLbl>
                    <c:idx val="5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000" b="1" i="0" u="none" strike="noStrike" kern="1200" spc="0" baseline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outEnd"/>
                    <c:showLegendKey val="0"/>
                    <c:showVal val="0"/>
                    <c:showCatName val="1"/>
                    <c:showSerName val="0"/>
                    <c:showPercent val="0"/>
                    <c:showBubbleSize val="0"/>
                    <c:extLst>
                      <c:ext xmlns:c16="http://schemas.microsoft.com/office/drawing/2014/chart" uri="{C3380CC4-5D6E-409C-BE32-E72D297353CC}">
                        <c16:uniqueId val="{0000001E-3BEB-4647-BB2A-552515A4E9A7}"/>
                      </c:ext>
                    </c:extLst>
                  </c:dLbl>
                  <c:dLbl>
                    <c:idx val="6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000" b="1" i="0" u="none" strike="noStrike" kern="1200" spc="0" baseline="0">
                            <a:solidFill>
                              <a:schemeClr val="accent1">
                                <a:lumMod val="6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outEnd"/>
                    <c:showLegendKey val="0"/>
                    <c:showVal val="0"/>
                    <c:showCatName val="1"/>
                    <c:showSerName val="0"/>
                    <c:showPercent val="0"/>
                    <c:showBubbleSize val="0"/>
                    <c:extLst>
                      <c:ext xmlns:c16="http://schemas.microsoft.com/office/drawing/2014/chart" uri="{C3380CC4-5D6E-409C-BE32-E72D297353CC}">
                        <c16:uniqueId val="{00000020-3BEB-4647-BB2A-552515A4E9A7}"/>
                      </c:ext>
                    </c:extLst>
                  </c:dLbl>
                  <c:dLbl>
                    <c:idx val="7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000" b="1" i="0" u="none" strike="noStrike" kern="1200" spc="0" baseline="0">
                            <a:solidFill>
                              <a:schemeClr val="accent2">
                                <a:lumMod val="6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outEnd"/>
                    <c:showLegendKey val="0"/>
                    <c:showVal val="0"/>
                    <c:showCatName val="1"/>
                    <c:showSerName val="0"/>
                    <c:showPercent val="0"/>
                    <c:showBubbleSize val="0"/>
                    <c:extLst>
                      <c:ext xmlns:c16="http://schemas.microsoft.com/office/drawing/2014/chart" uri="{C3380CC4-5D6E-409C-BE32-E72D297353CC}">
                        <c16:uniqueId val="{00000022-3BEB-4647-BB2A-552515A4E9A7}"/>
                      </c:ext>
                    </c:extLst>
                  </c:dLbl>
                  <c:dLbl>
                    <c:idx val="8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000" b="1" i="0" u="none" strike="noStrike" kern="1200" spc="0" baseline="0">
                            <a:solidFill>
                              <a:schemeClr val="accent3">
                                <a:lumMod val="6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outEnd"/>
                    <c:showLegendKey val="0"/>
                    <c:showVal val="0"/>
                    <c:showCatName val="1"/>
                    <c:showSerName val="0"/>
                    <c:showPercent val="0"/>
                    <c:showBubbleSize val="0"/>
                    <c:extLst>
                      <c:ext xmlns:c16="http://schemas.microsoft.com/office/drawing/2014/chart" uri="{C3380CC4-5D6E-409C-BE32-E72D297353CC}">
                        <c16:uniqueId val="{00000024-3BEB-4647-BB2A-552515A4E9A7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dLblPos val="outEnd"/>
                  <c:showLegendKey val="0"/>
                  <c:showVal val="0"/>
                  <c:showCatName val="1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Sheet1!$A$46:$A$54</c15:sqref>
                        </c15:formulaRef>
                      </c:ext>
                    </c:extLst>
                    <c:strCache>
                      <c:ptCount val="9"/>
                      <c:pt idx="0">
                        <c:v>Dhaka North</c:v>
                      </c:pt>
                      <c:pt idx="1">
                        <c:v>Dhaka South</c:v>
                      </c:pt>
                      <c:pt idx="2">
                        <c:v>CTG</c:v>
                      </c:pt>
                      <c:pt idx="3">
                        <c:v>Dhaka Metro</c:v>
                      </c:pt>
                      <c:pt idx="4">
                        <c:v>Khulna-Barisal</c:v>
                      </c:pt>
                      <c:pt idx="5">
                        <c:v>Mymensingh</c:v>
                      </c:pt>
                      <c:pt idx="6">
                        <c:v>Comilla</c:v>
                      </c:pt>
                      <c:pt idx="7">
                        <c:v>Rajshahi,Kustia,Rangpur</c:v>
                      </c:pt>
                      <c:pt idx="8">
                        <c:v>Sylhet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Sheet1!$B$46:$B$54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15</c:v>
                      </c:pt>
                      <c:pt idx="1">
                        <c:v>15</c:v>
                      </c:pt>
                      <c:pt idx="2">
                        <c:v>17</c:v>
                      </c:pt>
                      <c:pt idx="3">
                        <c:v>7</c:v>
                      </c:pt>
                      <c:pt idx="4">
                        <c:v>5</c:v>
                      </c:pt>
                      <c:pt idx="5">
                        <c:v>13</c:v>
                      </c:pt>
                      <c:pt idx="6">
                        <c:v>10</c:v>
                      </c:pt>
                      <c:pt idx="7">
                        <c:v>11</c:v>
                      </c:pt>
                      <c:pt idx="8">
                        <c:v>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25-3BEB-4647-BB2A-552515A4E9A7}"/>
                  </c:ext>
                </c:extLst>
              </c15:ser>
            </c15:filteredPieSeries>
          </c:ext>
        </c:extLst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ysClr val="windowText" lastClr="000000"/>
      </a:solidFill>
      <a:prstDash val="sysDash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Incident Count vs Impacted Node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Sheet5!$C$1</c:f>
              <c:strCache>
                <c:ptCount val="1"/>
                <c:pt idx="0">
                  <c:v>Sum of Node Count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Sheet5!$A$2:$A$4</c:f>
              <c:strCache>
                <c:ptCount val="3"/>
                <c:pt idx="0">
                  <c:v>Jan'19</c:v>
                </c:pt>
                <c:pt idx="1">
                  <c:v>Feb'19</c:v>
                </c:pt>
                <c:pt idx="2">
                  <c:v>Mar'19(Till 9th Mar)</c:v>
                </c:pt>
              </c:strCache>
            </c:strRef>
          </c:cat>
          <c:val>
            <c:numRef>
              <c:f>Sheet5!$C$2:$C$4</c:f>
              <c:numCache>
                <c:formatCode>General</c:formatCode>
                <c:ptCount val="3"/>
                <c:pt idx="0">
                  <c:v>353</c:v>
                </c:pt>
                <c:pt idx="1">
                  <c:v>107</c:v>
                </c:pt>
                <c:pt idx="2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80-46DE-B295-E0B2300407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0185695"/>
        <c:axId val="290190687"/>
      </c:lineChart>
      <c:lineChart>
        <c:grouping val="standard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No of Incidents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Sheet5!$A$2:$A$4</c:f>
              <c:strCache>
                <c:ptCount val="3"/>
                <c:pt idx="0">
                  <c:v>Jan'19</c:v>
                </c:pt>
                <c:pt idx="1">
                  <c:v>Feb'19</c:v>
                </c:pt>
                <c:pt idx="2">
                  <c:v>Mar'19(Till 9th Mar)</c:v>
                </c:pt>
              </c:strCache>
            </c:strRef>
          </c:cat>
          <c:val>
            <c:numRef>
              <c:f>Sheet5!$B$2:$B$4</c:f>
              <c:numCache>
                <c:formatCode>General</c:formatCode>
                <c:ptCount val="3"/>
                <c:pt idx="0">
                  <c:v>8</c:v>
                </c:pt>
                <c:pt idx="1">
                  <c:v>2</c:v>
                </c:pt>
                <c:pt idx="2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580-46DE-B295-E0B2300407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5676367"/>
        <c:axId val="595674287"/>
      </c:lineChart>
      <c:catAx>
        <c:axId val="290185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190687"/>
        <c:crosses val="autoZero"/>
        <c:auto val="1"/>
        <c:lblAlgn val="ctr"/>
        <c:lblOffset val="100"/>
        <c:noMultiLvlLbl val="0"/>
      </c:catAx>
      <c:valAx>
        <c:axId val="290190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185695"/>
        <c:crosses val="autoZero"/>
        <c:crossBetween val="between"/>
      </c:valAx>
      <c:valAx>
        <c:axId val="595674287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5676367"/>
        <c:crosses val="max"/>
        <c:crossBetween val="between"/>
      </c:valAx>
      <c:catAx>
        <c:axId val="59567636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9567428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  <a:prstDash val="sysDash"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Incident Count vs Non Quality Hours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2"/>
          <c:tx>
            <c:strRef>
              <c:f>Sheet5!$D$1</c:f>
              <c:strCache>
                <c:ptCount val="1"/>
                <c:pt idx="0">
                  <c:v>Sum of Non quality hours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Sheet5!$A$2:$A$4</c:f>
              <c:strCache>
                <c:ptCount val="3"/>
                <c:pt idx="0">
                  <c:v>Jan'19</c:v>
                </c:pt>
                <c:pt idx="1">
                  <c:v>Feb'19</c:v>
                </c:pt>
                <c:pt idx="2">
                  <c:v>Mar'19(Till 9th Mar)</c:v>
                </c:pt>
              </c:strCache>
            </c:strRef>
          </c:cat>
          <c:val>
            <c:numRef>
              <c:f>Sheet5!$D$2:$D$4</c:f>
              <c:numCache>
                <c:formatCode>General</c:formatCode>
                <c:ptCount val="3"/>
                <c:pt idx="0">
                  <c:v>1363</c:v>
                </c:pt>
                <c:pt idx="1">
                  <c:v>604</c:v>
                </c:pt>
                <c:pt idx="2">
                  <c:v>896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4D-4CE5-B13D-48EFCE7741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0185695"/>
        <c:axId val="290190687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Sheet5!$C$1</c15:sqref>
                        </c15:formulaRef>
                      </c:ext>
                    </c:extLst>
                    <c:strCache>
                      <c:ptCount val="1"/>
                      <c:pt idx="0">
                        <c:v>Sum of Node Count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Sheet5!$A$2:$A$4</c15:sqref>
                        </c15:formulaRef>
                      </c:ext>
                    </c:extLst>
                    <c:strCache>
                      <c:ptCount val="3"/>
                      <c:pt idx="0">
                        <c:v>Jan'19</c:v>
                      </c:pt>
                      <c:pt idx="1">
                        <c:v>Feb'19</c:v>
                      </c:pt>
                      <c:pt idx="2">
                        <c:v>Mar'19(Till 9th Mar)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Sheet5!$C$2:$C$4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353</c:v>
                      </c:pt>
                      <c:pt idx="1">
                        <c:v>107</c:v>
                      </c:pt>
                      <c:pt idx="2">
                        <c:v>76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9A4D-4CE5-B13D-48EFCE77410B}"/>
                  </c:ext>
                </c:extLst>
              </c15:ser>
            </c15:filteredLineSeries>
          </c:ext>
        </c:extLst>
      </c:lineChart>
      <c:lineChart>
        <c:grouping val="standard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No of Incidents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Sheet5!$A$2:$A$4</c:f>
              <c:strCache>
                <c:ptCount val="3"/>
                <c:pt idx="0">
                  <c:v>Jan'19</c:v>
                </c:pt>
                <c:pt idx="1">
                  <c:v>Feb'19</c:v>
                </c:pt>
                <c:pt idx="2">
                  <c:v>Mar'19(Till 9th Mar)</c:v>
                </c:pt>
              </c:strCache>
            </c:strRef>
          </c:cat>
          <c:val>
            <c:numRef>
              <c:f>Sheet5!$B$2:$B$4</c:f>
              <c:numCache>
                <c:formatCode>General</c:formatCode>
                <c:ptCount val="3"/>
                <c:pt idx="0">
                  <c:v>8</c:v>
                </c:pt>
                <c:pt idx="1">
                  <c:v>2</c:v>
                </c:pt>
                <c:pt idx="2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A4D-4CE5-B13D-48EFCE7741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5676367"/>
        <c:axId val="595674287"/>
      </c:lineChart>
      <c:catAx>
        <c:axId val="290185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190687"/>
        <c:crosses val="autoZero"/>
        <c:auto val="1"/>
        <c:lblAlgn val="ctr"/>
        <c:lblOffset val="100"/>
        <c:noMultiLvlLbl val="0"/>
      </c:catAx>
      <c:valAx>
        <c:axId val="290190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185695"/>
        <c:crosses val="autoZero"/>
        <c:crossBetween val="between"/>
      </c:valAx>
      <c:valAx>
        <c:axId val="595674287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5676367"/>
        <c:crosses val="max"/>
        <c:crossBetween val="between"/>
      </c:valAx>
      <c:catAx>
        <c:axId val="59567636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9567428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  <a:prstDash val="sysDash"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FDD8C-6EC7-4488-993B-70725FD08F5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79C21-17F2-442D-8FED-258EBF884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8735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3CCB5-CA1E-4491-B999-E374FC008B2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25D40-8353-4756-B14B-4AE3E656C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3619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A99C8557-2A2A-4C72-ABED-69D90B8368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1E0E645-0815-477A-9BEB-1A38E1548F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53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5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03320"/>
            <a:ext cx="10363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7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95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43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91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39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86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34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82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7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4403" y="6355083"/>
            <a:ext cx="508000" cy="313930"/>
          </a:xfrm>
          <a:prstGeom prst="rect">
            <a:avLst/>
          </a:prstGeom>
        </p:spPr>
        <p:txBody>
          <a:bodyPr/>
          <a:lstStyle>
            <a:lvl1pPr algn="r">
              <a:defRPr lang="en-US" sz="800" b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2D2402-CBD8-40F7-ACEA-8F53A9E3C754}" type="slidenum">
              <a:rPr>
                <a:solidFill>
                  <a:prstClr val="black"/>
                </a:solidFill>
              </a:rPr>
              <a:pPr/>
              <a:t>‹#›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314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A86FF95-2DFD-4410-AE04-F146AC566157}" type="datetimeFigureOut">
              <a:rPr lang="en-US" smtClean="0">
                <a:solidFill>
                  <a:prstClr val="black"/>
                </a:solidFill>
              </a:rPr>
              <a:pPr/>
              <a:t>12/3/2019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7271-CD8A-498B-8C89-C0693CFD3C47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17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5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03320"/>
            <a:ext cx="10363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7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95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43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91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39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86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34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82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4403" y="6355083"/>
            <a:ext cx="508000" cy="313930"/>
          </a:xfrm>
          <a:prstGeom prst="rect">
            <a:avLst/>
          </a:prstGeom>
        </p:spPr>
        <p:txBody>
          <a:bodyPr/>
          <a:lstStyle>
            <a:lvl1pPr algn="r">
              <a:defRPr lang="en-US" sz="800" b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2D2402-CBD8-40F7-ACEA-8F53A9E3C754}" type="slidenum">
              <a:rPr>
                <a:solidFill>
                  <a:prstClr val="black"/>
                </a:solidFill>
              </a:rPr>
              <a:pPr/>
              <a:t>‹#›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722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A86FF95-2DFD-4410-AE04-F146AC566157}" type="datetimeFigureOut">
              <a:rPr lang="en-US" smtClean="0">
                <a:solidFill>
                  <a:prstClr val="black"/>
                </a:solidFill>
              </a:rPr>
              <a:pPr/>
              <a:t>12/3/2019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7271-CD8A-498B-8C89-C0693CFD3C47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54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7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1039477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7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14" descr="Logo_robi english.jp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3493" y="66675"/>
            <a:ext cx="71755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3311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152A6D"/>
          </a:solidFill>
          <a:latin typeface="+mj-lt"/>
          <a:ea typeface="ＭＳ Ｐゴシック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152A6D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152A6D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152A6D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152A6D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152A6D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152A6D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152A6D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152A6D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defTabSz="1030288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SzPct val="25000"/>
        <a:buChar char=" "/>
        <a:defRPr sz="1600" b="1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1pPr>
      <a:lvl2pPr marL="582613" indent="-163513" algn="l" defTabSz="1030288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SzPct val="100000"/>
        <a:buChar char="•"/>
        <a:defRPr sz="1600" b="1">
          <a:solidFill>
            <a:srgbClr val="000000"/>
          </a:solidFill>
          <a:latin typeface="+mn-lt"/>
          <a:ea typeface="ＭＳ Ｐゴシック" pitchFamily="34" charset="-128"/>
        </a:defRPr>
      </a:lvl2pPr>
      <a:lvl3pPr marL="1146175" indent="-231775" algn="l" defTabSz="1030288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SzPct val="100000"/>
        <a:buChar char="-"/>
        <a:defRPr sz="1600" b="1">
          <a:solidFill>
            <a:srgbClr val="000000"/>
          </a:solidFill>
          <a:latin typeface="+mn-lt"/>
          <a:ea typeface="ＭＳ Ｐゴシック" pitchFamily="34" charset="-128"/>
        </a:defRPr>
      </a:lvl3pPr>
      <a:lvl4pPr marL="1597025" indent="-219075" algn="l" defTabSz="1030288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SzPct val="100000"/>
        <a:buChar char="·"/>
        <a:defRPr sz="1600" b="1">
          <a:solidFill>
            <a:srgbClr val="000000"/>
          </a:solidFill>
          <a:latin typeface="+mn-lt"/>
          <a:ea typeface="ＭＳ Ｐゴシック" pitchFamily="34" charset="-128"/>
        </a:defRPr>
      </a:lvl4pPr>
      <a:lvl5pPr marL="2060575" indent="-177800" algn="l" defTabSz="1030288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SzPct val="100000"/>
        <a:buChar char="-"/>
        <a:defRPr sz="1600" b="1">
          <a:solidFill>
            <a:srgbClr val="000000"/>
          </a:solidFill>
          <a:latin typeface="+mn-lt"/>
          <a:ea typeface="ＭＳ Ｐゴシック" pitchFamily="34" charset="-128"/>
        </a:defRPr>
      </a:lvl5pPr>
      <a:lvl6pPr marL="2517775" indent="-177800" algn="l" defTabSz="1030288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SzPct val="100000"/>
        <a:buChar char="-"/>
        <a:defRPr sz="1600" b="1">
          <a:solidFill>
            <a:srgbClr val="000000"/>
          </a:solidFill>
          <a:latin typeface="+mn-lt"/>
          <a:ea typeface="+mn-ea"/>
        </a:defRPr>
      </a:lvl6pPr>
      <a:lvl7pPr marL="2974975" indent="-177800" algn="l" defTabSz="1030288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SzPct val="100000"/>
        <a:buChar char="-"/>
        <a:defRPr sz="1600" b="1">
          <a:solidFill>
            <a:srgbClr val="000000"/>
          </a:solidFill>
          <a:latin typeface="+mn-lt"/>
          <a:ea typeface="+mn-ea"/>
        </a:defRPr>
      </a:lvl7pPr>
      <a:lvl8pPr marL="3432175" indent="-177800" algn="l" defTabSz="1030288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SzPct val="100000"/>
        <a:buChar char="-"/>
        <a:defRPr sz="1600" b="1">
          <a:solidFill>
            <a:srgbClr val="000000"/>
          </a:solidFill>
          <a:latin typeface="+mn-lt"/>
          <a:ea typeface="+mn-ea"/>
        </a:defRPr>
      </a:lvl8pPr>
      <a:lvl9pPr marL="3889375" indent="-177800" algn="l" defTabSz="1030288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SzPct val="100000"/>
        <a:buChar char="-"/>
        <a:defRPr sz="16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3" y="274640"/>
            <a:ext cx="8839200" cy="868362"/>
          </a:xfrm>
          <a:prstGeom prst="rect">
            <a:avLst/>
          </a:prstGeom>
        </p:spPr>
        <p:txBody>
          <a:bodyPr vert="horz" lIns="69562" tIns="34781" rIns="69562" bIns="34781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17320"/>
            <a:ext cx="10972800" cy="4754880"/>
          </a:xfrm>
          <a:prstGeom prst="rect">
            <a:avLst/>
          </a:prstGeom>
        </p:spPr>
        <p:txBody>
          <a:bodyPr vert="horz" lIns="69562" tIns="34781" rIns="69562" bIns="347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337" y="6355083"/>
            <a:ext cx="818140" cy="313930"/>
          </a:xfrm>
          <a:prstGeom prst="rect">
            <a:avLst/>
          </a:prstGeom>
        </p:spPr>
        <p:txBody>
          <a:bodyPr lIns="69568" tIns="34784" rIns="69568" bIns="34784"/>
          <a:lstStyle>
            <a:lvl1pPr algn="r">
              <a:defRPr lang="en-US" sz="800" b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95622"/>
            <a:r>
              <a:rPr>
                <a:solidFill>
                  <a:prstClr val="black"/>
                </a:solidFill>
              </a:rPr>
              <a:t>1of  XX</a:t>
            </a:r>
            <a:endParaRPr dirty="0">
              <a:solidFill>
                <a:prstClr val="black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2048"/>
            <a:ext cx="1981197" cy="313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493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95622" rtl="0" eaLnBrk="1" latinLnBrk="0" hangingPunct="1">
        <a:spcBef>
          <a:spcPct val="0"/>
        </a:spcBef>
        <a:buNone/>
        <a:defRPr sz="1500" b="1" kern="1200">
          <a:solidFill>
            <a:srgbClr val="EB1C24"/>
          </a:solidFill>
          <a:latin typeface="+mj-lt"/>
          <a:ea typeface="+mj-ea"/>
          <a:cs typeface="+mj-cs"/>
        </a:defRPr>
      </a:lvl1pPr>
    </p:titleStyle>
    <p:bodyStyle>
      <a:lvl1pPr marL="260859" indent="-260859" algn="l" defTabSz="695622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565193" indent="-217382" algn="l" defTabSz="695622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69528" indent="-173906" algn="l" defTabSz="695622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217339" indent="-173906" algn="l" defTabSz="695622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65150" indent="-173906" algn="l" defTabSz="695622" rtl="0" eaLnBrk="1" latinLnBrk="0" hangingPunct="1">
        <a:spcBef>
          <a:spcPct val="20000"/>
        </a:spcBef>
        <a:buFont typeface="Arial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912962" indent="-173906" algn="l" defTabSz="69562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60773" indent="-173906" algn="l" defTabSz="69562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08584" indent="-173906" algn="l" defTabSz="69562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56395" indent="-173906" algn="l" defTabSz="69562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7811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95622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43433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91245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9056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86867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34678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82489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3" y="274640"/>
            <a:ext cx="8839200" cy="868362"/>
          </a:xfrm>
          <a:prstGeom prst="rect">
            <a:avLst/>
          </a:prstGeom>
        </p:spPr>
        <p:txBody>
          <a:bodyPr vert="horz" lIns="69562" tIns="34781" rIns="69562" bIns="34781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17320"/>
            <a:ext cx="10972800" cy="4754880"/>
          </a:xfrm>
          <a:prstGeom prst="rect">
            <a:avLst/>
          </a:prstGeom>
        </p:spPr>
        <p:txBody>
          <a:bodyPr vert="horz" lIns="69562" tIns="34781" rIns="69562" bIns="347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337" y="6355083"/>
            <a:ext cx="818140" cy="313930"/>
          </a:xfrm>
          <a:prstGeom prst="rect">
            <a:avLst/>
          </a:prstGeom>
        </p:spPr>
        <p:txBody>
          <a:bodyPr lIns="69568" tIns="34784" rIns="69568" bIns="34784"/>
          <a:lstStyle>
            <a:lvl1pPr algn="r">
              <a:defRPr lang="en-US" sz="800" b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95622"/>
            <a:r>
              <a:rPr>
                <a:solidFill>
                  <a:prstClr val="black"/>
                </a:solidFill>
              </a:rPr>
              <a:t>1of  XX</a:t>
            </a:r>
            <a:endParaRPr dirty="0">
              <a:solidFill>
                <a:prstClr val="black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2048"/>
            <a:ext cx="1981197" cy="313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6">
            <a:clrChange>
              <a:clrFrom>
                <a:srgbClr val="FAFFFF"/>
              </a:clrFrom>
              <a:clrTo>
                <a:srgbClr val="FA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2"/>
            <a:ext cx="990608" cy="685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17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95622" rtl="0" eaLnBrk="1" latinLnBrk="0" hangingPunct="1">
        <a:spcBef>
          <a:spcPct val="0"/>
        </a:spcBef>
        <a:buNone/>
        <a:defRPr sz="1500" b="1" kern="1200">
          <a:solidFill>
            <a:srgbClr val="EB1C24"/>
          </a:solidFill>
          <a:latin typeface="+mj-lt"/>
          <a:ea typeface="+mj-ea"/>
          <a:cs typeface="+mj-cs"/>
        </a:defRPr>
      </a:lvl1pPr>
    </p:titleStyle>
    <p:bodyStyle>
      <a:lvl1pPr marL="260859" indent="-260859" algn="l" defTabSz="695622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565193" indent="-217382" algn="l" defTabSz="695622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69528" indent="-173906" algn="l" defTabSz="695622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217339" indent="-173906" algn="l" defTabSz="695622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65150" indent="-173906" algn="l" defTabSz="695622" rtl="0" eaLnBrk="1" latinLnBrk="0" hangingPunct="1">
        <a:spcBef>
          <a:spcPct val="20000"/>
        </a:spcBef>
        <a:buFont typeface="Arial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912962" indent="-173906" algn="l" defTabSz="69562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60773" indent="-173906" algn="l" defTabSz="69562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08584" indent="-173906" algn="l" defTabSz="69562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56395" indent="-173906" algn="l" defTabSz="69562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7811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95622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43433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91245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9056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86867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34678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82489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74403" y="6355083"/>
            <a:ext cx="508000" cy="313930"/>
          </a:xfrm>
          <a:prstGeom prst="rect">
            <a:avLst/>
          </a:prstGeom>
        </p:spPr>
        <p:txBody>
          <a:bodyPr/>
          <a:lstStyle/>
          <a:p>
            <a:fld id="{6E2D2402-CBD8-40F7-ACEA-8F53A9E3C754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458" y="2286000"/>
            <a:ext cx="12185542" cy="120650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89" rIns="91380" bIns="45689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xiata Bold" pitchFamily="34" charset="0"/>
                <a:cs typeface="Axiata Bold" pitchFamily="34" charset="0"/>
              </a:rPr>
              <a:t>Fiber network </a:t>
            </a:r>
            <a:r>
              <a:rPr lang="en-US" sz="2400" dirty="0" smtClean="0">
                <a:solidFill>
                  <a:schemeClr val="bg1"/>
                </a:solidFill>
                <a:latin typeface="Axiata Bold" pitchFamily="34" charset="0"/>
                <a:cs typeface="Axiata Bold" pitchFamily="34" charset="0"/>
              </a:rPr>
              <a:t>issues (SCL)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Axiata Bold" pitchFamily="34" charset="0"/>
                <a:cs typeface="Axiata Bold" pitchFamily="34" charset="0"/>
              </a:rPr>
              <a:t>January’19 to 9</a:t>
            </a:r>
            <a:r>
              <a:rPr lang="en-US" sz="2400" baseline="30000" dirty="0" smtClean="0">
                <a:solidFill>
                  <a:schemeClr val="bg1"/>
                </a:solidFill>
                <a:latin typeface="Axiata Bold" pitchFamily="34" charset="0"/>
                <a:cs typeface="Axiata Bold" pitchFamily="34" charset="0"/>
              </a:rPr>
              <a:t>th</a:t>
            </a:r>
            <a:r>
              <a:rPr lang="en-US" sz="2400" dirty="0" smtClean="0">
                <a:solidFill>
                  <a:schemeClr val="bg1"/>
                </a:solidFill>
                <a:latin typeface="Axiata Bold" pitchFamily="34" charset="0"/>
                <a:cs typeface="Axiata Bold" pitchFamily="34" charset="0"/>
              </a:rPr>
              <a:t> March, </a:t>
            </a:r>
            <a:r>
              <a:rPr lang="en-US" sz="2400" dirty="0" smtClean="0">
                <a:solidFill>
                  <a:schemeClr val="bg1"/>
                </a:solidFill>
                <a:latin typeface="Axiata Bold" pitchFamily="34" charset="0"/>
                <a:cs typeface="Axiata Bold" pitchFamily="34" charset="0"/>
              </a:rPr>
              <a:t>2019 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Axiata Bold" pitchFamily="34" charset="0"/>
                <a:cs typeface="Axiata Bold" pitchFamily="34" charset="0"/>
              </a:rPr>
              <a:t>Technology Operations</a:t>
            </a:r>
            <a:endParaRPr lang="en-US" sz="2400" dirty="0">
              <a:solidFill>
                <a:schemeClr val="bg1"/>
              </a:solidFill>
              <a:latin typeface="Axiata Bold" pitchFamily="34" charset="0"/>
              <a:cs typeface="Axiata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10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6558" y="59026"/>
            <a:ext cx="7736881" cy="624451"/>
          </a:xfrm>
          <a:prstGeom prst="rect">
            <a:avLst/>
          </a:prstGeom>
        </p:spPr>
        <p:txBody>
          <a:bodyPr lIns="114278" tIns="57139" rIns="114278" bIns="57139"/>
          <a:lstStyle>
            <a:lvl1pPr algn="ctr" defTabSz="911093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Axiata Book" panose="020B0503060202020004" pitchFamily="34" charset="0"/>
              </a:rPr>
              <a:t>Fiber Incident Count &amp; Outage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Axiata Book" panose="020B0503060202020004" pitchFamily="34" charset="0"/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6791520"/>
              </p:ext>
            </p:extLst>
          </p:nvPr>
        </p:nvGraphicFramePr>
        <p:xfrm>
          <a:off x="306558" y="726505"/>
          <a:ext cx="5542854" cy="2786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3393809"/>
              </p:ext>
            </p:extLst>
          </p:nvPr>
        </p:nvGraphicFramePr>
        <p:xfrm>
          <a:off x="306558" y="3797297"/>
          <a:ext cx="11522585" cy="2850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0166092"/>
              </p:ext>
            </p:extLst>
          </p:nvPr>
        </p:nvGraphicFramePr>
        <p:xfrm>
          <a:off x="6200503" y="726505"/>
          <a:ext cx="5628640" cy="2786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519886" y="3797297"/>
            <a:ext cx="3309257" cy="4308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Average MTTR:</a:t>
            </a:r>
          </a:p>
          <a:p>
            <a:r>
              <a:rPr lang="en-US" sz="1050" b="1" dirty="0" smtClean="0"/>
              <a:t>C-1:1:50, C-2:1:55, C-3: 3:08, No Impact: </a:t>
            </a:r>
            <a:r>
              <a:rPr lang="en-US" sz="1050" b="1" dirty="0"/>
              <a:t>3:47 </a:t>
            </a:r>
          </a:p>
        </p:txBody>
      </p:sp>
    </p:spTree>
    <p:extLst>
      <p:ext uri="{BB962C8B-B14F-4D97-AF65-F5344CB8AC3E}">
        <p14:creationId xmlns:p14="http://schemas.microsoft.com/office/powerpoint/2010/main" val="393929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6558" y="59026"/>
            <a:ext cx="7736881" cy="624451"/>
          </a:xfrm>
          <a:prstGeom prst="rect">
            <a:avLst/>
          </a:prstGeom>
        </p:spPr>
        <p:txBody>
          <a:bodyPr lIns="114278" tIns="57139" rIns="114278" bIns="57139"/>
          <a:lstStyle>
            <a:lvl1pPr algn="ctr" defTabSz="911093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Axiata Book" panose="020B0503060202020004" pitchFamily="34" charset="0"/>
              </a:rPr>
              <a:t>Zone Wise Incident &amp; Outage 2019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Axiata Book" panose="020B05030602020200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559" y="4415246"/>
            <a:ext cx="5803956" cy="1477328"/>
          </a:xfrm>
          <a:prstGeom prst="rect">
            <a:avLst/>
          </a:prstGeom>
          <a:noFill/>
          <a:ln cap="rnd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 smtClean="0"/>
              <a:t>Dhaka is most impacted in terms of Incident count and outage hour.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b="1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 smtClean="0"/>
              <a:t>CTG and </a:t>
            </a:r>
            <a:r>
              <a:rPr lang="en-US" b="1" dirty="0" err="1" smtClean="0"/>
              <a:t>Mymensingh</a:t>
            </a:r>
            <a:r>
              <a:rPr lang="en-US" b="1" dirty="0" smtClean="0"/>
              <a:t> </a:t>
            </a:r>
            <a:r>
              <a:rPr lang="en-US" b="1" dirty="0" smtClean="0"/>
              <a:t>is heavily impacted as well.</a:t>
            </a:r>
            <a:endParaRPr lang="en-US" b="1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326754"/>
              </p:ext>
            </p:extLst>
          </p:nvPr>
        </p:nvGraphicFramePr>
        <p:xfrm>
          <a:off x="306557" y="1000602"/>
          <a:ext cx="5803957" cy="3179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9796969"/>
              </p:ext>
            </p:extLst>
          </p:nvPr>
        </p:nvGraphicFramePr>
        <p:xfrm>
          <a:off x="6241143" y="1000602"/>
          <a:ext cx="5587999" cy="3179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8776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6558" y="59026"/>
            <a:ext cx="7736881" cy="624451"/>
          </a:xfrm>
          <a:prstGeom prst="rect">
            <a:avLst/>
          </a:prstGeom>
        </p:spPr>
        <p:txBody>
          <a:bodyPr lIns="114278" tIns="57139" rIns="114278" bIns="57139"/>
          <a:lstStyle>
            <a:lvl1pPr algn="ctr" defTabSz="911093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Axiata Book" panose="020B0503060202020004" pitchFamily="34" charset="0"/>
              </a:rPr>
              <a:t>$HR++ MTTR INCIDENTS (WK09-WK10)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Axiata Book" panose="020B05030602020200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664563"/>
              </p:ext>
            </p:extLst>
          </p:nvPr>
        </p:nvGraphicFramePr>
        <p:xfrm>
          <a:off x="141515" y="960439"/>
          <a:ext cx="11890827" cy="3684131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576671">
                  <a:extLst>
                    <a:ext uri="{9D8B030D-6E8A-4147-A177-3AD203B41FA5}">
                      <a16:colId xmlns:a16="http://schemas.microsoft.com/office/drawing/2014/main" val="1414640635"/>
                    </a:ext>
                  </a:extLst>
                </a:gridCol>
                <a:gridCol w="1000163">
                  <a:extLst>
                    <a:ext uri="{9D8B030D-6E8A-4147-A177-3AD203B41FA5}">
                      <a16:colId xmlns:a16="http://schemas.microsoft.com/office/drawing/2014/main" val="786477687"/>
                    </a:ext>
                  </a:extLst>
                </a:gridCol>
                <a:gridCol w="468545">
                  <a:extLst>
                    <a:ext uri="{9D8B030D-6E8A-4147-A177-3AD203B41FA5}">
                      <a16:colId xmlns:a16="http://schemas.microsoft.com/office/drawing/2014/main" val="2980212050"/>
                    </a:ext>
                  </a:extLst>
                </a:gridCol>
                <a:gridCol w="567659">
                  <a:extLst>
                    <a:ext uri="{9D8B030D-6E8A-4147-A177-3AD203B41FA5}">
                      <a16:colId xmlns:a16="http://schemas.microsoft.com/office/drawing/2014/main" val="673142596"/>
                    </a:ext>
                  </a:extLst>
                </a:gridCol>
                <a:gridCol w="2583004">
                  <a:extLst>
                    <a:ext uri="{9D8B030D-6E8A-4147-A177-3AD203B41FA5}">
                      <a16:colId xmlns:a16="http://schemas.microsoft.com/office/drawing/2014/main" val="550126349"/>
                    </a:ext>
                  </a:extLst>
                </a:gridCol>
                <a:gridCol w="6694785">
                  <a:extLst>
                    <a:ext uri="{9D8B030D-6E8A-4147-A177-3AD203B41FA5}">
                      <a16:colId xmlns:a16="http://schemas.microsoft.com/office/drawing/2014/main" val="383337830"/>
                    </a:ext>
                  </a:extLst>
                </a:gridCol>
              </a:tblGrid>
              <a:tr h="3665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ctr"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Impact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ctr"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Unit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ctr"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MTTR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ctr"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Link ID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ctr"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Delay Reason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ctr"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936152"/>
                  </a:ext>
                </a:extLst>
              </a:tr>
              <a:tr h="6607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Wk-09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7 3G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SCL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5:09:00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SCL E2E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After fiber restore service was still down. Then engage 2</a:t>
                      </a:r>
                      <a:r>
                        <a:rPr lang="en-US" sz="1200" u="none" strike="noStrike" baseline="30000">
                          <a:effectLst/>
                        </a:rPr>
                        <a:t>nd</a:t>
                      </a:r>
                      <a:r>
                        <a:rPr lang="en-US" sz="1200" u="none" strike="noStrike">
                          <a:effectLst/>
                        </a:rPr>
                        <a:t> level.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ctr"/>
                </a:tc>
                <a:extLst>
                  <a:ext uri="{0D108BD9-81ED-4DB2-BD59-A6C34878D82A}">
                    <a16:rowId xmlns:a16="http://schemas.microsoft.com/office/drawing/2014/main" val="1899502601"/>
                  </a:ext>
                </a:extLst>
              </a:tr>
              <a:tr h="6607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Wk-09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6 3G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SCL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8:30:00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POP: GPSRP77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Took longer time due to stormy weather and contentious raining.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ctr"/>
                </a:tc>
                <a:extLst>
                  <a:ext uri="{0D108BD9-81ED-4DB2-BD59-A6C34878D82A}">
                    <a16:rowId xmlns:a16="http://schemas.microsoft.com/office/drawing/2014/main" val="1131375219"/>
                  </a:ext>
                </a:extLst>
              </a:tr>
              <a:tr h="6607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Wk-10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5 4G &amp; 4 3G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SCL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5:51:00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GPSDR85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200m fiber stolen. Partner team had to lay 200 m fiber.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ctr"/>
                </a:tc>
                <a:extLst>
                  <a:ext uri="{0D108BD9-81ED-4DB2-BD59-A6C34878D82A}">
                    <a16:rowId xmlns:a16="http://schemas.microsoft.com/office/drawing/2014/main" val="1400342068"/>
                  </a:ext>
                </a:extLst>
              </a:tr>
              <a:tr h="337398"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Wk-10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ctr"/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162 2G &amp; 14 3G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ctr"/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SCL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ctr"/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5:13:00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ctr"/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Dhaka-2 to HUB98 and Dhaka-2 to HUB02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Core mismatch while splicing Dhk2-Hub98.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ctr"/>
                </a:tc>
                <a:extLst>
                  <a:ext uri="{0D108BD9-81ED-4DB2-BD59-A6C34878D82A}">
                    <a16:rowId xmlns:a16="http://schemas.microsoft.com/office/drawing/2014/main" val="2451375133"/>
                  </a:ext>
                </a:extLst>
              </a:tr>
              <a:tr h="3373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Both Fibers are 432 core, restoration took longer due to higher number of cores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ctr"/>
                </a:tc>
                <a:extLst>
                  <a:ext uri="{0D108BD9-81ED-4DB2-BD59-A6C34878D82A}">
                    <a16:rowId xmlns:a16="http://schemas.microsoft.com/office/drawing/2014/main" val="1761265835"/>
                  </a:ext>
                </a:extLst>
              </a:tr>
              <a:tr h="6607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Wk-10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5 3G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SCL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5:13:00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BMKSB23(BB2510)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Restoration delay due to night. Incident happened at 4:16 am 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ctr"/>
                </a:tc>
                <a:extLst>
                  <a:ext uri="{0D108BD9-81ED-4DB2-BD59-A6C34878D82A}">
                    <a16:rowId xmlns:a16="http://schemas.microsoft.com/office/drawing/2014/main" val="171081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6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6558" y="59026"/>
            <a:ext cx="7736881" cy="624451"/>
          </a:xfrm>
          <a:prstGeom prst="rect">
            <a:avLst/>
          </a:prstGeom>
        </p:spPr>
        <p:txBody>
          <a:bodyPr lIns="114278" tIns="57139" rIns="114278" bIns="57139"/>
          <a:lstStyle>
            <a:lvl1pPr algn="ctr" defTabSz="911093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Axiata Book" panose="020B0503060202020004" pitchFamily="34" charset="0"/>
              </a:rPr>
              <a:t>C-1 Incidents-Jan’19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Axiata Book" panose="020B05030602020200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18487"/>
              </p:ext>
            </p:extLst>
          </p:nvPr>
        </p:nvGraphicFramePr>
        <p:xfrm>
          <a:off x="199566" y="683477"/>
          <a:ext cx="11658604" cy="612398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548836">
                  <a:extLst>
                    <a:ext uri="{9D8B030D-6E8A-4147-A177-3AD203B41FA5}">
                      <a16:colId xmlns:a16="http://schemas.microsoft.com/office/drawing/2014/main" val="3750328676"/>
                    </a:ext>
                  </a:extLst>
                </a:gridCol>
                <a:gridCol w="548836">
                  <a:extLst>
                    <a:ext uri="{9D8B030D-6E8A-4147-A177-3AD203B41FA5}">
                      <a16:colId xmlns:a16="http://schemas.microsoft.com/office/drawing/2014/main" val="3995292820"/>
                    </a:ext>
                  </a:extLst>
                </a:gridCol>
                <a:gridCol w="1523302">
                  <a:extLst>
                    <a:ext uri="{9D8B030D-6E8A-4147-A177-3AD203B41FA5}">
                      <a16:colId xmlns:a16="http://schemas.microsoft.com/office/drawing/2014/main" val="2458044466"/>
                    </a:ext>
                  </a:extLst>
                </a:gridCol>
                <a:gridCol w="1164879">
                  <a:extLst>
                    <a:ext uri="{9D8B030D-6E8A-4147-A177-3AD203B41FA5}">
                      <a16:colId xmlns:a16="http://schemas.microsoft.com/office/drawing/2014/main" val="2674644466"/>
                    </a:ext>
                  </a:extLst>
                </a:gridCol>
                <a:gridCol w="569970">
                  <a:extLst>
                    <a:ext uri="{9D8B030D-6E8A-4147-A177-3AD203B41FA5}">
                      <a16:colId xmlns:a16="http://schemas.microsoft.com/office/drawing/2014/main" val="4294266417"/>
                    </a:ext>
                  </a:extLst>
                </a:gridCol>
                <a:gridCol w="579021">
                  <a:extLst>
                    <a:ext uri="{9D8B030D-6E8A-4147-A177-3AD203B41FA5}">
                      <a16:colId xmlns:a16="http://schemas.microsoft.com/office/drawing/2014/main" val="412988993"/>
                    </a:ext>
                  </a:extLst>
                </a:gridCol>
                <a:gridCol w="473745">
                  <a:extLst>
                    <a:ext uri="{9D8B030D-6E8A-4147-A177-3AD203B41FA5}">
                      <a16:colId xmlns:a16="http://schemas.microsoft.com/office/drawing/2014/main" val="219409427"/>
                    </a:ext>
                  </a:extLst>
                </a:gridCol>
                <a:gridCol w="3539435">
                  <a:extLst>
                    <a:ext uri="{9D8B030D-6E8A-4147-A177-3AD203B41FA5}">
                      <a16:colId xmlns:a16="http://schemas.microsoft.com/office/drawing/2014/main" val="3906243093"/>
                    </a:ext>
                  </a:extLst>
                </a:gridCol>
                <a:gridCol w="2710580">
                  <a:extLst>
                    <a:ext uri="{9D8B030D-6E8A-4147-A177-3AD203B41FA5}">
                      <a16:colId xmlns:a16="http://schemas.microsoft.com/office/drawing/2014/main" val="1638314024"/>
                    </a:ext>
                  </a:extLst>
                </a:gridCol>
              </a:tblGrid>
              <a:tr h="11194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Week#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Incident_Description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Impacted Area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ST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ET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DUR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Root Cause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Remedy Action &amp; Plan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524850"/>
                  </a:ext>
                </a:extLst>
              </a:tr>
              <a:tr h="108924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Wk-02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10-Jan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120 3G and 14 4G sites were down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Dhaka North &amp; Mymensingh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3:22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6:08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2:46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RC: Fiber- Dual Cut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Link1: DH-3-HO To SCL Gazipur POP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Cause:  Due to fire incident at electric pole near Jajhor area, power authority cut the fiber twice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FT1: 09/01  18:37 || RT1: 10/01 6:58 || Dur: 12:21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FT2: 10/01  09:38 || RT2: 10/01 13:33 || Dur: 3:55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Link2: DH-3-HO to SCL Uttara Core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Cause:  OH Link was down twice due to fiber cut during heavy vehicle movements.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FT1: 10/01  03:12 || RT1: 10/01 6:02 || Dur: 2:50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FT2: 10/01  9:50 || RT2: 10/01 10:32 || Dur: 0:42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RA: SCL Team restored both the fibers and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lifted OH fiber to avoid risk of break due to vehicle movement.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RP: SCL is building 4th  OH path at new route where no construction activity going on ( 15 KM ). Time line: 17/1/19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GO redundancy of this GE will be implemented by 28th Jan 2019.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extLst>
                  <a:ext uri="{0D108BD9-81ED-4DB2-BD59-A6C34878D82A}">
                    <a16:rowId xmlns:a16="http://schemas.microsoft.com/office/drawing/2014/main" val="4172286601"/>
                  </a:ext>
                </a:extLst>
              </a:tr>
              <a:tr h="44779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Wk-03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13-Jan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55 3G sites were down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Mymensingh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18:02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18:18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0:16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RC: Fiber Dual Cut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Link1: Uttara to Dhaka03 UG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Link2: </a:t>
                      </a:r>
                      <a:r>
                        <a:rPr lang="en-US" sz="1200" u="none" strike="noStrike" dirty="0" err="1">
                          <a:effectLst/>
                        </a:rPr>
                        <a:t>Gazipur</a:t>
                      </a:r>
                      <a:r>
                        <a:rPr lang="en-US" sz="1200" u="none" strike="noStrike" dirty="0">
                          <a:effectLst/>
                        </a:rPr>
                        <a:t> to Uttara OH BB)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Cause: R&amp;H work and pole shifting work of REB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RA: Re-routed the traffic through different path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RP: New fiber route was implemented on 18.1.19 by SCL which is more reliable as no construction activity going on.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extLst>
                  <a:ext uri="{0D108BD9-81ED-4DB2-BD59-A6C34878D82A}">
                    <a16:rowId xmlns:a16="http://schemas.microsoft.com/office/drawing/2014/main" val="1270081454"/>
                  </a:ext>
                </a:extLst>
              </a:tr>
              <a:tr h="67168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Wk-04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25-Jan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44 3G &amp; 11 4G sites were down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CTG North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19:29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19:50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0:21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RC: High Loss and Fiber Cut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/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Link1: RMMNC02 to RMSDR03 (High Loss)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Link2: KCSDR04 to KCGUMA01JR01 (Fiber Cut)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Cause: While doing rectification of link1, due to transformer burn link2 went down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RA: SCL team stopped high loss rectification of Link1 immediately and service became up. They restored  link2 and resolved HFL of Link1 later.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extLst>
                  <a:ext uri="{0D108BD9-81ED-4DB2-BD59-A6C34878D82A}">
                    <a16:rowId xmlns:a16="http://schemas.microsoft.com/office/drawing/2014/main" val="3922846350"/>
                  </a:ext>
                </a:extLst>
              </a:tr>
              <a:tr h="78363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Wk-05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31-Jan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39 3G &amp; 41 4G sites were down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Barisal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0:19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3:50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3:31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RC: CR and Configuration Error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/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SCL Router  at BHSDR03 inaccessible Due to NCR Work (Bhola SCL and TN port down or traffic checking: CRQ000000129693). Juniper router has automatic configuration rollback feature after intervals, but unfortunately it was not working.</a:t>
                      </a:r>
                      <a:br>
                        <a:rPr lang="en-US" sz="1200" u="none" strike="noStrike">
                          <a:effectLst/>
                        </a:rPr>
                      </a:b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RA: Physical configuration reset done.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RP: Team presence required at site for future activities.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extLst>
                  <a:ext uri="{0D108BD9-81ED-4DB2-BD59-A6C34878D82A}">
                    <a16:rowId xmlns:a16="http://schemas.microsoft.com/office/drawing/2014/main" val="1792047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54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6558" y="59026"/>
            <a:ext cx="7736881" cy="624451"/>
          </a:xfrm>
          <a:prstGeom prst="rect">
            <a:avLst/>
          </a:prstGeom>
        </p:spPr>
        <p:txBody>
          <a:bodyPr lIns="114278" tIns="57139" rIns="114278" bIns="57139"/>
          <a:lstStyle>
            <a:lvl1pPr algn="ctr" defTabSz="911093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Axiata Book" panose="020B0503060202020004" pitchFamily="34" charset="0"/>
              </a:rPr>
              <a:t>C-1 Incidents-Feb’19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Axiata Book" panose="020B05030602020200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760589"/>
              </p:ext>
            </p:extLst>
          </p:nvPr>
        </p:nvGraphicFramePr>
        <p:xfrm>
          <a:off x="306557" y="683477"/>
          <a:ext cx="11653213" cy="611838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71128">
                  <a:extLst>
                    <a:ext uri="{9D8B030D-6E8A-4147-A177-3AD203B41FA5}">
                      <a16:colId xmlns:a16="http://schemas.microsoft.com/office/drawing/2014/main" val="3087253277"/>
                    </a:ext>
                  </a:extLst>
                </a:gridCol>
                <a:gridCol w="557629">
                  <a:extLst>
                    <a:ext uri="{9D8B030D-6E8A-4147-A177-3AD203B41FA5}">
                      <a16:colId xmlns:a16="http://schemas.microsoft.com/office/drawing/2014/main" val="164349177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145326410"/>
                    </a:ext>
                  </a:extLst>
                </a:gridCol>
                <a:gridCol w="1333923">
                  <a:extLst>
                    <a:ext uri="{9D8B030D-6E8A-4147-A177-3AD203B41FA5}">
                      <a16:colId xmlns:a16="http://schemas.microsoft.com/office/drawing/2014/main" val="361754828"/>
                    </a:ext>
                  </a:extLst>
                </a:gridCol>
                <a:gridCol w="999946">
                  <a:extLst>
                    <a:ext uri="{9D8B030D-6E8A-4147-A177-3AD203B41FA5}">
                      <a16:colId xmlns:a16="http://schemas.microsoft.com/office/drawing/2014/main" val="2106636999"/>
                    </a:ext>
                  </a:extLst>
                </a:gridCol>
                <a:gridCol w="438360">
                  <a:extLst>
                    <a:ext uri="{9D8B030D-6E8A-4147-A177-3AD203B41FA5}">
                      <a16:colId xmlns:a16="http://schemas.microsoft.com/office/drawing/2014/main" val="2706120482"/>
                    </a:ext>
                  </a:extLst>
                </a:gridCol>
                <a:gridCol w="435428">
                  <a:extLst>
                    <a:ext uri="{9D8B030D-6E8A-4147-A177-3AD203B41FA5}">
                      <a16:colId xmlns:a16="http://schemas.microsoft.com/office/drawing/2014/main" val="2300131636"/>
                    </a:ext>
                  </a:extLst>
                </a:gridCol>
                <a:gridCol w="319315">
                  <a:extLst>
                    <a:ext uri="{9D8B030D-6E8A-4147-A177-3AD203B41FA5}">
                      <a16:colId xmlns:a16="http://schemas.microsoft.com/office/drawing/2014/main" val="1777834601"/>
                    </a:ext>
                  </a:extLst>
                </a:gridCol>
                <a:gridCol w="4364287">
                  <a:extLst>
                    <a:ext uri="{9D8B030D-6E8A-4147-A177-3AD203B41FA5}">
                      <a16:colId xmlns:a16="http://schemas.microsoft.com/office/drawing/2014/main" val="4186722714"/>
                    </a:ext>
                  </a:extLst>
                </a:gridCol>
                <a:gridCol w="2326797">
                  <a:extLst>
                    <a:ext uri="{9D8B030D-6E8A-4147-A177-3AD203B41FA5}">
                      <a16:colId xmlns:a16="http://schemas.microsoft.com/office/drawing/2014/main" val="4076669996"/>
                    </a:ext>
                  </a:extLst>
                </a:gridCol>
              </a:tblGrid>
              <a:tr h="26762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Week#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Incident_Description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Impacted Area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ST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ET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DUR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Root Cause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Remedy Action &amp; Plan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560402"/>
                  </a:ext>
                </a:extLst>
              </a:tr>
              <a:tr h="144785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Wk-06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5-Feb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Fiber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33 3G sites were fluctuating &amp; 29 4G sites were down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Mymensingh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20:05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20:35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0:30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RC: Fiber cut and high loss in SCL internal </a:t>
                      </a:r>
                      <a:r>
                        <a:rPr lang="en-US" sz="1200" u="none" strike="noStrike" dirty="0" err="1">
                          <a:effectLst/>
                        </a:rPr>
                        <a:t>netwrok</a:t>
                      </a:r>
                      <a:r>
                        <a:rPr lang="en-US" sz="1200" u="none" strike="noStrike" dirty="0">
                          <a:effectLst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Cause: Sites were fluctuating due to high RSL in MNSRNB01JR01 to MNSDR07 20G. Moreover, several backbone links (DHKGN17 to NGSDRB01JR01 20G,GZ03 to </a:t>
                      </a:r>
                      <a:r>
                        <a:rPr lang="en-US" sz="1200" u="none" strike="noStrike" dirty="0" err="1">
                          <a:effectLst/>
                        </a:rPr>
                        <a:t>Gazipur</a:t>
                      </a:r>
                      <a:r>
                        <a:rPr lang="en-US" sz="1200" u="none" strike="noStrike" dirty="0">
                          <a:effectLst/>
                        </a:rPr>
                        <a:t> -POP, Pubail to </a:t>
                      </a:r>
                      <a:r>
                        <a:rPr lang="en-US" sz="1200" u="none" strike="noStrike" dirty="0" err="1">
                          <a:effectLst/>
                        </a:rPr>
                        <a:t>Gazipur</a:t>
                      </a:r>
                      <a:r>
                        <a:rPr lang="en-US" sz="1200" u="none" strike="noStrike" dirty="0">
                          <a:effectLst/>
                        </a:rPr>
                        <a:t> POP and </a:t>
                      </a:r>
                      <a:r>
                        <a:rPr lang="en-US" sz="1200" u="none" strike="noStrike" dirty="0" err="1">
                          <a:effectLst/>
                        </a:rPr>
                        <a:t>Gazipur</a:t>
                      </a:r>
                      <a:r>
                        <a:rPr lang="en-US" sz="1200" u="none" strike="noStrike" dirty="0">
                          <a:effectLst/>
                        </a:rPr>
                        <a:t> POP to Dhaka 3 BB) were down during that time.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RA: Re-routed the traffic to another route to resolve this issue.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/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RP: High loss was resolved as well as  backbone fiber cuts were restored.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extLst>
                  <a:ext uri="{0D108BD9-81ED-4DB2-BD59-A6C34878D82A}">
                    <a16:rowId xmlns:a16="http://schemas.microsoft.com/office/drawing/2014/main" val="519485620"/>
                  </a:ext>
                </a:extLst>
              </a:tr>
              <a:tr h="171012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Wk-06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6-Feb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Fiber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13 2G, 52 3G &amp; 11 4G sites were down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CTG North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14:58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15:52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0:54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RC: Fiber dual cut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POP:KCSDR04, RMBGC05,KCDGN01 &amp; CGFTK23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Link1: RMMNC02 to RMSDR03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Cause: OH fiber cut by local people (cable TV operator).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FT: 14:19 || RT: 15:49 || DUR: 01:30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Link2: KCGUMA01 to CGHTZ18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Cause: Due to core broken inside </a:t>
                      </a:r>
                      <a:r>
                        <a:rPr lang="en-US" sz="1200" u="none" strike="noStrike" dirty="0" err="1">
                          <a:effectLst/>
                        </a:rPr>
                        <a:t>tj</a:t>
                      </a:r>
                      <a:r>
                        <a:rPr lang="en-US" sz="1200" u="none" strike="noStrike" dirty="0">
                          <a:effectLst/>
                        </a:rPr>
                        <a:t> box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FT: 14:52 || RT: 16:57 || DUR: 2:05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RA: Link1 pulled up &amp; spliced. 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Link2 core rectified inside tj box.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/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RP: OH Cable height increased &amp; fixed it properly.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extLst>
                  <a:ext uri="{0D108BD9-81ED-4DB2-BD59-A6C34878D82A}">
                    <a16:rowId xmlns:a16="http://schemas.microsoft.com/office/drawing/2014/main" val="557167610"/>
                  </a:ext>
                </a:extLst>
              </a:tr>
              <a:tr h="197240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Wk-08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17-Feb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Fiber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38 3G and 59 4G sites were down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Dhaka Metro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2:48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2:59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0:11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RC: Dual Fiber Impact  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Link1: High loss at Dhaka1--HUB98 of </a:t>
                      </a:r>
                      <a:r>
                        <a:rPr lang="en-US" sz="1200" u="none" strike="noStrike" dirty="0" err="1">
                          <a:effectLst/>
                        </a:rPr>
                        <a:t>Hamida</a:t>
                      </a:r>
                      <a:r>
                        <a:rPr lang="en-US" sz="1200" u="none" strike="noStrike" dirty="0">
                          <a:effectLst/>
                        </a:rPr>
                        <a:t> OSN link: DH0325--Dhaka1--HUB98 for lambda connectivity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Cause:  High loss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FT: 16/02 23:52 || RT: 17/02 02:59  || DUR: 03:07  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Link2: SCL team plug out fiber from  HUB98 end of WDM link: DH0325—HUB98 to rectify high loss resulting impact.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Cause: Fiber plug out from SCL path but High Loss was in </a:t>
                      </a:r>
                      <a:r>
                        <a:rPr lang="en-US" sz="1200" u="none" strike="noStrike" dirty="0" err="1">
                          <a:effectLst/>
                        </a:rPr>
                        <a:t>Hamida</a:t>
                      </a:r>
                      <a:r>
                        <a:rPr lang="en-US" sz="1200" u="none" strike="noStrike" dirty="0">
                          <a:effectLst/>
                        </a:rPr>
                        <a:t> path caused the impact.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FT: 02:48 || RT: 02:59  || DUR: 00:11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RA: Fiber Restored by plug in the right patch cord at ODF.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RP: The incident has been recorded as and learning case. For further issues with the OSN link TX Ops to be consulted before unplugging ODF.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7" marR="5597" marT="5597" marB="0" anchor="ctr"/>
                </a:tc>
                <a:extLst>
                  <a:ext uri="{0D108BD9-81ED-4DB2-BD59-A6C34878D82A}">
                    <a16:rowId xmlns:a16="http://schemas.microsoft.com/office/drawing/2014/main" val="72167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0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6558" y="59026"/>
            <a:ext cx="7736881" cy="624451"/>
          </a:xfrm>
          <a:prstGeom prst="rect">
            <a:avLst/>
          </a:prstGeom>
        </p:spPr>
        <p:txBody>
          <a:bodyPr lIns="114278" tIns="57139" rIns="114278" bIns="57139"/>
          <a:lstStyle>
            <a:lvl1pPr algn="ctr" defTabSz="911093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Axiata Book" panose="020B0503060202020004" pitchFamily="34" charset="0"/>
              </a:rPr>
              <a:t>Quality Issues on 01-Jan to 09-Mar,2019 (SCL)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Axiata Book" panose="020B05030602020200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633075"/>
              </p:ext>
            </p:extLst>
          </p:nvPr>
        </p:nvGraphicFramePr>
        <p:xfrm>
          <a:off x="306555" y="683477"/>
          <a:ext cx="5731388" cy="260563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432847">
                  <a:extLst>
                    <a:ext uri="{9D8B030D-6E8A-4147-A177-3AD203B41FA5}">
                      <a16:colId xmlns:a16="http://schemas.microsoft.com/office/drawing/2014/main" val="4204868537"/>
                    </a:ext>
                  </a:extLst>
                </a:gridCol>
                <a:gridCol w="1432847">
                  <a:extLst>
                    <a:ext uri="{9D8B030D-6E8A-4147-A177-3AD203B41FA5}">
                      <a16:colId xmlns:a16="http://schemas.microsoft.com/office/drawing/2014/main" val="2728145264"/>
                    </a:ext>
                  </a:extLst>
                </a:gridCol>
                <a:gridCol w="1432847">
                  <a:extLst>
                    <a:ext uri="{9D8B030D-6E8A-4147-A177-3AD203B41FA5}">
                      <a16:colId xmlns:a16="http://schemas.microsoft.com/office/drawing/2014/main" val="3741372973"/>
                    </a:ext>
                  </a:extLst>
                </a:gridCol>
                <a:gridCol w="1432847">
                  <a:extLst>
                    <a:ext uri="{9D8B030D-6E8A-4147-A177-3AD203B41FA5}">
                      <a16:colId xmlns:a16="http://schemas.microsoft.com/office/drawing/2014/main" val="3613389022"/>
                    </a:ext>
                  </a:extLst>
                </a:gridCol>
              </a:tblGrid>
              <a:tr h="52112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Month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No of Incidents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Sum of Node Count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Sum of Non quality hours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797145"/>
                  </a:ext>
                </a:extLst>
              </a:tr>
              <a:tr h="52112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Jan'19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353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1363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405674"/>
                  </a:ext>
                </a:extLst>
              </a:tr>
              <a:tr h="52112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Feb'19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604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2904173"/>
                  </a:ext>
                </a:extLst>
              </a:tr>
              <a:tr h="52112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Mar'19(Till 9th Mar)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896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541630"/>
                  </a:ext>
                </a:extLst>
              </a:tr>
              <a:tr h="52112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Grand Total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536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2863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1446040"/>
                  </a:ext>
                </a:extLst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2855427"/>
              </p:ext>
            </p:extLst>
          </p:nvPr>
        </p:nvGraphicFramePr>
        <p:xfrm>
          <a:off x="306555" y="3573690"/>
          <a:ext cx="5731388" cy="2812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3236776"/>
              </p:ext>
            </p:extLst>
          </p:nvPr>
        </p:nvGraphicFramePr>
        <p:xfrm>
          <a:off x="6451599" y="3573690"/>
          <a:ext cx="5392057" cy="2812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792686" y="724410"/>
            <a:ext cx="4339771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5 Incidents in </a:t>
            </a:r>
            <a:r>
              <a:rPr lang="en-US" sz="1600" dirty="0" err="1" smtClean="0"/>
              <a:t>Gazipur</a:t>
            </a:r>
            <a:r>
              <a:rPr lang="en-US" sz="1600" dirty="0" smtClean="0"/>
              <a:t> impacting 300 Nodes in total.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2 incidents </a:t>
            </a:r>
            <a:r>
              <a:rPr lang="en-US" sz="1600" dirty="0" smtClean="0"/>
              <a:t>repeated at </a:t>
            </a:r>
            <a:r>
              <a:rPr lang="en-US" sz="1600" dirty="0" err="1" smtClean="0"/>
              <a:t>Gazipur</a:t>
            </a:r>
            <a:r>
              <a:rPr lang="en-US" sz="1600" dirty="0" smtClean="0"/>
              <a:t> </a:t>
            </a:r>
            <a:r>
              <a:rPr lang="en-US" sz="1600" dirty="0" smtClean="0"/>
              <a:t>: </a:t>
            </a:r>
            <a:r>
              <a:rPr lang="en-US" sz="1400" dirty="0" smtClean="0"/>
              <a:t>10GE_SCL_DRE14_DRH19_DRH21_DRE29_GPSDRO5_GPSDR34_102  &amp; 3G_4G_2X10GE_SCL_DRE14_DRH19_DRH21_DRE29_DRE35_GPSDRO5_DHGULO1_184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8383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6558" y="59026"/>
            <a:ext cx="7736881" cy="624451"/>
          </a:xfrm>
          <a:prstGeom prst="rect">
            <a:avLst/>
          </a:prstGeom>
        </p:spPr>
        <p:txBody>
          <a:bodyPr lIns="114278" tIns="57139" rIns="114278" bIns="57139"/>
          <a:lstStyle>
            <a:lvl1pPr algn="ctr" defTabSz="911093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Axiata Book" panose="020B0503060202020004" pitchFamily="34" charset="0"/>
              </a:rPr>
              <a:t>Quality Issues on Jan-2019 (SCL)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Axiata Book" panose="020B05030602020200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259998"/>
              </p:ext>
            </p:extLst>
          </p:nvPr>
        </p:nvGraphicFramePr>
        <p:xfrm>
          <a:off x="169460" y="867130"/>
          <a:ext cx="11635853" cy="588851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822395">
                  <a:extLst>
                    <a:ext uri="{9D8B030D-6E8A-4147-A177-3AD203B41FA5}">
                      <a16:colId xmlns:a16="http://schemas.microsoft.com/office/drawing/2014/main" val="3825570164"/>
                    </a:ext>
                  </a:extLst>
                </a:gridCol>
                <a:gridCol w="1337148">
                  <a:extLst>
                    <a:ext uri="{9D8B030D-6E8A-4147-A177-3AD203B41FA5}">
                      <a16:colId xmlns:a16="http://schemas.microsoft.com/office/drawing/2014/main" val="1031227695"/>
                    </a:ext>
                  </a:extLst>
                </a:gridCol>
                <a:gridCol w="595903">
                  <a:extLst>
                    <a:ext uri="{9D8B030D-6E8A-4147-A177-3AD203B41FA5}">
                      <a16:colId xmlns:a16="http://schemas.microsoft.com/office/drawing/2014/main" val="930577808"/>
                    </a:ext>
                  </a:extLst>
                </a:gridCol>
                <a:gridCol w="3828521">
                  <a:extLst>
                    <a:ext uri="{9D8B030D-6E8A-4147-A177-3AD203B41FA5}">
                      <a16:colId xmlns:a16="http://schemas.microsoft.com/office/drawing/2014/main" val="1859485070"/>
                    </a:ext>
                  </a:extLst>
                </a:gridCol>
                <a:gridCol w="4412382">
                  <a:extLst>
                    <a:ext uri="{9D8B030D-6E8A-4147-A177-3AD203B41FA5}">
                      <a16:colId xmlns:a16="http://schemas.microsoft.com/office/drawing/2014/main" val="4018541871"/>
                    </a:ext>
                  </a:extLst>
                </a:gridCol>
                <a:gridCol w="639504">
                  <a:extLst>
                    <a:ext uri="{9D8B030D-6E8A-4147-A177-3AD203B41FA5}">
                      <a16:colId xmlns:a16="http://schemas.microsoft.com/office/drawing/2014/main" val="2938757564"/>
                    </a:ext>
                  </a:extLst>
                </a:gridCol>
              </a:tblGrid>
              <a:tr h="646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Incident Date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1" marR="6191" marT="6191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Impact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1" marR="6191" marT="6191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Tx Owner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1" marR="6191" marT="6191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GE/POP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1" marR="6191" marT="6191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Resolution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1" marR="6191" marT="6191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Duration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1" marR="6191" marT="6191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432331"/>
                  </a:ext>
                </a:extLst>
              </a:tr>
              <a:tr h="555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14/1/2019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1" marR="6191" marT="619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HS Frame Loss: 54 Node B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1" marR="6191" marT="619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1" marR="6191" marT="619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GE: 3G_4G_10GE_SCL_DRE14_DRH19_DRH21_DRE29_GPSDRO5_GPSDRI1_113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1" marR="6191" marT="619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Resolved by SCL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1" marR="6191" marT="619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4:46:13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1" marR="6191" marT="6191" marB="0" anchor="ctr"/>
                </a:tc>
                <a:extLst>
                  <a:ext uri="{0D108BD9-81ED-4DB2-BD59-A6C34878D82A}">
                    <a16:rowId xmlns:a16="http://schemas.microsoft.com/office/drawing/2014/main" val="3489898202"/>
                  </a:ext>
                </a:extLst>
              </a:tr>
              <a:tr h="555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14/1/2019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1" marR="6191" marT="619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HS Frame Loss: 89 Node B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1" marR="6191" marT="619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1" marR="6191" marT="619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GE: 10GE_SCL_DRE14_DRH19_DRH21_DRE29_GPSDRO5_GPSDR34_102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1" marR="6191" marT="619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ＭＳ Ｐゴシック"/>
                          <a:cs typeface="+mn-cs"/>
                        </a:rPr>
                        <a:t>Resolved by SCL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/>
                        <a:cs typeface="+mn-cs"/>
                      </a:endParaRPr>
                    </a:p>
                  </a:txBody>
                  <a:tcPr marL="6191" marR="6191" marT="619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4:31:38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1" marR="6191" marT="6191" marB="0" anchor="ctr"/>
                </a:tc>
                <a:extLst>
                  <a:ext uri="{0D108BD9-81ED-4DB2-BD59-A6C34878D82A}">
                    <a16:rowId xmlns:a16="http://schemas.microsoft.com/office/drawing/2014/main" val="1939559595"/>
                  </a:ext>
                </a:extLst>
              </a:tr>
              <a:tr h="902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14/1/2019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1" marR="6191" marT="619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HS Frame Loss: 81 Node B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1" marR="6191" marT="619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1" marR="6191" marT="619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GE: 3G_4G_2X10GE_SCL_DRE14_DRH19_DRH21_DRE29_DRE35_GPSDRO5_DHGULO1_184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1" marR="6191" marT="619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ＭＳ Ｐゴシック"/>
                          <a:cs typeface="+mn-cs"/>
                        </a:rPr>
                        <a:t>Resolved by SCL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/>
                        <a:cs typeface="+mn-cs"/>
                      </a:endParaRPr>
                    </a:p>
                  </a:txBody>
                  <a:tcPr marL="6191" marR="6191" marT="619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4:11:19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1" marR="6191" marT="6191" marB="0" anchor="ctr"/>
                </a:tc>
                <a:extLst>
                  <a:ext uri="{0D108BD9-81ED-4DB2-BD59-A6C34878D82A}">
                    <a16:rowId xmlns:a16="http://schemas.microsoft.com/office/drawing/2014/main" val="2033140366"/>
                  </a:ext>
                </a:extLst>
              </a:tr>
              <a:tr h="902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20/1/2019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1" marR="6191" marT="619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Ping Loss: 7 Node B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1" marR="6191" marT="619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1" marR="6191" marT="619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PoP: Fenchuganj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1" marR="6191" marT="619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ＭＳ Ｐゴシック"/>
                          <a:cs typeface="+mn-cs"/>
                        </a:rPr>
                        <a:t>Resolved by SCL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/>
                        <a:cs typeface="+mn-cs"/>
                      </a:endParaRPr>
                    </a:p>
                  </a:txBody>
                  <a:tcPr marL="6191" marR="6191" marT="619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0:22:20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1" marR="6191" marT="6191" marB="0" anchor="ctr"/>
                </a:tc>
                <a:extLst>
                  <a:ext uri="{0D108BD9-81ED-4DB2-BD59-A6C34878D82A}">
                    <a16:rowId xmlns:a16="http://schemas.microsoft.com/office/drawing/2014/main" val="1441761168"/>
                  </a:ext>
                </a:extLst>
              </a:tr>
              <a:tr h="9300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22/1/2019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1" marR="6191" marT="619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High Call Drop: 223 Cells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1" marR="6191" marT="619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1" marR="6191" marT="619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GE: 3G_4G_10GE_SCL_DRE03_DRE11_DRE15_DRE28_DRE37_NGRPG01_NGSDRD1_179,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3G_4G_2X10GE_SCL_DRE03_DRE11_DRE15_DRE28_NGRPG01_DHPTN42_111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1" marR="6191" marT="619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ＭＳ Ｐゴシック"/>
                          <a:cs typeface="+mn-cs"/>
                        </a:rPr>
                        <a:t>Resolved by SCL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/>
                        <a:cs typeface="+mn-cs"/>
                      </a:endParaRPr>
                    </a:p>
                  </a:txBody>
                  <a:tcPr marL="6191" marR="6191" marT="619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0:58:19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1" marR="6191" marT="6191" marB="0" anchor="ctr"/>
                </a:tc>
                <a:extLst>
                  <a:ext uri="{0D108BD9-81ED-4DB2-BD59-A6C34878D82A}">
                    <a16:rowId xmlns:a16="http://schemas.microsoft.com/office/drawing/2014/main" val="2664512474"/>
                  </a:ext>
                </a:extLst>
              </a:tr>
              <a:tr h="4650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22/1/2019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1" marR="6191" marT="619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High Ping Loss: 81 Node B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1" marR="6191" marT="619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1" marR="6191" marT="619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1" marR="6191" marT="619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ＭＳ Ｐゴシック"/>
                          <a:cs typeface="+mn-cs"/>
                        </a:rPr>
                        <a:t>Resolved by SCL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/>
                        <a:cs typeface="+mn-cs"/>
                      </a:endParaRPr>
                    </a:p>
                  </a:txBody>
                  <a:tcPr marL="6191" marR="6191" marT="619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1:46:14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1" marR="6191" marT="6191" marB="0" anchor="ctr"/>
                </a:tc>
                <a:extLst>
                  <a:ext uri="{0D108BD9-81ED-4DB2-BD59-A6C34878D82A}">
                    <a16:rowId xmlns:a16="http://schemas.microsoft.com/office/drawing/2014/main" val="2754785034"/>
                  </a:ext>
                </a:extLst>
              </a:tr>
              <a:tr h="4650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23/1/2019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1" marR="6191" marT="619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Ping Loss: 10 Node B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1" marR="6191" marT="619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SCL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1" marR="6191" marT="619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PoP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pirojpur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1" marR="6191" marT="619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Problem solved from 2019-01-23 11:09:37 BDT. Root Cause - several BB down at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Bagerhat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area.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1" marR="6191" marT="619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2:28:20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1" marR="6191" marT="6191" marB="0" anchor="ctr"/>
                </a:tc>
                <a:extLst>
                  <a:ext uri="{0D108BD9-81ED-4DB2-BD59-A6C34878D82A}">
                    <a16:rowId xmlns:a16="http://schemas.microsoft.com/office/drawing/2014/main" val="622140161"/>
                  </a:ext>
                </a:extLst>
              </a:tr>
              <a:tr h="4650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28/1/2019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1" marR="6191" marT="619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High Ping Loss: 8 Node B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1" marR="6191" marT="619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1" marR="6191" marT="619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1" marR="6191" marT="619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Below problem was occurred due to high RSL at DPPBT03 to DPPBT02 link.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1" marR="6191" marT="619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21:15:28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1" marR="6191" marT="6191" marB="0" anchor="ctr"/>
                </a:tc>
                <a:extLst>
                  <a:ext uri="{0D108BD9-81ED-4DB2-BD59-A6C34878D82A}">
                    <a16:rowId xmlns:a16="http://schemas.microsoft.com/office/drawing/2014/main" val="3345729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44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6558" y="59026"/>
            <a:ext cx="7736881" cy="624451"/>
          </a:xfrm>
          <a:prstGeom prst="rect">
            <a:avLst/>
          </a:prstGeom>
        </p:spPr>
        <p:txBody>
          <a:bodyPr lIns="114278" tIns="57139" rIns="114278" bIns="57139"/>
          <a:lstStyle>
            <a:lvl1pPr algn="ctr" defTabSz="911093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Axiata Book" panose="020B0503060202020004" pitchFamily="34" charset="0"/>
              </a:rPr>
              <a:t>Quality Issues on Feb-2019 (SCL)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Axiata Book" panose="020B05030602020200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438878"/>
              </p:ext>
            </p:extLst>
          </p:nvPr>
        </p:nvGraphicFramePr>
        <p:xfrm>
          <a:off x="469900" y="1016228"/>
          <a:ext cx="11243130" cy="145120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228271">
                  <a:extLst>
                    <a:ext uri="{9D8B030D-6E8A-4147-A177-3AD203B41FA5}">
                      <a16:colId xmlns:a16="http://schemas.microsoft.com/office/drawing/2014/main" val="3633100024"/>
                    </a:ext>
                  </a:extLst>
                </a:gridCol>
                <a:gridCol w="1785258">
                  <a:extLst>
                    <a:ext uri="{9D8B030D-6E8A-4147-A177-3AD203B41FA5}">
                      <a16:colId xmlns:a16="http://schemas.microsoft.com/office/drawing/2014/main" val="219647775"/>
                    </a:ext>
                  </a:extLst>
                </a:gridCol>
                <a:gridCol w="1103085">
                  <a:extLst>
                    <a:ext uri="{9D8B030D-6E8A-4147-A177-3AD203B41FA5}">
                      <a16:colId xmlns:a16="http://schemas.microsoft.com/office/drawing/2014/main" val="2191662407"/>
                    </a:ext>
                  </a:extLst>
                </a:gridCol>
                <a:gridCol w="1654629">
                  <a:extLst>
                    <a:ext uri="{9D8B030D-6E8A-4147-A177-3AD203B41FA5}">
                      <a16:colId xmlns:a16="http://schemas.microsoft.com/office/drawing/2014/main" val="370486826"/>
                    </a:ext>
                  </a:extLst>
                </a:gridCol>
                <a:gridCol w="1654628">
                  <a:extLst>
                    <a:ext uri="{9D8B030D-6E8A-4147-A177-3AD203B41FA5}">
                      <a16:colId xmlns:a16="http://schemas.microsoft.com/office/drawing/2014/main" val="2021938107"/>
                    </a:ext>
                  </a:extLst>
                </a:gridCol>
                <a:gridCol w="2884398">
                  <a:extLst>
                    <a:ext uri="{9D8B030D-6E8A-4147-A177-3AD203B41FA5}">
                      <a16:colId xmlns:a16="http://schemas.microsoft.com/office/drawing/2014/main" val="2830609421"/>
                    </a:ext>
                  </a:extLst>
                </a:gridCol>
                <a:gridCol w="932861">
                  <a:extLst>
                    <a:ext uri="{9D8B030D-6E8A-4147-A177-3AD203B41FA5}">
                      <a16:colId xmlns:a16="http://schemas.microsoft.com/office/drawing/2014/main" val="2968647690"/>
                    </a:ext>
                  </a:extLst>
                </a:gridCol>
              </a:tblGrid>
              <a:tr h="379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  <a:latin typeface="Axiata Book" panose="020B0503060202020004" pitchFamily="34" charset="0"/>
                          <a:cs typeface="Axiata Book" panose="020B0503060202020004" pitchFamily="34" charset="0"/>
                        </a:rPr>
                        <a:t>Incident Date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Axiata Book" panose="020B0503060202020004" pitchFamily="34" charset="0"/>
                        <a:cs typeface="Axiata Book" panose="020B05030602020200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  <a:latin typeface="Axiata Book" panose="020B0503060202020004" pitchFamily="34" charset="0"/>
                          <a:cs typeface="Axiata Book" panose="020B0503060202020004" pitchFamily="34" charset="0"/>
                        </a:rPr>
                        <a:t>Impact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Axiata Book" panose="020B0503060202020004" pitchFamily="34" charset="0"/>
                        <a:cs typeface="Axiata Book" panose="020B05030602020200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Axiata Book" panose="020B0503060202020004" pitchFamily="34" charset="0"/>
                          <a:cs typeface="Axiata Book" panose="020B0503060202020004" pitchFamily="34" charset="0"/>
                        </a:rPr>
                        <a:t>Status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xiata Book" panose="020B0503060202020004" pitchFamily="34" charset="0"/>
                        <a:cs typeface="Axiata Book" panose="020B05030602020200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  <a:latin typeface="Axiata Book" panose="020B0503060202020004" pitchFamily="34" charset="0"/>
                          <a:cs typeface="Axiata Book" panose="020B0503060202020004" pitchFamily="34" charset="0"/>
                        </a:rPr>
                        <a:t>Tx Owner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Axiata Book" panose="020B0503060202020004" pitchFamily="34" charset="0"/>
                        <a:cs typeface="Axiata Book" panose="020B05030602020200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  <a:latin typeface="Axiata Book" panose="020B0503060202020004" pitchFamily="34" charset="0"/>
                          <a:cs typeface="Axiata Book" panose="020B0503060202020004" pitchFamily="34" charset="0"/>
                        </a:rPr>
                        <a:t>GE/POP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Axiata Book" panose="020B0503060202020004" pitchFamily="34" charset="0"/>
                        <a:cs typeface="Axiata Book" panose="020B05030602020200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Axiata Book" panose="020B0503060202020004" pitchFamily="34" charset="0"/>
                          <a:cs typeface="Axiata Book" panose="020B0503060202020004" pitchFamily="34" charset="0"/>
                        </a:rPr>
                        <a:t>Resolution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xiata Book" panose="020B0503060202020004" pitchFamily="34" charset="0"/>
                        <a:cs typeface="Axiata Book" panose="020B05030602020200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Axiata Book" panose="020B0503060202020004" pitchFamily="34" charset="0"/>
                          <a:cs typeface="Axiata Book" panose="020B0503060202020004" pitchFamily="34" charset="0"/>
                        </a:rPr>
                        <a:t>Duration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xiata Book" panose="020B0503060202020004" pitchFamily="34" charset="0"/>
                        <a:cs typeface="Axiata Book" panose="020B05030602020200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04808"/>
                  </a:ext>
                </a:extLst>
              </a:tr>
              <a:tr h="5356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xiata Book" panose="020B0503060202020004" pitchFamily="34" charset="0"/>
                          <a:cs typeface="Axiata Book" panose="020B0503060202020004" pitchFamily="34" charset="0"/>
                        </a:rPr>
                        <a:t>11/2/2019</a:t>
                      </a:r>
                      <a:endParaRPr lang="en-US" sz="1200" b="0" i="0" u="none" strike="noStrike">
                        <a:effectLst/>
                        <a:latin typeface="Axiata Book" panose="020B0503060202020004" pitchFamily="34" charset="0"/>
                        <a:cs typeface="Axiata Book" panose="020B05030602020200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xiata Book" panose="020B0503060202020004" pitchFamily="34" charset="0"/>
                          <a:cs typeface="Axiata Book" panose="020B0503060202020004" pitchFamily="34" charset="0"/>
                        </a:rPr>
                        <a:t>High call drop: 153 Cells</a:t>
                      </a:r>
                      <a:endParaRPr lang="en-US" sz="1200" b="0" i="0" u="none" strike="noStrike">
                        <a:effectLst/>
                        <a:latin typeface="Axiata Book" panose="020B0503060202020004" pitchFamily="34" charset="0"/>
                        <a:cs typeface="Axiata Book" panose="020B05030602020200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xiata Book" panose="020B0503060202020004" pitchFamily="34" charset="0"/>
                          <a:cs typeface="Axiata Book" panose="020B0503060202020004" pitchFamily="34" charset="0"/>
                        </a:rPr>
                        <a:t>Closed</a:t>
                      </a:r>
                      <a:endParaRPr lang="en-US" sz="1200" b="0" i="0" u="none" strike="noStrike">
                        <a:effectLst/>
                        <a:latin typeface="Axiata Book" panose="020B0503060202020004" pitchFamily="34" charset="0"/>
                        <a:cs typeface="Axiata Book" panose="020B05030602020200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xiata Book" panose="020B0503060202020004" pitchFamily="34" charset="0"/>
                          <a:cs typeface="Axiata Book" panose="020B0503060202020004" pitchFamily="34" charset="0"/>
                        </a:rPr>
                        <a:t>SCL</a:t>
                      </a:r>
                      <a:endParaRPr lang="en-US" sz="1200" b="0" i="0" u="none" strike="noStrike" dirty="0">
                        <a:effectLst/>
                        <a:latin typeface="Axiata Book" panose="020B0503060202020004" pitchFamily="34" charset="0"/>
                        <a:cs typeface="Axiata Book" panose="020B05030602020200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effectLst/>
                        <a:latin typeface="Axiata Book" panose="020B0503060202020004" pitchFamily="34" charset="0"/>
                        <a:cs typeface="Axiata Book" panose="020B05030602020200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xiata Book" panose="020B0503060202020004" pitchFamily="34" charset="0"/>
                          <a:cs typeface="Axiata Book" panose="020B0503060202020004" pitchFamily="34" charset="0"/>
                        </a:rPr>
                        <a:t>SCL TX issue</a:t>
                      </a:r>
                      <a:endParaRPr lang="en-US" sz="1200" b="0" i="0" u="none" strike="noStrike">
                        <a:effectLst/>
                        <a:latin typeface="Axiata Book" panose="020B0503060202020004" pitchFamily="34" charset="0"/>
                        <a:cs typeface="Axiata Book" panose="020B05030602020200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xiata Book" panose="020B0503060202020004" pitchFamily="34" charset="0"/>
                          <a:cs typeface="Axiata Book" panose="020B0503060202020004" pitchFamily="34" charset="0"/>
                        </a:rPr>
                        <a:t>3:15:52</a:t>
                      </a:r>
                      <a:endParaRPr lang="en-US" sz="1200" b="0" i="0" u="none" strike="noStrike">
                        <a:effectLst/>
                        <a:latin typeface="Axiata Book" panose="020B0503060202020004" pitchFamily="34" charset="0"/>
                        <a:cs typeface="Axiata Book" panose="020B05030602020200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6135721"/>
                  </a:ext>
                </a:extLst>
              </a:tr>
              <a:tr h="5356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xiata Book" panose="020B0503060202020004" pitchFamily="34" charset="0"/>
                          <a:cs typeface="Axiata Book" panose="020B0503060202020004" pitchFamily="34" charset="0"/>
                        </a:rPr>
                        <a:t>20/2/2019</a:t>
                      </a:r>
                      <a:endParaRPr lang="en-US" sz="1200" b="0" i="0" u="none" strike="noStrike">
                        <a:effectLst/>
                        <a:latin typeface="Axiata Book" panose="020B0503060202020004" pitchFamily="34" charset="0"/>
                        <a:cs typeface="Axiata Book" panose="020B05030602020200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xiata Book" panose="020B0503060202020004" pitchFamily="34" charset="0"/>
                          <a:cs typeface="Axiata Book" panose="020B0503060202020004" pitchFamily="34" charset="0"/>
                        </a:rPr>
                        <a:t>Fluctuation: 654 Cells</a:t>
                      </a:r>
                      <a:endParaRPr lang="en-US" sz="1200" b="0" i="0" u="none" strike="noStrike">
                        <a:effectLst/>
                        <a:latin typeface="Axiata Book" panose="020B0503060202020004" pitchFamily="34" charset="0"/>
                        <a:cs typeface="Axiata Book" panose="020B05030602020200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xiata Book" panose="020B0503060202020004" pitchFamily="34" charset="0"/>
                          <a:cs typeface="Axiata Book" panose="020B0503060202020004" pitchFamily="34" charset="0"/>
                        </a:rPr>
                        <a:t>Closed</a:t>
                      </a:r>
                      <a:endParaRPr lang="en-US" sz="1200" b="0" i="0" u="none" strike="noStrike">
                        <a:effectLst/>
                        <a:latin typeface="Axiata Book" panose="020B0503060202020004" pitchFamily="34" charset="0"/>
                        <a:cs typeface="Axiata Book" panose="020B05030602020200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xiata Book" panose="020B0503060202020004" pitchFamily="34" charset="0"/>
                          <a:cs typeface="Axiata Book" panose="020B0503060202020004" pitchFamily="34" charset="0"/>
                        </a:rPr>
                        <a:t>SCL</a:t>
                      </a:r>
                      <a:endParaRPr lang="en-US" sz="1200" b="0" i="0" u="none" strike="noStrike">
                        <a:effectLst/>
                        <a:latin typeface="Axiata Book" panose="020B0503060202020004" pitchFamily="34" charset="0"/>
                        <a:cs typeface="Axiata Book" panose="020B05030602020200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effectLst/>
                        <a:latin typeface="Axiata Book" panose="020B0503060202020004" pitchFamily="34" charset="0"/>
                        <a:cs typeface="Axiata Book" panose="020B05030602020200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xiata Book" panose="020B0503060202020004" pitchFamily="34" charset="0"/>
                          <a:cs typeface="Axiata Book" panose="020B0503060202020004" pitchFamily="34" charset="0"/>
                        </a:rPr>
                        <a:t>Found resolved. RCA will share after getting from SCL</a:t>
                      </a:r>
                      <a:endParaRPr lang="en-US" sz="1200" b="0" i="0" u="none" strike="noStrike">
                        <a:effectLst/>
                        <a:latin typeface="Axiata Book" panose="020B0503060202020004" pitchFamily="34" charset="0"/>
                        <a:cs typeface="Axiata Book" panose="020B05030602020200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xiata Book" panose="020B0503060202020004" pitchFamily="34" charset="0"/>
                          <a:cs typeface="Axiata Book" panose="020B0503060202020004" pitchFamily="34" charset="0"/>
                        </a:rPr>
                        <a:t>6:11:37</a:t>
                      </a:r>
                      <a:endParaRPr lang="en-US" sz="1200" b="0" i="0" u="none" strike="noStrike" dirty="0">
                        <a:effectLst/>
                        <a:latin typeface="Axiata Book" panose="020B0503060202020004" pitchFamily="34" charset="0"/>
                        <a:cs typeface="Axiata Book" panose="020B05030602020200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5739503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69900" y="2940112"/>
            <a:ext cx="7736881" cy="624451"/>
          </a:xfrm>
          <a:prstGeom prst="rect">
            <a:avLst/>
          </a:prstGeom>
        </p:spPr>
        <p:txBody>
          <a:bodyPr lIns="114278" tIns="57139" rIns="114278" bIns="57139"/>
          <a:lstStyle>
            <a:lvl1pPr algn="ctr" defTabSz="911093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Axiata Book" panose="020B0503060202020004" pitchFamily="34" charset="0"/>
              </a:rPr>
              <a:t>Quality Issues on Mar-2019 (SCL), Till 9</a:t>
            </a:r>
            <a:r>
              <a:rPr lang="en-US" sz="2400" b="1" baseline="300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Axiata Book" panose="020B0503060202020004" pitchFamily="34" charset="0"/>
              </a:rPr>
              <a:t>th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Axiata Book" panose="020B0503060202020004" pitchFamily="34" charset="0"/>
              </a:rPr>
              <a:t> March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Axiata Book" panose="020B05030602020200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085687"/>
              </p:ext>
            </p:extLst>
          </p:nvPr>
        </p:nvGraphicFramePr>
        <p:xfrm>
          <a:off x="469900" y="3723370"/>
          <a:ext cx="11243131" cy="1948649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199243">
                  <a:extLst>
                    <a:ext uri="{9D8B030D-6E8A-4147-A177-3AD203B41FA5}">
                      <a16:colId xmlns:a16="http://schemas.microsoft.com/office/drawing/2014/main" val="623059960"/>
                    </a:ext>
                  </a:extLst>
                </a:gridCol>
                <a:gridCol w="1944914">
                  <a:extLst>
                    <a:ext uri="{9D8B030D-6E8A-4147-A177-3AD203B41FA5}">
                      <a16:colId xmlns:a16="http://schemas.microsoft.com/office/drawing/2014/main" val="2468460691"/>
                    </a:ext>
                  </a:extLst>
                </a:gridCol>
                <a:gridCol w="986972">
                  <a:extLst>
                    <a:ext uri="{9D8B030D-6E8A-4147-A177-3AD203B41FA5}">
                      <a16:colId xmlns:a16="http://schemas.microsoft.com/office/drawing/2014/main" val="309777024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854569709"/>
                    </a:ext>
                  </a:extLst>
                </a:gridCol>
                <a:gridCol w="3976914">
                  <a:extLst>
                    <a:ext uri="{9D8B030D-6E8A-4147-A177-3AD203B41FA5}">
                      <a16:colId xmlns:a16="http://schemas.microsoft.com/office/drawing/2014/main" val="2524454652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1359347831"/>
                    </a:ext>
                  </a:extLst>
                </a:gridCol>
                <a:gridCol w="870860">
                  <a:extLst>
                    <a:ext uri="{9D8B030D-6E8A-4147-A177-3AD203B41FA5}">
                      <a16:colId xmlns:a16="http://schemas.microsoft.com/office/drawing/2014/main" val="2235996150"/>
                    </a:ext>
                  </a:extLst>
                </a:gridCol>
              </a:tblGrid>
              <a:tr h="4665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  <a:latin typeface="Axiata Book" panose="020B0503060202020004" pitchFamily="34" charset="0"/>
                          <a:cs typeface="Axiata Book" panose="020B0503060202020004" pitchFamily="34" charset="0"/>
                        </a:rPr>
                        <a:t>Incident Date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Axiata Book" panose="020B0503060202020004" pitchFamily="34" charset="0"/>
                        <a:cs typeface="Axiata Book" panose="020B05030602020200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  <a:latin typeface="Axiata Book" panose="020B0503060202020004" pitchFamily="34" charset="0"/>
                          <a:cs typeface="Axiata Book" panose="020B0503060202020004" pitchFamily="34" charset="0"/>
                        </a:rPr>
                        <a:t>Impact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Axiata Book" panose="020B0503060202020004" pitchFamily="34" charset="0"/>
                        <a:cs typeface="Axiata Book" panose="020B05030602020200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xiata Book" panose="020B0503060202020004" pitchFamily="34" charset="0"/>
                          <a:cs typeface="Axiata Book" panose="020B0503060202020004" pitchFamily="34" charset="0"/>
                        </a:rPr>
                        <a:t>Status</a:t>
                      </a:r>
                      <a:endParaRPr lang="en-US" sz="1400" b="1" i="0" u="none" strike="noStrike" dirty="0" smtClean="0">
                        <a:solidFill>
                          <a:schemeClr val="bg1"/>
                        </a:solidFill>
                        <a:effectLst/>
                        <a:latin typeface="Axiata Book" panose="020B0503060202020004" pitchFamily="34" charset="0"/>
                        <a:cs typeface="Axiata Book" panose="020B05030602020200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  <a:latin typeface="Axiata Book" panose="020B0503060202020004" pitchFamily="34" charset="0"/>
                          <a:cs typeface="Axiata Book" panose="020B0503060202020004" pitchFamily="34" charset="0"/>
                        </a:rPr>
                        <a:t>Tx Owner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Axiata Book" panose="020B0503060202020004" pitchFamily="34" charset="0"/>
                        <a:cs typeface="Axiata Book" panose="020B05030602020200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  <a:latin typeface="Axiata Book" panose="020B0503060202020004" pitchFamily="34" charset="0"/>
                          <a:cs typeface="Axiata Book" panose="020B0503060202020004" pitchFamily="34" charset="0"/>
                        </a:rPr>
                        <a:t>GE/POP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Axiata Book" panose="020B0503060202020004" pitchFamily="34" charset="0"/>
                        <a:cs typeface="Axiata Book" panose="020B05030602020200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  <a:latin typeface="Axiata Book" panose="020B0503060202020004" pitchFamily="34" charset="0"/>
                          <a:cs typeface="Axiata Book" panose="020B0503060202020004" pitchFamily="34" charset="0"/>
                        </a:rPr>
                        <a:t>Resolution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Axiata Book" panose="020B0503060202020004" pitchFamily="34" charset="0"/>
                        <a:cs typeface="Axiata Book" panose="020B05030602020200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Axiata Book" panose="020B0503060202020004" pitchFamily="34" charset="0"/>
                          <a:cs typeface="Axiata Book" panose="020B0503060202020004" pitchFamily="34" charset="0"/>
                        </a:rPr>
                        <a:t>Duration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xiata Book" panose="020B0503060202020004" pitchFamily="34" charset="0"/>
                        <a:cs typeface="Axiata Book" panose="020B05030602020200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164482"/>
                  </a:ext>
                </a:extLst>
              </a:tr>
              <a:tr h="4665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  <a:latin typeface="Axiata Book" panose="020B0503060202020004" pitchFamily="34" charset="0"/>
                          <a:cs typeface="Axiata Book" panose="020B0503060202020004" pitchFamily="34" charset="0"/>
                        </a:rPr>
                        <a:t>4/3/2019</a:t>
                      </a:r>
                      <a:endParaRPr lang="en-US" sz="1200" b="0" i="0" u="none" strike="noStrike">
                        <a:effectLst/>
                        <a:latin typeface="Axiata Book" panose="020B0503060202020004" pitchFamily="34" charset="0"/>
                        <a:cs typeface="Axiata Book" panose="020B05030602020200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  <a:latin typeface="Axiata Book" panose="020B0503060202020004" pitchFamily="34" charset="0"/>
                          <a:cs typeface="Axiata Book" panose="020B0503060202020004" pitchFamily="34" charset="0"/>
                        </a:rPr>
                        <a:t>HS Frame Loss: 46 Node B</a:t>
                      </a:r>
                      <a:endParaRPr lang="en-US" sz="1200" b="0" i="0" u="none" strike="noStrike">
                        <a:effectLst/>
                        <a:latin typeface="Axiata Book" panose="020B0503060202020004" pitchFamily="34" charset="0"/>
                        <a:cs typeface="Axiata Book" panose="020B05030602020200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effectLst/>
                          <a:latin typeface="Axiata Book" panose="020B0503060202020004" pitchFamily="34" charset="0"/>
                          <a:cs typeface="Axiata Book" panose="020B0503060202020004" pitchFamily="34" charset="0"/>
                        </a:rPr>
                        <a:t>Resolved</a:t>
                      </a:r>
                      <a:endParaRPr lang="en-US" sz="1200" b="0" i="0" u="none" strike="noStrike" dirty="0">
                        <a:effectLst/>
                        <a:latin typeface="Axiata Book" panose="020B0503060202020004" pitchFamily="34" charset="0"/>
                        <a:cs typeface="Axiata Book" panose="020B05030602020200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  <a:latin typeface="Axiata Book" panose="020B0503060202020004" pitchFamily="34" charset="0"/>
                          <a:cs typeface="Axiata Book" panose="020B0503060202020004" pitchFamily="34" charset="0"/>
                        </a:rPr>
                        <a:t>SCL</a:t>
                      </a:r>
                      <a:endParaRPr lang="en-US" sz="1200" b="0" i="0" u="none" strike="noStrike">
                        <a:effectLst/>
                        <a:latin typeface="Axiata Book" panose="020B0503060202020004" pitchFamily="34" charset="0"/>
                        <a:cs typeface="Axiata Book" panose="020B05030602020200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  <a:latin typeface="Axiata Book" panose="020B0503060202020004" pitchFamily="34" charset="0"/>
                          <a:cs typeface="Axiata Book" panose="020B0503060202020004" pitchFamily="34" charset="0"/>
                        </a:rPr>
                        <a:t>GE: 3G_4G_2X10GE_SCL_DRE14_DRH19_DRH21_DRE29_DRE35_GPSDRO5_DHGULO1_184</a:t>
                      </a:r>
                      <a:endParaRPr lang="en-US" sz="1200" b="0" i="0" u="none" strike="noStrike">
                        <a:effectLst/>
                        <a:latin typeface="Axiata Book" panose="020B0503060202020004" pitchFamily="34" charset="0"/>
                        <a:cs typeface="Axiata Book" panose="020B05030602020200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  <a:latin typeface="Axiata Book" panose="020B0503060202020004" pitchFamily="34" charset="0"/>
                          <a:cs typeface="Axiata Book" panose="020B0503060202020004" pitchFamily="34" charset="0"/>
                        </a:rPr>
                        <a:t>Resolved by reroute. RCA will share by mail</a:t>
                      </a:r>
                      <a:endParaRPr lang="en-US" sz="1200" b="0" i="0" u="none" strike="noStrike">
                        <a:effectLst/>
                        <a:latin typeface="Axiata Book" panose="020B0503060202020004" pitchFamily="34" charset="0"/>
                        <a:cs typeface="Axiata Book" panose="020B05030602020200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  <a:latin typeface="Axiata Book" panose="020B0503060202020004" pitchFamily="34" charset="0"/>
                          <a:cs typeface="Axiata Book" panose="020B0503060202020004" pitchFamily="34" charset="0"/>
                        </a:rPr>
                        <a:t>19:12:21</a:t>
                      </a:r>
                      <a:endParaRPr lang="en-US" sz="1200" b="0" i="0" u="none" strike="noStrike">
                        <a:effectLst/>
                        <a:latin typeface="Axiata Book" panose="020B0503060202020004" pitchFamily="34" charset="0"/>
                        <a:cs typeface="Axiata Book" panose="020B05030602020200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9915207"/>
                  </a:ext>
                </a:extLst>
              </a:tr>
              <a:tr h="771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  <a:latin typeface="Axiata Book" panose="020B0503060202020004" pitchFamily="34" charset="0"/>
                          <a:cs typeface="Axiata Book" panose="020B0503060202020004" pitchFamily="34" charset="0"/>
                        </a:rPr>
                        <a:t>6/3/2019</a:t>
                      </a:r>
                      <a:endParaRPr lang="en-US" sz="1200" b="0" i="0" u="none" strike="noStrike">
                        <a:effectLst/>
                        <a:latin typeface="Axiata Book" panose="020B0503060202020004" pitchFamily="34" charset="0"/>
                        <a:cs typeface="Axiata Book" panose="020B05030602020200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  <a:latin typeface="Axiata Book" panose="020B0503060202020004" pitchFamily="34" charset="0"/>
                          <a:cs typeface="Axiata Book" panose="020B0503060202020004" pitchFamily="34" charset="0"/>
                        </a:rPr>
                        <a:t>HS Frame Loss: 30 Node B</a:t>
                      </a:r>
                      <a:endParaRPr lang="en-US" sz="1200" b="0" i="0" u="none" strike="noStrike">
                        <a:effectLst/>
                        <a:latin typeface="Axiata Book" panose="020B0503060202020004" pitchFamily="34" charset="0"/>
                        <a:cs typeface="Axiata Book" panose="020B05030602020200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effectLst/>
                          <a:latin typeface="Axiata Book" panose="020B0503060202020004" pitchFamily="34" charset="0"/>
                          <a:cs typeface="Axiata Book" panose="020B0503060202020004" pitchFamily="34" charset="0"/>
                        </a:rPr>
                        <a:t>Resolved</a:t>
                      </a:r>
                      <a:endParaRPr lang="en-US" sz="1200" b="0" i="0" u="none" strike="noStrike" dirty="0">
                        <a:effectLst/>
                        <a:latin typeface="Axiata Book" panose="020B0503060202020004" pitchFamily="34" charset="0"/>
                        <a:cs typeface="Axiata Book" panose="020B05030602020200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  <a:latin typeface="Axiata Book" panose="020B0503060202020004" pitchFamily="34" charset="0"/>
                          <a:cs typeface="Axiata Book" panose="020B0503060202020004" pitchFamily="34" charset="0"/>
                        </a:rPr>
                        <a:t>SCL</a:t>
                      </a:r>
                      <a:endParaRPr lang="en-US" sz="1200" b="0" i="0" u="none" strike="noStrike">
                        <a:effectLst/>
                        <a:latin typeface="Axiata Book" panose="020B0503060202020004" pitchFamily="34" charset="0"/>
                        <a:cs typeface="Axiata Book" panose="020B05030602020200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  <a:latin typeface="Axiata Book" panose="020B0503060202020004" pitchFamily="34" charset="0"/>
                          <a:cs typeface="Axiata Book" panose="020B0503060202020004" pitchFamily="34" charset="0"/>
                        </a:rPr>
                        <a:t>GE: 3G_4G_10GE_SCL_DRE14_DRH19_DRH21_DRE29_GPSDRO5_GPSDR34_102</a:t>
                      </a:r>
                      <a:endParaRPr lang="en-US" sz="1200" b="0" i="0" u="none" strike="noStrike" dirty="0">
                        <a:effectLst/>
                        <a:latin typeface="Axiata Book" panose="020B0503060202020004" pitchFamily="34" charset="0"/>
                        <a:cs typeface="Axiata Book" panose="020B05030602020200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  <a:latin typeface="Axiata Book" panose="020B0503060202020004" pitchFamily="34" charset="0"/>
                          <a:cs typeface="Axiata Book" panose="020B0503060202020004" pitchFamily="34" charset="0"/>
                        </a:rPr>
                        <a:t>Issue found resolved previously. RCA will share after getting from SCL.</a:t>
                      </a:r>
                      <a:endParaRPr lang="en-US" sz="1200" b="0" i="0" u="none" strike="noStrike">
                        <a:effectLst/>
                        <a:latin typeface="Axiata Book" panose="020B0503060202020004" pitchFamily="34" charset="0"/>
                        <a:cs typeface="Axiata Book" panose="020B05030602020200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  <a:latin typeface="Axiata Book" panose="020B0503060202020004" pitchFamily="34" charset="0"/>
                          <a:cs typeface="Axiata Book" panose="020B0503060202020004" pitchFamily="34" charset="0"/>
                        </a:rPr>
                        <a:t>0:24:28</a:t>
                      </a:r>
                      <a:endParaRPr lang="en-US" sz="1200" b="0" i="0" u="none" strike="noStrike" dirty="0">
                        <a:effectLst/>
                        <a:latin typeface="Axiata Book" panose="020B0503060202020004" pitchFamily="34" charset="0"/>
                        <a:cs typeface="Axiata Book" panose="020B05030602020200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1217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00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4_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4_blan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5720" rIns="90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5720" rIns="90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20166</TotalTime>
  <Words>886</Words>
  <Application>Microsoft Office PowerPoint</Application>
  <PresentationFormat>Widescreen</PresentationFormat>
  <Paragraphs>280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ＭＳ Ｐゴシック</vt:lpstr>
      <vt:lpstr>Arial</vt:lpstr>
      <vt:lpstr>Axiata Bold</vt:lpstr>
      <vt:lpstr>Axiata Book</vt:lpstr>
      <vt:lpstr>Calibri</vt:lpstr>
      <vt:lpstr>Wingdings</vt:lpstr>
      <vt:lpstr>4_blank</vt:lpstr>
      <vt:lpstr>1_Office Theme</vt:lpstr>
      <vt:lpstr>2_Office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Robi Axiata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CEP 2017: Weekly MC Update</dc:title>
  <dc:creator>Tauhidur/EPMO/Mohammad Tauhidur Rahman (Email: tauhidur.rahman@robi.com.bd)</dc:creator>
  <cp:lastModifiedBy>Monirul/Tech/Mohammad Monirul Islam (Email: monirul.i@robi.com.bd)</cp:lastModifiedBy>
  <cp:revision>1887</cp:revision>
  <dcterms:created xsi:type="dcterms:W3CDTF">2017-01-18T11:22:54Z</dcterms:created>
  <dcterms:modified xsi:type="dcterms:W3CDTF">2019-03-12T11:23:00Z</dcterms:modified>
</cp:coreProperties>
</file>