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1" r:id="rId2"/>
    <p:sldMasterId id="2147483676" r:id="rId3"/>
    <p:sldMasterId id="2147483680" r:id="rId4"/>
    <p:sldMasterId id="2147483703" r:id="rId5"/>
    <p:sldMasterId id="2147483716" r:id="rId6"/>
  </p:sldMasterIdLst>
  <p:notesMasterIdLst>
    <p:notesMasterId r:id="rId19"/>
  </p:notesMasterIdLst>
  <p:handoutMasterIdLst>
    <p:handoutMasterId r:id="rId20"/>
  </p:handoutMasterIdLst>
  <p:sldIdLst>
    <p:sldId id="559" r:id="rId7"/>
    <p:sldId id="572" r:id="rId8"/>
    <p:sldId id="579" r:id="rId9"/>
    <p:sldId id="573" r:id="rId10"/>
    <p:sldId id="571" r:id="rId11"/>
    <p:sldId id="578" r:id="rId12"/>
    <p:sldId id="561" r:id="rId13"/>
    <p:sldId id="574" r:id="rId14"/>
    <p:sldId id="575" r:id="rId15"/>
    <p:sldId id="577" r:id="rId16"/>
    <p:sldId id="580" r:id="rId17"/>
    <p:sldId id="570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80" userDrawn="1">
          <p15:clr>
            <a:srgbClr val="A4A3A4"/>
          </p15:clr>
        </p15:guide>
        <p15:guide id="4" orient="horz" pos="278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512" userDrawn="1">
          <p15:clr>
            <a:srgbClr val="A4A3A4"/>
          </p15:clr>
        </p15:guide>
        <p15:guide id="7" orient="horz" pos="29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fdur/Tech/Wafdur Rahman Akbar (Email: wafdur.akbar@robi.com.bd)" initials="WRA(w" lastIdx="2" clrIdx="0">
    <p:extLst>
      <p:ext uri="{19B8F6BF-5375-455C-9EA6-DF929625EA0E}">
        <p15:presenceInfo xmlns:p15="http://schemas.microsoft.com/office/powerpoint/2012/main" userId="S-1-5-21-1753990782-2145846170-2255496244-208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8FFC8"/>
    <a:srgbClr val="0000FF"/>
    <a:srgbClr val="FFFFCC"/>
    <a:srgbClr val="CCFFCC"/>
    <a:srgbClr val="CC3300"/>
    <a:srgbClr val="CCFF99"/>
    <a:srgbClr val="2E2040"/>
    <a:srgbClr val="2D2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249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pos="7680"/>
        <p:guide orient="horz" pos="2784"/>
        <p:guide pos="3840"/>
        <p:guide pos="7512"/>
        <p:guide orient="horz"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ummitcommunications.net\Network%20Operation%20Center\Common\Daily%20Report\Raihan\Robi\Robi%20NA%20(2018)\3G%20Availability%20Report%20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ummitcommunications.net\Network%20Operation%20Center\Common\Daily%20Report\Raihan\Robi\Robi%20NA%20(2018)\3G%20Availability%20Report%2020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ummitcommunications.net\Network%20Operation%20Center\Common\Daily%20Report\Raihan\Robi\Robi%20NA%20(2018)\3G%20Availability%20Report%2020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ummitcommunications.net\Network%20Operation%20Center\Common\Daily%20Report\Raihan\Robi\Robi%20NA%20(2018)\3G%20Availability%20Report%20201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.raihan\Desktop\Robi%20NA%20(2018)\Robi%20NA%20201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zam.golam\Desktop\Various%20On%20Demand%20Report\ROBI%20Report\Dark%20C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Summary!$J$1</c:f>
              <c:strCache>
                <c:ptCount val="1"/>
                <c:pt idx="0">
                  <c:v>September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2.9133202406269904E-2"/>
                  <c:y val="0.1514874193386144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0708616423768098"/>
                  <c:y val="0.1247961373277345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Summary!$A$2:$A$4</c:f>
              <c:strCache>
                <c:ptCount val="3"/>
                <c:pt idx="0">
                  <c:v>100%</c:v>
                </c:pt>
                <c:pt idx="1">
                  <c:v>99.95% to &lt;100%</c:v>
                </c:pt>
                <c:pt idx="2">
                  <c:v>Below99.95%</c:v>
                </c:pt>
              </c:strCache>
            </c:strRef>
          </c:cat>
          <c:val>
            <c:numRef>
              <c:f>Summary!$J$2:$J$4</c:f>
              <c:numCache>
                <c:formatCode>General</c:formatCode>
                <c:ptCount val="3"/>
                <c:pt idx="0">
                  <c:v>1620</c:v>
                </c:pt>
                <c:pt idx="1">
                  <c:v>7</c:v>
                </c:pt>
                <c:pt idx="2">
                  <c:v>82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Summary!$K$1</c:f>
              <c:strCache>
                <c:ptCount val="1"/>
                <c:pt idx="0">
                  <c:v>October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4.931717826892823E-2"/>
                  <c:y val="0.1451910215660944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097139866682721"/>
                  <c:y val="0.1372535226871852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Summary!$A$2:$A$4</c:f>
              <c:strCache>
                <c:ptCount val="3"/>
                <c:pt idx="0">
                  <c:v>100%</c:v>
                </c:pt>
                <c:pt idx="1">
                  <c:v>99.95% to &lt;100%</c:v>
                </c:pt>
                <c:pt idx="2">
                  <c:v>Below99.95%</c:v>
                </c:pt>
              </c:strCache>
            </c:strRef>
          </c:cat>
          <c:val>
            <c:numRef>
              <c:f>Summary!$K$2:$K$4</c:f>
              <c:numCache>
                <c:formatCode>General</c:formatCode>
                <c:ptCount val="3"/>
                <c:pt idx="0">
                  <c:v>1537</c:v>
                </c:pt>
                <c:pt idx="1">
                  <c:v>68</c:v>
                </c:pt>
                <c:pt idx="2">
                  <c:v>104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Summary!$L$1</c:f>
              <c:strCache>
                <c:ptCount val="1"/>
                <c:pt idx="0">
                  <c:v>November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7.4270988983658068E-2"/>
                  <c:y val="0.1475840888459640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Summary!$A$2:$A$4</c:f>
              <c:strCache>
                <c:ptCount val="3"/>
                <c:pt idx="0">
                  <c:v>100%</c:v>
                </c:pt>
                <c:pt idx="1">
                  <c:v>99.95% to &lt;100%</c:v>
                </c:pt>
                <c:pt idx="2">
                  <c:v>Below99.95%</c:v>
                </c:pt>
              </c:strCache>
            </c:strRef>
          </c:cat>
          <c:val>
            <c:numRef>
              <c:f>Summary!$L$2:$L$4</c:f>
              <c:numCache>
                <c:formatCode>General</c:formatCode>
                <c:ptCount val="3"/>
                <c:pt idx="0">
                  <c:v>1477</c:v>
                </c:pt>
                <c:pt idx="1">
                  <c:v>51</c:v>
                </c:pt>
                <c:pt idx="2">
                  <c:v>181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Summary!$M$1</c:f>
              <c:strCache>
                <c:ptCount val="1"/>
                <c:pt idx="0">
                  <c:v>December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5.3519072020166238E-2"/>
                  <c:y val="0.1494566182695422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5891506822914059E-2"/>
                  <c:y val="0.179709012304037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00433087916847"/>
                      <c:h val="0.1493243735168627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Summary!$A$2:$A$4</c:f>
              <c:strCache>
                <c:ptCount val="3"/>
                <c:pt idx="0">
                  <c:v>100%</c:v>
                </c:pt>
                <c:pt idx="1">
                  <c:v>99.95% to &lt;100%</c:v>
                </c:pt>
                <c:pt idx="2">
                  <c:v>Below99.95%</c:v>
                </c:pt>
              </c:strCache>
            </c:strRef>
          </c:cat>
          <c:val>
            <c:numRef>
              <c:f>Summary!$M$2:$M$4</c:f>
              <c:numCache>
                <c:formatCode>General</c:formatCode>
                <c:ptCount val="3"/>
                <c:pt idx="0">
                  <c:v>1541</c:v>
                </c:pt>
                <c:pt idx="1">
                  <c:v>51</c:v>
                </c:pt>
                <c:pt idx="2">
                  <c:v>117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Summary!$B$1</c:f>
              <c:strCache>
                <c:ptCount val="1"/>
                <c:pt idx="0">
                  <c:v>January'19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4.7945610572263375E-2"/>
                  <c:y val="0.1263391076115485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Summary!$A$2:$A$4</c:f>
              <c:strCache>
                <c:ptCount val="3"/>
                <c:pt idx="0">
                  <c:v>100%</c:v>
                </c:pt>
                <c:pt idx="1">
                  <c:v>99.95% to &lt;100%</c:v>
                </c:pt>
                <c:pt idx="2">
                  <c:v>Below99.95%</c:v>
                </c:pt>
              </c:strCache>
            </c:strRef>
          </c:cat>
          <c:val>
            <c:numRef>
              <c:f>Summary!$B$2:$B$4</c:f>
              <c:numCache>
                <c:formatCode>General</c:formatCode>
                <c:ptCount val="3"/>
                <c:pt idx="0">
                  <c:v>1485</c:v>
                </c:pt>
                <c:pt idx="1">
                  <c:v>70</c:v>
                </c:pt>
                <c:pt idx="2">
                  <c:v>154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Summary!$C$1</c:f>
              <c:strCache>
                <c:ptCount val="1"/>
                <c:pt idx="0">
                  <c:v>February'19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6.9385220790006058E-2"/>
                  <c:y val="0.125139410941072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Summary!$A$2:$A$4</c:f>
              <c:strCache>
                <c:ptCount val="3"/>
                <c:pt idx="0">
                  <c:v>100%</c:v>
                </c:pt>
                <c:pt idx="1">
                  <c:v>99.95% to &lt;100%</c:v>
                </c:pt>
                <c:pt idx="2">
                  <c:v>Below99.95%</c:v>
                </c:pt>
              </c:strCache>
            </c:strRef>
          </c:cat>
          <c:val>
            <c:numRef>
              <c:f>Summary!$C$2:$C$4</c:f>
              <c:numCache>
                <c:formatCode>General</c:formatCode>
                <c:ptCount val="3"/>
                <c:pt idx="0">
                  <c:v>1595</c:v>
                </c:pt>
                <c:pt idx="1">
                  <c:v>25</c:v>
                </c:pt>
                <c:pt idx="2">
                  <c:v>89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/>
              <a:t>Robi Network</a:t>
            </a:r>
            <a:r>
              <a:rPr lang="en-US" sz="1400" baseline="0"/>
              <a:t> Availability (6 Month)</a:t>
            </a:r>
            <a:endParaRPr lang="en-US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Summary!$A$9</c:f>
              <c:strCache>
                <c:ptCount val="1"/>
                <c:pt idx="0">
                  <c:v>NA (%)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Summary!$B$8:$G$8</c:f>
              <c:strCache>
                <c:ptCount val="6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January'19</c:v>
                </c:pt>
                <c:pt idx="5">
                  <c:v>February'19</c:v>
                </c:pt>
              </c:strCache>
            </c:strRef>
          </c:cat>
          <c:val>
            <c:numRef>
              <c:f>Summary!$B$9:$G$9</c:f>
              <c:numCache>
                <c:formatCode>0.00</c:formatCode>
                <c:ptCount val="6"/>
                <c:pt idx="0">
                  <c:v>99.972543994999668</c:v>
                </c:pt>
                <c:pt idx="1">
                  <c:v>99.974665479929257</c:v>
                </c:pt>
                <c:pt idx="2">
                  <c:v>99.96412964312978</c:v>
                </c:pt>
                <c:pt idx="3">
                  <c:v>99.980794730534967</c:v>
                </c:pt>
                <c:pt idx="4">
                  <c:v>99.962822697819675</c:v>
                </c:pt>
                <c:pt idx="5">
                  <c:v>99.962725863656061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-105659328"/>
        <c:axId val="-105657152"/>
      </c:barChart>
      <c:lineChart>
        <c:grouping val="standard"/>
        <c:varyColors val="0"/>
        <c:ser>
          <c:idx val="1"/>
          <c:order val="1"/>
          <c:tx>
            <c:strRef>
              <c:f>Summary!$A$10</c:f>
              <c:strCache>
                <c:ptCount val="1"/>
                <c:pt idx="0">
                  <c:v>SLA (99.95%)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Summary!$B$8:$G$8</c:f>
              <c:strCache>
                <c:ptCount val="6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January'19</c:v>
                </c:pt>
                <c:pt idx="5">
                  <c:v>February'19</c:v>
                </c:pt>
              </c:strCache>
            </c:strRef>
          </c:cat>
          <c:val>
            <c:numRef>
              <c:f>Summary!$B$10:$G$10</c:f>
              <c:numCache>
                <c:formatCode>General</c:formatCode>
                <c:ptCount val="6"/>
                <c:pt idx="0">
                  <c:v>99.95</c:v>
                </c:pt>
                <c:pt idx="1">
                  <c:v>99.95</c:v>
                </c:pt>
                <c:pt idx="2">
                  <c:v>99.95</c:v>
                </c:pt>
                <c:pt idx="3">
                  <c:v>99.95</c:v>
                </c:pt>
                <c:pt idx="4">
                  <c:v>99.95</c:v>
                </c:pt>
                <c:pt idx="5">
                  <c:v>99.95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5659328"/>
        <c:axId val="-105657152"/>
      </c:lineChart>
      <c:catAx>
        <c:axId val="-10565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57152"/>
        <c:crosses val="autoZero"/>
        <c:auto val="1"/>
        <c:lblAlgn val="ctr"/>
        <c:lblOffset val="100"/>
        <c:noMultiLvlLbl val="0"/>
      </c:catAx>
      <c:valAx>
        <c:axId val="-10565715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-1056593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SLA </a:t>
            </a:r>
            <a:r>
              <a:rPr lang="en-US" sz="1400" dirty="0" smtClean="0"/>
              <a:t>Achieved </a:t>
            </a:r>
            <a:r>
              <a:rPr lang="en-US" sz="1400" dirty="0"/>
              <a:t>Vs </a:t>
            </a:r>
            <a:r>
              <a:rPr lang="en-US" sz="1400" dirty="0" smtClean="0"/>
              <a:t>SLA Failed</a:t>
            </a:r>
          </a:p>
          <a:p>
            <a:pPr>
              <a:defRPr sz="1400"/>
            </a:pPr>
            <a:r>
              <a:rPr lang="en-US" sz="1400" dirty="0" smtClean="0"/>
              <a:t>(SLA</a:t>
            </a:r>
            <a:r>
              <a:rPr lang="en-US" sz="1400" dirty="0"/>
              <a:t>: 99% Yearly)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'Failed SLA'!$D$13</c:f>
              <c:strCache>
                <c:ptCount val="1"/>
                <c:pt idx="0">
                  <c:v>SLA Achieved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'Failed SLA'!$D$14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/>
        </c:ser>
        <c:ser>
          <c:idx val="1"/>
          <c:order val="1"/>
          <c:tx>
            <c:strRef>
              <c:f>'Failed SLA'!$E$13</c:f>
              <c:strCache>
                <c:ptCount val="1"/>
                <c:pt idx="0">
                  <c:v>SLA Failed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'Failed SLA'!$E$14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105671840"/>
        <c:axId val="-105671296"/>
      </c:barChart>
      <c:catAx>
        <c:axId val="-105671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5671296"/>
        <c:crosses val="autoZero"/>
        <c:auto val="1"/>
        <c:lblAlgn val="ctr"/>
        <c:lblOffset val="100"/>
        <c:noMultiLvlLbl val="0"/>
      </c:catAx>
      <c:valAx>
        <c:axId val="-105671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0567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4C746-0639-488A-B3F3-C222F773C4B0}" type="doc">
      <dgm:prSet loTypeId="urn:microsoft.com/office/officeart/2011/layout/CircleProcess" loCatId="officeonline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6E1D9E6-667F-4227-AECD-208D4089D8C4}">
      <dgm:prSet phldrT="[Text]"/>
      <dgm:spPr/>
      <dgm:t>
        <a:bodyPr/>
        <a:lstStyle/>
        <a:p>
          <a:r>
            <a:rPr lang="en-US" dirty="0" smtClean="0"/>
            <a:t>Dec: 16</a:t>
          </a:r>
          <a:endParaRPr lang="en-US" dirty="0"/>
        </a:p>
      </dgm:t>
    </dgm:pt>
    <dgm:pt modelId="{217EB118-88A2-4ADD-8709-474C5C855E8B}" type="parTrans" cxnId="{3826747C-5F71-4D10-B1F0-7C1C0D4F1061}">
      <dgm:prSet/>
      <dgm:spPr/>
      <dgm:t>
        <a:bodyPr/>
        <a:lstStyle/>
        <a:p>
          <a:endParaRPr lang="en-US"/>
        </a:p>
      </dgm:t>
    </dgm:pt>
    <dgm:pt modelId="{F5CC3AE4-FE0E-4791-94F4-0CEC9BD6D399}" type="sibTrans" cxnId="{3826747C-5F71-4D10-B1F0-7C1C0D4F1061}">
      <dgm:prSet/>
      <dgm:spPr/>
      <dgm:t>
        <a:bodyPr/>
        <a:lstStyle/>
        <a:p>
          <a:endParaRPr lang="en-US"/>
        </a:p>
      </dgm:t>
    </dgm:pt>
    <dgm:pt modelId="{F5B4F341-142D-4BF9-BAA0-82B5411EB265}">
      <dgm:prSet phldrT="[Text]"/>
      <dgm:spPr/>
      <dgm:t>
        <a:bodyPr/>
        <a:lstStyle/>
        <a:p>
          <a:r>
            <a:rPr lang="en-US" dirty="0" smtClean="0"/>
            <a:t>Jan: 23</a:t>
          </a:r>
          <a:endParaRPr lang="en-US" dirty="0"/>
        </a:p>
      </dgm:t>
    </dgm:pt>
    <dgm:pt modelId="{8EA8D7E2-55C4-4F30-B07E-892713BE8D69}" type="parTrans" cxnId="{178FDC8E-854A-4BC0-9DD8-A67DDC02A8C6}">
      <dgm:prSet/>
      <dgm:spPr/>
      <dgm:t>
        <a:bodyPr/>
        <a:lstStyle/>
        <a:p>
          <a:endParaRPr lang="en-US"/>
        </a:p>
      </dgm:t>
    </dgm:pt>
    <dgm:pt modelId="{7D06EB49-134B-41E4-B3B0-D148698B4D52}" type="sibTrans" cxnId="{178FDC8E-854A-4BC0-9DD8-A67DDC02A8C6}">
      <dgm:prSet/>
      <dgm:spPr/>
      <dgm:t>
        <a:bodyPr/>
        <a:lstStyle/>
        <a:p>
          <a:endParaRPr lang="en-US"/>
        </a:p>
      </dgm:t>
    </dgm:pt>
    <dgm:pt modelId="{F1DB8487-FDD4-48ED-A6C9-B4F243094752}">
      <dgm:prSet phldrT="[Text]"/>
      <dgm:spPr>
        <a:solidFill>
          <a:schemeClr val="accent1">
            <a:lumMod val="40000"/>
            <a:lumOff val="60000"/>
            <a:alpha val="90000"/>
          </a:schemeClr>
        </a:solidFill>
        <a:ln w="57150">
          <a:solidFill>
            <a:srgbClr val="00B0F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/>
            <a:t>Total Unique Link: 33</a:t>
          </a:r>
          <a:endParaRPr lang="en-US" b="1" dirty="0"/>
        </a:p>
      </dgm:t>
    </dgm:pt>
    <dgm:pt modelId="{745D5695-D85A-4BF1-9317-202712E86AC2}" type="parTrans" cxnId="{4BD42722-CE44-4FCA-ACE7-72358228C311}">
      <dgm:prSet/>
      <dgm:spPr/>
      <dgm:t>
        <a:bodyPr/>
        <a:lstStyle/>
        <a:p>
          <a:endParaRPr lang="en-US"/>
        </a:p>
      </dgm:t>
    </dgm:pt>
    <dgm:pt modelId="{79365371-BAB7-4CE3-87BC-02A9CBC7938E}" type="sibTrans" cxnId="{4BD42722-CE44-4FCA-ACE7-72358228C311}">
      <dgm:prSet/>
      <dgm:spPr/>
      <dgm:t>
        <a:bodyPr/>
        <a:lstStyle/>
        <a:p>
          <a:endParaRPr lang="en-US"/>
        </a:p>
      </dgm:t>
    </dgm:pt>
    <dgm:pt modelId="{25FD2F50-7586-43B0-9BF6-1EBF05EAF2E2}">
      <dgm:prSet phldrT="[Text]"/>
      <dgm:spPr/>
      <dgm:t>
        <a:bodyPr/>
        <a:lstStyle/>
        <a:p>
          <a:r>
            <a:rPr lang="en-US" dirty="0" smtClean="0"/>
            <a:t>Feb: 16</a:t>
          </a:r>
          <a:endParaRPr lang="en-US" dirty="0"/>
        </a:p>
      </dgm:t>
    </dgm:pt>
    <dgm:pt modelId="{2450C14B-DD15-421D-A87C-F4DC5D17C58C}" type="parTrans" cxnId="{81844553-147A-41C7-891D-BD622B0C7E36}">
      <dgm:prSet/>
      <dgm:spPr/>
      <dgm:t>
        <a:bodyPr/>
        <a:lstStyle/>
        <a:p>
          <a:endParaRPr lang="en-US"/>
        </a:p>
      </dgm:t>
    </dgm:pt>
    <dgm:pt modelId="{E9582E05-6D90-491A-BA7C-864DB8B06A4D}" type="sibTrans" cxnId="{81844553-147A-41C7-891D-BD622B0C7E36}">
      <dgm:prSet/>
      <dgm:spPr/>
      <dgm:t>
        <a:bodyPr/>
        <a:lstStyle/>
        <a:p>
          <a:endParaRPr lang="en-US"/>
        </a:p>
      </dgm:t>
    </dgm:pt>
    <dgm:pt modelId="{6EBBED1C-E6D9-4FC6-8982-756DCEA6A525}" type="pres">
      <dgm:prSet presAssocID="{18C4C746-0639-488A-B3F3-C222F773C4B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DFB0961-FFD8-4941-B497-481ED61BF836}" type="pres">
      <dgm:prSet presAssocID="{F1DB8487-FDD4-48ED-A6C9-B4F243094752}" presName="Accent4" presStyleCnt="0"/>
      <dgm:spPr/>
    </dgm:pt>
    <dgm:pt modelId="{D97E3F99-C97C-4A02-8D50-5BB36DC9D600}" type="pres">
      <dgm:prSet presAssocID="{F1DB8487-FDD4-48ED-A6C9-B4F243094752}" presName="Accent" presStyleLbl="node1" presStyleIdx="0" presStyleCnt="4"/>
      <dgm:spPr/>
    </dgm:pt>
    <dgm:pt modelId="{0ED889B6-9015-47BD-A2D8-B259909D3B5B}" type="pres">
      <dgm:prSet presAssocID="{F1DB8487-FDD4-48ED-A6C9-B4F243094752}" presName="ParentBackground4" presStyleCnt="0"/>
      <dgm:spPr/>
    </dgm:pt>
    <dgm:pt modelId="{007CA361-D701-4D7B-AD2D-4700AE645D34}" type="pres">
      <dgm:prSet presAssocID="{F1DB8487-FDD4-48ED-A6C9-B4F243094752}" presName="ParentBackground" presStyleLbl="fgAcc1" presStyleIdx="0" presStyleCnt="4" custScaleX="133455" custScaleY="132957"/>
      <dgm:spPr/>
      <dgm:t>
        <a:bodyPr/>
        <a:lstStyle/>
        <a:p>
          <a:endParaRPr lang="en-US"/>
        </a:p>
      </dgm:t>
    </dgm:pt>
    <dgm:pt modelId="{DF8E07E4-2E45-4CB0-B105-6B9E4D602D3A}" type="pres">
      <dgm:prSet presAssocID="{F1DB8487-FDD4-48ED-A6C9-B4F24309475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5B32E-D9B4-4042-926E-55E4ABD5E21B}" type="pres">
      <dgm:prSet presAssocID="{25FD2F50-7586-43B0-9BF6-1EBF05EAF2E2}" presName="Accent3" presStyleCnt="0"/>
      <dgm:spPr/>
    </dgm:pt>
    <dgm:pt modelId="{A7D57ED4-93D4-477D-AD46-8603A772F08B}" type="pres">
      <dgm:prSet presAssocID="{25FD2F50-7586-43B0-9BF6-1EBF05EAF2E2}" presName="Accent" presStyleLbl="node1" presStyleIdx="1" presStyleCnt="4"/>
      <dgm:spPr/>
    </dgm:pt>
    <dgm:pt modelId="{3905C592-DAE1-4BB4-B389-E4F83E1C507C}" type="pres">
      <dgm:prSet presAssocID="{25FD2F50-7586-43B0-9BF6-1EBF05EAF2E2}" presName="ParentBackground3" presStyleCnt="0"/>
      <dgm:spPr/>
    </dgm:pt>
    <dgm:pt modelId="{FD6A5F70-85E3-4AAA-9BA9-8F69FD3DD513}" type="pres">
      <dgm:prSet presAssocID="{25FD2F50-7586-43B0-9BF6-1EBF05EAF2E2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9EDDA613-DBC9-4BDC-B619-BB000A7A27E4}" type="pres">
      <dgm:prSet presAssocID="{25FD2F50-7586-43B0-9BF6-1EBF05EAF2E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74D37-D042-4BC3-9ED6-241956498C64}" type="pres">
      <dgm:prSet presAssocID="{F5B4F341-142D-4BF9-BAA0-82B5411EB265}" presName="Accent2" presStyleCnt="0"/>
      <dgm:spPr/>
    </dgm:pt>
    <dgm:pt modelId="{DE9EA986-D0B8-40D4-A696-2E2CCDE27482}" type="pres">
      <dgm:prSet presAssocID="{F5B4F341-142D-4BF9-BAA0-82B5411EB265}" presName="Accent" presStyleLbl="node1" presStyleIdx="2" presStyleCnt="4"/>
      <dgm:spPr/>
    </dgm:pt>
    <dgm:pt modelId="{FAB998DF-32B8-48DD-97B7-461567494337}" type="pres">
      <dgm:prSet presAssocID="{F5B4F341-142D-4BF9-BAA0-82B5411EB265}" presName="ParentBackground2" presStyleCnt="0"/>
      <dgm:spPr/>
    </dgm:pt>
    <dgm:pt modelId="{FF8007C3-FC0A-4525-8AF0-62F2ED0E9378}" type="pres">
      <dgm:prSet presAssocID="{F5B4F341-142D-4BF9-BAA0-82B5411EB265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77DBB7A6-B190-4224-BFCD-FF86F7DF5EDC}" type="pres">
      <dgm:prSet presAssocID="{F5B4F341-142D-4BF9-BAA0-82B5411EB26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D1406-5554-43CF-AAFF-3F09BC7F3195}" type="pres">
      <dgm:prSet presAssocID="{D6E1D9E6-667F-4227-AECD-208D4089D8C4}" presName="Accent1" presStyleCnt="0"/>
      <dgm:spPr/>
    </dgm:pt>
    <dgm:pt modelId="{8CB34E88-F02E-43EB-9727-E739F60BB685}" type="pres">
      <dgm:prSet presAssocID="{D6E1D9E6-667F-4227-AECD-208D4089D8C4}" presName="Accent" presStyleLbl="node1" presStyleIdx="3" presStyleCnt="4"/>
      <dgm:spPr/>
    </dgm:pt>
    <dgm:pt modelId="{F3D2B36A-30A1-47B4-B7A3-660881E2B77A}" type="pres">
      <dgm:prSet presAssocID="{D6E1D9E6-667F-4227-AECD-208D4089D8C4}" presName="ParentBackground1" presStyleCnt="0"/>
      <dgm:spPr/>
    </dgm:pt>
    <dgm:pt modelId="{A7A87073-AF7B-4735-86DB-BF7B60CA4756}" type="pres">
      <dgm:prSet presAssocID="{D6E1D9E6-667F-4227-AECD-208D4089D8C4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82B4D889-1935-4F60-A8F5-4D0FF851E491}" type="pres">
      <dgm:prSet presAssocID="{D6E1D9E6-667F-4227-AECD-208D4089D8C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844553-147A-41C7-891D-BD622B0C7E36}" srcId="{18C4C746-0639-488A-B3F3-C222F773C4B0}" destId="{25FD2F50-7586-43B0-9BF6-1EBF05EAF2E2}" srcOrd="2" destOrd="0" parTransId="{2450C14B-DD15-421D-A87C-F4DC5D17C58C}" sibTransId="{E9582E05-6D90-491A-BA7C-864DB8B06A4D}"/>
    <dgm:cxn modelId="{178FDC8E-854A-4BC0-9DD8-A67DDC02A8C6}" srcId="{18C4C746-0639-488A-B3F3-C222F773C4B0}" destId="{F5B4F341-142D-4BF9-BAA0-82B5411EB265}" srcOrd="1" destOrd="0" parTransId="{8EA8D7E2-55C4-4F30-B07E-892713BE8D69}" sibTransId="{7D06EB49-134B-41E4-B3B0-D148698B4D52}"/>
    <dgm:cxn modelId="{D0885CC1-A7EC-4977-A780-839E270AAAC9}" type="presOf" srcId="{F1DB8487-FDD4-48ED-A6C9-B4F243094752}" destId="{DF8E07E4-2E45-4CB0-B105-6B9E4D602D3A}" srcOrd="1" destOrd="0" presId="urn:microsoft.com/office/officeart/2011/layout/CircleProcess"/>
    <dgm:cxn modelId="{D1041DE3-5E45-45A6-9569-50893BF73EF2}" type="presOf" srcId="{F5B4F341-142D-4BF9-BAA0-82B5411EB265}" destId="{FF8007C3-FC0A-4525-8AF0-62F2ED0E9378}" srcOrd="0" destOrd="0" presId="urn:microsoft.com/office/officeart/2011/layout/CircleProcess"/>
    <dgm:cxn modelId="{13A51CFF-8E26-4EDA-B182-2EFFB5B0CCC2}" type="presOf" srcId="{25FD2F50-7586-43B0-9BF6-1EBF05EAF2E2}" destId="{9EDDA613-DBC9-4BDC-B619-BB000A7A27E4}" srcOrd="1" destOrd="0" presId="urn:microsoft.com/office/officeart/2011/layout/CircleProcess"/>
    <dgm:cxn modelId="{A480A017-1435-4093-AC29-09269952F480}" type="presOf" srcId="{F5B4F341-142D-4BF9-BAA0-82B5411EB265}" destId="{77DBB7A6-B190-4224-BFCD-FF86F7DF5EDC}" srcOrd="1" destOrd="0" presId="urn:microsoft.com/office/officeart/2011/layout/CircleProcess"/>
    <dgm:cxn modelId="{422D7227-2257-4002-9633-14FCB62C232A}" type="presOf" srcId="{D6E1D9E6-667F-4227-AECD-208D4089D8C4}" destId="{A7A87073-AF7B-4735-86DB-BF7B60CA4756}" srcOrd="0" destOrd="0" presId="urn:microsoft.com/office/officeart/2011/layout/CircleProcess"/>
    <dgm:cxn modelId="{8ADBF182-2FE6-4CC8-B255-FE8D81FC4657}" type="presOf" srcId="{18C4C746-0639-488A-B3F3-C222F773C4B0}" destId="{6EBBED1C-E6D9-4FC6-8982-756DCEA6A525}" srcOrd="0" destOrd="0" presId="urn:microsoft.com/office/officeart/2011/layout/CircleProcess"/>
    <dgm:cxn modelId="{F0F31EAA-2AC6-46D8-A46F-F6228B9BC0E5}" type="presOf" srcId="{F1DB8487-FDD4-48ED-A6C9-B4F243094752}" destId="{007CA361-D701-4D7B-AD2D-4700AE645D34}" srcOrd="0" destOrd="0" presId="urn:microsoft.com/office/officeart/2011/layout/CircleProcess"/>
    <dgm:cxn modelId="{3826747C-5F71-4D10-B1F0-7C1C0D4F1061}" srcId="{18C4C746-0639-488A-B3F3-C222F773C4B0}" destId="{D6E1D9E6-667F-4227-AECD-208D4089D8C4}" srcOrd="0" destOrd="0" parTransId="{217EB118-88A2-4ADD-8709-474C5C855E8B}" sibTransId="{F5CC3AE4-FE0E-4791-94F4-0CEC9BD6D399}"/>
    <dgm:cxn modelId="{D3115462-DC62-4095-89FF-B7BFEA9D4D0F}" type="presOf" srcId="{25FD2F50-7586-43B0-9BF6-1EBF05EAF2E2}" destId="{FD6A5F70-85E3-4AAA-9BA9-8F69FD3DD513}" srcOrd="0" destOrd="0" presId="urn:microsoft.com/office/officeart/2011/layout/CircleProcess"/>
    <dgm:cxn modelId="{4BD42722-CE44-4FCA-ACE7-72358228C311}" srcId="{18C4C746-0639-488A-B3F3-C222F773C4B0}" destId="{F1DB8487-FDD4-48ED-A6C9-B4F243094752}" srcOrd="3" destOrd="0" parTransId="{745D5695-D85A-4BF1-9317-202712E86AC2}" sibTransId="{79365371-BAB7-4CE3-87BC-02A9CBC7938E}"/>
    <dgm:cxn modelId="{9FE66980-A90E-400E-9F73-5BABF3D4AFEE}" type="presOf" srcId="{D6E1D9E6-667F-4227-AECD-208D4089D8C4}" destId="{82B4D889-1935-4F60-A8F5-4D0FF851E491}" srcOrd="1" destOrd="0" presId="urn:microsoft.com/office/officeart/2011/layout/CircleProcess"/>
    <dgm:cxn modelId="{1DCE7CA8-05D6-4FD2-B785-F1DF2976DCEC}" type="presParOf" srcId="{6EBBED1C-E6D9-4FC6-8982-756DCEA6A525}" destId="{9DFB0961-FFD8-4941-B497-481ED61BF836}" srcOrd="0" destOrd="0" presId="urn:microsoft.com/office/officeart/2011/layout/CircleProcess"/>
    <dgm:cxn modelId="{4ABE24BA-358B-4E66-B997-B996335BC24D}" type="presParOf" srcId="{9DFB0961-FFD8-4941-B497-481ED61BF836}" destId="{D97E3F99-C97C-4A02-8D50-5BB36DC9D600}" srcOrd="0" destOrd="0" presId="urn:microsoft.com/office/officeart/2011/layout/CircleProcess"/>
    <dgm:cxn modelId="{B4140EA0-10EF-4CB1-AF79-C473BCEC7B57}" type="presParOf" srcId="{6EBBED1C-E6D9-4FC6-8982-756DCEA6A525}" destId="{0ED889B6-9015-47BD-A2D8-B259909D3B5B}" srcOrd="1" destOrd="0" presId="urn:microsoft.com/office/officeart/2011/layout/CircleProcess"/>
    <dgm:cxn modelId="{9834A1CF-C070-46B0-84E0-563AC12D5EB1}" type="presParOf" srcId="{0ED889B6-9015-47BD-A2D8-B259909D3B5B}" destId="{007CA361-D701-4D7B-AD2D-4700AE645D34}" srcOrd="0" destOrd="0" presId="urn:microsoft.com/office/officeart/2011/layout/CircleProcess"/>
    <dgm:cxn modelId="{4CA5106C-27EC-4DE7-862A-908D652D0D18}" type="presParOf" srcId="{6EBBED1C-E6D9-4FC6-8982-756DCEA6A525}" destId="{DF8E07E4-2E45-4CB0-B105-6B9E4D602D3A}" srcOrd="2" destOrd="0" presId="urn:microsoft.com/office/officeart/2011/layout/CircleProcess"/>
    <dgm:cxn modelId="{5CA8FCC3-765F-4C37-B230-487CD85077EC}" type="presParOf" srcId="{6EBBED1C-E6D9-4FC6-8982-756DCEA6A525}" destId="{9BB5B32E-D9B4-4042-926E-55E4ABD5E21B}" srcOrd="3" destOrd="0" presId="urn:microsoft.com/office/officeart/2011/layout/CircleProcess"/>
    <dgm:cxn modelId="{7ED8A200-3B89-4443-9668-9D5F14CD0FDB}" type="presParOf" srcId="{9BB5B32E-D9B4-4042-926E-55E4ABD5E21B}" destId="{A7D57ED4-93D4-477D-AD46-8603A772F08B}" srcOrd="0" destOrd="0" presId="urn:microsoft.com/office/officeart/2011/layout/CircleProcess"/>
    <dgm:cxn modelId="{3501890A-16C6-4D4E-A274-7B2F7DEEE15E}" type="presParOf" srcId="{6EBBED1C-E6D9-4FC6-8982-756DCEA6A525}" destId="{3905C592-DAE1-4BB4-B389-E4F83E1C507C}" srcOrd="4" destOrd="0" presId="urn:microsoft.com/office/officeart/2011/layout/CircleProcess"/>
    <dgm:cxn modelId="{7B44ED30-1938-4B3A-870F-1BB26DEEB564}" type="presParOf" srcId="{3905C592-DAE1-4BB4-B389-E4F83E1C507C}" destId="{FD6A5F70-85E3-4AAA-9BA9-8F69FD3DD513}" srcOrd="0" destOrd="0" presId="urn:microsoft.com/office/officeart/2011/layout/CircleProcess"/>
    <dgm:cxn modelId="{D0DB9700-9418-4C89-BC5D-67C5AA155898}" type="presParOf" srcId="{6EBBED1C-E6D9-4FC6-8982-756DCEA6A525}" destId="{9EDDA613-DBC9-4BDC-B619-BB000A7A27E4}" srcOrd="5" destOrd="0" presId="urn:microsoft.com/office/officeart/2011/layout/CircleProcess"/>
    <dgm:cxn modelId="{4C88378A-45E5-4A49-906A-75D04ABD81B9}" type="presParOf" srcId="{6EBBED1C-E6D9-4FC6-8982-756DCEA6A525}" destId="{EAE74D37-D042-4BC3-9ED6-241956498C64}" srcOrd="6" destOrd="0" presId="urn:microsoft.com/office/officeart/2011/layout/CircleProcess"/>
    <dgm:cxn modelId="{2430D2C3-1BAE-4EA9-920E-AE666741810E}" type="presParOf" srcId="{EAE74D37-D042-4BC3-9ED6-241956498C64}" destId="{DE9EA986-D0B8-40D4-A696-2E2CCDE27482}" srcOrd="0" destOrd="0" presId="urn:microsoft.com/office/officeart/2011/layout/CircleProcess"/>
    <dgm:cxn modelId="{27622DAE-8C43-4032-ACCC-B307D99E848E}" type="presParOf" srcId="{6EBBED1C-E6D9-4FC6-8982-756DCEA6A525}" destId="{FAB998DF-32B8-48DD-97B7-461567494337}" srcOrd="7" destOrd="0" presId="urn:microsoft.com/office/officeart/2011/layout/CircleProcess"/>
    <dgm:cxn modelId="{684AA104-0206-4C84-B514-5E452E538ACE}" type="presParOf" srcId="{FAB998DF-32B8-48DD-97B7-461567494337}" destId="{FF8007C3-FC0A-4525-8AF0-62F2ED0E9378}" srcOrd="0" destOrd="0" presId="urn:microsoft.com/office/officeart/2011/layout/CircleProcess"/>
    <dgm:cxn modelId="{D7043408-DC8C-43B0-AED7-261B63195585}" type="presParOf" srcId="{6EBBED1C-E6D9-4FC6-8982-756DCEA6A525}" destId="{77DBB7A6-B190-4224-BFCD-FF86F7DF5EDC}" srcOrd="8" destOrd="0" presId="urn:microsoft.com/office/officeart/2011/layout/CircleProcess"/>
    <dgm:cxn modelId="{F87BBDE1-B589-4D24-9EBC-AFFC0DAEDAEB}" type="presParOf" srcId="{6EBBED1C-E6D9-4FC6-8982-756DCEA6A525}" destId="{24BD1406-5554-43CF-AAFF-3F09BC7F3195}" srcOrd="9" destOrd="0" presId="urn:microsoft.com/office/officeart/2011/layout/CircleProcess"/>
    <dgm:cxn modelId="{4EED19BA-B43B-42E9-AD23-A2D59EAEE7C2}" type="presParOf" srcId="{24BD1406-5554-43CF-AAFF-3F09BC7F3195}" destId="{8CB34E88-F02E-43EB-9727-E739F60BB685}" srcOrd="0" destOrd="0" presId="urn:microsoft.com/office/officeart/2011/layout/CircleProcess"/>
    <dgm:cxn modelId="{3C98E4F2-3467-490A-9169-6EAAEC8DF88A}" type="presParOf" srcId="{6EBBED1C-E6D9-4FC6-8982-756DCEA6A525}" destId="{F3D2B36A-30A1-47B4-B7A3-660881E2B77A}" srcOrd="10" destOrd="0" presId="urn:microsoft.com/office/officeart/2011/layout/CircleProcess"/>
    <dgm:cxn modelId="{97C95A1E-87D3-403E-A758-A976FAD5A141}" type="presParOf" srcId="{F3D2B36A-30A1-47B4-B7A3-660881E2B77A}" destId="{A7A87073-AF7B-4735-86DB-BF7B60CA4756}" srcOrd="0" destOrd="0" presId="urn:microsoft.com/office/officeart/2011/layout/CircleProcess"/>
    <dgm:cxn modelId="{2BC03837-D063-46A7-B43D-7064E40301E7}" type="presParOf" srcId="{6EBBED1C-E6D9-4FC6-8982-756DCEA6A525}" destId="{82B4D889-1935-4F60-A8F5-4D0FF851E491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3F99-C97C-4A02-8D50-5BB36DC9D600}">
      <dsp:nvSpPr>
        <dsp:cNvPr id="0" name=""/>
        <dsp:cNvSpPr/>
      </dsp:nvSpPr>
      <dsp:spPr>
        <a:xfrm>
          <a:off x="4784883" y="479819"/>
          <a:ext cx="1271198" cy="1271263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7CA361-D701-4D7B-AD2D-4700AE645D34}">
      <dsp:nvSpPr>
        <dsp:cNvPr id="0" name=""/>
        <dsp:cNvSpPr/>
      </dsp:nvSpPr>
      <dsp:spPr>
        <a:xfrm>
          <a:off x="4628895" y="326684"/>
          <a:ext cx="1583719" cy="1577532"/>
        </a:xfrm>
        <a:prstGeom prst="ellipse">
          <a:avLst/>
        </a:prstGeom>
        <a:solidFill>
          <a:schemeClr val="accent1">
            <a:lumMod val="40000"/>
            <a:lumOff val="60000"/>
            <a:alpha val="90000"/>
          </a:schemeClr>
        </a:solidFill>
        <a:ln w="57150" cap="flat" cmpd="sng" algn="ctr">
          <a:solidFill>
            <a:srgbClr val="00B0F0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Total Unique Link: 33</a:t>
          </a:r>
          <a:endParaRPr lang="en-US" sz="2500" b="1" kern="1200" dirty="0"/>
        </a:p>
      </dsp:txBody>
      <dsp:txXfrm>
        <a:off x="4855141" y="552088"/>
        <a:ext cx="1131228" cy="1126724"/>
      </dsp:txXfrm>
    </dsp:sp>
    <dsp:sp modelId="{A7D57ED4-93D4-477D-AD46-8603A772F08B}">
      <dsp:nvSpPr>
        <dsp:cNvPr id="0" name=""/>
        <dsp:cNvSpPr/>
      </dsp:nvSpPr>
      <dsp:spPr>
        <a:xfrm rot="2700000">
          <a:off x="3465704" y="479729"/>
          <a:ext cx="1271219" cy="1271219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102082"/>
                <a:satOff val="-1464"/>
                <a:lumOff val="85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02082"/>
                <a:satOff val="-1464"/>
                <a:lumOff val="85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02082"/>
                <a:satOff val="-1464"/>
                <a:lumOff val="85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6A5F70-85E3-4AAA-9BA9-8F69FD3DD513}">
      <dsp:nvSpPr>
        <dsp:cNvPr id="0" name=""/>
        <dsp:cNvSpPr/>
      </dsp:nvSpPr>
      <dsp:spPr>
        <a:xfrm>
          <a:off x="3513684" y="522201"/>
          <a:ext cx="1186706" cy="11864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Feb: 16</a:t>
          </a:r>
          <a:endParaRPr lang="en-US" sz="2500" kern="1200" dirty="0"/>
        </a:p>
      </dsp:txBody>
      <dsp:txXfrm>
        <a:off x="3683213" y="691733"/>
        <a:ext cx="847647" cy="847434"/>
      </dsp:txXfrm>
    </dsp:sp>
    <dsp:sp modelId="{DE9EA986-D0B8-40D4-A696-2E2CCDE27482}">
      <dsp:nvSpPr>
        <dsp:cNvPr id="0" name=""/>
        <dsp:cNvSpPr/>
      </dsp:nvSpPr>
      <dsp:spPr>
        <a:xfrm rot="2700000">
          <a:off x="2157437" y="479729"/>
          <a:ext cx="1271219" cy="1271219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204164"/>
                <a:satOff val="-2928"/>
                <a:lumOff val="170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04164"/>
                <a:satOff val="-2928"/>
                <a:lumOff val="170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04164"/>
                <a:satOff val="-2928"/>
                <a:lumOff val="170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8007C3-FC0A-4525-8AF0-62F2ED0E9378}">
      <dsp:nvSpPr>
        <dsp:cNvPr id="0" name=""/>
        <dsp:cNvSpPr/>
      </dsp:nvSpPr>
      <dsp:spPr>
        <a:xfrm>
          <a:off x="2199966" y="522201"/>
          <a:ext cx="1186706" cy="11864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Jan: 23</a:t>
          </a:r>
          <a:endParaRPr lang="en-US" sz="2500" kern="1200" dirty="0"/>
        </a:p>
      </dsp:txBody>
      <dsp:txXfrm>
        <a:off x="2369496" y="691733"/>
        <a:ext cx="847647" cy="847434"/>
      </dsp:txXfrm>
    </dsp:sp>
    <dsp:sp modelId="{8CB34E88-F02E-43EB-9727-E739F60BB685}">
      <dsp:nvSpPr>
        <dsp:cNvPr id="0" name=""/>
        <dsp:cNvSpPr/>
      </dsp:nvSpPr>
      <dsp:spPr>
        <a:xfrm rot="2700000">
          <a:off x="843720" y="479729"/>
          <a:ext cx="1271219" cy="1271219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06246"/>
                <a:satOff val="-4392"/>
                <a:lumOff val="25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A87073-AF7B-4735-86DB-BF7B60CA4756}">
      <dsp:nvSpPr>
        <dsp:cNvPr id="0" name=""/>
        <dsp:cNvSpPr/>
      </dsp:nvSpPr>
      <dsp:spPr>
        <a:xfrm>
          <a:off x="886249" y="522201"/>
          <a:ext cx="1186706" cy="11864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Dec: 16</a:t>
          </a:r>
          <a:endParaRPr lang="en-US" sz="2500" kern="1200" dirty="0"/>
        </a:p>
      </dsp:txBody>
      <dsp:txXfrm>
        <a:off x="1055778" y="691733"/>
        <a:ext cx="847647" cy="847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DD8C-6EC7-4488-993B-70725FD08F5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9C21-17F2-442D-8FED-258EBF88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735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3CCB5-CA1E-4491-B999-E374FC008B2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25D40-8353-4756-B14B-4AE3E656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619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6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0332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1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9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4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2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58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8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9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3" y="6355083"/>
            <a:ext cx="508000" cy="313930"/>
          </a:xfrm>
          <a:prstGeom prst="rect">
            <a:avLst/>
          </a:prstGeom>
        </p:spPr>
        <p:txBody>
          <a:bodyPr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1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latin typeface="Axiata Book" pitchFamily="34" charset="0"/>
                <a:cs typeface="Axiata Book" pitchFamily="34" charset="0"/>
              </a:defRPr>
            </a:lvl1pPr>
          </a:lstStyle>
          <a:p>
            <a:pPr>
              <a:defRPr/>
            </a:pPr>
            <a:fld id="{EBF36C62-8C8A-4836-94D4-C0519B3D86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8367184" y="6481764"/>
            <a:ext cx="3012017" cy="376237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latin typeface="Axiata Book" pitchFamily="34" charset="0"/>
                <a:cs typeface="Axiata Book" pitchFamily="34" charset="0"/>
              </a:defRPr>
            </a:lvl1pPr>
          </a:lstStyle>
          <a:p>
            <a:pPr>
              <a:defRPr/>
            </a:pPr>
            <a:fld id="{A0BC98FA-9707-42DA-A207-40A04ECEFF4E}" type="datetime4">
              <a:rPr lang="en-US" smtClean="0"/>
              <a:pPr>
                <a:defRPr/>
              </a:pPr>
              <a:t>March 13,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07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9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45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7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7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8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86FF95-2DFD-4410-AE04-F146AC566157}" type="datetimeFigureOut">
              <a:rPr lang="en-US" smtClean="0">
                <a:solidFill>
                  <a:prstClr val="black"/>
                </a:solidFill>
              </a:rPr>
              <a:pPr/>
              <a:t>3/13/2019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271-CD8A-498B-8C89-C0693CFD3C47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76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80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58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52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latin typeface="Axiata Book" pitchFamily="34" charset="0"/>
                <a:cs typeface="Axiata Book" pitchFamily="34" charset="0"/>
              </a:defRPr>
            </a:lvl1pPr>
          </a:lstStyle>
          <a:p>
            <a:pPr>
              <a:defRPr/>
            </a:pPr>
            <a:fld id="{EBF36C62-8C8A-4836-94D4-C0519B3D86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8367184" y="6481764"/>
            <a:ext cx="3012017" cy="376237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latin typeface="Axiata Book" pitchFamily="34" charset="0"/>
                <a:cs typeface="Axiata Book" pitchFamily="34" charset="0"/>
              </a:defRPr>
            </a:lvl1pPr>
          </a:lstStyle>
          <a:p>
            <a:pPr>
              <a:defRPr/>
            </a:pPr>
            <a:fld id="{A0BC98FA-9707-42DA-A207-40A04ECEFF4E}" type="datetime4">
              <a:rPr lang="en-US" smtClean="0"/>
              <a:pPr>
                <a:defRPr/>
              </a:pPr>
              <a:t>March 13,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0332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1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9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4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2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3" y="6355083"/>
            <a:ext cx="508000" cy="313930"/>
          </a:xfrm>
          <a:prstGeom prst="rect">
            <a:avLst/>
          </a:prstGeom>
        </p:spPr>
        <p:txBody>
          <a:bodyPr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22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86FF95-2DFD-4410-AE04-F146AC566157}" type="datetimeFigureOut">
              <a:rPr lang="en-US" smtClean="0">
                <a:solidFill>
                  <a:prstClr val="black"/>
                </a:solidFill>
              </a:rPr>
              <a:pPr/>
              <a:t>3/13/2019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271-CD8A-498B-8C89-C0693CFD3C47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4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6461" y="6549647"/>
            <a:ext cx="508000" cy="313931"/>
          </a:xfrm>
          <a:prstGeom prst="rect">
            <a:avLst/>
          </a:prstGeom>
        </p:spPr>
        <p:txBody>
          <a:bodyPr/>
          <a:lstStyle>
            <a:lvl1pPr algn="r">
              <a:defRPr lang="en-US" sz="1320" b="0" kern="1200" baseline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2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0332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6461" y="6509504"/>
            <a:ext cx="508000" cy="313931"/>
          </a:xfrm>
          <a:prstGeom prst="rect">
            <a:avLst/>
          </a:prstGeom>
        </p:spPr>
        <p:txBody>
          <a:bodyPr/>
          <a:lstStyle>
            <a:lvl1pPr algn="r">
              <a:defRPr lang="en-US" sz="1320" b="0" kern="1200" baseline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7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1295400"/>
            <a:ext cx="5673970" cy="4114800"/>
          </a:xfrm>
        </p:spPr>
        <p:txBody>
          <a:bodyPr/>
          <a:lstStyle>
            <a:lvl1pPr>
              <a:defRPr sz="3000"/>
            </a:lvl1pPr>
            <a:lvl2pPr>
              <a:defRPr sz="252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9109" y="1295400"/>
            <a:ext cx="5673970" cy="4114800"/>
          </a:xfrm>
        </p:spPr>
        <p:txBody>
          <a:bodyPr/>
          <a:lstStyle>
            <a:lvl1pPr>
              <a:defRPr sz="3000"/>
            </a:lvl1pPr>
            <a:lvl2pPr>
              <a:defRPr sz="252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1751853" y="6682922"/>
            <a:ext cx="419189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241" tIns="0" rIns="97241" bIns="0" anchor="b">
            <a:spAutoFit/>
          </a:bodyPr>
          <a:lstStyle/>
          <a:p>
            <a:pPr algn="r" defTabSz="943817" eaLnBrk="0" hangingPunct="0"/>
            <a:fld id="{A68EDE52-726D-4B1E-BB90-C99F9E6907F7}" type="slidenum">
              <a:rPr lang="en-GB" sz="96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43817" eaLnBrk="0" hangingPunct="0"/>
              <a:t>‹#›</a:t>
            </a:fld>
            <a:endParaRPr lang="en-GB" sz="96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4.png"/><Relationship Id="rId4" Type="http://schemas.openxmlformats.org/officeDocument/2006/relationships/theme" Target="../theme/theme4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039477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4" descr="Logo_robi english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493" y="66675"/>
            <a:ext cx="7175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1134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52A6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25000"/>
        <a:buChar char=" 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582613" indent="-163513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•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2pPr>
      <a:lvl3pPr marL="1146175" indent="-231775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3pPr>
      <a:lvl4pPr marL="1597025" indent="-219075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·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4pPr>
      <a:lvl5pPr marL="20605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ＭＳ Ｐゴシック" pitchFamily="34" charset="-128"/>
        </a:defRPr>
      </a:lvl5pPr>
      <a:lvl6pPr marL="25177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6pPr>
      <a:lvl7pPr marL="29749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7pPr>
      <a:lvl8pPr marL="34321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8pPr>
      <a:lvl9pPr marL="3889375" indent="-177800" algn="l" defTabSz="1030288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Char char="-"/>
        <a:defRPr sz="16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0"/>
            <a:ext cx="8839200" cy="868362"/>
          </a:xfrm>
          <a:prstGeom prst="rect">
            <a:avLst/>
          </a:prstGeom>
        </p:spPr>
        <p:txBody>
          <a:bodyPr vert="horz" lIns="69562" tIns="34781" rIns="69562" bIns="3478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320"/>
            <a:ext cx="10972800" cy="4754880"/>
          </a:xfrm>
          <a:prstGeom prst="rect">
            <a:avLst/>
          </a:prstGeom>
        </p:spPr>
        <p:txBody>
          <a:bodyPr vert="horz" lIns="69562" tIns="34781" rIns="69562" bIns="34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337" y="6355083"/>
            <a:ext cx="818140" cy="313930"/>
          </a:xfrm>
          <a:prstGeom prst="rect">
            <a:avLst/>
          </a:prstGeom>
        </p:spPr>
        <p:txBody>
          <a:bodyPr lIns="69568" tIns="34784" rIns="69568" bIns="34784"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95622"/>
            <a:r>
              <a:rPr>
                <a:solidFill>
                  <a:prstClr val="black"/>
                </a:solidFill>
              </a:rPr>
              <a:t>1of  XX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2048"/>
            <a:ext cx="1981197" cy="31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9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95622" rtl="0" eaLnBrk="1" latinLnBrk="0" hangingPunct="1">
        <a:spcBef>
          <a:spcPct val="0"/>
        </a:spcBef>
        <a:buNone/>
        <a:defRPr sz="1500" b="1" kern="1200">
          <a:solidFill>
            <a:srgbClr val="EB1C24"/>
          </a:solidFill>
          <a:latin typeface="+mj-lt"/>
          <a:ea typeface="+mj-ea"/>
          <a:cs typeface="+mj-cs"/>
        </a:defRPr>
      </a:lvl1pPr>
    </p:titleStyle>
    <p:bodyStyle>
      <a:lvl1pPr marL="260859" indent="-260859" algn="l" defTabSz="6956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93" indent="-217382" algn="l" defTabSz="695622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69528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339" indent="-173906" algn="l" defTabSz="69562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150" indent="-173906" algn="l" defTabSz="69562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912962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773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8584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395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811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5622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433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1245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056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867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4678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2489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0"/>
            <a:ext cx="8839200" cy="868362"/>
          </a:xfrm>
          <a:prstGeom prst="rect">
            <a:avLst/>
          </a:prstGeom>
        </p:spPr>
        <p:txBody>
          <a:bodyPr vert="horz" lIns="69562" tIns="34781" rIns="69562" bIns="3478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320"/>
            <a:ext cx="10972800" cy="4754880"/>
          </a:xfrm>
          <a:prstGeom prst="rect">
            <a:avLst/>
          </a:prstGeom>
        </p:spPr>
        <p:txBody>
          <a:bodyPr vert="horz" lIns="69562" tIns="34781" rIns="69562" bIns="34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337" y="6355083"/>
            <a:ext cx="818140" cy="313930"/>
          </a:xfrm>
          <a:prstGeom prst="rect">
            <a:avLst/>
          </a:prstGeom>
        </p:spPr>
        <p:txBody>
          <a:bodyPr lIns="69568" tIns="34784" rIns="69568" bIns="34784"/>
          <a:lstStyle>
            <a:lvl1pPr algn="r">
              <a:defRPr lang="en-US" sz="8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95622"/>
            <a:r>
              <a:rPr>
                <a:solidFill>
                  <a:prstClr val="black"/>
                </a:solidFill>
              </a:rPr>
              <a:t>1of  XX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2048"/>
            <a:ext cx="1981197" cy="31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"/>
            <a:ext cx="990608" cy="68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95622" rtl="0" eaLnBrk="1" latinLnBrk="0" hangingPunct="1">
        <a:spcBef>
          <a:spcPct val="0"/>
        </a:spcBef>
        <a:buNone/>
        <a:defRPr sz="1500" b="1" kern="1200">
          <a:solidFill>
            <a:srgbClr val="EB1C24"/>
          </a:solidFill>
          <a:latin typeface="+mj-lt"/>
          <a:ea typeface="+mj-ea"/>
          <a:cs typeface="+mj-cs"/>
        </a:defRPr>
      </a:lvl1pPr>
    </p:titleStyle>
    <p:bodyStyle>
      <a:lvl1pPr marL="260859" indent="-260859" algn="l" defTabSz="6956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93" indent="-217382" algn="l" defTabSz="695622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69528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339" indent="-173906" algn="l" defTabSz="69562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150" indent="-173906" algn="l" defTabSz="69562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912962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773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8584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395" indent="-173906" algn="l" defTabSz="6956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811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5622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433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1245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056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867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4678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2489" algn="l" defTabSz="6956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9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41"/>
            <a:ext cx="8839200" cy="868362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320"/>
            <a:ext cx="10972800" cy="4754880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172200"/>
            <a:ext cx="31496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"/>
            <a:ext cx="1524005" cy="89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6461" y="6509504"/>
            <a:ext cx="508000" cy="313931"/>
          </a:xfrm>
          <a:prstGeom prst="rect">
            <a:avLst/>
          </a:prstGeom>
        </p:spPr>
        <p:txBody>
          <a:bodyPr/>
          <a:lstStyle>
            <a:lvl1pPr algn="r">
              <a:defRPr lang="en-US" sz="1320" b="0" kern="1200" baseline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defRPr>
            </a:lvl1pPr>
          </a:lstStyle>
          <a:p>
            <a:fld id="{6E2D2402-CBD8-40F7-ACEA-8F53A9E3C754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97196" rtl="0" eaLnBrk="1" latinLnBrk="0" hangingPunct="1">
        <a:spcBef>
          <a:spcPct val="0"/>
        </a:spcBef>
        <a:buNone/>
        <a:defRPr sz="2400" b="1" kern="1200">
          <a:solidFill>
            <a:srgbClr val="EB1C24"/>
          </a:solidFill>
          <a:latin typeface="Arial"/>
          <a:ea typeface="+mj-ea"/>
          <a:cs typeface="Arial"/>
          <a:sym typeface="Arial"/>
        </a:defRPr>
      </a:lvl1pPr>
    </p:titleStyle>
    <p:bodyStyle>
      <a:lvl1pPr marL="411449" indent="-411449" algn="l" defTabSz="1097196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1pPr>
      <a:lvl2pPr marL="891472" indent="-342874" algn="l" defTabSz="1097196" rtl="0" eaLnBrk="1" latinLnBrk="0" hangingPunct="1">
        <a:spcBef>
          <a:spcPct val="20000"/>
        </a:spcBef>
        <a:buFont typeface="Arial" pitchFamily="34" charset="0"/>
        <a:buChar char="–"/>
        <a:defRPr sz="192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2pPr>
      <a:lvl3pPr marL="1371496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3pPr>
      <a:lvl4pPr marL="1920094" indent="-274300" algn="l" defTabSz="1097196" rtl="0" eaLnBrk="1" latinLnBrk="0" hangingPunct="1">
        <a:spcBef>
          <a:spcPct val="20000"/>
        </a:spcBef>
        <a:buFont typeface="Arial" pitchFamily="34" charset="0"/>
        <a:buChar char="–"/>
        <a:defRPr sz="144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4pPr>
      <a:lvl5pPr marL="2468692" indent="-274300" algn="l" defTabSz="1097196" rtl="0" eaLnBrk="1" latinLnBrk="0" hangingPunct="1">
        <a:spcBef>
          <a:spcPct val="20000"/>
        </a:spcBef>
        <a:buFont typeface="Arial" pitchFamily="34" charset="0"/>
        <a:buChar char="»"/>
        <a:defRPr sz="1440" kern="1200">
          <a:solidFill>
            <a:schemeClr val="tx1"/>
          </a:solidFill>
          <a:latin typeface="Arial"/>
          <a:ea typeface="+mn-ea"/>
          <a:cs typeface="Arial"/>
          <a:sym typeface="Arial"/>
        </a:defRPr>
      </a:lvl5pPr>
      <a:lvl6pPr marL="3017290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88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86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84" indent="-274300" algn="l" defTabSz="10971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8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6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94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92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90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88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86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84" algn="l" defTabSz="109719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D57E-31CF-4154-81F7-E26C1A29A2A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823F-49ED-4E3E-A73A-3CC00785F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9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CDD2-E98C-4420-9F00-992D52C9ACC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3483-5A5E-4861-8A98-826EB03F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gif"/><Relationship Id="rId5" Type="http://schemas.openxmlformats.org/officeDocument/2006/relationships/diagramQuickStyle" Target="../diagrams/quickStyle1.xml"/><Relationship Id="rId10" Type="http://schemas.openxmlformats.org/officeDocument/2006/relationships/chart" Target="../charts/chart8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134">
              <a:srgbClr val="EAF2F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0" y="2133600"/>
            <a:ext cx="12192000" cy="20436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FC31C"/>
              </a:solidFill>
              <a:effectLst/>
              <a:uLnTx/>
              <a:uFillTx/>
              <a:latin typeface="Axiata Bold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FC31C"/>
                </a:solidFill>
                <a:effectLst/>
                <a:uLnTx/>
                <a:uFillTx/>
                <a:latin typeface="Axiata Bold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50" normalizeH="0" baseline="0" noProof="0" dirty="0" smtClean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NTTN </a:t>
            </a:r>
            <a:r>
              <a:rPr kumimoji="0" lang="en-US" sz="3000" b="1" i="0" u="none" strike="noStrike" kern="1200" cap="none" spc="50" normalizeH="0" baseline="0" noProof="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Governance Meeting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50" normalizeH="0" baseline="0" noProof="0" dirty="0" smtClean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Wk-10</a:t>
            </a:r>
            <a:endParaRPr kumimoji="0" lang="en-US" sz="3000" b="1" i="0" u="none" strike="noStrike" kern="1200" cap="none" spc="50" normalizeH="0" baseline="0" noProof="0" dirty="0">
              <a:ln w="11430"/>
              <a:solidFill>
                <a:prstClr val="white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59E4A-293B-4E6F-BBFC-B1AC1EF713CE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March 13, 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58379" y="4402230"/>
            <a:ext cx="1907772" cy="834651"/>
          </a:xfrm>
          <a:prstGeom prst="rect">
            <a:avLst/>
          </a:prstGeom>
        </p:spPr>
      </p:pic>
      <p:pic>
        <p:nvPicPr>
          <p:cNvPr id="6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30" y="4350318"/>
            <a:ext cx="1011888" cy="8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21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1DB82-CB2B-45D3-A821-878F8819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369" y="222250"/>
            <a:ext cx="7090536" cy="67839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Improvements regarding PM activities in Hill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30649-D784-4E3E-B169-22426CBF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60" y="1278227"/>
            <a:ext cx="5596853" cy="48907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 smtClean="0"/>
              <a:t>Total </a:t>
            </a:r>
            <a:r>
              <a:rPr lang="en-US" sz="1800" dirty="0"/>
              <a:t>Coverage Area : 300 km (Approx</a:t>
            </a:r>
            <a:r>
              <a:rPr lang="en-US" sz="1800" dirty="0" smtClean="0"/>
              <a:t>.) </a:t>
            </a:r>
            <a:r>
              <a:rPr lang="en-US" sz="1800" dirty="0" err="1" smtClean="0"/>
              <a:t>Rangamati</a:t>
            </a:r>
            <a:r>
              <a:rPr lang="en-US" sz="1800" dirty="0" smtClean="0"/>
              <a:t> &amp; </a:t>
            </a:r>
            <a:r>
              <a:rPr lang="en-US" sz="1800" dirty="0" err="1" smtClean="0"/>
              <a:t>Khagrachori</a:t>
            </a:r>
            <a:r>
              <a:rPr lang="en-US" sz="1800" dirty="0"/>
              <a:t> </a:t>
            </a:r>
            <a:r>
              <a:rPr lang="en-US" sz="1800" dirty="0" smtClean="0"/>
              <a:t>Zone.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 Completed coverage area :</a:t>
            </a:r>
            <a:r>
              <a:rPr lang="en-US" sz="1800" dirty="0" smtClean="0"/>
              <a:t>186 </a:t>
            </a:r>
            <a:r>
              <a:rPr lang="en-US" sz="1800" dirty="0"/>
              <a:t>KM approx</a:t>
            </a:r>
            <a:r>
              <a:rPr lang="en-US" sz="1800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prstClr val="black"/>
                </a:solidFill>
              </a:rPr>
              <a:t> Total TJB Fixed :45 Nos.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prstClr val="black"/>
                </a:solidFill>
              </a:rPr>
              <a:t>Total  </a:t>
            </a:r>
            <a:r>
              <a:rPr lang="en-US" sz="1700" dirty="0">
                <a:solidFill>
                  <a:prstClr val="black"/>
                </a:solidFill>
              </a:rPr>
              <a:t>Clamping Done : 5</a:t>
            </a:r>
            <a:r>
              <a:rPr lang="en-US" sz="1700" dirty="0" smtClean="0">
                <a:solidFill>
                  <a:prstClr val="black"/>
                </a:solidFill>
              </a:rPr>
              <a:t>9 Nos.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prstClr val="black"/>
                </a:solidFill>
              </a:rPr>
              <a:t>Total New </a:t>
            </a:r>
            <a:r>
              <a:rPr lang="en-US" sz="1700" dirty="0">
                <a:solidFill>
                  <a:prstClr val="black"/>
                </a:solidFill>
              </a:rPr>
              <a:t>Cable Pulled : </a:t>
            </a:r>
            <a:r>
              <a:rPr lang="en-US" sz="1700" dirty="0" smtClean="0">
                <a:solidFill>
                  <a:prstClr val="black"/>
                </a:solidFill>
              </a:rPr>
              <a:t>1437 Meter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prstClr val="black"/>
                </a:solidFill>
              </a:rPr>
              <a:t>Total </a:t>
            </a:r>
            <a:r>
              <a:rPr lang="en-US" sz="1700" dirty="0">
                <a:solidFill>
                  <a:prstClr val="black"/>
                </a:solidFill>
              </a:rPr>
              <a:t>Bend Rectification </a:t>
            </a:r>
            <a:r>
              <a:rPr lang="en-US" sz="1700" dirty="0" smtClean="0">
                <a:solidFill>
                  <a:prstClr val="black"/>
                </a:solidFill>
              </a:rPr>
              <a:t>:32 Nos.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prstClr val="black"/>
                </a:solidFill>
              </a:rPr>
              <a:t>Road </a:t>
            </a:r>
            <a:r>
              <a:rPr lang="en-US" sz="1700" dirty="0">
                <a:solidFill>
                  <a:prstClr val="black"/>
                </a:solidFill>
              </a:rPr>
              <a:t>Cross Height Increase </a:t>
            </a:r>
            <a:r>
              <a:rPr lang="en-US" sz="1700" dirty="0" smtClean="0">
                <a:solidFill>
                  <a:prstClr val="black"/>
                </a:solidFill>
              </a:rPr>
              <a:t>:6 </a:t>
            </a:r>
            <a:r>
              <a:rPr lang="en-US" sz="1700" dirty="0">
                <a:solidFill>
                  <a:prstClr val="black"/>
                </a:solidFill>
              </a:rPr>
              <a:t>Nos.</a:t>
            </a:r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1800" dirty="0"/>
              <a:t>Pending PM coverage area : </a:t>
            </a:r>
            <a:r>
              <a:rPr lang="en-US" sz="1800" dirty="0" smtClean="0"/>
              <a:t>For </a:t>
            </a:r>
            <a:r>
              <a:rPr lang="en-US" sz="1800" dirty="0" smtClean="0"/>
              <a:t>110</a:t>
            </a:r>
            <a:r>
              <a:rPr lang="en-US" sz="1800" dirty="0" smtClean="0"/>
              <a:t> </a:t>
            </a:r>
            <a:r>
              <a:rPr lang="en-US" sz="1800" dirty="0"/>
              <a:t>km (</a:t>
            </a:r>
            <a:r>
              <a:rPr lang="en-US" sz="1800" b="1" dirty="0" err="1" smtClean="0"/>
              <a:t>Alutila</a:t>
            </a:r>
            <a:r>
              <a:rPr lang="en-US" sz="1800" b="1" dirty="0" smtClean="0"/>
              <a:t> </a:t>
            </a:r>
            <a:r>
              <a:rPr lang="en-US" sz="1800" b="1" dirty="0"/>
              <a:t>to </a:t>
            </a:r>
            <a:r>
              <a:rPr lang="en-US" sz="1800" b="1" dirty="0" err="1"/>
              <a:t>Fatikchori</a:t>
            </a:r>
            <a:r>
              <a:rPr lang="en-US" sz="1800" b="1" dirty="0"/>
              <a:t> </a:t>
            </a:r>
            <a:r>
              <a:rPr lang="en-US" sz="1800" b="1" dirty="0" err="1"/>
              <a:t>Bibirhat</a:t>
            </a:r>
            <a:r>
              <a:rPr lang="en-US" sz="1800" b="1" dirty="0"/>
              <a:t> </a:t>
            </a:r>
            <a:r>
              <a:rPr lang="en-US" sz="1800" dirty="0" smtClean="0"/>
              <a:t>). We </a:t>
            </a:r>
            <a:r>
              <a:rPr lang="en-US" sz="1800" dirty="0"/>
              <a:t>need to </a:t>
            </a:r>
            <a:r>
              <a:rPr lang="en-US" sz="1800" dirty="0" smtClean="0"/>
              <a:t>reroute </a:t>
            </a:r>
            <a:r>
              <a:rPr lang="en-US" sz="1800" dirty="0"/>
              <a:t>the </a:t>
            </a:r>
            <a:r>
              <a:rPr lang="en-US" sz="1800" dirty="0"/>
              <a:t>4km cable </a:t>
            </a:r>
            <a:r>
              <a:rPr lang="en-US" sz="1800" dirty="0"/>
              <a:t>from </a:t>
            </a:r>
            <a:r>
              <a:rPr lang="en-US" sz="1800" b="1" dirty="0" err="1" smtClean="0"/>
              <a:t>Alutila</a:t>
            </a:r>
            <a:r>
              <a:rPr lang="en-US" sz="1800" b="1" dirty="0" smtClean="0"/>
              <a:t> </a:t>
            </a:r>
            <a:r>
              <a:rPr lang="en-US" sz="1800" b="1" dirty="0"/>
              <a:t>to </a:t>
            </a:r>
            <a:r>
              <a:rPr lang="en-US" sz="1800" b="1" dirty="0" err="1"/>
              <a:t>Bibirhat</a:t>
            </a:r>
            <a:r>
              <a:rPr lang="en-US" sz="1800" b="1" dirty="0"/>
              <a:t> </a:t>
            </a:r>
            <a:r>
              <a:rPr lang="en-US" sz="1800" dirty="0" smtClean="0"/>
              <a:t>portion.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78227"/>
            <a:ext cx="5860001" cy="4233931"/>
          </a:xfrm>
          <a:prstGeom prst="rect">
            <a:avLst/>
          </a:prstGeom>
        </p:spPr>
      </p:pic>
      <p:pic>
        <p:nvPicPr>
          <p:cNvPr id="8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13927" y="55665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 smtClean="0"/>
              <a:t>Current Route	</a:t>
            </a:r>
            <a:r>
              <a:rPr lang="en-US" dirty="0" smtClean="0"/>
              <a:t>	: </a:t>
            </a:r>
            <a:r>
              <a:rPr lang="en-US" dirty="0" smtClean="0">
                <a:solidFill>
                  <a:srgbClr val="FF3300"/>
                </a:solidFill>
              </a:rPr>
              <a:t>Red Marked</a:t>
            </a:r>
          </a:p>
          <a:p>
            <a:pPr lvl="1"/>
            <a:r>
              <a:rPr lang="en-US" b="1" dirty="0" smtClean="0"/>
              <a:t>Planned </a:t>
            </a:r>
            <a:r>
              <a:rPr lang="en-US" b="1" dirty="0"/>
              <a:t>New Route</a:t>
            </a:r>
            <a:r>
              <a:rPr lang="en-US" dirty="0"/>
              <a:t>	: </a:t>
            </a:r>
            <a:r>
              <a:rPr lang="en-US" dirty="0">
                <a:solidFill>
                  <a:srgbClr val="FFC000"/>
                </a:solidFill>
              </a:rPr>
              <a:t>Yellow Marked</a:t>
            </a:r>
          </a:p>
        </p:txBody>
      </p:sp>
    </p:spTree>
    <p:extLst>
      <p:ext uri="{BB962C8B-B14F-4D97-AF65-F5344CB8AC3E}">
        <p14:creationId xmlns:p14="http://schemas.microsoft.com/office/powerpoint/2010/main" val="10160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82676" y="250309"/>
            <a:ext cx="8574566" cy="57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17" b="1" dirty="0" smtClean="0">
                <a:solidFill>
                  <a:schemeClr val="accent4">
                    <a:lumMod val="50000"/>
                  </a:schemeClr>
                </a:solidFill>
              </a:rPr>
              <a:t>Quality Issue</a:t>
            </a:r>
            <a:endParaRPr lang="en-US" sz="3117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Picture 15" descr="summit-com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783" y="6302646"/>
            <a:ext cx="1328665" cy="556369"/>
          </a:xfrm>
          <a:prstGeom prst="rect">
            <a:avLst/>
          </a:prstGeom>
        </p:spPr>
      </p:pic>
      <p:pic>
        <p:nvPicPr>
          <p:cNvPr id="17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65996"/>
              </p:ext>
            </p:extLst>
          </p:nvPr>
        </p:nvGraphicFramePr>
        <p:xfrm>
          <a:off x="589566" y="1115364"/>
          <a:ext cx="9956800" cy="491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400"/>
                <a:gridCol w="49784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chemeClr val="accent5"/>
                          </a:solidFill>
                          <a:effectLst/>
                        </a:rPr>
                        <a:t>incident_title</a:t>
                      </a:r>
                      <a:endParaRPr lang="en-US" sz="1800" b="1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Update</a:t>
                      </a:r>
                      <a:endParaRPr lang="en-US" sz="1800" b="1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Huge frame loss in GPSRP77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Cable changed at last mile.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| huge frame loss from TNMZP02 POP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Capacity issue solved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 frame loss under FNSDR35pop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 problem, found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 ping loss in BH under Pop SYBSW01.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 loss issue solved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|HS frame loss in LXSDR38 nodeB under Pop: LXSDR12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 problem, found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Ping loss in MYSDR02 nodeB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 problem, found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high Ping Loss in 159 Node-B Under  (RNC: DRH19) since 6-Mar 3PM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Mulitple BB break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|high frame loss in GPSDR1N nodeB  POP: GPSDR11 Vlan: 1012, 2012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 problem, found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Robi is getting Frame loss under GPKLK59 pop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Capacity issue solved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HS Frame Loss in 75 Node-B Under DRE37 on 4-March 8 PM to 11 PM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High loss issue solved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Robi getting high frame loss in 35 NodeB under DRE12 |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Logical problem solved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ROBi is getting TNBSL01 &amp; TNSKP06 POP frame loss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Capacity issue. Solution ongoing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ROBI is observing high DCH Frame Loss in 61 Node-B Under CRE25 since 5-March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Capacity issue temorary solved. Permanent ongoing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ROBi is observing high DCH Frame Loss in 69 Node-B Under CRE32 on 11 PM since 5-Mar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Capacity issue temorary solved. Permanent ongoing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ROBi is observing high DCH Frame Loss in 45 Node-B Under CRE06 since 4-March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Capacity issue temorary solved. Permanent ongoing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|Robi getting Frame Loss in 69 Node B Under CRE32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Capacity issue </a:t>
                      </a:r>
                      <a:r>
                        <a:rPr lang="en-US" sz="1400" u="none" strike="noStrike" dirty="0" err="1">
                          <a:effectLst/>
                        </a:rPr>
                        <a:t>temorary</a:t>
                      </a:r>
                      <a:r>
                        <a:rPr lang="en-US" sz="1400" u="none" strike="noStrike" dirty="0">
                          <a:effectLst/>
                        </a:rPr>
                        <a:t> solved. Permanent ongoing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4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08349" y="1931830"/>
            <a:ext cx="69159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briola" panose="04040605051002020D02" pitchFamily="82" charset="0"/>
                <a:ea typeface="+mn-ea"/>
                <a:cs typeface="Times New Roman" pitchFamily="18" charset="0"/>
              </a:rPr>
              <a:t>Thank</a:t>
            </a:r>
            <a:r>
              <a:rPr kumimoji="0" lang="en-US" sz="96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briola" panose="04040605051002020D02" pitchFamily="82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briola" panose="04040605051002020D02" pitchFamily="82" charset="0"/>
                <a:ea typeface="+mn-ea"/>
                <a:cs typeface="Times New Roman" pitchFamily="18" charset="0"/>
              </a:rPr>
              <a:t>You</a:t>
            </a:r>
          </a:p>
        </p:txBody>
      </p:sp>
      <p:pic>
        <p:nvPicPr>
          <p:cNvPr id="5" name="Picture 4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7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9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299195" y="442425"/>
            <a:ext cx="9012709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lvl="0">
              <a:defRPr/>
            </a:pPr>
            <a:r>
              <a:rPr lang="en-US" sz="2800" b="1" spc="50" dirty="0" smtClean="0">
                <a:ln w="11430"/>
                <a:solidFill>
                  <a:schemeClr val="accent4">
                    <a:lumMod val="50000"/>
                  </a:schemeClr>
                </a:solidFill>
              </a:rPr>
              <a:t>Agenda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uLnTx/>
              <a:uFillTx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36C62-8C8A-4836-94D4-C0519B3D86C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59E4A-293B-4E6F-BBFC-B1AC1EF713CE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March 13, 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14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52149" y="1592257"/>
            <a:ext cx="102016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Last two weeks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RCA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closing with fault and quality with interim and permanent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remedy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Repetitive outage remedy timeline follow up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CTG North and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Mymensingh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 zonal improvement plan for outage frequency high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QoS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 and loss reporting modality and automation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SOC monitoring with topology in full fledge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Preventive maintenance report and summer preparation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Check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</a:rPr>
              <a:t>list(Actions) chronology for frame loss/fault fix.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299195" y="442425"/>
            <a:ext cx="9012709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lvl="0">
              <a:defRPr/>
            </a:pPr>
            <a:r>
              <a:rPr lang="en-US" sz="2800" b="1" spc="50" dirty="0" smtClean="0">
                <a:ln w="11430"/>
                <a:solidFill>
                  <a:schemeClr val="accent4">
                    <a:lumMod val="50000"/>
                  </a:schemeClr>
                </a:solidFill>
              </a:rPr>
              <a:t>Network Availability (6 Months)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uLnTx/>
              <a:uFillTx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36C62-8C8A-4836-94D4-C0519B3D86C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59E4A-293B-4E6F-BBFC-B1AC1EF713CE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March 13, 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14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033658"/>
              </p:ext>
            </p:extLst>
          </p:nvPr>
        </p:nvGraphicFramePr>
        <p:xfrm>
          <a:off x="30742" y="873312"/>
          <a:ext cx="3514725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046332"/>
              </p:ext>
            </p:extLst>
          </p:nvPr>
        </p:nvGraphicFramePr>
        <p:xfrm>
          <a:off x="2570410" y="882837"/>
          <a:ext cx="3848100" cy="28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031721"/>
              </p:ext>
            </p:extLst>
          </p:nvPr>
        </p:nvGraphicFramePr>
        <p:xfrm>
          <a:off x="5382798" y="911412"/>
          <a:ext cx="3714750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379563"/>
              </p:ext>
            </p:extLst>
          </p:nvPr>
        </p:nvGraphicFramePr>
        <p:xfrm>
          <a:off x="8099839" y="873312"/>
          <a:ext cx="3652838" cy="284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751636"/>
              </p:ext>
            </p:extLst>
          </p:nvPr>
        </p:nvGraphicFramePr>
        <p:xfrm>
          <a:off x="-78796" y="4000500"/>
          <a:ext cx="37338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888931"/>
              </p:ext>
            </p:extLst>
          </p:nvPr>
        </p:nvGraphicFramePr>
        <p:xfrm>
          <a:off x="2691854" y="4007644"/>
          <a:ext cx="3605213" cy="284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554261"/>
              </p:ext>
            </p:extLst>
          </p:nvPr>
        </p:nvGraphicFramePr>
        <p:xfrm>
          <a:off x="5838949" y="3987800"/>
          <a:ext cx="6172199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6389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493" y="250309"/>
            <a:ext cx="8574566" cy="57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17" b="1" dirty="0" err="1">
                <a:solidFill>
                  <a:schemeClr val="accent4">
                    <a:lumMod val="50000"/>
                  </a:schemeClr>
                </a:solidFill>
              </a:rPr>
              <a:t>Gazipur</a:t>
            </a:r>
            <a:r>
              <a:rPr lang="en-US" sz="3117" b="1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n-US" sz="3117" b="1" dirty="0" err="1">
                <a:solidFill>
                  <a:schemeClr val="accent4">
                    <a:lumMod val="50000"/>
                  </a:schemeClr>
                </a:solidFill>
              </a:rPr>
              <a:t>Mymensingh</a:t>
            </a:r>
            <a:r>
              <a:rPr lang="en-US" sz="3117" b="1" dirty="0">
                <a:solidFill>
                  <a:schemeClr val="accent4">
                    <a:lumMod val="50000"/>
                  </a:schemeClr>
                </a:solidFill>
              </a:rPr>
              <a:t> zonal improvement plan</a:t>
            </a:r>
          </a:p>
        </p:txBody>
      </p:sp>
      <p:pic>
        <p:nvPicPr>
          <p:cNvPr id="16" name="Picture 15" descr="summit-com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783" y="6302646"/>
            <a:ext cx="1328665" cy="556369"/>
          </a:xfrm>
          <a:prstGeom prst="rect">
            <a:avLst/>
          </a:prstGeom>
        </p:spPr>
      </p:pic>
      <p:pic>
        <p:nvPicPr>
          <p:cNvPr id="17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1756"/>
              </p:ext>
            </p:extLst>
          </p:nvPr>
        </p:nvGraphicFramePr>
        <p:xfrm>
          <a:off x="564653" y="1261407"/>
          <a:ext cx="10917704" cy="4571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056"/>
                <a:gridCol w="2813190"/>
                <a:gridCol w="1529697"/>
                <a:gridCol w="1589666"/>
                <a:gridCol w="4304095"/>
              </a:tblGrid>
              <a:tr h="581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SL NO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Link Names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Up-gradation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Dead-line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Remarks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</a:tr>
              <a:tr h="3124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Mymensingh-Gazipur backbone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10 G to 20 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 Mar 2019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Uttara-Pubail &amp; Pubail to Gazipur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10G to 100G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 Mar 2019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Done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</a:tr>
              <a:tr h="3124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Pubail-DH03-Gazipur links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20G to 30G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22 Mar 2019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</a:tr>
              <a:tr h="3124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New link establishment at </a:t>
                      </a:r>
                      <a:r>
                        <a:rPr lang="en-US" sz="1500" dirty="0" err="1">
                          <a:effectLst/>
                        </a:rPr>
                        <a:t>Tangail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 G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 Mar 2019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 links up-gradation at Jamalpur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1G to 10G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13 Mar 2019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Dependency: ROBI could</a:t>
                      </a:r>
                      <a:r>
                        <a:rPr lang="en-US" sz="15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not arrange access at JPSDR02 site</a:t>
                      </a:r>
                      <a:endParaRPr lang="en-US" sz="15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</a:tr>
              <a:tr h="624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MYSDR03 - MYPGCB link up-gradation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1G to 2G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 Mar 2019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</a:tr>
              <a:tr h="6591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Gazipur POP - DH03 new fiber route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30 Mar 2019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</a:tr>
              <a:tr h="624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Tongi Station Road- Uttara House Building new fiber route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 Apr 2019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0100" marR="70100" marT="0" marB="0" anchor="ctr"/>
                </a:tc>
              </a:tr>
            </a:tbl>
          </a:graphicData>
        </a:graphic>
      </p:graphicFrame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10308019" y="6182000"/>
            <a:ext cx="1983200" cy="420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Shape 409"/>
          <p:cNvSpPr txBox="1">
            <a:spLocks/>
          </p:cNvSpPr>
          <p:nvPr/>
        </p:nvSpPr>
        <p:spPr>
          <a:xfrm>
            <a:off x="1293522" y="336297"/>
            <a:ext cx="8917969" cy="48602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sz="2400" dirty="0">
                <a:solidFill>
                  <a:schemeClr val="accent4">
                    <a:lumMod val="50000"/>
                  </a:schemeClr>
                </a:solidFill>
                <a:latin typeface="Roboto Condensed Light"/>
                <a:ea typeface="Roboto Condensed Light"/>
                <a:cs typeface="Roboto Condensed Light"/>
              </a:rPr>
              <a:t>Ongoing </a:t>
            </a:r>
            <a:r>
              <a:rPr lang="en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Roboto Condensed Light"/>
                <a:cs typeface="Roboto Condensed Light"/>
              </a:rPr>
              <a:t>Network</a:t>
            </a:r>
            <a:r>
              <a:rPr lang="en" sz="2400" dirty="0">
                <a:solidFill>
                  <a:schemeClr val="accent4">
                    <a:lumMod val="50000"/>
                  </a:schemeClr>
                </a:solidFill>
                <a:latin typeface="Roboto Condensed Light"/>
                <a:ea typeface="Roboto Condensed Light"/>
                <a:cs typeface="Roboto Condensed Light"/>
              </a:rPr>
              <a:t> Improvement Activity/ Summer Preparation by SCL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832" y="1703184"/>
            <a:ext cx="3558939" cy="1995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Preventive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Maintenance (phase-1)</a:t>
            </a:r>
          </a:p>
          <a:p>
            <a:pPr lvl="0"/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/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/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6832" y="1279525"/>
            <a:ext cx="3558939" cy="3548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Preventive Maintenance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72720" y="1279524"/>
            <a:ext cx="3558939" cy="34564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latin typeface="Calibri" panose="020F0502020204030204" pitchFamily="34" charset="0"/>
              </a:rPr>
              <a:t>Network Swap 1st Phase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6832" y="3829250"/>
            <a:ext cx="3558939" cy="6737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latin typeface="Calibri" panose="020F0502020204030204" pitchFamily="34" charset="0"/>
              </a:rPr>
              <a:t>Ring Modification and up-gradation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72720" y="1693947"/>
            <a:ext cx="3558939" cy="19957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E2E network swap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Total: 185 site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   Done: 185 site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   Remaining: 0 site</a:t>
            </a:r>
          </a:p>
          <a:p>
            <a:pPr lvl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Increases 332 access link’s capacity from 1G to 10G</a:t>
            </a:r>
          </a:p>
          <a:p>
            <a:pPr lvl="0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6832" y="4579664"/>
            <a:ext cx="3558939" cy="19957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Analyzing the traffic flow and link utilization, ring modification &amp; capacity upgradation.  </a:t>
            </a:r>
          </a:p>
          <a:p>
            <a:pPr lvl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Total : 66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Done: 35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Remaining: 31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72720" y="3806091"/>
            <a:ext cx="3558939" cy="6737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latin typeface="Calibri" panose="020F0502020204030204" pitchFamily="34" charset="0"/>
              </a:rPr>
              <a:t>Link Shifting from OH fiber to UG fiber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72720" y="4556505"/>
            <a:ext cx="3558939" cy="19957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67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Link shifting from OH fiber to newly deployed UG fiber.</a:t>
            </a:r>
          </a:p>
          <a:p>
            <a:pPr lvl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Total Target: ~1000Km fiber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Done: 0 km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Deadline: 31-May-19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78711" y="1279524"/>
            <a:ext cx="3558939" cy="343366"/>
          </a:xfrm>
          <a:prstGeom prst="rect">
            <a:avLst/>
          </a:prstGeom>
          <a:solidFill>
            <a:srgbClr val="3A81BA"/>
          </a:solidFill>
          <a:ln>
            <a:solidFill>
              <a:srgbClr val="3A8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latin typeface="Calibri" panose="020F0502020204030204" pitchFamily="34" charset="0"/>
              </a:rPr>
              <a:t>Network Swap 2nd Phase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78711" y="1691667"/>
            <a:ext cx="3558939" cy="1995739"/>
          </a:xfrm>
          <a:prstGeom prst="rect">
            <a:avLst/>
          </a:prstGeom>
          <a:solidFill>
            <a:srgbClr val="D6E6F2"/>
          </a:solidFill>
          <a:ln>
            <a:solidFill>
              <a:srgbClr val="D6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Network swap with higher capacity device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Increases link’s capacity from 1G to 10G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Total: 684 link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Done: 301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Pending: 383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Deadline: 30-Apr-19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78711" y="3803811"/>
            <a:ext cx="3558939" cy="673741"/>
          </a:xfrm>
          <a:prstGeom prst="rect">
            <a:avLst/>
          </a:prstGeom>
          <a:solidFill>
            <a:srgbClr val="FF9800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latin typeface="Calibri" panose="020F0502020204030204" pitchFamily="34" charset="0"/>
              </a:rPr>
              <a:t>Link Shifting from OH fiber to UG fiber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78711" y="4554225"/>
            <a:ext cx="3558939" cy="1995739"/>
          </a:xfrm>
          <a:prstGeom prst="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Regular checkup &amp; Fiber Loss Rectification</a:t>
            </a:r>
          </a:p>
          <a:p>
            <a:pPr lvl="1"/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Rectification SLA 24-48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hrs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26577" y="2447521"/>
          <a:ext cx="3499092" cy="93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54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34720">
                <a:tc>
                  <a:txBody>
                    <a:bodyPr/>
                    <a:lstStyle/>
                    <a:p>
                      <a:pPr lvl="0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Total : 390 Link</a:t>
                      </a:r>
                      <a:br>
                        <a:rPr lang="en-US" sz="13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Done: 362 Link</a:t>
                      </a:r>
                      <a:br>
                        <a:rPr lang="en-US" sz="13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Remaining: 28 link</a:t>
                      </a:r>
                    </a:p>
                    <a:p>
                      <a:pPr lvl="0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Deadline: March’19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Total : 266 sites</a:t>
                      </a:r>
                      <a:br>
                        <a:rPr lang="en-US" sz="13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Done: 243 sites</a:t>
                      </a:r>
                      <a:br>
                        <a:rPr lang="en-US" sz="13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Remaining: 23 sites</a:t>
                      </a:r>
                    </a:p>
                    <a:p>
                      <a:pPr lvl="0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Deadline: March’19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25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27" name="Picture 2" descr="Image result for rob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3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299195" y="442425"/>
            <a:ext cx="9012709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lvl="0">
              <a:defRPr/>
            </a:pPr>
            <a:r>
              <a:rPr lang="en-US" sz="2800" b="1" spc="50" dirty="0">
                <a:ln w="11430"/>
                <a:solidFill>
                  <a:schemeClr val="accent4">
                    <a:lumMod val="50000"/>
                  </a:schemeClr>
                </a:solidFill>
              </a:rPr>
              <a:t>Check list(Actions) </a:t>
            </a:r>
            <a:r>
              <a:rPr lang="en-US" sz="2800" b="1" spc="50" dirty="0" smtClean="0">
                <a:ln w="11430"/>
                <a:solidFill>
                  <a:schemeClr val="accent4">
                    <a:lumMod val="50000"/>
                  </a:schemeClr>
                </a:solidFill>
              </a:rPr>
              <a:t>for Quality Issues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uLnTx/>
              <a:uFillTx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36C62-8C8A-4836-94D4-C0519B3D86C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59E4A-293B-4E6F-BBFC-B1AC1EF713CE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March 13, 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53059"/>
              </p:ext>
            </p:extLst>
          </p:nvPr>
        </p:nvGraphicFramePr>
        <p:xfrm>
          <a:off x="971550" y="1577718"/>
          <a:ext cx="10233070" cy="3818528"/>
        </p:xfrm>
        <a:graphic>
          <a:graphicData uri="http://schemas.openxmlformats.org/drawingml/2006/table">
            <a:tbl>
              <a:tblPr firstRow="1" firstCol="1" bandRow="1"/>
              <a:tblGrid>
                <a:gridCol w="976516"/>
                <a:gridCol w="9256554"/>
              </a:tblGrid>
              <a:tr h="545504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Step-1: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Find out the available paths from access site to HO site.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504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Step-2: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Check capacity congestion in the available paths.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504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Step-3: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If any congestion found, then check other available paths to re-route traffic.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504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Step-4: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 no issue found at Step-2 &amp;3, check high RSL of the available paths.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504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Step-5: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 any high RSL found, check if other available paths are okay, then re-route traffic to that path.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504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Step-6: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With above step, deactivate the infected link and inform RIO to rectify.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504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Step-7: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After logical rectification, check ping and </a:t>
                      </a:r>
                      <a:r>
                        <a:rPr lang="en-US" sz="1600" dirty="0" err="1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traceroute</a:t>
                      </a:r>
                      <a:r>
                        <a:rPr lang="en-US" sz="160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status from access site to HO site.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4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299195" y="442425"/>
            <a:ext cx="9012709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 smtClean="0">
                <a:ln w="11430"/>
                <a:solidFill>
                  <a:schemeClr val="accent4">
                    <a:lumMod val="50000"/>
                  </a:schemeClr>
                </a:solidFill>
                <a:uLnTx/>
                <a:uFillTx/>
                <a:ea typeface="+mn-ea"/>
                <a:cs typeface="+mn-cs"/>
              </a:rPr>
              <a:t>Major Incident  RCA Analysis and fixing (</a:t>
            </a:r>
            <a:r>
              <a:rPr kumimoji="0" lang="en-US" sz="2800" b="1" i="0" u="none" strike="noStrike" kern="1200" cap="none" spc="50" normalizeH="0" baseline="0" noProof="0" dirty="0" err="1" smtClean="0">
                <a:ln w="11430"/>
                <a:solidFill>
                  <a:schemeClr val="accent4">
                    <a:lumMod val="50000"/>
                  </a:schemeClr>
                </a:solidFill>
                <a:uLnTx/>
                <a:uFillTx/>
                <a:ea typeface="+mn-ea"/>
                <a:cs typeface="+mn-cs"/>
              </a:rPr>
              <a:t>Wk</a:t>
            </a:r>
            <a:r>
              <a:rPr kumimoji="0" lang="en-US" sz="2800" b="1" i="0" u="none" strike="noStrike" kern="1200" cap="none" spc="50" normalizeH="0" baseline="0" noProof="0" dirty="0" smtClean="0">
                <a:ln w="11430"/>
                <a:solidFill>
                  <a:schemeClr val="accent4">
                    <a:lumMod val="50000"/>
                  </a:schemeClr>
                </a:solidFill>
                <a:uLnTx/>
                <a:uFillTx/>
                <a:ea typeface="+mn-ea"/>
                <a:cs typeface="+mn-cs"/>
              </a:rPr>
              <a:t>- 9 &amp; 10)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uLnTx/>
              <a:uFillTx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36C62-8C8A-4836-94D4-C0519B3D86C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59E4A-293B-4E6F-BBFC-B1AC1EF713CE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xiata Book" pitchFamily="34" charset="0"/>
                <a:ea typeface="+mn-ea"/>
                <a:cs typeface="Axiata Book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March 13, 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xiata Book" pitchFamily="34" charset="0"/>
              <a:ea typeface="+mn-ea"/>
              <a:cs typeface="Axiata Book" pitchFamily="34" charset="0"/>
            </a:endParaRPr>
          </a:p>
        </p:txBody>
      </p:sp>
      <p:pic>
        <p:nvPicPr>
          <p:cNvPr id="9" name="Picture 8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69971"/>
              </p:ext>
            </p:extLst>
          </p:nvPr>
        </p:nvGraphicFramePr>
        <p:xfrm>
          <a:off x="128788" y="873312"/>
          <a:ext cx="11882360" cy="5762154"/>
        </p:xfrm>
        <a:graphic>
          <a:graphicData uri="http://schemas.openxmlformats.org/drawingml/2006/table">
            <a:tbl>
              <a:tblPr/>
              <a:tblGrid>
                <a:gridCol w="637011"/>
                <a:gridCol w="1786479"/>
                <a:gridCol w="1161615"/>
                <a:gridCol w="1100707"/>
                <a:gridCol w="807662"/>
                <a:gridCol w="2182335"/>
                <a:gridCol w="1738648"/>
                <a:gridCol w="2467903"/>
              </a:tblGrid>
              <a:tr h="19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Severity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Summary*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Open Date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Close Date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Root Cause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Taken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Parmanent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Solution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</a:tr>
              <a:tr h="2289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C-1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 Sites under DBE03,DBE01,DBE44,DBE78,DBE87,DBE69,DBE38,DBE86,DBE05,DBE88,DBE42 and 14 Node B under DRE01,DRE29,DRE28,DRE14 are down since 04:13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3/9/19 4:13 AM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3/9/19 9:26 AM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5:13:00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Dhaka-2 to HUB98: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 to drainage activity by DNCC, SCL UG fiber 432 core and Enclosure were got damaged at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Malibag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Maxim HH.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Dhaka-2 to HUB02: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SCL UG Fiber 432 core was damaged at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Paribagh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due to HDD activity by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Hamida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Traders Ltd (Vendor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BdREN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New GCO was installed and fiber was rectified.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Officially informed to Hamida Traders Ltd (Vendor BdREN) for permanent solution.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Common path for both link of DH2-HUB02. We shall separate the route by 16-Mar-19.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Assigned patrolling team for monitoring purpose 24*7.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Guided team to ensure confirmation once link is rectified.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C-2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Node B under DRH05,DRH21 are down since 19:44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2/27/19 7:44 PM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2/27/19 11:25 PM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3:41:00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KSBRB03 was down due to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 site power issue at KSKLC08 and other hand was down due to OFC cut  for heavy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hailstrom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Restored the down link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has changed the damaged fiber.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 DBM20 was down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3/5/19 4:07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3/5/19 4:27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0:20:00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chord mismatch while physical integration at active link &amp; protection link down at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Rajshahi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Naogoan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portion within short interval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had immediately rolled backed the active link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had immediately rolled backed the active link.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taking are care &amp;  observing this high important link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8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C-2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Node B under DRE35 &amp; 11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eNode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 are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 since 15:48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3/3/19 3:48 PM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3/3/19 4:55 PM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1:07:00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LDP protocol  was missing. 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Configured LDP protocol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Guided to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check all protocol related configuration &amp; status during implementing any link.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 descr="Image result for rob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1894" y="250309"/>
            <a:ext cx="8574566" cy="57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17" b="1" dirty="0">
                <a:solidFill>
                  <a:schemeClr val="accent4">
                    <a:lumMod val="50000"/>
                  </a:schemeClr>
                </a:solidFill>
              </a:rPr>
              <a:t>Dark Core Links  Availability Summary</a:t>
            </a:r>
          </a:p>
        </p:txBody>
      </p:sp>
      <p:graphicFrame>
        <p:nvGraphicFramePr>
          <p:cNvPr id="13" name="Diagram 12"/>
          <p:cNvGraphicFramePr/>
          <p:nvPr>
            <p:extLst/>
          </p:nvPr>
        </p:nvGraphicFramePr>
        <p:xfrm>
          <a:off x="-138381" y="2596465"/>
          <a:ext cx="6793057" cy="2230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9176" y="1838228"/>
            <a:ext cx="3959257" cy="5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27" b="1" dirty="0">
                <a:solidFill>
                  <a:schemeClr val="bg1">
                    <a:lumMod val="50000"/>
                  </a:schemeClr>
                </a:solidFill>
              </a:rPr>
              <a:t>Month-Wise Link Down: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441894" y="5250566"/>
          <a:ext cx="1246909" cy="105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Worksheet" showAsIcon="1" r:id="rId8" imgW="914400" imgH="771480" progId="Excel.Sheet.12">
                  <p:embed/>
                </p:oleObj>
              </mc:Choice>
              <mc:Fallback>
                <p:oleObj name="Worksheet" showAsIcon="1" r:id="rId8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1894" y="5250566"/>
                        <a:ext cx="1246909" cy="105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/>
          </p:nvPr>
        </p:nvGraphicFramePr>
        <p:xfrm>
          <a:off x="6513780" y="1687436"/>
          <a:ext cx="5505038" cy="374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20260" y="5289941"/>
            <a:ext cx="148368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6" dirty="0"/>
              <a:t>SLA Achieved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16246" y="5289941"/>
            <a:ext cx="1293792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6" dirty="0"/>
              <a:t>SLA Failed</a:t>
            </a:r>
          </a:p>
        </p:txBody>
      </p:sp>
      <p:pic>
        <p:nvPicPr>
          <p:cNvPr id="15" name="Picture 14" descr="summit-com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20" name="Picture 2" descr="Image result for robi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5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52150" y="250309"/>
            <a:ext cx="8574566" cy="57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17" b="1" dirty="0" smtClean="0">
                <a:solidFill>
                  <a:schemeClr val="accent4">
                    <a:lumMod val="50000"/>
                  </a:schemeClr>
                </a:solidFill>
              </a:rPr>
              <a:t>SLA  Failed</a:t>
            </a:r>
            <a:r>
              <a:rPr lang="en-US" sz="3117" b="1" dirty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en-US" sz="3117" b="1" dirty="0" smtClean="0">
                <a:solidFill>
                  <a:schemeClr val="accent4">
                    <a:lumMod val="50000"/>
                  </a:schemeClr>
                </a:solidFill>
              </a:rPr>
              <a:t>Repetitive </a:t>
            </a:r>
            <a:r>
              <a:rPr lang="en-US" sz="3117" b="1" dirty="0">
                <a:solidFill>
                  <a:schemeClr val="accent4">
                    <a:lumMod val="50000"/>
                  </a:schemeClr>
                </a:solidFill>
              </a:rPr>
              <a:t>Dark Core </a:t>
            </a:r>
            <a:r>
              <a:rPr lang="en-US" sz="3117" b="1" dirty="0" smtClean="0">
                <a:solidFill>
                  <a:schemeClr val="accent4">
                    <a:lumMod val="50000"/>
                  </a:schemeClr>
                </a:solidFill>
              </a:rPr>
              <a:t>Links </a:t>
            </a:r>
            <a:endParaRPr lang="en-US" sz="3117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3374"/>
              </p:ext>
            </p:extLst>
          </p:nvPr>
        </p:nvGraphicFramePr>
        <p:xfrm>
          <a:off x="528034" y="1248322"/>
          <a:ext cx="11186308" cy="2568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2875"/>
                <a:gridCol w="2153296"/>
                <a:gridCol w="4320137"/>
              </a:tblGrid>
              <a:tr h="709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Link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Link Availability 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(01-Dec-18 to 17-Feb-19)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Action Plan/Alternative Solution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09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DHKDM30(DH0076) to DHSTR68(DH0285) SCL DWDM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98.5%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Solved.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Approx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1100m link shifting </a:t>
                      </a:r>
                      <a:r>
                        <a:rPr lang="en-US" sz="1400" u="none" strike="noStrike" dirty="0" smtClean="0">
                          <a:effectLst/>
                        </a:rPr>
                        <a:t>OH to UG shifting done and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baseline="0" dirty="0" err="1" smtClean="0">
                          <a:effectLst/>
                        </a:rPr>
                        <a:t>a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pprox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1800m </a:t>
                      </a:r>
                      <a:r>
                        <a:rPr lang="en-US" sz="1400" u="none" strike="noStrike" dirty="0" smtClean="0">
                          <a:effectLst/>
                        </a:rPr>
                        <a:t>old cable to new cable rerouting </a:t>
                      </a:r>
                      <a:r>
                        <a:rPr lang="en-US" sz="1400" u="none" strike="noStrike" dirty="0">
                          <a:effectLst/>
                        </a:rPr>
                        <a:t>done at </a:t>
                      </a:r>
                      <a:r>
                        <a:rPr lang="en-US" sz="1400" u="none" strike="noStrike" dirty="0" err="1">
                          <a:effectLst/>
                        </a:rPr>
                        <a:t>Postogola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Sutrapur</a:t>
                      </a:r>
                      <a:r>
                        <a:rPr lang="en-US" sz="1400" u="none" strike="noStrike" dirty="0">
                          <a:effectLst/>
                        </a:rPr>
                        <a:t> area.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</a:tr>
              <a:tr h="236568">
                <a:tc>
                  <a:txBody>
                    <a:bodyPr/>
                    <a:lstStyle/>
                    <a:p>
                      <a:pPr algn="l" fontAlgn="ctr"/>
                      <a:r>
                        <a:rPr lang="nn-NO" sz="1400" u="none" strike="noStrike">
                          <a:effectLst/>
                        </a:rPr>
                        <a:t>DHPTN42(Dhaka_2) to DHRMN03(Moghbazar) SCL OSN</a:t>
                      </a:r>
                      <a:endParaRPr lang="nn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98.9%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Solved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</a:tr>
              <a:tr h="43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DHPTN42(Dhaka_2) to DHSBG62(HUB_2) SCL DWDM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98.1%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path for both link of DH2-HUB02. We shall separate the route by 21-Mar-19.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</a:tr>
              <a:tr h="473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NGSDRG3(NG2136) to DHSTR68(DH0285) SCL DWDM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98.9%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Solved.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Approx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1800m rerouting </a:t>
                      </a:r>
                      <a:r>
                        <a:rPr lang="en-US" sz="1400" u="none" strike="noStrike" dirty="0" smtClean="0">
                          <a:effectLst/>
                        </a:rPr>
                        <a:t>from </a:t>
                      </a:r>
                      <a:r>
                        <a:rPr lang="en-US" sz="1400" b="0" u="none" strike="noStrike" dirty="0" smtClean="0">
                          <a:effectLst/>
                        </a:rPr>
                        <a:t>Old cable to new cable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done </a:t>
                      </a:r>
                      <a:r>
                        <a:rPr lang="en-US" sz="1400" u="none" strike="noStrike" dirty="0">
                          <a:effectLst/>
                        </a:rPr>
                        <a:t>at </a:t>
                      </a:r>
                      <a:r>
                        <a:rPr lang="en-US" sz="1400" u="none" strike="noStrike" dirty="0" err="1">
                          <a:effectLst/>
                        </a:rPr>
                        <a:t>Narinda</a:t>
                      </a:r>
                      <a:r>
                        <a:rPr lang="en-US" sz="1400" u="none" strike="noStrike" dirty="0">
                          <a:effectLst/>
                        </a:rPr>
                        <a:t> Area.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0" marR="12380" marT="12380" marB="0"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2" y="4098669"/>
            <a:ext cx="6171567" cy="2585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469" y="4098669"/>
            <a:ext cx="4838872" cy="25853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278090" y="4383663"/>
            <a:ext cx="1884863" cy="20153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9" b="1" dirty="0">
                <a:solidFill>
                  <a:srgbClr val="FFFF00"/>
                </a:solidFill>
              </a:rPr>
              <a:t>Affected Area due RHD activity</a:t>
            </a:r>
          </a:p>
        </p:txBody>
      </p:sp>
      <p:pic>
        <p:nvPicPr>
          <p:cNvPr id="10" name="Picture 9" descr="summit-com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39549" y="222250"/>
            <a:ext cx="1371599" cy="600075"/>
          </a:xfrm>
          <a:prstGeom prst="rect">
            <a:avLst/>
          </a:prstGeom>
        </p:spPr>
      </p:pic>
      <p:pic>
        <p:nvPicPr>
          <p:cNvPr id="11" name="Picture 2" descr="Image result for robi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0" y="222250"/>
            <a:ext cx="727500" cy="6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5720" rIns="90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5720" rIns="90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>
        <a:ln>
          <a:noFill/>
          <a:headEnd/>
          <a:tailEnd/>
        </a:ln>
      </a:spPr>
      <a:bodyPr wrap="square">
        <a:spAutoFit/>
      </a:bodyPr>
      <a:lstStyle>
        <a:defPPr marL="285750" indent="-285750" eaLnBrk="0" hangingPunct="0">
          <a:buFont typeface="Arial" panose="020B0604020202020204" pitchFamily="34" charset="0"/>
          <a:buChar char="•"/>
          <a:defRPr sz="1400" dirty="0">
            <a:solidFill>
              <a:srgbClr val="000000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20580</TotalTime>
  <Words>1260</Words>
  <Application>Microsoft Office PowerPoint</Application>
  <PresentationFormat>Widescreen</PresentationFormat>
  <Paragraphs>253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ＭＳ Ｐゴシック</vt:lpstr>
      <vt:lpstr>Arial</vt:lpstr>
      <vt:lpstr>Axiata Bold</vt:lpstr>
      <vt:lpstr>Axiata Book</vt:lpstr>
      <vt:lpstr>Book Antiqua</vt:lpstr>
      <vt:lpstr>Calibri</vt:lpstr>
      <vt:lpstr>Calibri Light</vt:lpstr>
      <vt:lpstr>Gabriola</vt:lpstr>
      <vt:lpstr>Roboto Condensed</vt:lpstr>
      <vt:lpstr>Roboto Condensed Light</vt:lpstr>
      <vt:lpstr>Times New Roman</vt:lpstr>
      <vt:lpstr>Wingdings</vt:lpstr>
      <vt:lpstr>4_blank</vt:lpstr>
      <vt:lpstr>1_Office Theme</vt:lpstr>
      <vt:lpstr>2_Office Theme</vt:lpstr>
      <vt:lpstr>3_Office Theme</vt:lpstr>
      <vt:lpstr>Office Theme</vt:lpstr>
      <vt:lpstr>4_Office Theme</vt:lpstr>
      <vt:lpstr>think-cell Slide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 regarding PM activities in Hill Tracks</vt:lpstr>
      <vt:lpstr>PowerPoint Presentation</vt:lpstr>
      <vt:lpstr>PowerPoint Presentation</vt:lpstr>
    </vt:vector>
  </TitlesOfParts>
  <Company>Robi Axiata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 2017: Weekly MC Update</dc:title>
  <dc:creator>Tauhidur/EPMO/Mohammad Tauhidur Rahman (Email: tauhidur.rahman@robi.com.bd)</dc:creator>
  <cp:lastModifiedBy>Sajal Kumar Sharma</cp:lastModifiedBy>
  <cp:revision>1964</cp:revision>
  <dcterms:created xsi:type="dcterms:W3CDTF">2017-01-18T11:22:54Z</dcterms:created>
  <dcterms:modified xsi:type="dcterms:W3CDTF">2019-03-13T10:00:22Z</dcterms:modified>
</cp:coreProperties>
</file>