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4.xml" ContentType="application/vnd.openxmlformats-officedocument.themeOverr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1" r:id="rId2"/>
    <p:sldMasterId id="2147483676" r:id="rId3"/>
  </p:sldMasterIdLst>
  <p:notesMasterIdLst>
    <p:notesMasterId r:id="rId30"/>
  </p:notesMasterIdLst>
  <p:handoutMasterIdLst>
    <p:handoutMasterId r:id="rId31"/>
  </p:handoutMasterIdLst>
  <p:sldIdLst>
    <p:sldId id="556" r:id="rId4"/>
    <p:sldId id="575" r:id="rId5"/>
    <p:sldId id="586" r:id="rId6"/>
    <p:sldId id="587" r:id="rId7"/>
    <p:sldId id="579" r:id="rId8"/>
    <p:sldId id="592" r:id="rId9"/>
    <p:sldId id="595" r:id="rId10"/>
    <p:sldId id="588" r:id="rId11"/>
    <p:sldId id="596" r:id="rId12"/>
    <p:sldId id="591" r:id="rId13"/>
    <p:sldId id="597" r:id="rId14"/>
    <p:sldId id="581" r:id="rId15"/>
    <p:sldId id="598" r:id="rId16"/>
    <p:sldId id="593" r:id="rId17"/>
    <p:sldId id="599" r:id="rId18"/>
    <p:sldId id="574" r:id="rId19"/>
    <p:sldId id="572" r:id="rId20"/>
    <p:sldId id="600" r:id="rId21"/>
    <p:sldId id="601" r:id="rId22"/>
    <p:sldId id="602" r:id="rId23"/>
    <p:sldId id="603" r:id="rId24"/>
    <p:sldId id="580" r:id="rId25"/>
    <p:sldId id="585" r:id="rId26"/>
    <p:sldId id="577" r:id="rId27"/>
    <p:sldId id="583" r:id="rId28"/>
    <p:sldId id="584" r:id="rId29"/>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7680" userDrawn="1">
          <p15:clr>
            <a:srgbClr val="A4A3A4"/>
          </p15:clr>
        </p15:guide>
        <p15:guide id="4" orient="horz" pos="2784" userDrawn="1">
          <p15:clr>
            <a:srgbClr val="A4A3A4"/>
          </p15:clr>
        </p15:guide>
        <p15:guide id="5" pos="3840" userDrawn="1">
          <p15:clr>
            <a:srgbClr val="A4A3A4"/>
          </p15:clr>
        </p15:guide>
        <p15:guide id="6" pos="7512" userDrawn="1">
          <p15:clr>
            <a:srgbClr val="A4A3A4"/>
          </p15:clr>
        </p15:guide>
        <p15:guide id="7" orient="horz" pos="29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fdur/Tech/Wafdur Rahman Akbar (Email: wafdur.akbar@robi.com.bd)" initials="WRA(w" lastIdx="2" clrIdx="0">
    <p:extLst>
      <p:ext uri="{19B8F6BF-5375-455C-9EA6-DF929625EA0E}">
        <p15:presenceInfo xmlns:p15="http://schemas.microsoft.com/office/powerpoint/2012/main" userId="S-1-5-21-1753990782-2145846170-2255496244-208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53B"/>
    <a:srgbClr val="FF3300"/>
    <a:srgbClr val="C8FFC8"/>
    <a:srgbClr val="0000FF"/>
    <a:srgbClr val="FFFFCC"/>
    <a:srgbClr val="CCFFCC"/>
    <a:srgbClr val="CC3300"/>
    <a:srgbClr val="CCFF99"/>
    <a:srgbClr val="2E2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3" autoAdjust="0"/>
    <p:restoredTop sz="94249" autoAdjust="0"/>
  </p:normalViewPr>
  <p:slideViewPr>
    <p:cSldViewPr snapToGrid="0">
      <p:cViewPr varScale="1">
        <p:scale>
          <a:sx n="73" d="100"/>
          <a:sy n="73" d="100"/>
        </p:scale>
        <p:origin x="528" y="72"/>
      </p:cViewPr>
      <p:guideLst>
        <p:guide pos="7680"/>
        <p:guide orient="horz" pos="2784"/>
        <p:guide pos="3840"/>
        <p:guide pos="7512"/>
        <p:guide orient="horz" pos="2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summitcommunications.net\Network%20Operation%20Center\Common\Daily%20Report\Raihan\Robi\Robi%20NA%202019\3G%20Availability%20Report%202018-19.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mir.raihan\Documents\Robi%20Quality%20Issues_Jan%20to%20Till%20March.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summitcommunications.net\Network%20Operation%20Center\Common\Daily%20Report\Raihan\Robi\Robi%20NA%202019\3G%20Availability%20Report%202018-1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wafdur.akbar\Desktop\Fiber%20Reports\Fiber%20Report.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wafdur.akbar\Desktop\Fiber%20Reports\Fiber%20Report.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wafdur.akbar\Desktop\Fiber%20Reports\Fiber%20Report.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summitcommunications.net\Network%20Operation%20Center\Common\Daily%20Report\Raihan\Robi\Robi%20NA%202019\3G%20Availability%20Report%202018-19.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wafdur.akbar\Desktop\SCL_JAN-MAR%202019(Till%20Wk-10).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Users\wafdur.akbar\Desktop\SCL_JAN-MAR%202019(Till%20Wk-10).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embeddings/oleObject3.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solidFill>
                  <a:schemeClr val="tx1">
                    <a:lumMod val="65000"/>
                    <a:lumOff val="35000"/>
                  </a:schemeClr>
                </a:solidFill>
                <a:latin typeface="+mn-lt"/>
              </a:rPr>
              <a:t>Site Wise SLA </a:t>
            </a:r>
            <a:r>
              <a:rPr lang="en-US" dirty="0" smtClean="0">
                <a:solidFill>
                  <a:schemeClr val="tx1">
                    <a:lumMod val="65000"/>
                    <a:lumOff val="35000"/>
                  </a:schemeClr>
                </a:solidFill>
                <a:latin typeface="+mn-lt"/>
              </a:rPr>
              <a:t>Status(sep’18-Feb’19)</a:t>
            </a:r>
            <a:endParaRPr lang="en-US" dirty="0">
              <a:solidFill>
                <a:schemeClr val="tx1">
                  <a:lumMod val="65000"/>
                  <a:lumOff val="35000"/>
                </a:schemeClr>
              </a:solidFill>
              <a:latin typeface="+mn-l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2633744855967079E-2"/>
          <c:y val="0.39100796435051516"/>
          <c:w val="0.9481807135219209"/>
          <c:h val="0.51955375427922523"/>
        </c:manualLayout>
      </c:layout>
      <c:barChart>
        <c:barDir val="col"/>
        <c:grouping val="clustered"/>
        <c:varyColors val="0"/>
        <c:ser>
          <c:idx val="0"/>
          <c:order val="0"/>
          <c:tx>
            <c:strRef>
              <c:f>Summary!$A$2</c:f>
              <c:strCache>
                <c:ptCount val="1"/>
                <c:pt idx="0">
                  <c:v>100%</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c:spPr>
          <c:invertIfNegative val="0"/>
          <c:dLbls>
            <c:dLbl>
              <c:idx val="0"/>
              <c:layout/>
              <c:tx>
                <c:rich>
                  <a:bodyPr/>
                  <a:lstStyle/>
                  <a:p>
                    <a:fld id="{E01B1E5D-EF26-4C58-8A6E-02B1B968199C}" type="CELLRANGE">
                      <a:rPr lang="en-US"/>
                      <a:pPr/>
                      <a:t>[CELLRANGE]</a:t>
                    </a:fld>
                    <a:r>
                      <a:rPr lang="en-US" baseline="0"/>
                      <a:t>, </a:t>
                    </a:r>
                    <a:fld id="{6A423D8F-0BE2-493C-9159-C769F989EDE5}"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2660-4C71-8918-4254A47AF537}"/>
                </c:ext>
              </c:extLst>
            </c:dLbl>
            <c:dLbl>
              <c:idx val="1"/>
              <c:layout/>
              <c:tx>
                <c:rich>
                  <a:bodyPr/>
                  <a:lstStyle/>
                  <a:p>
                    <a:fld id="{15FD34C4-8286-449D-BF3A-7EB6DCD3F10F}" type="CELLRANGE">
                      <a:rPr lang="en-US"/>
                      <a:pPr/>
                      <a:t>[CELLRANGE]</a:t>
                    </a:fld>
                    <a:r>
                      <a:rPr lang="en-US" baseline="0"/>
                      <a:t>, </a:t>
                    </a:r>
                    <a:fld id="{5A6A8702-03DC-4ACF-984F-AFADE1CC7776}"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4-2660-4C71-8918-4254A47AF537}"/>
                </c:ext>
              </c:extLst>
            </c:dLbl>
            <c:dLbl>
              <c:idx val="2"/>
              <c:layout/>
              <c:tx>
                <c:rich>
                  <a:bodyPr/>
                  <a:lstStyle/>
                  <a:p>
                    <a:fld id="{623DA0CB-2ECE-4707-AABE-280B645C47D2}" type="CELLRANGE">
                      <a:rPr lang="en-US"/>
                      <a:pPr/>
                      <a:t>[CELLRANGE]</a:t>
                    </a:fld>
                    <a:r>
                      <a:rPr lang="en-US" baseline="0"/>
                      <a:t>, </a:t>
                    </a:r>
                    <a:fld id="{18C92D5D-EA80-4D78-AB0C-542A7CE273F0}"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2660-4C71-8918-4254A47AF537}"/>
                </c:ext>
              </c:extLst>
            </c:dLbl>
            <c:dLbl>
              <c:idx val="3"/>
              <c:layout/>
              <c:tx>
                <c:rich>
                  <a:bodyPr/>
                  <a:lstStyle/>
                  <a:p>
                    <a:fld id="{04C26357-D1D7-4746-98DA-02A222E76AA9}" type="CELLRANGE">
                      <a:rPr lang="en-US"/>
                      <a:pPr/>
                      <a:t>[CELLRANGE]</a:t>
                    </a:fld>
                    <a:r>
                      <a:rPr lang="en-US" baseline="0"/>
                      <a:t>, </a:t>
                    </a:r>
                    <a:fld id="{8A183C1F-0725-4E40-9556-25B155BEFDE9}"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6-2660-4C71-8918-4254A47AF537}"/>
                </c:ext>
              </c:extLst>
            </c:dLbl>
            <c:dLbl>
              <c:idx val="4"/>
              <c:layout/>
              <c:tx>
                <c:rich>
                  <a:bodyPr/>
                  <a:lstStyle/>
                  <a:p>
                    <a:fld id="{9D10B327-858E-4D00-A920-30987D612E70}" type="CELLRANGE">
                      <a:rPr lang="en-US"/>
                      <a:pPr/>
                      <a:t>[CELLRANGE]</a:t>
                    </a:fld>
                    <a:r>
                      <a:rPr lang="en-US" baseline="0"/>
                      <a:t>, </a:t>
                    </a:r>
                    <a:fld id="{FA7C5893-A923-446D-BF12-434B9EFD34A2}"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2660-4C71-8918-4254A47AF537}"/>
                </c:ext>
              </c:extLst>
            </c:dLbl>
            <c:dLbl>
              <c:idx val="5"/>
              <c:layout/>
              <c:tx>
                <c:rich>
                  <a:bodyPr/>
                  <a:lstStyle/>
                  <a:p>
                    <a:fld id="{9597A6D6-5D88-4183-BAF8-DBF1E08AC6E1}" type="CELLRANGE">
                      <a:rPr lang="en-US"/>
                      <a:pPr/>
                      <a:t>[CELLRANGE]</a:t>
                    </a:fld>
                    <a:r>
                      <a:rPr lang="en-US" baseline="0"/>
                      <a:t>, </a:t>
                    </a:r>
                    <a:fld id="{EF84F825-BA0D-4255-B10A-EC11C0AFF23C}"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8-2660-4C71-8918-4254A47AF537}"/>
                </c:ext>
              </c:extLst>
            </c:dLbl>
            <c:spPr>
              <a:noFill/>
              <a:ln>
                <a:noFill/>
              </a:ln>
              <a:effectLst/>
            </c:spPr>
            <c:txPr>
              <a:bodyPr rot="-540000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a:solidFill>
                        <a:schemeClr val="tx1">
                          <a:lumMod val="35000"/>
                          <a:lumOff val="65000"/>
                        </a:schemeClr>
                      </a:solidFill>
                    </a:ln>
                    <a:effectLst/>
                  </c:spPr>
                </c15:leaderLines>
              </c:ext>
            </c:extLst>
          </c:dLbls>
          <c:cat>
            <c:strRef>
              <c:f>Summary!$J$1:$O$1</c:f>
              <c:strCache>
                <c:ptCount val="6"/>
                <c:pt idx="0">
                  <c:v>Sep</c:v>
                </c:pt>
                <c:pt idx="1">
                  <c:v>Oct</c:v>
                </c:pt>
                <c:pt idx="2">
                  <c:v>Nov</c:v>
                </c:pt>
                <c:pt idx="3">
                  <c:v>Dec</c:v>
                </c:pt>
                <c:pt idx="4">
                  <c:v>Jan'19</c:v>
                </c:pt>
                <c:pt idx="5">
                  <c:v>Feb'19</c:v>
                </c:pt>
              </c:strCache>
            </c:strRef>
          </c:cat>
          <c:val>
            <c:numRef>
              <c:f>Summary!$J$2:$O$2</c:f>
              <c:numCache>
                <c:formatCode>General</c:formatCode>
                <c:ptCount val="6"/>
                <c:pt idx="0">
                  <c:v>1620</c:v>
                </c:pt>
                <c:pt idx="1">
                  <c:v>1537</c:v>
                </c:pt>
                <c:pt idx="2">
                  <c:v>1477</c:v>
                </c:pt>
                <c:pt idx="3">
                  <c:v>1541</c:v>
                </c:pt>
                <c:pt idx="4">
                  <c:v>1485</c:v>
                </c:pt>
                <c:pt idx="5">
                  <c:v>1595</c:v>
                </c:pt>
              </c:numCache>
            </c:numRef>
          </c:val>
          <c:extLst>
            <c:ext xmlns:c15="http://schemas.microsoft.com/office/drawing/2012/chart" uri="{02D57815-91ED-43cb-92C2-25804820EDAC}">
              <c15:datalabelsRange>
                <c15:f>Summary!$J$5:$O$5</c15:f>
                <c15:dlblRangeCache>
                  <c:ptCount val="6"/>
                  <c:pt idx="0">
                    <c:v>95%</c:v>
                  </c:pt>
                  <c:pt idx="1">
                    <c:v>90%</c:v>
                  </c:pt>
                  <c:pt idx="2">
                    <c:v>86%</c:v>
                  </c:pt>
                  <c:pt idx="3">
                    <c:v>90%</c:v>
                  </c:pt>
                  <c:pt idx="4">
                    <c:v>87%</c:v>
                  </c:pt>
                  <c:pt idx="5">
                    <c:v>93%</c:v>
                  </c:pt>
                </c15:dlblRangeCache>
              </c15:datalabelsRange>
            </c:ext>
            <c:ext xmlns:c16="http://schemas.microsoft.com/office/drawing/2014/chart" uri="{C3380CC4-5D6E-409C-BE32-E72D297353CC}">
              <c16:uniqueId val="{00000000-2660-4C71-8918-4254A47AF537}"/>
            </c:ext>
          </c:extLst>
        </c:ser>
        <c:ser>
          <c:idx val="1"/>
          <c:order val="1"/>
          <c:tx>
            <c:strRef>
              <c:f>Summary!$A$3</c:f>
              <c:strCache>
                <c:ptCount val="1"/>
                <c:pt idx="0">
                  <c:v>99.95% to &lt;100%</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c:spPr>
          <c:invertIfNegative val="0"/>
          <c:dLbls>
            <c:dLbl>
              <c:idx val="0"/>
              <c:layout/>
              <c:tx>
                <c:rich>
                  <a:bodyPr/>
                  <a:lstStyle/>
                  <a:p>
                    <a:fld id="{149833B7-C662-4EC3-B742-F1700772E14D}" type="CELLRANGE">
                      <a:rPr lang="en-US"/>
                      <a:pPr/>
                      <a:t>[CELLRANGE]</a:t>
                    </a:fld>
                    <a:r>
                      <a:rPr lang="en-US" baseline="0"/>
                      <a:t>, </a:t>
                    </a:r>
                    <a:fld id="{1988A9DF-C566-4CA5-9346-AD6870702B30}"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2660-4C71-8918-4254A47AF537}"/>
                </c:ext>
              </c:extLst>
            </c:dLbl>
            <c:dLbl>
              <c:idx val="1"/>
              <c:layout/>
              <c:tx>
                <c:rich>
                  <a:bodyPr/>
                  <a:lstStyle/>
                  <a:p>
                    <a:fld id="{DAA6415C-5877-4B13-9733-BAF478246361}" type="CELLRANGE">
                      <a:rPr lang="en-US"/>
                      <a:pPr/>
                      <a:t>[CELLRANGE]</a:t>
                    </a:fld>
                    <a:r>
                      <a:rPr lang="en-US" baseline="0"/>
                      <a:t>, </a:t>
                    </a:r>
                    <a:fld id="{4C6C9B08-A40D-490C-BAA4-0D9D7E36EDD0}"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A-2660-4C71-8918-4254A47AF537}"/>
                </c:ext>
              </c:extLst>
            </c:dLbl>
            <c:dLbl>
              <c:idx val="2"/>
              <c:layout/>
              <c:tx>
                <c:rich>
                  <a:bodyPr/>
                  <a:lstStyle/>
                  <a:p>
                    <a:fld id="{EF486D41-2F84-4D71-A12C-654617B1D6AF}" type="CELLRANGE">
                      <a:rPr lang="en-US"/>
                      <a:pPr/>
                      <a:t>[CELLRANGE]</a:t>
                    </a:fld>
                    <a:r>
                      <a:rPr lang="en-US" baseline="0"/>
                      <a:t>, </a:t>
                    </a:r>
                    <a:fld id="{27D21251-624E-47E8-AF52-354C4CB4EADC}"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B-2660-4C71-8918-4254A47AF537}"/>
                </c:ext>
              </c:extLst>
            </c:dLbl>
            <c:dLbl>
              <c:idx val="3"/>
              <c:layout/>
              <c:tx>
                <c:rich>
                  <a:bodyPr/>
                  <a:lstStyle/>
                  <a:p>
                    <a:fld id="{3DFEAC58-B2BD-46AB-A743-844E47519D5D}" type="CELLRANGE">
                      <a:rPr lang="en-US"/>
                      <a:pPr/>
                      <a:t>[CELLRANGE]</a:t>
                    </a:fld>
                    <a:r>
                      <a:rPr lang="en-US" baseline="0"/>
                      <a:t>, </a:t>
                    </a:r>
                    <a:fld id="{E8475853-9543-48BD-BD5B-BDF37C1B2845}"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C-2660-4C71-8918-4254A47AF537}"/>
                </c:ext>
              </c:extLst>
            </c:dLbl>
            <c:dLbl>
              <c:idx val="4"/>
              <c:layout/>
              <c:tx>
                <c:rich>
                  <a:bodyPr/>
                  <a:lstStyle/>
                  <a:p>
                    <a:fld id="{2BE8CC8C-5133-48D7-8543-69D778EFF1B6}" type="CELLRANGE">
                      <a:rPr lang="en-US"/>
                      <a:pPr/>
                      <a:t>[CELLRANGE]</a:t>
                    </a:fld>
                    <a:r>
                      <a:rPr lang="en-US" baseline="0"/>
                      <a:t>, </a:t>
                    </a:r>
                    <a:fld id="{F176A594-0975-4630-9C0E-6F35A5210DA2}"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D-2660-4C71-8918-4254A47AF537}"/>
                </c:ext>
              </c:extLst>
            </c:dLbl>
            <c:dLbl>
              <c:idx val="5"/>
              <c:layout/>
              <c:tx>
                <c:rich>
                  <a:bodyPr/>
                  <a:lstStyle/>
                  <a:p>
                    <a:fld id="{67765AAC-5C4F-44CA-8403-FF4955DBDA6E}" type="CELLRANGE">
                      <a:rPr lang="en-US"/>
                      <a:pPr/>
                      <a:t>[CELLRANGE]</a:t>
                    </a:fld>
                    <a:r>
                      <a:rPr lang="en-US" baseline="0"/>
                      <a:t>, </a:t>
                    </a:r>
                    <a:fld id="{FD90D2A4-9A38-4799-A685-8F1E91BC7B0B}"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E-2660-4C71-8918-4254A47AF537}"/>
                </c:ext>
              </c:extLst>
            </c:dLbl>
            <c:spPr>
              <a:noFill/>
              <a:ln>
                <a:noFill/>
              </a:ln>
              <a:effectLst/>
            </c:spPr>
            <c:txPr>
              <a:bodyPr rot="-540000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a:solidFill>
                        <a:schemeClr val="tx1">
                          <a:lumMod val="35000"/>
                          <a:lumOff val="65000"/>
                        </a:schemeClr>
                      </a:solidFill>
                    </a:ln>
                    <a:effectLst/>
                  </c:spPr>
                </c15:leaderLines>
              </c:ext>
            </c:extLst>
          </c:dLbls>
          <c:cat>
            <c:strRef>
              <c:f>Summary!$J$1:$O$1</c:f>
              <c:strCache>
                <c:ptCount val="6"/>
                <c:pt idx="0">
                  <c:v>Sep</c:v>
                </c:pt>
                <c:pt idx="1">
                  <c:v>Oct</c:v>
                </c:pt>
                <c:pt idx="2">
                  <c:v>Nov</c:v>
                </c:pt>
                <c:pt idx="3">
                  <c:v>Dec</c:v>
                </c:pt>
                <c:pt idx="4">
                  <c:v>Jan'19</c:v>
                </c:pt>
                <c:pt idx="5">
                  <c:v>Feb'19</c:v>
                </c:pt>
              </c:strCache>
            </c:strRef>
          </c:cat>
          <c:val>
            <c:numRef>
              <c:f>Summary!$J$3:$O$3</c:f>
              <c:numCache>
                <c:formatCode>General</c:formatCode>
                <c:ptCount val="6"/>
                <c:pt idx="0">
                  <c:v>7</c:v>
                </c:pt>
                <c:pt idx="1">
                  <c:v>68</c:v>
                </c:pt>
                <c:pt idx="2">
                  <c:v>51</c:v>
                </c:pt>
                <c:pt idx="3">
                  <c:v>51</c:v>
                </c:pt>
                <c:pt idx="4">
                  <c:v>70</c:v>
                </c:pt>
                <c:pt idx="5">
                  <c:v>25</c:v>
                </c:pt>
              </c:numCache>
            </c:numRef>
          </c:val>
          <c:extLst>
            <c:ext xmlns:c15="http://schemas.microsoft.com/office/drawing/2012/chart" uri="{02D57815-91ED-43cb-92C2-25804820EDAC}">
              <c15:datalabelsRange>
                <c15:f>Summary!$J$6:$O$6</c15:f>
                <c15:dlblRangeCache>
                  <c:ptCount val="6"/>
                  <c:pt idx="0">
                    <c:v>0.4%</c:v>
                  </c:pt>
                  <c:pt idx="1">
                    <c:v>4%</c:v>
                  </c:pt>
                  <c:pt idx="2">
                    <c:v>3%</c:v>
                  </c:pt>
                  <c:pt idx="3">
                    <c:v>3%</c:v>
                  </c:pt>
                  <c:pt idx="4">
                    <c:v>4%</c:v>
                  </c:pt>
                  <c:pt idx="5">
                    <c:v>1%</c:v>
                  </c:pt>
                </c15:dlblRangeCache>
              </c15:datalabelsRange>
            </c:ext>
            <c:ext xmlns:c16="http://schemas.microsoft.com/office/drawing/2014/chart" uri="{C3380CC4-5D6E-409C-BE32-E72D297353CC}">
              <c16:uniqueId val="{00000001-2660-4C71-8918-4254A47AF537}"/>
            </c:ext>
          </c:extLst>
        </c:ser>
        <c:ser>
          <c:idx val="2"/>
          <c:order val="2"/>
          <c:tx>
            <c:strRef>
              <c:f>Summary!$A$4</c:f>
              <c:strCache>
                <c:ptCount val="1"/>
                <c:pt idx="0">
                  <c:v>Below 99.95%</c:v>
                </c:pt>
              </c:strCache>
            </c:strRef>
          </c:tx>
          <c:spPr>
            <a:solidFill>
              <a:srgbClr val="C00000"/>
            </a:solidFill>
            <a:ln>
              <a:noFill/>
            </a:ln>
            <a:effectLst/>
          </c:spPr>
          <c:invertIfNegative val="0"/>
          <c:dLbls>
            <c:dLbl>
              <c:idx val="0"/>
              <c:layout/>
              <c:tx>
                <c:rich>
                  <a:bodyPr/>
                  <a:lstStyle/>
                  <a:p>
                    <a:fld id="{97776DD0-06BE-465B-A6A6-A741DAE039CC}" type="CELLRANGE">
                      <a:rPr lang="en-US"/>
                      <a:pPr/>
                      <a:t>[CELLRANGE]</a:t>
                    </a:fld>
                    <a:r>
                      <a:rPr lang="en-US" baseline="0"/>
                      <a:t>, </a:t>
                    </a:r>
                    <a:fld id="{2D8DDD60-2B69-4E9C-A32B-B82388A5439C}"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F-2660-4C71-8918-4254A47AF537}"/>
                </c:ext>
              </c:extLst>
            </c:dLbl>
            <c:dLbl>
              <c:idx val="1"/>
              <c:layout/>
              <c:tx>
                <c:rich>
                  <a:bodyPr/>
                  <a:lstStyle/>
                  <a:p>
                    <a:fld id="{3185FE42-E807-4ADC-B32B-04F3570B158D}" type="CELLRANGE">
                      <a:rPr lang="en-US"/>
                      <a:pPr/>
                      <a:t>[CELLRANGE]</a:t>
                    </a:fld>
                    <a:r>
                      <a:rPr lang="en-US" baseline="0"/>
                      <a:t>, </a:t>
                    </a:r>
                    <a:fld id="{067842FD-2485-4E98-8EAB-CEC8E11F72CE}"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0-2660-4C71-8918-4254A47AF537}"/>
                </c:ext>
              </c:extLst>
            </c:dLbl>
            <c:dLbl>
              <c:idx val="2"/>
              <c:layout/>
              <c:tx>
                <c:rich>
                  <a:bodyPr/>
                  <a:lstStyle/>
                  <a:p>
                    <a:fld id="{39FCF908-3678-42A2-A03C-D041DDF97D17}" type="CELLRANGE">
                      <a:rPr lang="en-US"/>
                      <a:pPr/>
                      <a:t>[CELLRANGE]</a:t>
                    </a:fld>
                    <a:r>
                      <a:rPr lang="en-US" baseline="0"/>
                      <a:t>, </a:t>
                    </a:r>
                    <a:fld id="{BAE527FE-E89A-47B2-B274-C8426067481B}"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1-2660-4C71-8918-4254A47AF537}"/>
                </c:ext>
              </c:extLst>
            </c:dLbl>
            <c:dLbl>
              <c:idx val="3"/>
              <c:layout/>
              <c:tx>
                <c:rich>
                  <a:bodyPr/>
                  <a:lstStyle/>
                  <a:p>
                    <a:fld id="{3C8A8DC4-EBA5-460A-84C8-54D78244D9E8}" type="CELLRANGE">
                      <a:rPr lang="en-US"/>
                      <a:pPr/>
                      <a:t>[CELLRANGE]</a:t>
                    </a:fld>
                    <a:r>
                      <a:rPr lang="en-US" baseline="0"/>
                      <a:t>, </a:t>
                    </a:r>
                    <a:fld id="{D003EF46-194A-42C8-89E1-467602D9B90D}"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2-2660-4C71-8918-4254A47AF537}"/>
                </c:ext>
              </c:extLst>
            </c:dLbl>
            <c:dLbl>
              <c:idx val="4"/>
              <c:layout/>
              <c:tx>
                <c:rich>
                  <a:bodyPr/>
                  <a:lstStyle/>
                  <a:p>
                    <a:fld id="{98B7EB76-9C56-4F4B-AE0E-7E06F0D01087}" type="CELLRANGE">
                      <a:rPr lang="en-US"/>
                      <a:pPr/>
                      <a:t>[CELLRANGE]</a:t>
                    </a:fld>
                    <a:r>
                      <a:rPr lang="en-US" baseline="0"/>
                      <a:t>, </a:t>
                    </a:r>
                    <a:fld id="{E4D4AABC-4985-479F-80CB-AFFF965192F8}"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3-2660-4C71-8918-4254A47AF537}"/>
                </c:ext>
              </c:extLst>
            </c:dLbl>
            <c:dLbl>
              <c:idx val="5"/>
              <c:layout/>
              <c:tx>
                <c:rich>
                  <a:bodyPr/>
                  <a:lstStyle/>
                  <a:p>
                    <a:fld id="{FB0C3964-FCB8-4BC2-ACE5-70BB7695B6AC}" type="CELLRANGE">
                      <a:rPr lang="en-US"/>
                      <a:pPr/>
                      <a:t>[CELLRANGE]</a:t>
                    </a:fld>
                    <a:r>
                      <a:rPr lang="en-US" baseline="0"/>
                      <a:t>, </a:t>
                    </a:r>
                    <a:fld id="{0375E27B-AB4C-4C83-A6A3-B6FF185A43B6}"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4-2660-4C71-8918-4254A47AF537}"/>
                </c:ext>
              </c:extLst>
            </c:dLbl>
            <c:spPr>
              <a:noFill/>
              <a:ln>
                <a:noFill/>
              </a:ln>
              <a:effectLst/>
            </c:spPr>
            <c:txPr>
              <a:bodyPr rot="-5400000" spcFirstLastPara="1" vertOverflow="clip" horzOverflow="clip"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a:solidFill>
                        <a:schemeClr val="tx1">
                          <a:lumMod val="35000"/>
                          <a:lumOff val="65000"/>
                        </a:schemeClr>
                      </a:solidFill>
                    </a:ln>
                    <a:effectLst/>
                  </c:spPr>
                </c15:leaderLines>
              </c:ext>
            </c:extLst>
          </c:dLbls>
          <c:cat>
            <c:strRef>
              <c:f>Summary!$J$1:$O$1</c:f>
              <c:strCache>
                <c:ptCount val="6"/>
                <c:pt idx="0">
                  <c:v>Sep</c:v>
                </c:pt>
                <c:pt idx="1">
                  <c:v>Oct</c:v>
                </c:pt>
                <c:pt idx="2">
                  <c:v>Nov</c:v>
                </c:pt>
                <c:pt idx="3">
                  <c:v>Dec</c:v>
                </c:pt>
                <c:pt idx="4">
                  <c:v>Jan'19</c:v>
                </c:pt>
                <c:pt idx="5">
                  <c:v>Feb'19</c:v>
                </c:pt>
              </c:strCache>
            </c:strRef>
          </c:cat>
          <c:val>
            <c:numRef>
              <c:f>Summary!$J$4:$O$4</c:f>
              <c:numCache>
                <c:formatCode>General</c:formatCode>
                <c:ptCount val="6"/>
                <c:pt idx="0">
                  <c:v>82</c:v>
                </c:pt>
                <c:pt idx="1">
                  <c:v>104</c:v>
                </c:pt>
                <c:pt idx="2">
                  <c:v>181</c:v>
                </c:pt>
                <c:pt idx="3">
                  <c:v>117</c:v>
                </c:pt>
                <c:pt idx="4">
                  <c:v>154</c:v>
                </c:pt>
                <c:pt idx="5">
                  <c:v>89</c:v>
                </c:pt>
              </c:numCache>
            </c:numRef>
          </c:val>
          <c:extLst>
            <c:ext xmlns:c15="http://schemas.microsoft.com/office/drawing/2012/chart" uri="{02D57815-91ED-43cb-92C2-25804820EDAC}">
              <c15:datalabelsRange>
                <c15:f>Summary!$J$7:$O$7</c15:f>
                <c15:dlblRangeCache>
                  <c:ptCount val="6"/>
                  <c:pt idx="0">
                    <c:v>5%</c:v>
                  </c:pt>
                  <c:pt idx="1">
                    <c:v>6%</c:v>
                  </c:pt>
                  <c:pt idx="2">
                    <c:v>11%</c:v>
                  </c:pt>
                  <c:pt idx="3">
                    <c:v>7%</c:v>
                  </c:pt>
                  <c:pt idx="4">
                    <c:v>9%</c:v>
                  </c:pt>
                  <c:pt idx="5">
                    <c:v>5%</c:v>
                  </c:pt>
                </c15:dlblRangeCache>
              </c15:datalabelsRange>
            </c:ext>
            <c:ext xmlns:c16="http://schemas.microsoft.com/office/drawing/2014/chart" uri="{C3380CC4-5D6E-409C-BE32-E72D297353CC}">
              <c16:uniqueId val="{00000002-2660-4C71-8918-4254A47AF537}"/>
            </c:ext>
          </c:extLst>
        </c:ser>
        <c:dLbls>
          <c:dLblPos val="outEnd"/>
          <c:showLegendKey val="0"/>
          <c:showVal val="1"/>
          <c:showCatName val="0"/>
          <c:showSerName val="0"/>
          <c:showPercent val="0"/>
          <c:showBubbleSize val="0"/>
        </c:dLbls>
        <c:gapWidth val="444"/>
        <c:overlap val="-90"/>
        <c:axId val="84178816"/>
        <c:axId val="84180352"/>
      </c:barChart>
      <c:catAx>
        <c:axId val="84178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cap="all" spc="120" normalizeH="0" baseline="0">
                <a:solidFill>
                  <a:schemeClr val="tx1">
                    <a:lumMod val="65000"/>
                    <a:lumOff val="35000"/>
                  </a:schemeClr>
                </a:solidFill>
                <a:latin typeface="+mn-lt"/>
                <a:ea typeface="+mn-ea"/>
                <a:cs typeface="+mn-cs"/>
              </a:defRPr>
            </a:pPr>
            <a:endParaRPr lang="en-US"/>
          </a:p>
        </c:txPr>
        <c:crossAx val="84180352"/>
        <c:crosses val="autoZero"/>
        <c:auto val="1"/>
        <c:lblAlgn val="ctr"/>
        <c:lblOffset val="100"/>
        <c:noMultiLvlLbl val="0"/>
      </c:catAx>
      <c:valAx>
        <c:axId val="84180352"/>
        <c:scaling>
          <c:orientation val="minMax"/>
        </c:scaling>
        <c:delete val="1"/>
        <c:axPos val="l"/>
        <c:numFmt formatCode="General" sourceLinked="1"/>
        <c:majorTickMark val="none"/>
        <c:minorTickMark val="none"/>
        <c:tickLblPos val="nextTo"/>
        <c:crossAx val="841788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lumMod val="50000"/>
          <a:lumOff val="50000"/>
        </a:schemeClr>
      </a:solidFill>
      <a:prstDash val="sysDot"/>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Calibri" panose="020F0502020204030204" pitchFamily="34" charset="0"/>
                <a:ea typeface="+mn-ea"/>
                <a:cs typeface="+mn-cs"/>
              </a:defRPr>
            </a:pPr>
            <a:r>
              <a:rPr lang="en-US" sz="1600" b="1"/>
              <a:t>Incident Count vs Impacted Node</a:t>
            </a:r>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Calibri" panose="020F0502020204030204" pitchFamily="34" charset="0"/>
              <a:ea typeface="+mn-ea"/>
              <a:cs typeface="+mn-cs"/>
            </a:defRPr>
          </a:pPr>
          <a:endParaRPr lang="en-US"/>
        </a:p>
      </c:txPr>
    </c:title>
    <c:autoTitleDeleted val="0"/>
    <c:plotArea>
      <c:layout>
        <c:manualLayout>
          <c:layoutTarget val="inner"/>
          <c:xMode val="edge"/>
          <c:yMode val="edge"/>
          <c:x val="6.6018214087058838E-2"/>
          <c:y val="0.18201134038845251"/>
          <c:w val="0.85449109360594677"/>
          <c:h val="0.58957672091306812"/>
        </c:manualLayout>
      </c:layout>
      <c:lineChart>
        <c:grouping val="standard"/>
        <c:varyColors val="0"/>
        <c:ser>
          <c:idx val="0"/>
          <c:order val="0"/>
          <c:tx>
            <c:strRef>
              <c:f>Sheet4!$P$9</c:f>
              <c:strCache>
                <c:ptCount val="1"/>
                <c:pt idx="0">
                  <c:v>No of Incidents</c:v>
                </c:pt>
              </c:strCache>
            </c:strRef>
          </c:tx>
          <c:spPr>
            <a:ln w="28575" cap="rnd">
              <a:solidFill>
                <a:schemeClr val="accent1"/>
              </a:solidFill>
              <a:round/>
            </a:ln>
            <a:effectLst/>
          </c:spPr>
          <c:marker>
            <c:symbol val="circle"/>
            <c:size val="5"/>
            <c:spPr>
              <a:solidFill>
                <a:schemeClr val="bg1"/>
              </a:solidFill>
              <a:ln w="9525">
                <a:solidFill>
                  <a:schemeClr val="accent1"/>
                </a:solidFill>
              </a:ln>
              <a:effectLst/>
            </c:spPr>
          </c:marker>
          <c:dLbls>
            <c:dLbl>
              <c:idx val="0"/>
              <c:layout>
                <c:manualLayout>
                  <c:x val="-4.5513931354848096E-2"/>
                  <c:y val="3.0073357523916966E-3"/>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D90F-4CF0-9062-A76E98EF5659}"/>
                </c:ext>
              </c:extLst>
            </c:dLbl>
            <c:dLbl>
              <c:idx val="1"/>
              <c:layout>
                <c:manualLayout>
                  <c:x val="1.6530376236960402E-2"/>
                  <c:y val="-1.4477166277990473E-3"/>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D90F-4CF0-9062-A76E98EF5659}"/>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Calibri" panose="020F050202020403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Sheet4!$O$10:$O$12</c:f>
              <c:strCache>
                <c:ptCount val="3"/>
                <c:pt idx="0">
                  <c:v>Jan'19</c:v>
                </c:pt>
                <c:pt idx="1">
                  <c:v>Feb'19</c:v>
                </c:pt>
                <c:pt idx="2">
                  <c:v>Mar'19(Till 9th Mar)</c:v>
                </c:pt>
              </c:strCache>
            </c:strRef>
          </c:cat>
          <c:val>
            <c:numRef>
              <c:f>Sheet4!$P$10:$P$12</c:f>
              <c:numCache>
                <c:formatCode>General</c:formatCode>
                <c:ptCount val="3"/>
                <c:pt idx="0">
                  <c:v>8</c:v>
                </c:pt>
                <c:pt idx="1">
                  <c:v>2</c:v>
                </c:pt>
                <c:pt idx="2">
                  <c:v>6</c:v>
                </c:pt>
              </c:numCache>
            </c:numRef>
          </c:val>
          <c:smooth val="1"/>
          <c:extLst>
            <c:ext xmlns:c16="http://schemas.microsoft.com/office/drawing/2014/chart" uri="{C3380CC4-5D6E-409C-BE32-E72D297353CC}">
              <c16:uniqueId val="{00000000-118E-40E9-A006-0B6B38B151AB}"/>
            </c:ext>
          </c:extLst>
        </c:ser>
        <c:dLbls>
          <c:dLblPos val="t"/>
          <c:showLegendKey val="0"/>
          <c:showVal val="1"/>
          <c:showCatName val="0"/>
          <c:showSerName val="0"/>
          <c:showPercent val="0"/>
          <c:showBubbleSize val="0"/>
        </c:dLbls>
        <c:marker val="1"/>
        <c:smooth val="0"/>
        <c:axId val="97708672"/>
        <c:axId val="97726848"/>
      </c:lineChart>
      <c:lineChart>
        <c:grouping val="standard"/>
        <c:varyColors val="0"/>
        <c:ser>
          <c:idx val="1"/>
          <c:order val="1"/>
          <c:tx>
            <c:strRef>
              <c:f>Sheet4!$Q$9</c:f>
              <c:strCache>
                <c:ptCount val="1"/>
                <c:pt idx="0">
                  <c:v>Sum of Node Count</c:v>
                </c:pt>
              </c:strCache>
            </c:strRef>
          </c:tx>
          <c:spPr>
            <a:ln w="28575" cap="rnd">
              <a:solidFill>
                <a:schemeClr val="accent2"/>
              </a:solidFill>
              <a:round/>
            </a:ln>
            <a:effectLst/>
          </c:spPr>
          <c:marker>
            <c:symbol val="circle"/>
            <c:size val="5"/>
            <c:spPr>
              <a:solidFill>
                <a:schemeClr val="bg1"/>
              </a:solidFill>
              <a:ln w="9525">
                <a:solidFill>
                  <a:schemeClr val="accent2"/>
                </a:solidFill>
              </a:ln>
              <a:effectLst/>
            </c:spPr>
          </c:marker>
          <c:dLbls>
            <c:dLbl>
              <c:idx val="0"/>
              <c:layout>
                <c:manualLayout>
                  <c:x val="-1.101068050665587E-2"/>
                  <c:y val="-5.9207329607319947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D90F-4CF0-9062-A76E98EF5659}"/>
                </c:ext>
              </c:extLst>
            </c:dLbl>
            <c:dLbl>
              <c:idx val="2"/>
              <c:layout>
                <c:manualLayout>
                  <c:x val="-5.8055744960908125E-3"/>
                  <c:y val="3.0073357523916966E-3"/>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D90F-4CF0-9062-A76E98EF5659}"/>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Calibri" panose="020F050202020403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Sheet4!$O$10:$O$12</c:f>
              <c:strCache>
                <c:ptCount val="3"/>
                <c:pt idx="0">
                  <c:v>Jan'19</c:v>
                </c:pt>
                <c:pt idx="1">
                  <c:v>Feb'19</c:v>
                </c:pt>
                <c:pt idx="2">
                  <c:v>Mar'19(Till 9th Mar)</c:v>
                </c:pt>
              </c:strCache>
            </c:strRef>
          </c:cat>
          <c:val>
            <c:numRef>
              <c:f>Sheet4!$Q$10:$Q$12</c:f>
              <c:numCache>
                <c:formatCode>General</c:formatCode>
                <c:ptCount val="3"/>
                <c:pt idx="0">
                  <c:v>353</c:v>
                </c:pt>
                <c:pt idx="1">
                  <c:v>107</c:v>
                </c:pt>
                <c:pt idx="2">
                  <c:v>182</c:v>
                </c:pt>
              </c:numCache>
            </c:numRef>
          </c:val>
          <c:smooth val="1"/>
          <c:extLst>
            <c:ext xmlns:c16="http://schemas.microsoft.com/office/drawing/2014/chart" uri="{C3380CC4-5D6E-409C-BE32-E72D297353CC}">
              <c16:uniqueId val="{00000001-118E-40E9-A006-0B6B38B151AB}"/>
            </c:ext>
          </c:extLst>
        </c:ser>
        <c:ser>
          <c:idx val="2"/>
          <c:order val="2"/>
          <c:tx>
            <c:strRef>
              <c:f>Sheet4!$R$9</c:f>
              <c:strCache>
                <c:ptCount val="1"/>
                <c:pt idx="0">
                  <c:v>SCL Base Site Count</c:v>
                </c:pt>
              </c:strCache>
            </c:strRef>
          </c:tx>
          <c:spPr>
            <a:ln w="28575" cap="rnd">
              <a:solidFill>
                <a:schemeClr val="accent6">
                  <a:lumMod val="75000"/>
                </a:schemeClr>
              </a:solidFill>
              <a:round/>
            </a:ln>
            <a:effectLst/>
          </c:spPr>
          <c:marker>
            <c:symbol val="circle"/>
            <c:size val="5"/>
            <c:spPr>
              <a:solidFill>
                <a:schemeClr val="bg1"/>
              </a:solidFill>
              <a:ln w="9525">
                <a:solidFill>
                  <a:schemeClr val="accent6"/>
                </a:solidFill>
              </a:ln>
              <a:effectLst/>
            </c:spPr>
          </c:marker>
          <c:dLbls>
            <c:dLbl>
              <c:idx val="1"/>
              <c:layout>
                <c:manualLayout>
                  <c:x val="-7.2192983619325718E-2"/>
                  <c:y val="5.9031197995157089E-3"/>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D90F-4CF0-9062-A76E98EF5659}"/>
                </c:ext>
              </c:extLst>
            </c:dLbl>
            <c:dLbl>
              <c:idx val="2"/>
              <c:layout>
                <c:manualLayout>
                  <c:x val="9.3066461387712718E-4"/>
                  <c:y val="1.4480674193248016E-3"/>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D90F-4CF0-9062-A76E98EF5659}"/>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Calibri" panose="020F0502020204030204" pitchFamily="34" charset="0"/>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Sheet4!$O$10:$O$12</c:f>
              <c:strCache>
                <c:ptCount val="3"/>
                <c:pt idx="0">
                  <c:v>Jan'19</c:v>
                </c:pt>
                <c:pt idx="1">
                  <c:v>Feb'19</c:v>
                </c:pt>
                <c:pt idx="2">
                  <c:v>Mar'19(Till 9th Mar)</c:v>
                </c:pt>
              </c:strCache>
            </c:strRef>
          </c:cat>
          <c:val>
            <c:numRef>
              <c:f>Sheet4!$R$10:$R$12</c:f>
              <c:numCache>
                <c:formatCode>General</c:formatCode>
                <c:ptCount val="3"/>
                <c:pt idx="0">
                  <c:v>138</c:v>
                </c:pt>
                <c:pt idx="1">
                  <c:v>34</c:v>
                </c:pt>
                <c:pt idx="2">
                  <c:v>24</c:v>
                </c:pt>
              </c:numCache>
            </c:numRef>
          </c:val>
          <c:smooth val="1"/>
          <c:extLst>
            <c:ext xmlns:c16="http://schemas.microsoft.com/office/drawing/2014/chart" uri="{C3380CC4-5D6E-409C-BE32-E72D297353CC}">
              <c16:uniqueId val="{00000006-D90F-4CF0-9062-A76E98EF5659}"/>
            </c:ext>
          </c:extLst>
        </c:ser>
        <c:dLbls>
          <c:dLblPos val="t"/>
          <c:showLegendKey val="0"/>
          <c:showVal val="1"/>
          <c:showCatName val="0"/>
          <c:showSerName val="0"/>
          <c:showPercent val="0"/>
          <c:showBubbleSize val="0"/>
        </c:dLbls>
        <c:marker val="1"/>
        <c:smooth val="0"/>
        <c:axId val="97729920"/>
        <c:axId val="97728384"/>
      </c:lineChart>
      <c:catAx>
        <c:axId val="9770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97726848"/>
        <c:crosses val="autoZero"/>
        <c:auto val="1"/>
        <c:lblAlgn val="ctr"/>
        <c:lblOffset val="100"/>
        <c:noMultiLvlLbl val="0"/>
      </c:catAx>
      <c:valAx>
        <c:axId val="977268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Calibri" panose="020F0502020204030204" pitchFamily="34" charset="0"/>
                <a:ea typeface="+mn-ea"/>
                <a:cs typeface="+mn-cs"/>
              </a:defRPr>
            </a:pPr>
            <a:endParaRPr lang="en-US"/>
          </a:p>
        </c:txPr>
        <c:crossAx val="97708672"/>
        <c:crosses val="autoZero"/>
        <c:crossBetween val="between"/>
      </c:valAx>
      <c:valAx>
        <c:axId val="9772838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Calibri" panose="020F0502020204030204" pitchFamily="34" charset="0"/>
                <a:ea typeface="+mn-ea"/>
                <a:cs typeface="+mn-cs"/>
              </a:defRPr>
            </a:pPr>
            <a:endParaRPr lang="en-US"/>
          </a:p>
        </c:txPr>
        <c:crossAx val="97729920"/>
        <c:crosses val="max"/>
        <c:crossBetween val="between"/>
      </c:valAx>
      <c:catAx>
        <c:axId val="97729920"/>
        <c:scaling>
          <c:orientation val="minMax"/>
        </c:scaling>
        <c:delete val="1"/>
        <c:axPos val="b"/>
        <c:numFmt formatCode="General" sourceLinked="1"/>
        <c:majorTickMark val="out"/>
        <c:minorTickMark val="none"/>
        <c:tickLblPos val="nextTo"/>
        <c:crossAx val="9772838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w="9525" cap="flat" cmpd="sng" algn="ctr">
      <a:solidFill>
        <a:schemeClr val="tx1"/>
      </a:solidFill>
      <a:prstDash val="sysDash"/>
      <a:round/>
    </a:ln>
    <a:effectLst/>
  </c:spPr>
  <c:txPr>
    <a:bodyPr/>
    <a:lstStyle/>
    <a:p>
      <a:pPr>
        <a:defRPr sz="1200">
          <a:latin typeface="Calibri" panose="020F050202020403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sz="1400" b="1" i="0" u="none" strike="noStrike" kern="1200" cap="none" spc="20" baseline="0">
                <a:solidFill>
                  <a:schemeClr val="tx1"/>
                </a:solidFill>
                <a:latin typeface="Calibri" panose="020F0502020204030204" pitchFamily="34" charset="0"/>
                <a:ea typeface="+mn-ea"/>
                <a:cs typeface="+mn-cs"/>
              </a:defRPr>
            </a:pPr>
            <a:r>
              <a:rPr lang="en-US" b="1" dirty="0">
                <a:solidFill>
                  <a:schemeClr val="tx1"/>
                </a:solidFill>
              </a:rPr>
              <a:t>L2 to L3 </a:t>
            </a:r>
            <a:r>
              <a:rPr lang="en-US" b="1" dirty="0" err="1">
                <a:solidFill>
                  <a:schemeClr val="tx1"/>
                </a:solidFill>
              </a:rPr>
              <a:t>PoP</a:t>
            </a:r>
            <a:r>
              <a:rPr lang="en-US" b="1" dirty="0">
                <a:solidFill>
                  <a:schemeClr val="tx1"/>
                </a:solidFill>
              </a:rPr>
              <a:t> Traffic Migration Status</a:t>
            </a:r>
          </a:p>
        </c:rich>
      </c:tx>
      <c:layout>
        <c:manualLayout>
          <c:xMode val="edge"/>
          <c:yMode val="edge"/>
          <c:x val="0.20291666666666666"/>
          <c:y val="9.2592592592592587E-2"/>
        </c:manualLayout>
      </c:layout>
      <c:overlay val="0"/>
      <c:spPr>
        <a:noFill/>
        <a:ln>
          <a:noFill/>
        </a:ln>
        <a:effectLst/>
      </c:spPr>
      <c:txPr>
        <a:bodyPr rot="0" spcFirstLastPara="1" vertOverflow="ellipsis" vert="horz" wrap="square" anchor="ctr" anchorCtr="1"/>
        <a:lstStyle/>
        <a:p>
          <a:pPr algn="ctr" rtl="0">
            <a:defRPr sz="1400" b="1" i="0" u="none" strike="noStrike" kern="1200" cap="none" spc="20" baseline="0">
              <a:solidFill>
                <a:schemeClr val="tx1"/>
              </a:solidFill>
              <a:latin typeface="Calibri" panose="020F0502020204030204" pitchFamily="34" charset="0"/>
              <a:ea typeface="+mn-ea"/>
              <a:cs typeface="+mn-cs"/>
            </a:defRPr>
          </a:pPr>
          <a:endParaRPr lang="en-US"/>
        </a:p>
      </c:txPr>
    </c:title>
    <c:autoTitleDeleted val="0"/>
    <c:plotArea>
      <c:layout/>
      <c:barChart>
        <c:barDir val="col"/>
        <c:grouping val="clustered"/>
        <c:varyColors val="0"/>
        <c:ser>
          <c:idx val="0"/>
          <c:order val="0"/>
          <c:spPr>
            <a:solidFill>
              <a:schemeClr val="bg1">
                <a:lumMod val="75000"/>
              </a:schemeClr>
            </a:solidFill>
            <a:ln w="9525" cap="flat" cmpd="sng" algn="ctr">
              <a:solidFill>
                <a:schemeClr val="bg1">
                  <a:lumMod val="75000"/>
                </a:schemeClr>
              </a:solidFill>
              <a:round/>
            </a:ln>
            <a:effectLst/>
          </c:spPr>
          <c:invertIfNegative val="0"/>
          <c:dPt>
            <c:idx val="0"/>
            <c:invertIfNegative val="0"/>
            <c:bubble3D val="0"/>
            <c:spPr>
              <a:solidFill>
                <a:srgbClr val="00B050"/>
              </a:solidFill>
              <a:ln w="9525" cap="flat" cmpd="sng" algn="ctr">
                <a:solidFill>
                  <a:schemeClr val="bg1">
                    <a:lumMod val="75000"/>
                  </a:schemeClr>
                </a:solidFill>
                <a:round/>
              </a:ln>
              <a:effectLst/>
            </c:spPr>
            <c:extLst>
              <c:ext xmlns:c16="http://schemas.microsoft.com/office/drawing/2014/chart" uri="{C3380CC4-5D6E-409C-BE32-E72D297353CC}">
                <c16:uniqueId val="{00000001-F592-496F-A759-F844DE6CA298}"/>
              </c:ext>
            </c:extLst>
          </c:dPt>
          <c:dLbls>
            <c:spPr>
              <a:noFill/>
              <a:ln>
                <a:noFill/>
              </a:ln>
              <a:effectLst/>
            </c:spPr>
            <c:txPr>
              <a:bodyPr rot="0" spcFirstLastPara="1" vertOverflow="ellipsis" vert="horz" wrap="square" anchor="ctr" anchorCtr="1"/>
              <a:lstStyle/>
              <a:p>
                <a:pPr>
                  <a:defRPr sz="1050" b="1" i="0" u="none" strike="noStrike" kern="1200" baseline="0">
                    <a:solidFill>
                      <a:schemeClr val="tx1">
                        <a:lumMod val="50000"/>
                        <a:lumOff val="50000"/>
                      </a:schemeClr>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Sheet1!$I$7:$N$7</c:f>
              <c:strCache>
                <c:ptCount val="6"/>
                <c:pt idx="0">
                  <c:v>March'19</c:v>
                </c:pt>
                <c:pt idx="1">
                  <c:v>April'19</c:v>
                </c:pt>
                <c:pt idx="2">
                  <c:v>May'19</c:v>
                </c:pt>
                <c:pt idx="3">
                  <c:v>June'19</c:v>
                </c:pt>
                <c:pt idx="4">
                  <c:v>July'19</c:v>
                </c:pt>
                <c:pt idx="5">
                  <c:v>August'19</c:v>
                </c:pt>
              </c:strCache>
            </c:strRef>
          </c:cat>
          <c:val>
            <c:numRef>
              <c:f>Sheet1!$I$8:$N$8</c:f>
              <c:numCache>
                <c:formatCode>General</c:formatCode>
                <c:ptCount val="6"/>
                <c:pt idx="0">
                  <c:v>29</c:v>
                </c:pt>
                <c:pt idx="1">
                  <c:v>40</c:v>
                </c:pt>
                <c:pt idx="2">
                  <c:v>50</c:v>
                </c:pt>
                <c:pt idx="3">
                  <c:v>60</c:v>
                </c:pt>
                <c:pt idx="4">
                  <c:v>75</c:v>
                </c:pt>
                <c:pt idx="5">
                  <c:v>87</c:v>
                </c:pt>
              </c:numCache>
            </c:numRef>
          </c:val>
          <c:extLst>
            <c:ext xmlns:c16="http://schemas.microsoft.com/office/drawing/2014/chart" uri="{C3380CC4-5D6E-409C-BE32-E72D297353CC}">
              <c16:uniqueId val="{00000002-F592-496F-A759-F844DE6CA298}"/>
            </c:ext>
          </c:extLst>
        </c:ser>
        <c:dLbls>
          <c:showLegendKey val="0"/>
          <c:showVal val="0"/>
          <c:showCatName val="0"/>
          <c:showSerName val="0"/>
          <c:showPercent val="0"/>
          <c:showBubbleSize val="0"/>
        </c:dLbls>
        <c:gapWidth val="100"/>
        <c:overlap val="-24"/>
        <c:axId val="413208056"/>
        <c:axId val="413208384"/>
      </c:barChart>
      <c:catAx>
        <c:axId val="413208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50000"/>
                    <a:lumOff val="50000"/>
                  </a:schemeClr>
                </a:solidFill>
                <a:latin typeface="Calibri" panose="020F0502020204030204" pitchFamily="34" charset="0"/>
                <a:ea typeface="+mn-ea"/>
                <a:cs typeface="+mn-cs"/>
              </a:defRPr>
            </a:pPr>
            <a:endParaRPr lang="en-US"/>
          </a:p>
        </c:txPr>
        <c:crossAx val="413208384"/>
        <c:crosses val="autoZero"/>
        <c:auto val="1"/>
        <c:lblAlgn val="ctr"/>
        <c:lblOffset val="100"/>
        <c:noMultiLvlLbl val="0"/>
      </c:catAx>
      <c:valAx>
        <c:axId val="4132083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50000"/>
                    <a:lumOff val="50000"/>
                  </a:schemeClr>
                </a:solidFill>
                <a:latin typeface="Calibri" panose="020F0502020204030204" pitchFamily="34" charset="0"/>
                <a:ea typeface="+mn-ea"/>
                <a:cs typeface="+mn-cs"/>
              </a:defRPr>
            </a:pPr>
            <a:endParaRPr lang="en-US"/>
          </a:p>
        </c:txPr>
        <c:crossAx val="41320805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libri" panose="020F050202020403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cap="none" spc="0" normalizeH="0" baseline="0">
                <a:solidFill>
                  <a:schemeClr val="tx1">
                    <a:lumMod val="65000"/>
                    <a:lumOff val="35000"/>
                  </a:schemeClr>
                </a:solidFill>
                <a:latin typeface="+mj-lt"/>
                <a:ea typeface="+mj-ea"/>
                <a:cs typeface="+mj-cs"/>
              </a:defRPr>
            </a:pPr>
            <a:r>
              <a:rPr lang="en-US" dirty="0" err="1">
                <a:solidFill>
                  <a:schemeClr val="tx1">
                    <a:lumMod val="65000"/>
                    <a:lumOff val="35000"/>
                  </a:schemeClr>
                </a:solidFill>
              </a:rPr>
              <a:t>Robi</a:t>
            </a:r>
            <a:r>
              <a:rPr lang="en-US" dirty="0">
                <a:solidFill>
                  <a:schemeClr val="tx1">
                    <a:lumMod val="65000"/>
                    <a:lumOff val="35000"/>
                  </a:schemeClr>
                </a:solidFill>
              </a:rPr>
              <a:t> Network Availability </a:t>
            </a:r>
            <a:r>
              <a:rPr lang="en-US" dirty="0" smtClean="0">
                <a:solidFill>
                  <a:schemeClr val="tx1">
                    <a:lumMod val="65000"/>
                    <a:lumOff val="35000"/>
                  </a:schemeClr>
                </a:solidFill>
              </a:rPr>
              <a:t>(Sept’18 to Feb’19)</a:t>
            </a:r>
            <a:endParaRPr lang="en-US" dirty="0">
              <a:solidFill>
                <a:schemeClr val="tx1">
                  <a:lumMod val="65000"/>
                  <a:lumOff val="35000"/>
                </a:schemeClr>
              </a:solidFill>
            </a:endParaRPr>
          </a:p>
        </c:rich>
      </c:tx>
      <c:layout/>
      <c:overlay val="0"/>
      <c:spPr>
        <a:noFill/>
        <a:ln>
          <a:noFill/>
        </a:ln>
        <a:effectLst/>
      </c:spPr>
      <c:txPr>
        <a:bodyPr rot="0" spcFirstLastPara="1" vertOverflow="ellipsis" vert="horz" wrap="square" anchor="ctr" anchorCtr="1"/>
        <a:lstStyle/>
        <a:p>
          <a:pPr>
            <a:defRPr sz="1440" b="1"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Summary!$A$10</c:f>
              <c:strCache>
                <c:ptCount val="1"/>
                <c:pt idx="0">
                  <c:v>NA (%)</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Summary!$J$9:$O$9</c:f>
              <c:strCache>
                <c:ptCount val="6"/>
                <c:pt idx="0">
                  <c:v>Sep</c:v>
                </c:pt>
                <c:pt idx="1">
                  <c:v>Oct</c:v>
                </c:pt>
                <c:pt idx="2">
                  <c:v>Nov</c:v>
                </c:pt>
                <c:pt idx="3">
                  <c:v>Dec</c:v>
                </c:pt>
                <c:pt idx="4">
                  <c:v>Jan'19</c:v>
                </c:pt>
                <c:pt idx="5">
                  <c:v>Feb'19</c:v>
                </c:pt>
              </c:strCache>
            </c:strRef>
          </c:cat>
          <c:val>
            <c:numRef>
              <c:f>Summary!$J$10:$O$10</c:f>
              <c:numCache>
                <c:formatCode>0.00</c:formatCode>
                <c:ptCount val="6"/>
                <c:pt idx="0">
                  <c:v>99.972543994999668</c:v>
                </c:pt>
                <c:pt idx="1">
                  <c:v>99.974665479929257</c:v>
                </c:pt>
                <c:pt idx="2">
                  <c:v>99.96412964312978</c:v>
                </c:pt>
                <c:pt idx="3">
                  <c:v>99.980794730534967</c:v>
                </c:pt>
                <c:pt idx="4">
                  <c:v>99.962822697819675</c:v>
                </c:pt>
                <c:pt idx="5">
                  <c:v>99.962725863656061</c:v>
                </c:pt>
              </c:numCache>
            </c:numRef>
          </c:val>
          <c:extLst>
            <c:ext xmlns:c16="http://schemas.microsoft.com/office/drawing/2014/chart" uri="{C3380CC4-5D6E-409C-BE32-E72D297353CC}">
              <c16:uniqueId val="{00000000-8A03-4379-834E-ADCE4B368977}"/>
            </c:ext>
          </c:extLst>
        </c:ser>
        <c:dLbls>
          <c:showLegendKey val="0"/>
          <c:showVal val="0"/>
          <c:showCatName val="0"/>
          <c:showSerName val="0"/>
          <c:showPercent val="0"/>
          <c:showBubbleSize val="0"/>
        </c:dLbls>
        <c:gapWidth val="247"/>
        <c:overlap val="-27"/>
        <c:axId val="93303936"/>
        <c:axId val="93305472"/>
      </c:barChart>
      <c:lineChart>
        <c:grouping val="standard"/>
        <c:varyColors val="0"/>
        <c:ser>
          <c:idx val="1"/>
          <c:order val="1"/>
          <c:tx>
            <c:strRef>
              <c:f>Summary!$A$11</c:f>
              <c:strCache>
                <c:ptCount val="1"/>
                <c:pt idx="0">
                  <c:v>SLA (99.95%)</c:v>
                </c:pt>
              </c:strCache>
            </c:strRef>
          </c:tx>
          <c:spPr>
            <a:ln w="22225" cap="rnd">
              <a:solidFill>
                <a:schemeClr val="accent2"/>
              </a:solidFill>
              <a:round/>
            </a:ln>
            <a:effectLst/>
          </c:spPr>
          <c:marker>
            <c:symbol val="none"/>
          </c:marker>
          <c:cat>
            <c:strRef>
              <c:f>Summary!$J$9:$O$9</c:f>
              <c:strCache>
                <c:ptCount val="6"/>
                <c:pt idx="0">
                  <c:v>Sep</c:v>
                </c:pt>
                <c:pt idx="1">
                  <c:v>Oct</c:v>
                </c:pt>
                <c:pt idx="2">
                  <c:v>Nov</c:v>
                </c:pt>
                <c:pt idx="3">
                  <c:v>Dec</c:v>
                </c:pt>
                <c:pt idx="4">
                  <c:v>Jan'19</c:v>
                </c:pt>
                <c:pt idx="5">
                  <c:v>Feb'19</c:v>
                </c:pt>
              </c:strCache>
            </c:strRef>
          </c:cat>
          <c:val>
            <c:numRef>
              <c:f>Summary!$J$11:$O$11</c:f>
              <c:numCache>
                <c:formatCode>General</c:formatCode>
                <c:ptCount val="6"/>
                <c:pt idx="0">
                  <c:v>99.95</c:v>
                </c:pt>
                <c:pt idx="1">
                  <c:v>99.95</c:v>
                </c:pt>
                <c:pt idx="2">
                  <c:v>99.95</c:v>
                </c:pt>
                <c:pt idx="3">
                  <c:v>99.95</c:v>
                </c:pt>
                <c:pt idx="4">
                  <c:v>99.95</c:v>
                </c:pt>
                <c:pt idx="5" formatCode="0.00">
                  <c:v>99.95</c:v>
                </c:pt>
              </c:numCache>
            </c:numRef>
          </c:val>
          <c:smooth val="0"/>
          <c:extLst>
            <c:ext xmlns:c16="http://schemas.microsoft.com/office/drawing/2014/chart" uri="{C3380CC4-5D6E-409C-BE32-E72D297353CC}">
              <c16:uniqueId val="{00000001-8A03-4379-834E-ADCE4B368977}"/>
            </c:ext>
          </c:extLst>
        </c:ser>
        <c:dLbls>
          <c:showLegendKey val="0"/>
          <c:showVal val="0"/>
          <c:showCatName val="0"/>
          <c:showSerName val="0"/>
          <c:showPercent val="0"/>
          <c:showBubbleSize val="0"/>
        </c:dLbls>
        <c:marker val="1"/>
        <c:smooth val="0"/>
        <c:axId val="93303936"/>
        <c:axId val="93305472"/>
      </c:lineChart>
      <c:catAx>
        <c:axId val="9330393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1" i="0" u="none" strike="noStrike" kern="1200" cap="none" spc="0" normalizeH="0" baseline="0">
                <a:solidFill>
                  <a:schemeClr val="dk1">
                    <a:lumMod val="65000"/>
                    <a:lumOff val="35000"/>
                  </a:schemeClr>
                </a:solidFill>
                <a:latin typeface="+mn-lt"/>
                <a:ea typeface="+mn-ea"/>
                <a:cs typeface="+mn-cs"/>
              </a:defRPr>
            </a:pPr>
            <a:endParaRPr lang="en-US"/>
          </a:p>
        </c:txPr>
        <c:crossAx val="93305472"/>
        <c:crosses val="autoZero"/>
        <c:auto val="1"/>
        <c:lblAlgn val="ctr"/>
        <c:lblOffset val="100"/>
        <c:noMultiLvlLbl val="0"/>
      </c:catAx>
      <c:valAx>
        <c:axId val="93305472"/>
        <c:scaling>
          <c:orientation val="minMax"/>
        </c:scaling>
        <c:delete val="1"/>
        <c:axPos val="l"/>
        <c:numFmt formatCode="0.00" sourceLinked="1"/>
        <c:majorTickMark val="none"/>
        <c:minorTickMark val="none"/>
        <c:tickLblPos val="nextTo"/>
        <c:crossAx val="93303936"/>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50000"/>
          <a:lumOff val="50000"/>
        </a:schemeClr>
      </a:solidFill>
      <a:prstDash val="sysDot"/>
      <a:round/>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dirty="0"/>
              <a:t>Site Outage Hour </a:t>
            </a:r>
            <a:r>
              <a:rPr lang="en-US" sz="1600" dirty="0" smtClean="0"/>
              <a:t>(</a:t>
            </a:r>
            <a:r>
              <a:rPr lang="en-US" sz="1600" b="1" i="0" u="none" strike="noStrike" baseline="0" dirty="0" smtClean="0">
                <a:effectLst/>
              </a:rPr>
              <a:t>Including MW site</a:t>
            </a:r>
            <a:r>
              <a:rPr lang="en-US" sz="1600" dirty="0" smtClean="0"/>
              <a:t>)</a:t>
            </a:r>
            <a:endParaRPr lang="en-US" sz="1600"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Report!$ET$95</c:f>
              <c:strCache>
                <c:ptCount val="1"/>
                <c:pt idx="0">
                  <c:v>2G</c:v>
                </c:pt>
              </c:strCache>
            </c:strRef>
          </c:tx>
          <c:spPr>
            <a:solidFill>
              <a:srgbClr val="0070C0"/>
            </a:solidFill>
            <a:ln>
              <a:noFill/>
            </a:ln>
            <a:effectLst/>
          </c:spPr>
          <c:invertIfNegative val="0"/>
          <c:dLbls>
            <c:numFmt formatCode="[h];@"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Report!$ES$106:$ES$111</c:f>
              <c:strCache>
                <c:ptCount val="6"/>
                <c:pt idx="0">
                  <c:v>Sep'18</c:v>
                </c:pt>
                <c:pt idx="1">
                  <c:v>Oct'18</c:v>
                </c:pt>
                <c:pt idx="2">
                  <c:v>Nov'18</c:v>
                </c:pt>
                <c:pt idx="3">
                  <c:v>Dec'18</c:v>
                </c:pt>
                <c:pt idx="4">
                  <c:v>Jan'19</c:v>
                </c:pt>
                <c:pt idx="5">
                  <c:v>Feb'19</c:v>
                </c:pt>
              </c:strCache>
            </c:strRef>
          </c:cat>
          <c:val>
            <c:numRef>
              <c:f>Report!$ET$106:$ET$111</c:f>
              <c:numCache>
                <c:formatCode>[h]:mm:ss;@</c:formatCode>
                <c:ptCount val="6"/>
                <c:pt idx="0">
                  <c:v>18.452777777777776</c:v>
                </c:pt>
                <c:pt idx="1">
                  <c:v>5.8277777777777775</c:v>
                </c:pt>
                <c:pt idx="2">
                  <c:v>13.077083333333334</c:v>
                </c:pt>
                <c:pt idx="3">
                  <c:v>3.6486111111111112</c:v>
                </c:pt>
                <c:pt idx="4">
                  <c:v>4.5833333333333337E-2</c:v>
                </c:pt>
                <c:pt idx="5">
                  <c:v>9.7541666666666664</c:v>
                </c:pt>
              </c:numCache>
            </c:numRef>
          </c:val>
          <c:extLst>
            <c:ext xmlns:c16="http://schemas.microsoft.com/office/drawing/2014/chart" uri="{C3380CC4-5D6E-409C-BE32-E72D297353CC}">
              <c16:uniqueId val="{00000000-2996-43AC-A56C-C49F9B4751EF}"/>
            </c:ext>
          </c:extLst>
        </c:ser>
        <c:ser>
          <c:idx val="1"/>
          <c:order val="1"/>
          <c:tx>
            <c:strRef>
              <c:f>Report!$EU$95</c:f>
              <c:strCache>
                <c:ptCount val="1"/>
                <c:pt idx="0">
                  <c:v>3G</c:v>
                </c:pt>
              </c:strCache>
            </c:strRef>
          </c:tx>
          <c:spPr>
            <a:solidFill>
              <a:srgbClr val="C00000"/>
            </a:solidFill>
            <a:ln>
              <a:noFill/>
            </a:ln>
            <a:effectLst/>
          </c:spPr>
          <c:invertIfNegative val="0"/>
          <c:dLbls>
            <c:numFmt formatCode="[h];@"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Report!$ES$106:$ES$111</c:f>
              <c:strCache>
                <c:ptCount val="6"/>
                <c:pt idx="0">
                  <c:v>Sep'18</c:v>
                </c:pt>
                <c:pt idx="1">
                  <c:v>Oct'18</c:v>
                </c:pt>
                <c:pt idx="2">
                  <c:v>Nov'18</c:v>
                </c:pt>
                <c:pt idx="3">
                  <c:v>Dec'18</c:v>
                </c:pt>
                <c:pt idx="4">
                  <c:v>Jan'19</c:v>
                </c:pt>
                <c:pt idx="5">
                  <c:v>Feb'19</c:v>
                </c:pt>
              </c:strCache>
            </c:strRef>
          </c:cat>
          <c:val>
            <c:numRef>
              <c:f>Report!$EU$106:$EU$111</c:f>
              <c:numCache>
                <c:formatCode>[h]:mm:ss;@</c:formatCode>
                <c:ptCount val="6"/>
                <c:pt idx="0">
                  <c:v>21.884027777777781</c:v>
                </c:pt>
                <c:pt idx="1">
                  <c:v>94.896527777777777</c:v>
                </c:pt>
                <c:pt idx="2">
                  <c:v>58.031250000000007</c:v>
                </c:pt>
                <c:pt idx="3">
                  <c:v>27.259722222222219</c:v>
                </c:pt>
                <c:pt idx="4">
                  <c:v>87.486111111111114</c:v>
                </c:pt>
                <c:pt idx="5">
                  <c:v>54.968750000000007</c:v>
                </c:pt>
              </c:numCache>
            </c:numRef>
          </c:val>
          <c:extLst>
            <c:ext xmlns:c16="http://schemas.microsoft.com/office/drawing/2014/chart" uri="{C3380CC4-5D6E-409C-BE32-E72D297353CC}">
              <c16:uniqueId val="{00000001-2996-43AC-A56C-C49F9B4751EF}"/>
            </c:ext>
          </c:extLst>
        </c:ser>
        <c:dLbls>
          <c:showLegendKey val="0"/>
          <c:showVal val="1"/>
          <c:showCatName val="0"/>
          <c:showSerName val="0"/>
          <c:showPercent val="0"/>
          <c:showBubbleSize val="0"/>
        </c:dLbls>
        <c:gapWidth val="219"/>
        <c:overlap val="100"/>
        <c:axId val="93888896"/>
        <c:axId val="93890432"/>
      </c:barChart>
      <c:catAx>
        <c:axId val="9388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90432"/>
        <c:crosses val="autoZero"/>
        <c:auto val="1"/>
        <c:lblAlgn val="ctr"/>
        <c:lblOffset val="100"/>
        <c:noMultiLvlLbl val="0"/>
      </c:catAx>
      <c:valAx>
        <c:axId val="93890432"/>
        <c:scaling>
          <c:orientation val="minMax"/>
        </c:scaling>
        <c:delete val="0"/>
        <c:axPos val="l"/>
        <c:numFmt formatCode="[h];@"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888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ysClr val="windowText" lastClr="000000"/>
      </a:solidFill>
      <a:prstDash val="sysDash"/>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Incident Count (SCL)</a:t>
            </a:r>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Report!$AD$96</c:f>
              <c:strCache>
                <c:ptCount val="1"/>
                <c:pt idx="0">
                  <c:v>C-1</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Report!$AC$107:$AC$112</c:f>
              <c:strCache>
                <c:ptCount val="6"/>
                <c:pt idx="0">
                  <c:v>Sep'18</c:v>
                </c:pt>
                <c:pt idx="1">
                  <c:v>Oct'18</c:v>
                </c:pt>
                <c:pt idx="2">
                  <c:v>Nov'18</c:v>
                </c:pt>
                <c:pt idx="3">
                  <c:v>Dec'18</c:v>
                </c:pt>
                <c:pt idx="4">
                  <c:v>Jan'19</c:v>
                </c:pt>
                <c:pt idx="5">
                  <c:v>Feb'19</c:v>
                </c:pt>
              </c:strCache>
            </c:strRef>
          </c:cat>
          <c:val>
            <c:numRef>
              <c:f>Report!$AD$107:$AD$112</c:f>
              <c:numCache>
                <c:formatCode>General</c:formatCode>
                <c:ptCount val="6"/>
                <c:pt idx="0">
                  <c:v>2</c:v>
                </c:pt>
                <c:pt idx="1">
                  <c:v>3</c:v>
                </c:pt>
                <c:pt idx="2">
                  <c:v>5</c:v>
                </c:pt>
                <c:pt idx="3">
                  <c:v>4</c:v>
                </c:pt>
                <c:pt idx="4">
                  <c:v>7</c:v>
                </c:pt>
                <c:pt idx="5">
                  <c:v>2</c:v>
                </c:pt>
              </c:numCache>
            </c:numRef>
          </c:val>
          <c:extLst>
            <c:ext xmlns:c16="http://schemas.microsoft.com/office/drawing/2014/chart" uri="{C3380CC4-5D6E-409C-BE32-E72D297353CC}">
              <c16:uniqueId val="{00000000-8E6D-4A0B-9228-8EE354203E72}"/>
            </c:ext>
          </c:extLst>
        </c:ser>
        <c:ser>
          <c:idx val="1"/>
          <c:order val="1"/>
          <c:tx>
            <c:strRef>
              <c:f>Report!$AE$96</c:f>
              <c:strCache>
                <c:ptCount val="1"/>
                <c:pt idx="0">
                  <c:v>C-2</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Report!$AC$107:$AC$112</c:f>
              <c:strCache>
                <c:ptCount val="6"/>
                <c:pt idx="0">
                  <c:v>Sep'18</c:v>
                </c:pt>
                <c:pt idx="1">
                  <c:v>Oct'18</c:v>
                </c:pt>
                <c:pt idx="2">
                  <c:v>Nov'18</c:v>
                </c:pt>
                <c:pt idx="3">
                  <c:v>Dec'18</c:v>
                </c:pt>
                <c:pt idx="4">
                  <c:v>Jan'19</c:v>
                </c:pt>
                <c:pt idx="5">
                  <c:v>Feb'19</c:v>
                </c:pt>
              </c:strCache>
            </c:strRef>
          </c:cat>
          <c:val>
            <c:numRef>
              <c:f>Report!$AE$107:$AE$112</c:f>
              <c:numCache>
                <c:formatCode>General</c:formatCode>
                <c:ptCount val="6"/>
                <c:pt idx="0">
                  <c:v>7</c:v>
                </c:pt>
                <c:pt idx="1">
                  <c:v>1</c:v>
                </c:pt>
                <c:pt idx="2">
                  <c:v>7</c:v>
                </c:pt>
                <c:pt idx="3">
                  <c:v>3</c:v>
                </c:pt>
                <c:pt idx="4">
                  <c:v>4</c:v>
                </c:pt>
                <c:pt idx="5">
                  <c:v>6</c:v>
                </c:pt>
              </c:numCache>
            </c:numRef>
          </c:val>
          <c:extLst>
            <c:ext xmlns:c16="http://schemas.microsoft.com/office/drawing/2014/chart" uri="{C3380CC4-5D6E-409C-BE32-E72D297353CC}">
              <c16:uniqueId val="{00000001-8E6D-4A0B-9228-8EE354203E72}"/>
            </c:ext>
          </c:extLst>
        </c:ser>
        <c:ser>
          <c:idx val="2"/>
          <c:order val="2"/>
          <c:tx>
            <c:strRef>
              <c:f>Report!$AF$96</c:f>
              <c:strCache>
                <c:ptCount val="1"/>
                <c:pt idx="0">
                  <c:v>C-3</c:v>
                </c:pt>
              </c:strCache>
            </c:strRef>
          </c:tx>
          <c:spPr>
            <a:solidFill>
              <a:srgbClr val="FFFF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Report!$AC$107:$AC$112</c:f>
              <c:strCache>
                <c:ptCount val="6"/>
                <c:pt idx="0">
                  <c:v>Sep'18</c:v>
                </c:pt>
                <c:pt idx="1">
                  <c:v>Oct'18</c:v>
                </c:pt>
                <c:pt idx="2">
                  <c:v>Nov'18</c:v>
                </c:pt>
                <c:pt idx="3">
                  <c:v>Dec'18</c:v>
                </c:pt>
                <c:pt idx="4">
                  <c:v>Jan'19</c:v>
                </c:pt>
                <c:pt idx="5">
                  <c:v>Feb'19</c:v>
                </c:pt>
              </c:strCache>
            </c:strRef>
          </c:cat>
          <c:val>
            <c:numRef>
              <c:f>Report!$AF$107:$AF$112</c:f>
              <c:numCache>
                <c:formatCode>General</c:formatCode>
                <c:ptCount val="6"/>
                <c:pt idx="0">
                  <c:v>18</c:v>
                </c:pt>
                <c:pt idx="1">
                  <c:v>21</c:v>
                </c:pt>
                <c:pt idx="2">
                  <c:v>36</c:v>
                </c:pt>
                <c:pt idx="3">
                  <c:v>14</c:v>
                </c:pt>
                <c:pt idx="4">
                  <c:v>30</c:v>
                </c:pt>
                <c:pt idx="5">
                  <c:v>37</c:v>
                </c:pt>
              </c:numCache>
            </c:numRef>
          </c:val>
          <c:extLst>
            <c:ext xmlns:c16="http://schemas.microsoft.com/office/drawing/2014/chart" uri="{C3380CC4-5D6E-409C-BE32-E72D297353CC}">
              <c16:uniqueId val="{00000002-8E6D-4A0B-9228-8EE354203E72}"/>
            </c:ext>
          </c:extLst>
        </c:ser>
        <c:ser>
          <c:idx val="3"/>
          <c:order val="3"/>
          <c:tx>
            <c:strRef>
              <c:f>Report!$AG$96</c:f>
              <c:strCache>
                <c:ptCount val="1"/>
                <c:pt idx="0">
                  <c:v>No Impact</c:v>
                </c:pt>
              </c:strCache>
            </c:strRef>
          </c:tx>
          <c:spPr>
            <a:solidFill>
              <a:srgbClr val="92D05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Report!$AC$107:$AC$112</c:f>
              <c:strCache>
                <c:ptCount val="6"/>
                <c:pt idx="0">
                  <c:v>Sep'18</c:v>
                </c:pt>
                <c:pt idx="1">
                  <c:v>Oct'18</c:v>
                </c:pt>
                <c:pt idx="2">
                  <c:v>Nov'18</c:v>
                </c:pt>
                <c:pt idx="3">
                  <c:v>Dec'18</c:v>
                </c:pt>
                <c:pt idx="4">
                  <c:v>Jan'19</c:v>
                </c:pt>
                <c:pt idx="5">
                  <c:v>Feb'19</c:v>
                </c:pt>
              </c:strCache>
            </c:strRef>
          </c:cat>
          <c:val>
            <c:numRef>
              <c:f>Report!$AG$107:$AG$112</c:f>
              <c:numCache>
                <c:formatCode>General</c:formatCode>
                <c:ptCount val="6"/>
                <c:pt idx="0">
                  <c:v>58</c:v>
                </c:pt>
                <c:pt idx="1">
                  <c:v>33</c:v>
                </c:pt>
                <c:pt idx="2">
                  <c:v>48</c:v>
                </c:pt>
                <c:pt idx="3">
                  <c:v>27</c:v>
                </c:pt>
                <c:pt idx="4">
                  <c:v>57</c:v>
                </c:pt>
                <c:pt idx="5">
                  <c:v>66</c:v>
                </c:pt>
              </c:numCache>
            </c:numRef>
          </c:val>
          <c:extLst>
            <c:ext xmlns:c16="http://schemas.microsoft.com/office/drawing/2014/chart" uri="{C3380CC4-5D6E-409C-BE32-E72D297353CC}">
              <c16:uniqueId val="{00000003-8E6D-4A0B-9228-8EE354203E72}"/>
            </c:ext>
          </c:extLst>
        </c:ser>
        <c:dLbls>
          <c:dLblPos val="outEnd"/>
          <c:showLegendKey val="0"/>
          <c:showVal val="1"/>
          <c:showCatName val="0"/>
          <c:showSerName val="0"/>
          <c:showPercent val="0"/>
          <c:showBubbleSize val="0"/>
        </c:dLbls>
        <c:gapWidth val="219"/>
        <c:overlap val="-27"/>
        <c:axId val="93967872"/>
        <c:axId val="93969408"/>
      </c:barChart>
      <c:lineChart>
        <c:grouping val="standard"/>
        <c:varyColors val="0"/>
        <c:ser>
          <c:idx val="4"/>
          <c:order val="4"/>
          <c:tx>
            <c:strRef>
              <c:f>Report!$AH$96</c:f>
              <c:strCache>
                <c:ptCount val="1"/>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Report!$AC$107:$AC$112</c:f>
              <c:strCache>
                <c:ptCount val="6"/>
                <c:pt idx="0">
                  <c:v>Sep'18</c:v>
                </c:pt>
                <c:pt idx="1">
                  <c:v>Oct'18</c:v>
                </c:pt>
                <c:pt idx="2">
                  <c:v>Nov'18</c:v>
                </c:pt>
                <c:pt idx="3">
                  <c:v>Dec'18</c:v>
                </c:pt>
                <c:pt idx="4">
                  <c:v>Jan'19</c:v>
                </c:pt>
                <c:pt idx="5">
                  <c:v>Feb'19</c:v>
                </c:pt>
              </c:strCache>
            </c:strRef>
          </c:cat>
          <c:val>
            <c:numRef>
              <c:f>Report!$AH$107:$AH$112</c:f>
              <c:numCache>
                <c:formatCode>General</c:formatCode>
                <c:ptCount val="6"/>
                <c:pt idx="0">
                  <c:v>85</c:v>
                </c:pt>
                <c:pt idx="1">
                  <c:v>58</c:v>
                </c:pt>
                <c:pt idx="2">
                  <c:v>96</c:v>
                </c:pt>
                <c:pt idx="3">
                  <c:v>48</c:v>
                </c:pt>
                <c:pt idx="4">
                  <c:v>98</c:v>
                </c:pt>
                <c:pt idx="5">
                  <c:v>111</c:v>
                </c:pt>
              </c:numCache>
            </c:numRef>
          </c:val>
          <c:smooth val="0"/>
          <c:extLst>
            <c:ext xmlns:c16="http://schemas.microsoft.com/office/drawing/2014/chart" uri="{C3380CC4-5D6E-409C-BE32-E72D297353CC}">
              <c16:uniqueId val="{00000004-8E6D-4A0B-9228-8EE354203E72}"/>
            </c:ext>
          </c:extLst>
        </c:ser>
        <c:dLbls>
          <c:showLegendKey val="0"/>
          <c:showVal val="0"/>
          <c:showCatName val="0"/>
          <c:showSerName val="0"/>
          <c:showPercent val="0"/>
          <c:showBubbleSize val="0"/>
        </c:dLbls>
        <c:marker val="1"/>
        <c:smooth val="0"/>
        <c:axId val="93967872"/>
        <c:axId val="93969408"/>
      </c:lineChart>
      <c:catAx>
        <c:axId val="9396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969408"/>
        <c:crosses val="autoZero"/>
        <c:auto val="1"/>
        <c:lblAlgn val="ctr"/>
        <c:lblOffset val="100"/>
        <c:noMultiLvlLbl val="0"/>
      </c:catAx>
      <c:valAx>
        <c:axId val="93969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9678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ysClr val="windowText" lastClr="000000"/>
      </a:solidFill>
      <a:prstDash val="sysDash"/>
    </a:ln>
    <a:effectLst/>
  </c:spPr>
  <c:txPr>
    <a:bodyPr/>
    <a:lstStyle/>
    <a:p>
      <a:pPr>
        <a:defRPr sz="1200"/>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MTTR (SCL)</a:t>
            </a:r>
          </a:p>
        </c:rich>
      </c:tx>
      <c:layout>
        <c:manualLayout>
          <c:xMode val="edge"/>
          <c:yMode val="edge"/>
          <c:x val="0.21884772718170098"/>
          <c:y val="2.5862077743034805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Report!$CR$95</c:f>
              <c:strCache>
                <c:ptCount val="1"/>
                <c:pt idx="0">
                  <c:v>C-1</c:v>
                </c:pt>
              </c:strCache>
            </c:strRef>
          </c:tx>
          <c:spPr>
            <a:solidFill>
              <a:srgbClr val="FF0000"/>
            </a:solidFill>
            <a:ln>
              <a:noFill/>
            </a:ln>
            <a:effectLst/>
          </c:spPr>
          <c:invertIfNegative val="0"/>
          <c:dLbls>
            <c:numFmt formatCode="[h]:mm;@" sourceLinked="0"/>
            <c:spPr>
              <a:noFill/>
              <a:ln>
                <a:noFill/>
              </a:ln>
              <a:effectLst/>
            </c:spPr>
            <c:txPr>
              <a:bodyPr rot="-5400000" spcFirstLastPara="1" vertOverflow="ellipsis"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Report!$CQ$106:$CQ$111</c:f>
              <c:strCache>
                <c:ptCount val="6"/>
                <c:pt idx="0">
                  <c:v>Sep'18</c:v>
                </c:pt>
                <c:pt idx="1">
                  <c:v>Oct'18</c:v>
                </c:pt>
                <c:pt idx="2">
                  <c:v>Nov'18</c:v>
                </c:pt>
                <c:pt idx="3">
                  <c:v>Dec'18</c:v>
                </c:pt>
                <c:pt idx="4">
                  <c:v>Jan'19</c:v>
                </c:pt>
                <c:pt idx="5">
                  <c:v>Feb'19</c:v>
                </c:pt>
              </c:strCache>
            </c:strRef>
          </c:cat>
          <c:val>
            <c:numRef>
              <c:f>Report!$CR$106:$CR$111</c:f>
              <c:numCache>
                <c:formatCode>[h]:mm:ss;@</c:formatCode>
                <c:ptCount val="6"/>
                <c:pt idx="0">
                  <c:v>9.7569444444444431E-2</c:v>
                </c:pt>
                <c:pt idx="1">
                  <c:v>4.2361111111111106E-2</c:v>
                </c:pt>
                <c:pt idx="2">
                  <c:v>6.8333333333333329E-2</c:v>
                </c:pt>
                <c:pt idx="3">
                  <c:v>3.7673611111111109E-2</c:v>
                </c:pt>
                <c:pt idx="4">
                  <c:v>7.0238095238095224E-2</c:v>
                </c:pt>
                <c:pt idx="5">
                  <c:v>2.9166666666666667E-2</c:v>
                </c:pt>
              </c:numCache>
            </c:numRef>
          </c:val>
          <c:extLst>
            <c:ext xmlns:c16="http://schemas.microsoft.com/office/drawing/2014/chart" uri="{C3380CC4-5D6E-409C-BE32-E72D297353CC}">
              <c16:uniqueId val="{00000000-C0CD-4846-85CE-966BFF3E2F93}"/>
            </c:ext>
          </c:extLst>
        </c:ser>
        <c:ser>
          <c:idx val="1"/>
          <c:order val="1"/>
          <c:tx>
            <c:strRef>
              <c:f>Report!$CS$95</c:f>
              <c:strCache>
                <c:ptCount val="1"/>
                <c:pt idx="0">
                  <c:v>C-2</c:v>
                </c:pt>
              </c:strCache>
            </c:strRef>
          </c:tx>
          <c:spPr>
            <a:solidFill>
              <a:schemeClr val="accent2">
                <a:lumMod val="60000"/>
                <a:lumOff val="40000"/>
              </a:schemeClr>
            </a:solidFill>
            <a:ln>
              <a:noFill/>
            </a:ln>
            <a:effectLst/>
          </c:spPr>
          <c:invertIfNegative val="0"/>
          <c:dLbls>
            <c:numFmt formatCode="[h]:mm;@" sourceLinked="0"/>
            <c:spPr>
              <a:noFill/>
              <a:ln>
                <a:noFill/>
              </a:ln>
              <a:effectLst/>
            </c:spPr>
            <c:txPr>
              <a:bodyPr rot="-5400000" spcFirstLastPara="1" vertOverflow="ellipsis"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Report!$CQ$106:$CQ$111</c:f>
              <c:strCache>
                <c:ptCount val="6"/>
                <c:pt idx="0">
                  <c:v>Sep'18</c:v>
                </c:pt>
                <c:pt idx="1">
                  <c:v>Oct'18</c:v>
                </c:pt>
                <c:pt idx="2">
                  <c:v>Nov'18</c:v>
                </c:pt>
                <c:pt idx="3">
                  <c:v>Dec'18</c:v>
                </c:pt>
                <c:pt idx="4">
                  <c:v>Jan'19</c:v>
                </c:pt>
                <c:pt idx="5">
                  <c:v>Feb'19</c:v>
                </c:pt>
              </c:strCache>
            </c:strRef>
          </c:cat>
          <c:val>
            <c:numRef>
              <c:f>Report!$CS$106:$CS$111</c:f>
              <c:numCache>
                <c:formatCode>[h]:mm:ss;@</c:formatCode>
                <c:ptCount val="6"/>
                <c:pt idx="0">
                  <c:v>8.4424603174603194E-2</c:v>
                </c:pt>
                <c:pt idx="1">
                  <c:v>0.20784722222222221</c:v>
                </c:pt>
                <c:pt idx="2">
                  <c:v>5.6448412698412706E-2</c:v>
                </c:pt>
                <c:pt idx="3">
                  <c:v>8.6342592592592582E-2</c:v>
                </c:pt>
                <c:pt idx="4">
                  <c:v>6.25E-2</c:v>
                </c:pt>
                <c:pt idx="5">
                  <c:v>9.8148148148148151E-2</c:v>
                </c:pt>
              </c:numCache>
            </c:numRef>
          </c:val>
          <c:extLst>
            <c:ext xmlns:c16="http://schemas.microsoft.com/office/drawing/2014/chart" uri="{C3380CC4-5D6E-409C-BE32-E72D297353CC}">
              <c16:uniqueId val="{00000001-C0CD-4846-85CE-966BFF3E2F93}"/>
            </c:ext>
          </c:extLst>
        </c:ser>
        <c:ser>
          <c:idx val="2"/>
          <c:order val="2"/>
          <c:tx>
            <c:strRef>
              <c:f>Report!$CT$95</c:f>
              <c:strCache>
                <c:ptCount val="1"/>
                <c:pt idx="0">
                  <c:v>C-3</c:v>
                </c:pt>
              </c:strCache>
            </c:strRef>
          </c:tx>
          <c:spPr>
            <a:solidFill>
              <a:srgbClr val="FFFF00"/>
            </a:solidFill>
            <a:ln>
              <a:noFill/>
            </a:ln>
            <a:effectLst/>
          </c:spPr>
          <c:invertIfNegative val="0"/>
          <c:dLbls>
            <c:numFmt formatCode="[h]:mm;@" sourceLinked="0"/>
            <c:spPr>
              <a:noFill/>
              <a:ln>
                <a:noFill/>
              </a:ln>
              <a:effectLst/>
            </c:spPr>
            <c:txPr>
              <a:bodyPr rot="-5400000" spcFirstLastPara="1" vertOverflow="ellipsis" wrap="square" anchor="ctr" anchorCtr="1"/>
              <a:lstStyle/>
              <a:p>
                <a:pPr algn="ct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Report!$CQ$106:$CQ$111</c:f>
              <c:strCache>
                <c:ptCount val="6"/>
                <c:pt idx="0">
                  <c:v>Sep'18</c:v>
                </c:pt>
                <c:pt idx="1">
                  <c:v>Oct'18</c:v>
                </c:pt>
                <c:pt idx="2">
                  <c:v>Nov'18</c:v>
                </c:pt>
                <c:pt idx="3">
                  <c:v>Dec'18</c:v>
                </c:pt>
                <c:pt idx="4">
                  <c:v>Jan'19</c:v>
                </c:pt>
                <c:pt idx="5">
                  <c:v>Feb'19</c:v>
                </c:pt>
              </c:strCache>
            </c:strRef>
          </c:cat>
          <c:val>
            <c:numRef>
              <c:f>Report!$CT$106:$CT$111</c:f>
              <c:numCache>
                <c:formatCode>[h]:mm:ss;@</c:formatCode>
                <c:ptCount val="6"/>
                <c:pt idx="0">
                  <c:v>0.10810185185185187</c:v>
                </c:pt>
                <c:pt idx="1">
                  <c:v>9.6020299145299137E-2</c:v>
                </c:pt>
                <c:pt idx="2">
                  <c:v>0.15231481481481479</c:v>
                </c:pt>
                <c:pt idx="3">
                  <c:v>8.650793650793652E-2</c:v>
                </c:pt>
                <c:pt idx="4">
                  <c:v>0.11671296296296298</c:v>
                </c:pt>
                <c:pt idx="5">
                  <c:v>0.15287162162162166</c:v>
                </c:pt>
              </c:numCache>
            </c:numRef>
          </c:val>
          <c:extLst>
            <c:ext xmlns:c16="http://schemas.microsoft.com/office/drawing/2014/chart" uri="{C3380CC4-5D6E-409C-BE32-E72D297353CC}">
              <c16:uniqueId val="{00000002-C0CD-4846-85CE-966BFF3E2F93}"/>
            </c:ext>
          </c:extLst>
        </c:ser>
        <c:ser>
          <c:idx val="3"/>
          <c:order val="3"/>
          <c:tx>
            <c:strRef>
              <c:f>Report!$CU$95</c:f>
              <c:strCache>
                <c:ptCount val="1"/>
                <c:pt idx="0">
                  <c:v>No Impact</c:v>
                </c:pt>
              </c:strCache>
            </c:strRef>
          </c:tx>
          <c:spPr>
            <a:solidFill>
              <a:srgbClr val="92D050"/>
            </a:solidFill>
            <a:ln>
              <a:noFill/>
            </a:ln>
            <a:effectLst/>
          </c:spPr>
          <c:invertIfNegative val="0"/>
          <c:dLbls>
            <c:numFmt formatCode="[h]:mm;@" sourceLinked="0"/>
            <c:spPr>
              <a:noFill/>
              <a:ln>
                <a:noFill/>
              </a:ln>
              <a:effectLst/>
            </c:spPr>
            <c:txPr>
              <a:bodyPr rot="-5400000" spcFirstLastPara="1" vertOverflow="ellipsis"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Report!$CQ$106:$CQ$111</c:f>
              <c:strCache>
                <c:ptCount val="6"/>
                <c:pt idx="0">
                  <c:v>Sep'18</c:v>
                </c:pt>
                <c:pt idx="1">
                  <c:v>Oct'18</c:v>
                </c:pt>
                <c:pt idx="2">
                  <c:v>Nov'18</c:v>
                </c:pt>
                <c:pt idx="3">
                  <c:v>Dec'18</c:v>
                </c:pt>
                <c:pt idx="4">
                  <c:v>Jan'19</c:v>
                </c:pt>
                <c:pt idx="5">
                  <c:v>Feb'19</c:v>
                </c:pt>
              </c:strCache>
            </c:strRef>
          </c:cat>
          <c:val>
            <c:numRef>
              <c:f>Report!$CU$106:$CU$111</c:f>
              <c:numCache>
                <c:formatCode>[h]:mm:ss;@</c:formatCode>
                <c:ptCount val="6"/>
                <c:pt idx="0">
                  <c:v>0.11675047892720308</c:v>
                </c:pt>
                <c:pt idx="1">
                  <c:v>0.30847868217054247</c:v>
                </c:pt>
                <c:pt idx="2">
                  <c:v>0.18046874999999998</c:v>
                </c:pt>
                <c:pt idx="3">
                  <c:v>0.15390946502057615</c:v>
                </c:pt>
                <c:pt idx="4">
                  <c:v>0.14859892787524365</c:v>
                </c:pt>
                <c:pt idx="5">
                  <c:v>0.15627104377104375</c:v>
                </c:pt>
              </c:numCache>
            </c:numRef>
          </c:val>
          <c:extLst>
            <c:ext xmlns:c16="http://schemas.microsoft.com/office/drawing/2014/chart" uri="{C3380CC4-5D6E-409C-BE32-E72D297353CC}">
              <c16:uniqueId val="{00000003-C0CD-4846-85CE-966BFF3E2F93}"/>
            </c:ext>
          </c:extLst>
        </c:ser>
        <c:dLbls>
          <c:showLegendKey val="0"/>
          <c:showVal val="0"/>
          <c:showCatName val="0"/>
          <c:showSerName val="0"/>
          <c:showPercent val="0"/>
          <c:showBubbleSize val="0"/>
        </c:dLbls>
        <c:gapWidth val="219"/>
        <c:overlap val="-27"/>
        <c:axId val="93526272"/>
        <c:axId val="93544448"/>
      </c:barChart>
      <c:lineChart>
        <c:grouping val="standard"/>
        <c:varyColors val="0"/>
        <c:ser>
          <c:idx val="4"/>
          <c:order val="4"/>
          <c:tx>
            <c:strRef>
              <c:f>Report!$CV$95</c:f>
              <c:strCache>
                <c:ptCount val="1"/>
                <c:pt idx="0">
                  <c:v>Average</c:v>
                </c:pt>
              </c:strCache>
            </c:strRef>
          </c:tx>
          <c:spPr>
            <a:ln w="28575" cap="rnd">
              <a:solidFill>
                <a:schemeClr val="accent5"/>
              </a:solidFill>
              <a:round/>
            </a:ln>
            <a:effectLst/>
          </c:spPr>
          <c:marker>
            <c:symbol val="none"/>
          </c:marker>
          <c:cat>
            <c:strRef>
              <c:f>Report!$CQ$106:$CQ$111</c:f>
              <c:strCache>
                <c:ptCount val="6"/>
                <c:pt idx="0">
                  <c:v>Sep'18</c:v>
                </c:pt>
                <c:pt idx="1">
                  <c:v>Oct'18</c:v>
                </c:pt>
                <c:pt idx="2">
                  <c:v>Nov'18</c:v>
                </c:pt>
                <c:pt idx="3">
                  <c:v>Dec'18</c:v>
                </c:pt>
                <c:pt idx="4">
                  <c:v>Jan'19</c:v>
                </c:pt>
                <c:pt idx="5">
                  <c:v>Feb'19</c:v>
                </c:pt>
              </c:strCache>
            </c:strRef>
          </c:cat>
          <c:val>
            <c:numRef>
              <c:f>Report!$CV$106:$CV$111</c:f>
              <c:numCache>
                <c:formatCode>[h]:mm:ss;@</c:formatCode>
                <c:ptCount val="6"/>
                <c:pt idx="0">
                  <c:v>0.11180555555555559</c:v>
                </c:pt>
                <c:pt idx="1">
                  <c:v>0.21910569105691055</c:v>
                </c:pt>
                <c:pt idx="2">
                  <c:v>0.15502748842592587</c:v>
                </c:pt>
                <c:pt idx="3">
                  <c:v>0.1203414351851852</c:v>
                </c:pt>
                <c:pt idx="4">
                  <c:v>0.12972647392290251</c:v>
                </c:pt>
                <c:pt idx="5">
                  <c:v>0.14970595595595593</c:v>
                </c:pt>
              </c:numCache>
            </c:numRef>
          </c:val>
          <c:smooth val="0"/>
          <c:extLst>
            <c:ext xmlns:c16="http://schemas.microsoft.com/office/drawing/2014/chart" uri="{C3380CC4-5D6E-409C-BE32-E72D297353CC}">
              <c16:uniqueId val="{00000004-C0CD-4846-85CE-966BFF3E2F93}"/>
            </c:ext>
          </c:extLst>
        </c:ser>
        <c:dLbls>
          <c:showLegendKey val="0"/>
          <c:showVal val="0"/>
          <c:showCatName val="0"/>
          <c:showSerName val="0"/>
          <c:showPercent val="0"/>
          <c:showBubbleSize val="0"/>
        </c:dLbls>
        <c:marker val="1"/>
        <c:smooth val="0"/>
        <c:axId val="93526272"/>
        <c:axId val="93544448"/>
      </c:lineChart>
      <c:catAx>
        <c:axId val="93526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544448"/>
        <c:crosses val="autoZero"/>
        <c:auto val="1"/>
        <c:lblAlgn val="ctr"/>
        <c:lblOffset val="100"/>
        <c:noMultiLvlLbl val="0"/>
      </c:catAx>
      <c:valAx>
        <c:axId val="93544448"/>
        <c:scaling>
          <c:orientation val="minMax"/>
        </c:scaling>
        <c:delete val="0"/>
        <c:axPos val="l"/>
        <c:majorGridlines>
          <c:spPr>
            <a:ln w="9525" cap="flat" cmpd="sng" algn="ctr">
              <a:solidFill>
                <a:schemeClr val="tx1">
                  <a:lumMod val="15000"/>
                  <a:lumOff val="85000"/>
                </a:schemeClr>
              </a:solidFill>
              <a:round/>
            </a:ln>
            <a:effectLst/>
          </c:spPr>
        </c:majorGridlines>
        <c:numFmt formatCode="[h]:mm;@"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526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ysClr val="windowText" lastClr="000000"/>
      </a:solidFill>
      <a:prstDash val="sysDash"/>
    </a:ln>
    <a:effectLst/>
  </c:spPr>
  <c:txPr>
    <a:bodyPr/>
    <a:lstStyle/>
    <a:p>
      <a:pPr>
        <a:defRPr sz="1200"/>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tx1">
                    <a:lumMod val="65000"/>
                    <a:lumOff val="35000"/>
                  </a:schemeClr>
                </a:solidFill>
                <a:latin typeface="+mj-lt"/>
                <a:ea typeface="+mj-ea"/>
                <a:cs typeface="+mj-cs"/>
              </a:defRPr>
            </a:pPr>
            <a:r>
              <a:rPr lang="en-US" dirty="0" smtClean="0">
                <a:solidFill>
                  <a:schemeClr val="tx1">
                    <a:lumMod val="65000"/>
                    <a:lumOff val="35000"/>
                  </a:schemeClr>
                </a:solidFill>
              </a:rPr>
              <a:t>Site (SCL Base Site) outage </a:t>
            </a:r>
            <a:r>
              <a:rPr lang="en-US" dirty="0" err="1" smtClean="0">
                <a:solidFill>
                  <a:schemeClr val="tx1">
                    <a:lumMod val="65000"/>
                    <a:lumOff val="35000"/>
                  </a:schemeClr>
                </a:solidFill>
              </a:rPr>
              <a:t>hrs</a:t>
            </a:r>
            <a:r>
              <a:rPr lang="en-US" dirty="0" smtClean="0">
                <a:solidFill>
                  <a:schemeClr val="tx1">
                    <a:lumMod val="65000"/>
                    <a:lumOff val="35000"/>
                  </a:schemeClr>
                </a:solidFill>
              </a:rPr>
              <a:t> </a:t>
            </a:r>
            <a:r>
              <a:rPr lang="en-US" dirty="0">
                <a:solidFill>
                  <a:schemeClr val="tx1">
                    <a:lumMod val="65000"/>
                    <a:lumOff val="35000"/>
                  </a:schemeClr>
                </a:solidFill>
              </a:rPr>
              <a:t>with </a:t>
            </a:r>
            <a:r>
              <a:rPr lang="en-US" dirty="0" smtClean="0">
                <a:solidFill>
                  <a:schemeClr val="tx1">
                    <a:lumMod val="65000"/>
                    <a:lumOff val="35000"/>
                  </a:schemeClr>
                </a:solidFill>
              </a:rPr>
              <a:t>Count</a:t>
            </a:r>
            <a:endParaRPr lang="en-US" dirty="0">
              <a:solidFill>
                <a:schemeClr val="tx1">
                  <a:lumMod val="65000"/>
                  <a:lumOff val="35000"/>
                </a:schemeClr>
              </a:solidFill>
            </a:endParaRPr>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Summary!$A$13</c:f>
              <c:strCache>
                <c:ptCount val="1"/>
                <c:pt idx="0">
                  <c:v>Total outage hours</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c:spPr>
          <c:invertIfNegative val="0"/>
          <c:dLbls>
            <c:dLbl>
              <c:idx val="3"/>
              <c:layout>
                <c:manualLayout>
                  <c:x val="-7.9062258819729902E-17"/>
                  <c:y val="0.13222749389411151"/>
                </c:manualLayout>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8C10-4873-8CA5-F7AF6F384C58}"/>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Summary!$J$9:$O$9</c:f>
              <c:strCache>
                <c:ptCount val="6"/>
                <c:pt idx="0">
                  <c:v>Sep</c:v>
                </c:pt>
                <c:pt idx="1">
                  <c:v>Oct</c:v>
                </c:pt>
                <c:pt idx="2">
                  <c:v>Nov</c:v>
                </c:pt>
                <c:pt idx="3">
                  <c:v>Dec</c:v>
                </c:pt>
                <c:pt idx="4">
                  <c:v>Jan'19</c:v>
                </c:pt>
                <c:pt idx="5">
                  <c:v>Feb'19</c:v>
                </c:pt>
              </c:strCache>
            </c:strRef>
          </c:cat>
          <c:val>
            <c:numRef>
              <c:f>Summary!$J$13:$O$13</c:f>
              <c:numCache>
                <c:formatCode>0.00</c:formatCode>
                <c:ptCount val="6"/>
                <c:pt idx="0">
                  <c:v>338.03833356429305</c:v>
                </c:pt>
                <c:pt idx="1">
                  <c:v>311.91861111111126</c:v>
                </c:pt>
                <c:pt idx="2">
                  <c:v>441.63583378670671</c:v>
                </c:pt>
                <c:pt idx="3">
                  <c:v>236.45527765338855</c:v>
                </c:pt>
                <c:pt idx="4">
                  <c:v>457.72694444444454</c:v>
                </c:pt>
                <c:pt idx="5">
                  <c:v>458.91916666732868</c:v>
                </c:pt>
              </c:numCache>
            </c:numRef>
          </c:val>
          <c:extLst>
            <c:ext xmlns:c16="http://schemas.microsoft.com/office/drawing/2014/chart" uri="{C3380CC4-5D6E-409C-BE32-E72D297353CC}">
              <c16:uniqueId val="{00000001-8C10-4873-8CA5-F7AF6F384C58}"/>
            </c:ext>
          </c:extLst>
        </c:ser>
        <c:dLbls>
          <c:showLegendKey val="0"/>
          <c:showVal val="0"/>
          <c:showCatName val="0"/>
          <c:showSerName val="0"/>
          <c:showPercent val="0"/>
          <c:showBubbleSize val="0"/>
        </c:dLbls>
        <c:gapWidth val="150"/>
        <c:axId val="93579136"/>
        <c:axId val="93580672"/>
      </c:barChart>
      <c:lineChart>
        <c:grouping val="stacked"/>
        <c:varyColors val="0"/>
        <c:ser>
          <c:idx val="1"/>
          <c:order val="1"/>
          <c:tx>
            <c:strRef>
              <c:f>Summary!$A$14</c:f>
              <c:strCache>
                <c:ptCount val="1"/>
                <c:pt idx="0">
                  <c:v>Count</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dLbls>
            <c:dLbl>
              <c:idx val="4"/>
              <c:layout>
                <c:manualLayout>
                  <c:x val="-3.5233424536126406E-2"/>
                  <c:y val="6.9246227850467607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8C10-4873-8CA5-F7AF6F384C58}"/>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dk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Summary!$J$9:$O$9</c:f>
              <c:strCache>
                <c:ptCount val="6"/>
                <c:pt idx="0">
                  <c:v>Sep</c:v>
                </c:pt>
                <c:pt idx="1">
                  <c:v>Oct</c:v>
                </c:pt>
                <c:pt idx="2">
                  <c:v>Nov</c:v>
                </c:pt>
                <c:pt idx="3">
                  <c:v>Dec</c:v>
                </c:pt>
                <c:pt idx="4">
                  <c:v>Jan'19</c:v>
                </c:pt>
                <c:pt idx="5">
                  <c:v>Feb'19</c:v>
                </c:pt>
              </c:strCache>
            </c:strRef>
          </c:cat>
          <c:val>
            <c:numRef>
              <c:f>Summary!$J$14:$O$14</c:f>
              <c:numCache>
                <c:formatCode>General</c:formatCode>
                <c:ptCount val="6"/>
                <c:pt idx="0">
                  <c:v>142</c:v>
                </c:pt>
                <c:pt idx="1">
                  <c:v>363</c:v>
                </c:pt>
                <c:pt idx="2">
                  <c:v>461</c:v>
                </c:pt>
                <c:pt idx="3">
                  <c:v>221</c:v>
                </c:pt>
                <c:pt idx="4">
                  <c:v>375</c:v>
                </c:pt>
                <c:pt idx="5">
                  <c:v>147</c:v>
                </c:pt>
              </c:numCache>
            </c:numRef>
          </c:val>
          <c:smooth val="0"/>
          <c:extLst>
            <c:ext xmlns:c16="http://schemas.microsoft.com/office/drawing/2014/chart" uri="{C3380CC4-5D6E-409C-BE32-E72D297353CC}">
              <c16:uniqueId val="{00000003-8C10-4873-8CA5-F7AF6F384C58}"/>
            </c:ext>
          </c:extLst>
        </c:ser>
        <c:dLbls>
          <c:showLegendKey val="0"/>
          <c:showVal val="0"/>
          <c:showCatName val="0"/>
          <c:showSerName val="0"/>
          <c:showPercent val="0"/>
          <c:showBubbleSize val="0"/>
        </c:dLbls>
        <c:marker val="1"/>
        <c:smooth val="0"/>
        <c:axId val="93579136"/>
        <c:axId val="93580672"/>
      </c:lineChart>
      <c:catAx>
        <c:axId val="93579136"/>
        <c:scaling>
          <c:orientation val="minMax"/>
        </c:scaling>
        <c:delete val="0"/>
        <c:axPos val="b"/>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93580672"/>
        <c:crosses val="autoZero"/>
        <c:auto val="1"/>
        <c:lblAlgn val="ctr"/>
        <c:lblOffset val="100"/>
        <c:noMultiLvlLbl val="0"/>
      </c:catAx>
      <c:valAx>
        <c:axId val="93580672"/>
        <c:scaling>
          <c:orientation val="minMax"/>
        </c:scaling>
        <c:delete val="1"/>
        <c:axPos val="l"/>
        <c:numFmt formatCode="0.00" sourceLinked="1"/>
        <c:majorTickMark val="none"/>
        <c:minorTickMark val="none"/>
        <c:tickLblPos val="nextTo"/>
        <c:crossAx val="93579136"/>
        <c:crosses val="autoZero"/>
        <c:crossBetween val="between"/>
      </c:valAx>
      <c:spPr>
        <a:pattFill prst="ltDnDiag">
          <a:fgClr>
            <a:srgbClr val="000000">
              <a:alpha val="0"/>
            </a:srgbClr>
          </a:fgClr>
          <a:bgClr>
            <a:srgbClr val="FFFFFF"/>
          </a:bgClr>
        </a:pattFill>
        <a:ln w="25400">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85000"/>
          <a:lumOff val="15000"/>
        </a:schemeClr>
      </a:solidFill>
      <a:prstDash val="sysDash"/>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Calibri" panose="020F0502020204030204" pitchFamily="34" charset="0"/>
                <a:ea typeface="+mn-ea"/>
                <a:cs typeface="+mn-cs"/>
              </a:defRPr>
            </a:pPr>
            <a:r>
              <a:rPr lang="en-US"/>
              <a:t>ZONE WISE INCIDENT COUNT</a:t>
            </a:r>
          </a:p>
        </c:rich>
      </c:tx>
      <c:layout/>
      <c:overlay val="0"/>
      <c:spPr>
        <a:noFill/>
        <a:ln>
          <a:noFill/>
        </a:ln>
        <a:effectLst/>
      </c:sp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138888888888888E-2"/>
          <c:y val="0.26966134441528145"/>
          <c:w val="0.9"/>
          <c:h val="0.72701990376202985"/>
        </c:manualLayout>
      </c:layout>
      <c:pie3DChart>
        <c:varyColors val="1"/>
        <c:ser>
          <c:idx val="0"/>
          <c:order val="0"/>
          <c:tx>
            <c:strRef>
              <c:f>Sheet1!$B$45</c:f>
              <c:strCache>
                <c:ptCount val="1"/>
                <c:pt idx="0">
                  <c:v>Count of Incident_ID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DCA4-4677-B937-A59059DAFA75}"/>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DCA4-4677-B937-A59059DAFA75}"/>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DCA4-4677-B937-A59059DAFA75}"/>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DCA4-4677-B937-A59059DAFA75}"/>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DCA4-4677-B937-A59059DAFA75}"/>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DCA4-4677-B937-A59059DAFA75}"/>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DCA4-4677-B937-A59059DAFA75}"/>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DCA4-4677-B937-A59059DAFA75}"/>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DCA4-4677-B937-A59059DAFA75}"/>
              </c:ext>
            </c:extLst>
          </c:dPt>
          <c:dLbls>
            <c:dLbl>
              <c:idx val="0"/>
              <c:layout>
                <c:manualLayout>
                  <c:x val="-0.13888888888888898"/>
                  <c:y val="0.12037037037037036"/>
                </c:manualLayout>
              </c:layout>
              <c:dLblPos val="bestFi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DCA4-4677-B937-A59059DAFA75}"/>
                </c:ext>
              </c:extLst>
            </c:dLbl>
            <c:dLbl>
              <c:idx val="1"/>
              <c:layout>
                <c:manualLayout>
                  <c:x val="-0.20833333333333343"/>
                  <c:y val="9.2592592592592171E-3"/>
                </c:manualLayout>
              </c:layout>
              <c:dLblPos val="bestFi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DCA4-4677-B937-A59059DAFA75}"/>
                </c:ext>
              </c:extLst>
            </c:dLbl>
            <c:dLbl>
              <c:idx val="2"/>
              <c:layout>
                <c:manualLayout>
                  <c:x val="-0.14166666666666666"/>
                  <c:y val="-0.25462962962962971"/>
                </c:manualLayout>
              </c:layout>
              <c:dLblPos val="bestFi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DCA4-4677-B937-A59059DAFA75}"/>
                </c:ext>
              </c:extLst>
            </c:dLbl>
            <c:dLbl>
              <c:idx val="3"/>
              <c:layout>
                <c:manualLayout>
                  <c:x val="0.10833333333333328"/>
                  <c:y val="-0.20370370370370369"/>
                </c:manualLayout>
              </c:layout>
              <c:dLblPos val="bestFi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DCA4-4677-B937-A59059DAFA75}"/>
                </c:ext>
              </c:extLst>
            </c:dLbl>
            <c:dLbl>
              <c:idx val="4"/>
              <c:spPr>
                <a:noFill/>
                <a:ln>
                  <a:noFill/>
                </a:ln>
                <a:effectLst/>
              </c:spPr>
              <c:txPr>
                <a:bodyPr rot="0" spcFirstLastPara="1" vertOverflow="ellipsis" vert="horz" wrap="square" anchor="ctr" anchorCtr="1"/>
                <a:lstStyle/>
                <a:p>
                  <a:pPr>
                    <a:defRPr sz="1000" b="1" i="0" u="none" strike="noStrike" kern="1200" spc="0" baseline="0">
                      <a:solidFill>
                        <a:schemeClr val="accent5"/>
                      </a:solidFill>
                      <a:latin typeface="Calibri" panose="020F0502020204030204" pitchFamily="34" charset="0"/>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9-DCA4-4677-B937-A59059DAFA75}"/>
                </c:ext>
              </c:extLst>
            </c:dLbl>
            <c:dLbl>
              <c:idx val="5"/>
              <c:layout>
                <c:manualLayout>
                  <c:x val="0.18611111111111112"/>
                  <c:y val="-0.18518518518518526"/>
                </c:manualLayout>
              </c:layout>
              <c:dLblPos val="bestFi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B-DCA4-4677-B937-A59059DAFA75}"/>
                </c:ext>
              </c:extLst>
            </c:dLbl>
            <c:dLbl>
              <c:idx val="6"/>
              <c:layout>
                <c:manualLayout>
                  <c:x val="-5.7395325292727215E-3"/>
                  <c:y val="-4.0125837000040888E-2"/>
                </c:manualLayout>
              </c:layout>
              <c:tx>
                <c:rich>
                  <a:bodyPr/>
                  <a:lstStyle/>
                  <a:p>
                    <a:fld id="{CFE581F4-69E0-4C08-884F-F6F50F06EA47}" type="CATEGORYNAME">
                      <a:rPr lang="en-US">
                        <a:solidFill>
                          <a:srgbClr val="002060"/>
                        </a:solidFill>
                      </a:rPr>
                      <a:pPr/>
                      <a:t>[CATEGORY NAME]</a:t>
                    </a:fld>
                    <a:r>
                      <a:rPr lang="en-US" baseline="0" dirty="0">
                        <a:solidFill>
                          <a:srgbClr val="002060"/>
                        </a:solidFill>
                      </a:rPr>
                      <a:t>, </a:t>
                    </a:r>
                    <a:fld id="{91FE06D8-FB2D-47E2-887B-CAE5F4720FE6}" type="VALUE">
                      <a:rPr lang="en-US" baseline="0">
                        <a:solidFill>
                          <a:srgbClr val="002060"/>
                        </a:solidFill>
                      </a:rPr>
                      <a:pPr/>
                      <a:t>[VALUE]</a:t>
                    </a:fld>
                    <a:r>
                      <a:rPr lang="en-US" baseline="0" dirty="0">
                        <a:solidFill>
                          <a:srgbClr val="002060"/>
                        </a:solidFill>
                      </a:rPr>
                      <a:t>, </a:t>
                    </a:r>
                    <a:fld id="{8CC04A30-77D1-42A7-9F20-F14664D60686}" type="PERCENTAGE">
                      <a:rPr lang="en-US" baseline="0">
                        <a:solidFill>
                          <a:srgbClr val="002060"/>
                        </a:solidFill>
                      </a:rPr>
                      <a:pPr/>
                      <a:t>[PERCENTAGE]</a:t>
                    </a:fld>
                    <a:endParaRPr lang="en-US" baseline="0" dirty="0">
                      <a:solidFill>
                        <a:srgbClr val="002060"/>
                      </a:solidFill>
                    </a:endParaRPr>
                  </a:p>
                </c:rich>
              </c:tx>
              <c:dLblPos val="bestFit"/>
              <c:showLegendKey val="0"/>
              <c:showVal val="1"/>
              <c:showCatName val="1"/>
              <c:showSerName val="0"/>
              <c:showPercent val="1"/>
              <c:showBubbleSize val="0"/>
              <c:extLst>
                <c:ext xmlns:c15="http://schemas.microsoft.com/office/drawing/2012/chart" uri="{CE6537A1-D6FC-4f65-9D91-7224C49458BB}">
                  <c15:layout>
                    <c:manualLayout>
                      <c:w val="0.10584711286089239"/>
                      <c:h val="0.12689814814814815"/>
                    </c:manualLayout>
                  </c15:layout>
                  <c15:dlblFieldTable/>
                  <c15:showDataLabelsRange val="0"/>
                </c:ext>
                <c:ext xmlns:c16="http://schemas.microsoft.com/office/drawing/2014/chart" uri="{C3380CC4-5D6E-409C-BE32-E72D297353CC}">
                  <c16:uniqueId val="{0000000D-DCA4-4677-B937-A59059DAFA75}"/>
                </c:ext>
              </c:extLst>
            </c:dLbl>
            <c:dLbl>
              <c:idx val="7"/>
              <c:layout>
                <c:manualLayout>
                  <c:x val="7.9559514310667712E-2"/>
                  <c:y val="2.8991888687249744E-3"/>
                </c:manualLayout>
              </c:layout>
              <c:tx>
                <c:rich>
                  <a:bodyPr/>
                  <a:lstStyle/>
                  <a:p>
                    <a:fld id="{41104EDF-0BB3-47D9-B3AA-A3561CDD8136}" type="CATEGORYNAME">
                      <a:rPr lang="en-US">
                        <a:solidFill>
                          <a:schemeClr val="accent2">
                            <a:lumMod val="75000"/>
                          </a:schemeClr>
                        </a:solidFill>
                      </a:rPr>
                      <a:pPr/>
                      <a:t>[CATEGORY NAME]</a:t>
                    </a:fld>
                    <a:r>
                      <a:rPr lang="en-US" baseline="0" dirty="0">
                        <a:solidFill>
                          <a:schemeClr val="accent2">
                            <a:lumMod val="75000"/>
                          </a:schemeClr>
                        </a:solidFill>
                      </a:rPr>
                      <a:t>, </a:t>
                    </a:r>
                    <a:fld id="{52E86A28-F0C7-47E4-9CE8-4B001DB6EC4F}" type="VALUE">
                      <a:rPr lang="en-US" baseline="0">
                        <a:solidFill>
                          <a:schemeClr val="accent2">
                            <a:lumMod val="75000"/>
                          </a:schemeClr>
                        </a:solidFill>
                      </a:rPr>
                      <a:pPr/>
                      <a:t>[VALUE]</a:t>
                    </a:fld>
                    <a:r>
                      <a:rPr lang="en-US" baseline="0" dirty="0">
                        <a:solidFill>
                          <a:schemeClr val="accent2">
                            <a:lumMod val="75000"/>
                          </a:schemeClr>
                        </a:solidFill>
                      </a:rPr>
                      <a:t>, </a:t>
                    </a:r>
                    <a:fld id="{2B6E1FC0-616B-4AB1-BB7A-31B6E3CFF77E}" type="PERCENTAGE">
                      <a:rPr lang="en-US" baseline="0">
                        <a:solidFill>
                          <a:schemeClr val="accent2">
                            <a:lumMod val="75000"/>
                          </a:schemeClr>
                        </a:solidFill>
                      </a:rPr>
                      <a:pPr/>
                      <a:t>[PERCENTAGE]</a:t>
                    </a:fld>
                    <a:endParaRPr lang="en-US" baseline="0" dirty="0">
                      <a:solidFill>
                        <a:schemeClr val="accent2">
                          <a:lumMod val="75000"/>
                        </a:schemeClr>
                      </a:solidFill>
                    </a:endParaRPr>
                  </a:p>
                </c:rich>
              </c:tx>
              <c:dLblPos val="bestFit"/>
              <c:showLegendKey val="0"/>
              <c:showVal val="1"/>
              <c:showCatName val="1"/>
              <c:showSerName val="0"/>
              <c:showPercent val="1"/>
              <c:showBubbleSize val="0"/>
              <c:extLst>
                <c:ext xmlns:c15="http://schemas.microsoft.com/office/drawing/2012/chart" uri="{CE6537A1-D6FC-4f65-9D91-7224C49458BB}">
                  <c15:layout>
                    <c:manualLayout>
                      <c:w val="0.29759007518491265"/>
                      <c:h val="0.15741639435007279"/>
                    </c:manualLayout>
                  </c15:layout>
                  <c15:dlblFieldTable/>
                  <c15:showDataLabelsRange val="0"/>
                </c:ext>
                <c:ext xmlns:c16="http://schemas.microsoft.com/office/drawing/2014/chart" uri="{C3380CC4-5D6E-409C-BE32-E72D297353CC}">
                  <c16:uniqueId val="{0000000F-DCA4-4677-B937-A59059DAFA75}"/>
                </c:ext>
              </c:extLst>
            </c:dLbl>
            <c:dLbl>
              <c:idx val="8"/>
              <c:layout>
                <c:manualLayout>
                  <c:x val="8.7526492701444896E-3"/>
                  <c:y val="-6.7903544885847211E-2"/>
                </c:manualLayout>
              </c:layout>
              <c:spPr>
                <a:noFill/>
                <a:ln>
                  <a:noFill/>
                </a:ln>
                <a:effectLst/>
              </c:spPr>
              <c:txPr>
                <a:bodyPr rot="0" spcFirstLastPara="1" vertOverflow="ellipsis" vert="horz" wrap="square" anchor="ctr" anchorCtr="1"/>
                <a:lstStyle/>
                <a:p>
                  <a:pPr>
                    <a:defRPr sz="1000" b="1" i="0" u="none" strike="noStrike" kern="1200" spc="0" baseline="0">
                      <a:solidFill>
                        <a:schemeClr val="accent3">
                          <a:lumMod val="50000"/>
                        </a:schemeClr>
                      </a:solidFill>
                      <a:latin typeface="Calibri" panose="020F0502020204030204" pitchFamily="34" charset="0"/>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1-DCA4-4677-B937-A59059DAFA75}"/>
                </c:ext>
              </c:extLst>
            </c:dLbl>
            <c:spPr>
              <a:noFill/>
              <a:ln>
                <a:noFill/>
              </a:ln>
              <a:effectLst/>
            </c:spPr>
            <c:txPr>
              <a:bodyPr rot="0" spcFirstLastPara="1" vertOverflow="ellipsis" vert="horz" wrap="square" anchor="ctr" anchorCtr="1"/>
              <a:lstStyle/>
              <a:p>
                <a:pPr>
                  <a:defRPr sz="1000" b="1" i="0" u="none" strike="noStrike" kern="1200" spc="0" baseline="0">
                    <a:solidFill>
                      <a:schemeClr val="bg1"/>
                    </a:solidFill>
                    <a:latin typeface="Calibri" panose="020F0502020204030204" pitchFamily="34" charset="0"/>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Sheet1!$A$46:$A$54</c:f>
              <c:strCache>
                <c:ptCount val="9"/>
                <c:pt idx="0">
                  <c:v>Dhaka North</c:v>
                </c:pt>
                <c:pt idx="1">
                  <c:v>Dhaka South</c:v>
                </c:pt>
                <c:pt idx="2">
                  <c:v>CTG</c:v>
                </c:pt>
                <c:pt idx="3">
                  <c:v>Dhaka Metro</c:v>
                </c:pt>
                <c:pt idx="4">
                  <c:v>Khulna-Barisal</c:v>
                </c:pt>
                <c:pt idx="5">
                  <c:v>Mymensingh</c:v>
                </c:pt>
                <c:pt idx="6">
                  <c:v>Comilla</c:v>
                </c:pt>
                <c:pt idx="7">
                  <c:v>Rajshahi,Kustia,Rangpur</c:v>
                </c:pt>
                <c:pt idx="8">
                  <c:v>Sylhet</c:v>
                </c:pt>
              </c:strCache>
            </c:strRef>
          </c:cat>
          <c:val>
            <c:numRef>
              <c:f>Sheet1!$B$46:$B$54</c:f>
              <c:numCache>
                <c:formatCode>General</c:formatCode>
                <c:ptCount val="9"/>
                <c:pt idx="0">
                  <c:v>15</c:v>
                </c:pt>
                <c:pt idx="1">
                  <c:v>15</c:v>
                </c:pt>
                <c:pt idx="2">
                  <c:v>17</c:v>
                </c:pt>
                <c:pt idx="3">
                  <c:v>7</c:v>
                </c:pt>
                <c:pt idx="4">
                  <c:v>5</c:v>
                </c:pt>
                <c:pt idx="5">
                  <c:v>13</c:v>
                </c:pt>
                <c:pt idx="6">
                  <c:v>10</c:v>
                </c:pt>
                <c:pt idx="7">
                  <c:v>11</c:v>
                </c:pt>
                <c:pt idx="8">
                  <c:v>2</c:v>
                </c:pt>
              </c:numCache>
            </c:numRef>
          </c:val>
          <c:extLst>
            <c:ext xmlns:c16="http://schemas.microsoft.com/office/drawing/2014/chart" uri="{C3380CC4-5D6E-409C-BE32-E72D297353CC}">
              <c16:uniqueId val="{00000012-DCA4-4677-B937-A59059DAFA75}"/>
            </c:ext>
          </c:extLst>
        </c:ser>
        <c:ser>
          <c:idx val="1"/>
          <c:order val="1"/>
          <c:tx>
            <c:strRef>
              <c:f>Sheet1!$C$45</c:f>
              <c:strCache>
                <c:ptCount val="1"/>
                <c:pt idx="0">
                  <c:v>Sum of Total Outage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4-DCA4-4677-B937-A59059DAFA75}"/>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6-DCA4-4677-B937-A59059DAFA75}"/>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8-DCA4-4677-B937-A59059DAFA75}"/>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A-DCA4-4677-B937-A59059DAFA75}"/>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C-DCA4-4677-B937-A59059DAFA75}"/>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E-DCA4-4677-B937-A59059DAFA75}"/>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0-DCA4-4677-B937-A59059DAFA75}"/>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2-DCA4-4677-B937-A59059DAFA75}"/>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4-DCA4-4677-B937-A59059DAFA75}"/>
              </c:ext>
            </c:extLst>
          </c:dPt>
          <c:dLbls>
            <c:dLbl>
              <c:idx val="0"/>
              <c:spPr>
                <a:noFill/>
                <a:ln>
                  <a:noFill/>
                </a:ln>
                <a:effectLst/>
              </c:spPr>
              <c:txPr>
                <a:bodyPr rot="0" spcFirstLastPara="1" vertOverflow="ellipsis" vert="horz" wrap="square" anchor="ctr" anchorCtr="1"/>
                <a:lstStyle/>
                <a:p>
                  <a:pPr>
                    <a:defRPr sz="1000" b="1" i="0" u="none" strike="noStrike" kern="1200" spc="0" baseline="0">
                      <a:solidFill>
                        <a:schemeClr val="accent1"/>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4-DCA4-4677-B937-A59059DAFA75}"/>
                </c:ext>
              </c:extLst>
            </c:dLbl>
            <c:dLbl>
              <c:idx val="1"/>
              <c:spPr>
                <a:noFill/>
                <a:ln>
                  <a:noFill/>
                </a:ln>
                <a:effectLst/>
              </c:spPr>
              <c:txPr>
                <a:bodyPr rot="0" spcFirstLastPara="1" vertOverflow="ellipsis" vert="horz" wrap="square" anchor="ctr" anchorCtr="1"/>
                <a:lstStyle/>
                <a:p>
                  <a:pPr>
                    <a:defRPr sz="1000" b="1" i="0" u="none" strike="noStrike" kern="1200" spc="0" baseline="0">
                      <a:solidFill>
                        <a:schemeClr val="accent2"/>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6-DCA4-4677-B937-A59059DAFA75}"/>
                </c:ext>
              </c:extLst>
            </c:dLbl>
            <c:dLbl>
              <c:idx val="2"/>
              <c:spPr>
                <a:noFill/>
                <a:ln>
                  <a:noFill/>
                </a:ln>
                <a:effectLst/>
              </c:spPr>
              <c:txPr>
                <a:bodyPr rot="0" spcFirstLastPara="1" vertOverflow="ellipsis" vert="horz" wrap="square" anchor="ctr" anchorCtr="1"/>
                <a:lstStyle/>
                <a:p>
                  <a:pPr>
                    <a:defRPr sz="1000" b="1" i="0" u="none" strike="noStrike" kern="1200" spc="0" baseline="0">
                      <a:solidFill>
                        <a:schemeClr val="accent3"/>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8-DCA4-4677-B937-A59059DAFA75}"/>
                </c:ext>
              </c:extLst>
            </c:dLbl>
            <c:dLbl>
              <c:idx val="3"/>
              <c:spPr>
                <a:noFill/>
                <a:ln>
                  <a:noFill/>
                </a:ln>
                <a:effectLst/>
              </c:spPr>
              <c:txPr>
                <a:bodyPr rot="0" spcFirstLastPara="1" vertOverflow="ellipsis" vert="horz" wrap="square" anchor="ctr" anchorCtr="1"/>
                <a:lstStyle/>
                <a:p>
                  <a:pPr>
                    <a:defRPr sz="1000" b="1" i="0" u="none" strike="noStrike" kern="1200" spc="0" baseline="0">
                      <a:solidFill>
                        <a:schemeClr val="accent4"/>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A-DCA4-4677-B937-A59059DAFA75}"/>
                </c:ext>
              </c:extLst>
            </c:dLbl>
            <c:dLbl>
              <c:idx val="4"/>
              <c:spPr>
                <a:noFill/>
                <a:ln>
                  <a:noFill/>
                </a:ln>
                <a:effectLst/>
              </c:spPr>
              <c:txPr>
                <a:bodyPr rot="0" spcFirstLastPara="1" vertOverflow="ellipsis" vert="horz" wrap="square" anchor="ctr" anchorCtr="1"/>
                <a:lstStyle/>
                <a:p>
                  <a:pPr>
                    <a:defRPr sz="1000" b="1" i="0" u="none" strike="noStrike" kern="1200" spc="0" baseline="0">
                      <a:solidFill>
                        <a:schemeClr val="accent5"/>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C-DCA4-4677-B937-A59059DAFA75}"/>
                </c:ext>
              </c:extLst>
            </c:dLbl>
            <c:dLbl>
              <c:idx val="5"/>
              <c:spPr>
                <a:noFill/>
                <a:ln>
                  <a:noFill/>
                </a:ln>
                <a:effectLst/>
              </c:spPr>
              <c:txPr>
                <a:bodyPr rot="0" spcFirstLastPara="1" vertOverflow="ellipsis" vert="horz" wrap="square" anchor="ctr" anchorCtr="1"/>
                <a:lstStyle/>
                <a:p>
                  <a:pPr>
                    <a:defRPr sz="1000" b="1" i="0" u="none" strike="noStrike" kern="1200" spc="0" baseline="0">
                      <a:solidFill>
                        <a:schemeClr val="accent6"/>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E-DCA4-4677-B937-A59059DAFA75}"/>
                </c:ext>
              </c:extLst>
            </c:dLbl>
            <c:dLbl>
              <c:idx val="6"/>
              <c:spPr>
                <a:noFill/>
                <a:ln>
                  <a:noFill/>
                </a:ln>
                <a:effectLst/>
              </c:spPr>
              <c:txPr>
                <a:bodyPr rot="0" spcFirstLastPara="1" vertOverflow="ellipsis" vert="horz" wrap="square" anchor="ctr" anchorCtr="1"/>
                <a:lstStyle/>
                <a:p>
                  <a:pPr>
                    <a:defRPr sz="1000" b="1" i="0" u="none" strike="noStrike" kern="1200" spc="0" baseline="0">
                      <a:solidFill>
                        <a:schemeClr val="accent1">
                          <a:lumMod val="60000"/>
                        </a:schemeClr>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0-DCA4-4677-B937-A59059DAFA75}"/>
                </c:ext>
              </c:extLst>
            </c:dLbl>
            <c:dLbl>
              <c:idx val="7"/>
              <c:spPr>
                <a:noFill/>
                <a:ln>
                  <a:noFill/>
                </a:ln>
                <a:effectLst/>
              </c:spPr>
              <c:txPr>
                <a:bodyPr rot="0" spcFirstLastPara="1" vertOverflow="ellipsis" vert="horz" wrap="square" anchor="ctr" anchorCtr="1"/>
                <a:lstStyle/>
                <a:p>
                  <a:pPr>
                    <a:defRPr sz="1000" b="1" i="0" u="none" strike="noStrike" kern="1200" spc="0" baseline="0">
                      <a:solidFill>
                        <a:schemeClr val="accent2">
                          <a:lumMod val="60000"/>
                        </a:schemeClr>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2-DCA4-4677-B937-A59059DAFA75}"/>
                </c:ext>
              </c:extLst>
            </c:dLbl>
            <c:dLbl>
              <c:idx val="8"/>
              <c:spPr>
                <a:noFill/>
                <a:ln>
                  <a:noFill/>
                </a:ln>
                <a:effectLst/>
              </c:spPr>
              <c:txPr>
                <a:bodyPr rot="0" spcFirstLastPara="1" vertOverflow="ellipsis" vert="horz" wrap="square" anchor="ctr" anchorCtr="1"/>
                <a:lstStyle/>
                <a:p>
                  <a:pPr>
                    <a:defRPr sz="1000" b="1" i="0" u="none" strike="noStrike" kern="1200" spc="0" baseline="0">
                      <a:solidFill>
                        <a:schemeClr val="accent3">
                          <a:lumMod val="60000"/>
                        </a:schemeClr>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4-DCA4-4677-B937-A59059DAFA75}"/>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Sheet1!$A$46:$A$54</c:f>
              <c:strCache>
                <c:ptCount val="9"/>
                <c:pt idx="0">
                  <c:v>Dhaka North</c:v>
                </c:pt>
                <c:pt idx="1">
                  <c:v>Dhaka South</c:v>
                </c:pt>
                <c:pt idx="2">
                  <c:v>CTG</c:v>
                </c:pt>
                <c:pt idx="3">
                  <c:v>Dhaka Metro</c:v>
                </c:pt>
                <c:pt idx="4">
                  <c:v>Khulna-Barisal</c:v>
                </c:pt>
                <c:pt idx="5">
                  <c:v>Mymensingh</c:v>
                </c:pt>
                <c:pt idx="6">
                  <c:v>Comilla</c:v>
                </c:pt>
                <c:pt idx="7">
                  <c:v>Rajshahi,Kustia,Rangpur</c:v>
                </c:pt>
                <c:pt idx="8">
                  <c:v>Sylhet</c:v>
                </c:pt>
              </c:strCache>
            </c:strRef>
          </c:cat>
          <c:val>
            <c:numRef>
              <c:f>Sheet1!$C$46:$C$54</c:f>
              <c:numCache>
                <c:formatCode>[h]:mm;@</c:formatCode>
                <c:ptCount val="9"/>
                <c:pt idx="0">
                  <c:v>64.516666666666666</c:v>
                </c:pt>
                <c:pt idx="1">
                  <c:v>57.081249999999997</c:v>
                </c:pt>
                <c:pt idx="2">
                  <c:v>35.808333333333337</c:v>
                </c:pt>
                <c:pt idx="3">
                  <c:v>24.591666666666665</c:v>
                </c:pt>
                <c:pt idx="4">
                  <c:v>19.31388888888889</c:v>
                </c:pt>
                <c:pt idx="5">
                  <c:v>15.236111111111112</c:v>
                </c:pt>
                <c:pt idx="6">
                  <c:v>11.8125</c:v>
                </c:pt>
                <c:pt idx="7">
                  <c:v>11.401388888888889</c:v>
                </c:pt>
                <c:pt idx="8">
                  <c:v>2.8611111111111112</c:v>
                </c:pt>
              </c:numCache>
            </c:numRef>
          </c:val>
          <c:extLst>
            <c:ext xmlns:c16="http://schemas.microsoft.com/office/drawing/2014/chart" uri="{C3380CC4-5D6E-409C-BE32-E72D297353CC}">
              <c16:uniqueId val="{00000025-DCA4-4677-B937-A59059DAFA7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solidFill>
        <a:schemeClr val="tx1"/>
      </a:solidFill>
      <a:prstDash val="sysDash"/>
    </a:ln>
    <a:effectLst/>
  </c:spPr>
  <c:txPr>
    <a:bodyPr/>
    <a:lstStyle/>
    <a:p>
      <a:pPr>
        <a:defRPr>
          <a:latin typeface="Calibri" panose="020F0502020204030204"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Calibri" panose="020F0502020204030204" pitchFamily="34" charset="0"/>
                <a:ea typeface="+mn-ea"/>
                <a:cs typeface="+mn-cs"/>
              </a:defRPr>
            </a:pPr>
            <a:r>
              <a:rPr lang="en-US"/>
              <a:t>Zone wise Outage hour</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Calibri" panose="020F0502020204030204" pitchFamily="34" charset="0"/>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500011184683457E-2"/>
          <c:y val="0.29280958386669648"/>
          <c:w val="0.87222222222222212"/>
          <c:h val="0.7038717556138816"/>
        </c:manualLayout>
      </c:layout>
      <c:pie3DChart>
        <c:varyColors val="1"/>
        <c:ser>
          <c:idx val="1"/>
          <c:order val="1"/>
          <c:tx>
            <c:strRef>
              <c:f>Sheet1!$C$45</c:f>
              <c:strCache>
                <c:ptCount val="1"/>
                <c:pt idx="0">
                  <c:v>Sum of Total Outage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81E7-4E10-84C7-6ADD2F3C319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81E7-4E10-84C7-6ADD2F3C319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81E7-4E10-84C7-6ADD2F3C319C}"/>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81E7-4E10-84C7-6ADD2F3C319C}"/>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81E7-4E10-84C7-6ADD2F3C319C}"/>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81E7-4E10-84C7-6ADD2F3C319C}"/>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81E7-4E10-84C7-6ADD2F3C319C}"/>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81E7-4E10-84C7-6ADD2F3C319C}"/>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81E7-4E10-84C7-6ADD2F3C319C}"/>
              </c:ext>
            </c:extLst>
          </c:dPt>
          <c:dLbls>
            <c:dLbl>
              <c:idx val="0"/>
              <c:layout>
                <c:manualLayout>
                  <c:x val="-0.18333333333333324"/>
                  <c:y val="9.2592592592592587E-2"/>
                </c:manualLayout>
              </c:layout>
              <c:spPr>
                <a:noFill/>
                <a:ln>
                  <a:noFill/>
                </a:ln>
                <a:effectLst/>
              </c:spPr>
              <c:txPr>
                <a:bodyPr rot="0" spcFirstLastPara="1" vertOverflow="ellipsis" vert="horz" wrap="square" anchor="ctr" anchorCtr="1"/>
                <a:lstStyle/>
                <a:p>
                  <a:pPr>
                    <a:defRPr sz="1000" b="1" i="0" u="none" strike="noStrike" kern="1200" spc="0" baseline="0">
                      <a:solidFill>
                        <a:schemeClr val="bg1"/>
                      </a:solidFill>
                      <a:latin typeface="Calibri" panose="020F0502020204030204" pitchFamily="34"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81E7-4E10-84C7-6ADD2F3C319C}"/>
                </c:ext>
              </c:extLst>
            </c:dLbl>
            <c:dLbl>
              <c:idx val="1"/>
              <c:layout>
                <c:manualLayout>
                  <c:x val="-0.21666666666666667"/>
                  <c:y val="-0.24537037037037038"/>
                </c:manualLayout>
              </c:layout>
              <c:spPr>
                <a:noFill/>
                <a:ln>
                  <a:noFill/>
                </a:ln>
                <a:effectLst/>
              </c:spPr>
              <c:txPr>
                <a:bodyPr rot="0" spcFirstLastPara="1" vertOverflow="ellipsis" vert="horz" wrap="square" anchor="ctr" anchorCtr="1"/>
                <a:lstStyle/>
                <a:p>
                  <a:pPr>
                    <a:defRPr sz="1000" b="1" i="0" u="none" strike="noStrike" kern="1200" spc="0" baseline="0">
                      <a:solidFill>
                        <a:schemeClr val="bg1"/>
                      </a:solidFill>
                      <a:latin typeface="Calibri" panose="020F0502020204030204" pitchFamily="34"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81E7-4E10-84C7-6ADD2F3C319C}"/>
                </c:ext>
              </c:extLst>
            </c:dLbl>
            <c:dLbl>
              <c:idx val="2"/>
              <c:layout>
                <c:manualLayout>
                  <c:x val="0.12500000000000006"/>
                  <c:y val="-0.28703703703703715"/>
                </c:manualLayout>
              </c:layout>
              <c:spPr>
                <a:noFill/>
                <a:ln>
                  <a:noFill/>
                </a:ln>
                <a:effectLst/>
              </c:spPr>
              <c:txPr>
                <a:bodyPr rot="0" spcFirstLastPara="1" vertOverflow="ellipsis" vert="horz" wrap="square" anchor="ctr" anchorCtr="1"/>
                <a:lstStyle/>
                <a:p>
                  <a:pPr>
                    <a:defRPr sz="1000" b="1" i="0" u="none" strike="noStrike" kern="1200" spc="0" baseline="0">
                      <a:solidFill>
                        <a:schemeClr val="bg1"/>
                      </a:solidFill>
                      <a:latin typeface="Calibri" panose="020F0502020204030204" pitchFamily="34"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81E7-4E10-84C7-6ADD2F3C319C}"/>
                </c:ext>
              </c:extLst>
            </c:dLbl>
            <c:dLbl>
              <c:idx val="3"/>
              <c:layout>
                <c:manualLayout>
                  <c:x val="0.19166666666666668"/>
                  <c:y val="-0.1435185185185186"/>
                </c:manualLayout>
              </c:layout>
              <c:spPr>
                <a:noFill/>
                <a:ln>
                  <a:noFill/>
                </a:ln>
                <a:effectLst/>
              </c:spPr>
              <c:txPr>
                <a:bodyPr rot="0" spcFirstLastPara="1" vertOverflow="ellipsis" vert="horz" wrap="square" anchor="ctr" anchorCtr="1"/>
                <a:lstStyle/>
                <a:p>
                  <a:pPr>
                    <a:defRPr sz="1000" b="1" i="0" u="none" strike="noStrike" kern="1200" spc="0" baseline="0">
                      <a:solidFill>
                        <a:schemeClr val="bg1"/>
                      </a:solidFill>
                      <a:latin typeface="Calibri" panose="020F0502020204030204" pitchFamily="34"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81E7-4E10-84C7-6ADD2F3C319C}"/>
                </c:ext>
              </c:extLst>
            </c:dLbl>
            <c:dLbl>
              <c:idx val="4"/>
              <c:layout>
                <c:manualLayout>
                  <c:x val="0.21111111111111111"/>
                  <c:y val="3.2407407407407406E-2"/>
                </c:manualLayout>
              </c:layout>
              <c:spPr>
                <a:noFill/>
                <a:ln>
                  <a:noFill/>
                </a:ln>
                <a:effectLst/>
              </c:spPr>
              <c:txPr>
                <a:bodyPr rot="0" spcFirstLastPara="1" vertOverflow="ellipsis" vert="horz" wrap="square" anchor="ctr" anchorCtr="1"/>
                <a:lstStyle/>
                <a:p>
                  <a:pPr>
                    <a:defRPr sz="1000" b="1" i="0" u="none" strike="noStrike" kern="1200" spc="0" baseline="0">
                      <a:solidFill>
                        <a:schemeClr val="bg1"/>
                      </a:solidFill>
                      <a:latin typeface="Calibri" panose="020F0502020204030204" pitchFamily="34"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8318044619422572"/>
                      <c:h val="0.13152777777777777"/>
                    </c:manualLayout>
                  </c15:layout>
                </c:ext>
                <c:ext xmlns:c16="http://schemas.microsoft.com/office/drawing/2014/chart" uri="{C3380CC4-5D6E-409C-BE32-E72D297353CC}">
                  <c16:uniqueId val="{00000009-81E7-4E10-84C7-6ADD2F3C319C}"/>
                </c:ext>
              </c:extLst>
            </c:dLbl>
            <c:dLbl>
              <c:idx val="5"/>
              <c:layout>
                <c:manualLayout>
                  <c:x val="2.7777777777777776E-2"/>
                  <c:y val="0"/>
                </c:manualLayout>
              </c:layout>
              <c:spPr>
                <a:noFill/>
                <a:ln>
                  <a:noFill/>
                </a:ln>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chemeClr val="accent6"/>
                      </a:solidFill>
                      <a:latin typeface="Calibri" panose="020F0502020204030204" pitchFamily="34"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ext>
                <c:ext xmlns:c16="http://schemas.microsoft.com/office/drawing/2014/chart" uri="{C3380CC4-5D6E-409C-BE32-E72D297353CC}">
                  <c16:uniqueId val="{0000000B-81E7-4E10-84C7-6ADD2F3C319C}"/>
                </c:ext>
              </c:extLst>
            </c:dLbl>
            <c:dLbl>
              <c:idx val="6"/>
              <c:layout>
                <c:manualLayout>
                  <c:x val="3.6111111111111108E-2"/>
                  <c:y val="9.2592592592592587E-3"/>
                </c:manualLayout>
              </c:layout>
              <c:spPr>
                <a:noFill/>
                <a:ln>
                  <a:noFill/>
                </a:ln>
                <a:effectLst/>
              </c:spPr>
              <c:txPr>
                <a:bodyPr rot="0" spcFirstLastPara="1" vertOverflow="ellipsis" vert="horz" wrap="square" anchor="ctr" anchorCtr="1"/>
                <a:lstStyle/>
                <a:p>
                  <a:pPr>
                    <a:defRPr sz="1000" b="1" i="0" u="none" strike="noStrike" kern="1200" spc="0" baseline="0">
                      <a:solidFill>
                        <a:schemeClr val="tx2"/>
                      </a:solidFill>
                      <a:latin typeface="Calibri" panose="020F0502020204030204" pitchFamily="34"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D-81E7-4E10-84C7-6ADD2F3C319C}"/>
                </c:ext>
              </c:extLst>
            </c:dLbl>
            <c:dLbl>
              <c:idx val="7"/>
              <c:layout>
                <c:manualLayout>
                  <c:x val="9.4444361926335346E-2"/>
                  <c:y val="-5.3379294293774825E-2"/>
                </c:manualLayout>
              </c:layout>
              <c:spPr>
                <a:noFill/>
                <a:ln>
                  <a:noFill/>
                </a:ln>
                <a:effectLst/>
              </c:spPr>
              <c:txPr>
                <a:bodyPr rot="0" spcFirstLastPara="1" vertOverflow="ellipsis" vert="horz" wrap="square" anchor="ctr" anchorCtr="1"/>
                <a:lstStyle/>
                <a:p>
                  <a:pPr>
                    <a:defRPr sz="1000" b="1" i="0" u="none" strike="noStrike" kern="1200" spc="0" baseline="0">
                      <a:solidFill>
                        <a:schemeClr val="accent6">
                          <a:lumMod val="50000"/>
                        </a:schemeClr>
                      </a:solidFill>
                      <a:latin typeface="Calibri" panose="020F0502020204030204" pitchFamily="34"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6818168721934271"/>
                      <c:h val="0.15823538847180854"/>
                    </c:manualLayout>
                  </c15:layout>
                </c:ext>
                <c:ext xmlns:c16="http://schemas.microsoft.com/office/drawing/2014/chart" uri="{C3380CC4-5D6E-409C-BE32-E72D297353CC}">
                  <c16:uniqueId val="{0000000F-81E7-4E10-84C7-6ADD2F3C319C}"/>
                </c:ext>
              </c:extLst>
            </c:dLbl>
            <c:dLbl>
              <c:idx val="8"/>
              <c:layout>
                <c:manualLayout>
                  <c:x val="1.6666666666666614E-2"/>
                  <c:y val="1.8518518518518517E-2"/>
                </c:manualLayout>
              </c:layout>
              <c:spPr>
                <a:noFill/>
                <a:ln>
                  <a:noFill/>
                </a:ln>
                <a:effectLst/>
              </c:spPr>
              <c:txPr>
                <a:bodyPr rot="0" spcFirstLastPara="1" vertOverflow="ellipsis" vert="horz" wrap="square" anchor="ctr" anchorCtr="1"/>
                <a:lstStyle/>
                <a:p>
                  <a:pPr>
                    <a:defRPr sz="1000" b="1" i="0" u="none" strike="noStrike" kern="1200" spc="0" baseline="0">
                      <a:solidFill>
                        <a:schemeClr val="accent3">
                          <a:lumMod val="50000"/>
                        </a:schemeClr>
                      </a:solidFill>
                      <a:latin typeface="Calibri" panose="020F0502020204030204" pitchFamily="34"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1-81E7-4E10-84C7-6ADD2F3C319C}"/>
                </c:ext>
              </c:extLst>
            </c:dLbl>
            <c:spPr>
              <a:noFill/>
              <a:ln>
                <a:noFill/>
              </a:ln>
              <a:effectLst/>
            </c:spPr>
            <c:txPr>
              <a:bodyPr rot="0" spcFirstLastPara="1" vertOverflow="ellipsis" vert="horz" wrap="square" anchor="ctr" anchorCtr="1"/>
              <a:lstStyle/>
              <a:p>
                <a:pPr>
                  <a:defRPr sz="1000" b="1" i="0" u="none" strike="noStrike" kern="1200" spc="0" baseline="0">
                    <a:solidFill>
                      <a:schemeClr val="bg1"/>
                    </a:solidFill>
                    <a:latin typeface="Calibri" panose="020F0502020204030204" pitchFamily="34" charset="0"/>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Sheet1!$A$46:$A$54</c:f>
              <c:strCache>
                <c:ptCount val="9"/>
                <c:pt idx="0">
                  <c:v>Dhaka North</c:v>
                </c:pt>
                <c:pt idx="1">
                  <c:v>Dhaka South</c:v>
                </c:pt>
                <c:pt idx="2">
                  <c:v>CTG</c:v>
                </c:pt>
                <c:pt idx="3">
                  <c:v>Dhaka Metro</c:v>
                </c:pt>
                <c:pt idx="4">
                  <c:v>Khulna-Barisal</c:v>
                </c:pt>
                <c:pt idx="5">
                  <c:v>Mymensingh</c:v>
                </c:pt>
                <c:pt idx="6">
                  <c:v>Comilla</c:v>
                </c:pt>
                <c:pt idx="7">
                  <c:v>Rajshahi,Kustia,Rangpur</c:v>
                </c:pt>
                <c:pt idx="8">
                  <c:v>Sylhet</c:v>
                </c:pt>
              </c:strCache>
            </c:strRef>
          </c:cat>
          <c:val>
            <c:numRef>
              <c:f>Sheet1!$C$46:$C$54</c:f>
              <c:numCache>
                <c:formatCode>[h]:mm;@</c:formatCode>
                <c:ptCount val="9"/>
                <c:pt idx="0">
                  <c:v>64.516666666666666</c:v>
                </c:pt>
                <c:pt idx="1">
                  <c:v>57.081249999999997</c:v>
                </c:pt>
                <c:pt idx="2">
                  <c:v>35.808333333333337</c:v>
                </c:pt>
                <c:pt idx="3">
                  <c:v>24.591666666666665</c:v>
                </c:pt>
                <c:pt idx="4">
                  <c:v>19.31388888888889</c:v>
                </c:pt>
                <c:pt idx="5">
                  <c:v>15.236111111111112</c:v>
                </c:pt>
                <c:pt idx="6">
                  <c:v>11.8125</c:v>
                </c:pt>
                <c:pt idx="7">
                  <c:v>11.401388888888889</c:v>
                </c:pt>
                <c:pt idx="8">
                  <c:v>2.8611111111111112</c:v>
                </c:pt>
              </c:numCache>
            </c:numRef>
          </c:val>
          <c:extLst>
            <c:ext xmlns:c16="http://schemas.microsoft.com/office/drawing/2014/chart" uri="{C3380CC4-5D6E-409C-BE32-E72D297353CC}">
              <c16:uniqueId val="{00000012-81E7-4E10-84C7-6ADD2F3C319C}"/>
            </c:ext>
          </c:extLst>
        </c:ser>
        <c:dLbls>
          <c:dLblPos val="outEnd"/>
          <c:showLegendKey val="0"/>
          <c:showVal val="0"/>
          <c:showCatName val="1"/>
          <c:showSerName val="0"/>
          <c:showPercent val="0"/>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Sheet1!$B$45</c15:sqref>
                        </c15:formulaRef>
                      </c:ext>
                    </c:extLst>
                    <c:strCache>
                      <c:ptCount val="1"/>
                      <c:pt idx="0">
                        <c:v>Count of Incident_ID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4-81E7-4E10-84C7-6ADD2F3C319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6-81E7-4E10-84C7-6ADD2F3C319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8-81E7-4E10-84C7-6ADD2F3C319C}"/>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A-81E7-4E10-84C7-6ADD2F3C319C}"/>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C-81E7-4E10-84C7-6ADD2F3C319C}"/>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E-81E7-4E10-84C7-6ADD2F3C319C}"/>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0-81E7-4E10-84C7-6ADD2F3C319C}"/>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2-81E7-4E10-84C7-6ADD2F3C319C}"/>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4-81E7-4E10-84C7-6ADD2F3C319C}"/>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4-81E7-4E10-84C7-6ADD2F3C319C}"/>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6-81E7-4E10-84C7-6ADD2F3C319C}"/>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8-81E7-4E10-84C7-6ADD2F3C319C}"/>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A-81E7-4E10-84C7-6ADD2F3C319C}"/>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C-81E7-4E10-84C7-6ADD2F3C319C}"/>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E-81E7-4E10-84C7-6ADD2F3C319C}"/>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0-81E7-4E10-84C7-6ADD2F3C319C}"/>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2-81E7-4E10-84C7-6ADD2F3C319C}"/>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Calibri" panose="020F0502020204030204" pitchFamily="34" charset="0"/>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4-81E7-4E10-84C7-6ADD2F3C319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strRef>
                    <c:extLst>
                      <c:ext uri="{02D57815-91ED-43cb-92C2-25804820EDAC}">
                        <c15:formulaRef>
                          <c15:sqref>Sheet1!$A$46:$A$54</c15:sqref>
                        </c15:formulaRef>
                      </c:ext>
                    </c:extLst>
                    <c:strCache>
                      <c:ptCount val="9"/>
                      <c:pt idx="0">
                        <c:v>Dhaka North</c:v>
                      </c:pt>
                      <c:pt idx="1">
                        <c:v>Dhaka South</c:v>
                      </c:pt>
                      <c:pt idx="2">
                        <c:v>CTG</c:v>
                      </c:pt>
                      <c:pt idx="3">
                        <c:v>Dhaka Metro</c:v>
                      </c:pt>
                      <c:pt idx="4">
                        <c:v>Khulna-Barisal</c:v>
                      </c:pt>
                      <c:pt idx="5">
                        <c:v>Mymensingh</c:v>
                      </c:pt>
                      <c:pt idx="6">
                        <c:v>Comilla</c:v>
                      </c:pt>
                      <c:pt idx="7">
                        <c:v>Rajshahi,Kustia,Rangpur</c:v>
                      </c:pt>
                      <c:pt idx="8">
                        <c:v>Sylhet</c:v>
                      </c:pt>
                    </c:strCache>
                  </c:strRef>
                </c:cat>
                <c:val>
                  <c:numRef>
                    <c:extLst>
                      <c:ext uri="{02D57815-91ED-43cb-92C2-25804820EDAC}">
                        <c15:formulaRef>
                          <c15:sqref>Sheet1!$B$46:$B$54</c15:sqref>
                        </c15:formulaRef>
                      </c:ext>
                    </c:extLst>
                    <c:numCache>
                      <c:formatCode>General</c:formatCode>
                      <c:ptCount val="9"/>
                      <c:pt idx="0">
                        <c:v>15</c:v>
                      </c:pt>
                      <c:pt idx="1">
                        <c:v>15</c:v>
                      </c:pt>
                      <c:pt idx="2">
                        <c:v>17</c:v>
                      </c:pt>
                      <c:pt idx="3">
                        <c:v>7</c:v>
                      </c:pt>
                      <c:pt idx="4">
                        <c:v>5</c:v>
                      </c:pt>
                      <c:pt idx="5">
                        <c:v>13</c:v>
                      </c:pt>
                      <c:pt idx="6">
                        <c:v>10</c:v>
                      </c:pt>
                      <c:pt idx="7">
                        <c:v>11</c:v>
                      </c:pt>
                      <c:pt idx="8">
                        <c:v>2</c:v>
                      </c:pt>
                    </c:numCache>
                  </c:numRef>
                </c:val>
                <c:extLst>
                  <c:ext xmlns:c16="http://schemas.microsoft.com/office/drawing/2014/chart" uri="{C3380CC4-5D6E-409C-BE32-E72D297353CC}">
                    <c16:uniqueId val="{00000025-81E7-4E10-84C7-6ADD2F3C319C}"/>
                  </c:ext>
                </c:extLst>
              </c15:ser>
            </c15:filteredPieSeries>
          </c:ext>
        </c:extLst>
      </c:pie3DChart>
      <c:spPr>
        <a:noFill/>
        <a:ln>
          <a:noFill/>
        </a:ln>
        <a:effectLst/>
      </c:spPr>
    </c:plotArea>
    <c:plotVisOnly val="1"/>
    <c:dispBlanksAs val="gap"/>
    <c:showDLblsOverMax val="0"/>
  </c:chart>
  <c:spPr>
    <a:noFill/>
    <a:ln>
      <a:solidFill>
        <a:sysClr val="windowText" lastClr="000000"/>
      </a:solidFill>
      <a:prstDash val="sysDash"/>
    </a:ln>
    <a:effectLst/>
  </c:spPr>
  <c:txPr>
    <a:bodyPr/>
    <a:lstStyle/>
    <a:p>
      <a:pPr>
        <a:defRPr>
          <a:latin typeface="Calibri" panose="020F050202020403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[Worksheet in NTTN Fiber performence Review_Mar'19 - SCL_V1.2.pptx]Sheet3!PivotTable5</c:name>
    <c:fmtId val="-1"/>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Calibri" panose="020F0502020204030204" pitchFamily="34" charset="0"/>
                <a:ea typeface="+mn-ea"/>
                <a:cs typeface="+mn-cs"/>
              </a:defRPr>
            </a:pPr>
            <a:r>
              <a:rPr lang="en-US" sz="1600" b="1"/>
              <a:t>Zonal distribution of repetitive availability SLA failed site</a:t>
            </a:r>
          </a:p>
        </c:rich>
      </c:tx>
      <c:layout>
        <c:manualLayout>
          <c:xMode val="edge"/>
          <c:yMode val="edge"/>
          <c:x val="0.24629962122490465"/>
          <c:y val="1.9333680679906179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Calibri" panose="020F050202020403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ysClr val="window" lastClr="FFFFFF">
                <a:lumMod val="50000"/>
              </a:sysClr>
            </a:solidFill>
            <a:ln>
              <a:noFill/>
            </a:ln>
            <a:effectLst/>
          </c:spPr>
          <c:invertIfNegative val="0"/>
          <c:dPt>
            <c:idx val="4"/>
            <c:invertIfNegative val="0"/>
            <c:bubble3D val="0"/>
            <c:spPr>
              <a:solidFill>
                <a:srgbClr val="C0504D">
                  <a:lumMod val="40000"/>
                  <a:lumOff val="60000"/>
                </a:srgbClr>
              </a:solidFill>
              <a:ln>
                <a:noFill/>
              </a:ln>
              <a:effectLst/>
            </c:spPr>
            <c:extLst>
              <c:ext xmlns:c16="http://schemas.microsoft.com/office/drawing/2014/chart" uri="{C3380CC4-5D6E-409C-BE32-E72D297353CC}">
                <c16:uniqueId val="{00000000-2668-4E04-ACF2-BE63AA8B206E}"/>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Sheet3!$A$4:$A$10</c:f>
              <c:strCache>
                <c:ptCount val="7"/>
                <c:pt idx="0">
                  <c:v>Barisal</c:v>
                </c:pt>
                <c:pt idx="1">
                  <c:v>CTG_North</c:v>
                </c:pt>
                <c:pt idx="2">
                  <c:v>DHK_Metro</c:v>
                </c:pt>
                <c:pt idx="3">
                  <c:v>DHK_North</c:v>
                </c:pt>
                <c:pt idx="4">
                  <c:v>DHK_South</c:v>
                </c:pt>
                <c:pt idx="5">
                  <c:v>Khulna</c:v>
                </c:pt>
                <c:pt idx="6">
                  <c:v>Mymensingh</c:v>
                </c:pt>
              </c:strCache>
            </c:strRef>
          </c:cat>
          <c:val>
            <c:numRef>
              <c:f>Sheet3!$B$4:$B$10</c:f>
              <c:numCache>
                <c:formatCode>General</c:formatCode>
                <c:ptCount val="7"/>
                <c:pt idx="0">
                  <c:v>1</c:v>
                </c:pt>
                <c:pt idx="1">
                  <c:v>3</c:v>
                </c:pt>
                <c:pt idx="2">
                  <c:v>4</c:v>
                </c:pt>
                <c:pt idx="3">
                  <c:v>5</c:v>
                </c:pt>
                <c:pt idx="4">
                  <c:v>15</c:v>
                </c:pt>
                <c:pt idx="5">
                  <c:v>1</c:v>
                </c:pt>
                <c:pt idx="6">
                  <c:v>3</c:v>
                </c:pt>
              </c:numCache>
            </c:numRef>
          </c:val>
          <c:extLst>
            <c:ext xmlns:c16="http://schemas.microsoft.com/office/drawing/2014/chart" uri="{C3380CC4-5D6E-409C-BE32-E72D297353CC}">
              <c16:uniqueId val="{00000000-E357-4DD8-90BA-04FB937198F3}"/>
            </c:ext>
          </c:extLst>
        </c:ser>
        <c:dLbls>
          <c:showLegendKey val="0"/>
          <c:showVal val="0"/>
          <c:showCatName val="0"/>
          <c:showSerName val="0"/>
          <c:showPercent val="0"/>
          <c:showBubbleSize val="0"/>
        </c:dLbls>
        <c:gapWidth val="219"/>
        <c:overlap val="-27"/>
        <c:axId val="369325440"/>
        <c:axId val="369324456"/>
      </c:barChart>
      <c:catAx>
        <c:axId val="36932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369324456"/>
        <c:crosses val="autoZero"/>
        <c:auto val="1"/>
        <c:lblAlgn val="ctr"/>
        <c:lblOffset val="100"/>
        <c:noMultiLvlLbl val="0"/>
      </c:catAx>
      <c:valAx>
        <c:axId val="3693244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369325440"/>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libri" panose="020F0502020204030204" pitchFamily="34" charset="0"/>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DFDD8C-6EC7-4488-993B-70725FD08F56}" type="datetimeFigureOut">
              <a:rPr lang="en-US" smtClean="0"/>
              <a:t>24/3/2019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279C21-17F2-442D-8FED-258EBF8840A4}" type="slidenum">
              <a:rPr lang="en-US" smtClean="0"/>
              <a:t>‹#›</a:t>
            </a:fld>
            <a:endParaRPr lang="en-US"/>
          </a:p>
        </p:txBody>
      </p:sp>
    </p:spTree>
    <p:extLst>
      <p:ext uri="{BB962C8B-B14F-4D97-AF65-F5344CB8AC3E}">
        <p14:creationId xmlns:p14="http://schemas.microsoft.com/office/powerpoint/2010/main" val="350008735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3CCB5-CA1E-4491-B999-E374FC008B2A}" type="datetimeFigureOut">
              <a:rPr lang="en-US" smtClean="0"/>
              <a:t>24/3/2019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25D40-8353-4756-B14B-4AE3E656C482}" type="slidenum">
              <a:rPr lang="en-US" smtClean="0"/>
              <a:t>‹#›</a:t>
            </a:fld>
            <a:endParaRPr lang="en-US"/>
          </a:p>
        </p:txBody>
      </p:sp>
    </p:spTree>
    <p:extLst>
      <p:ext uri="{BB962C8B-B14F-4D97-AF65-F5344CB8AC3E}">
        <p14:creationId xmlns:p14="http://schemas.microsoft.com/office/powerpoint/2010/main" val="267533619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25D40-8353-4756-B14B-4AE3E656C482}" type="slidenum">
              <a:rPr lang="en-US" smtClean="0"/>
              <a:t>1</a:t>
            </a:fld>
            <a:endParaRPr lang="en-US"/>
          </a:p>
        </p:txBody>
      </p:sp>
    </p:spTree>
    <p:extLst>
      <p:ext uri="{BB962C8B-B14F-4D97-AF65-F5344CB8AC3E}">
        <p14:creationId xmlns:p14="http://schemas.microsoft.com/office/powerpoint/2010/main" val="312343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A99C8557-2A2A-4C72-ABED-69D90B8368EF}" type="datetimeFigureOut">
              <a:rPr lang="en-US" smtClean="0">
                <a:solidFill>
                  <a:prstClr val="black">
                    <a:tint val="75000"/>
                  </a:prstClr>
                </a:solidFill>
              </a:rPr>
              <a:pPr/>
              <a:t>24/3/2019</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11E0E645-0815-477A-9BEB-1A38E1548F0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75398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914400" y="3703320"/>
            <a:ext cx="10363200" cy="1752600"/>
          </a:xfrm>
        </p:spPr>
        <p:txBody>
          <a:bodyPr/>
          <a:lstStyle>
            <a:lvl1pPr marL="0" indent="0" algn="l">
              <a:buNone/>
              <a:defRPr>
                <a:solidFill>
                  <a:schemeClr val="tx1">
                    <a:tint val="75000"/>
                  </a:schemeClr>
                </a:solidFill>
              </a:defRPr>
            </a:lvl1pPr>
            <a:lvl2pPr marL="347811" indent="0" algn="ctr">
              <a:buNone/>
              <a:defRPr>
                <a:solidFill>
                  <a:schemeClr val="tx1">
                    <a:tint val="75000"/>
                  </a:schemeClr>
                </a:solidFill>
              </a:defRPr>
            </a:lvl2pPr>
            <a:lvl3pPr marL="695622" indent="0" algn="ctr">
              <a:buNone/>
              <a:defRPr>
                <a:solidFill>
                  <a:schemeClr val="tx1">
                    <a:tint val="75000"/>
                  </a:schemeClr>
                </a:solidFill>
              </a:defRPr>
            </a:lvl3pPr>
            <a:lvl4pPr marL="1043433" indent="0" algn="ctr">
              <a:buNone/>
              <a:defRPr>
                <a:solidFill>
                  <a:schemeClr val="tx1">
                    <a:tint val="75000"/>
                  </a:schemeClr>
                </a:solidFill>
              </a:defRPr>
            </a:lvl4pPr>
            <a:lvl5pPr marL="1391245" indent="0" algn="ctr">
              <a:buNone/>
              <a:defRPr>
                <a:solidFill>
                  <a:schemeClr val="tx1">
                    <a:tint val="75000"/>
                  </a:schemeClr>
                </a:solidFill>
              </a:defRPr>
            </a:lvl5pPr>
            <a:lvl6pPr marL="1739056" indent="0" algn="ctr">
              <a:buNone/>
              <a:defRPr>
                <a:solidFill>
                  <a:schemeClr val="tx1">
                    <a:tint val="75000"/>
                  </a:schemeClr>
                </a:solidFill>
              </a:defRPr>
            </a:lvl6pPr>
            <a:lvl7pPr marL="2086867" indent="0" algn="ctr">
              <a:buNone/>
              <a:defRPr>
                <a:solidFill>
                  <a:schemeClr val="tx1">
                    <a:tint val="75000"/>
                  </a:schemeClr>
                </a:solidFill>
              </a:defRPr>
            </a:lvl7pPr>
            <a:lvl8pPr marL="2434678" indent="0" algn="ctr">
              <a:buNone/>
              <a:defRPr>
                <a:solidFill>
                  <a:schemeClr val="tx1">
                    <a:tint val="75000"/>
                  </a:schemeClr>
                </a:solidFill>
              </a:defRPr>
            </a:lvl8pPr>
            <a:lvl9pPr marL="2782489"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94147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5"/>
          <p:cNvSpPr>
            <a:spLocks noGrp="1"/>
          </p:cNvSpPr>
          <p:nvPr>
            <p:ph type="sldNum" sz="quarter" idx="4"/>
          </p:nvPr>
        </p:nvSpPr>
        <p:spPr>
          <a:xfrm>
            <a:off x="11074403" y="6355083"/>
            <a:ext cx="508000" cy="313930"/>
          </a:xfrm>
          <a:prstGeom prst="rect">
            <a:avLst/>
          </a:prstGeom>
        </p:spPr>
        <p:txBody>
          <a:bodyPr/>
          <a:lstStyle>
            <a:lvl1pPr algn="r">
              <a:defRPr lang="en-US" sz="800" b="0" kern="1200" baseline="0" smtClean="0">
                <a:solidFill>
                  <a:schemeClr val="tx1"/>
                </a:solidFill>
                <a:latin typeface="+mn-lt"/>
                <a:ea typeface="+mn-ea"/>
                <a:cs typeface="+mn-cs"/>
              </a:defRPr>
            </a:lvl1pPr>
          </a:lstStyle>
          <a:p>
            <a:fld id="{6E2D2402-CBD8-40F7-ACEA-8F53A9E3C754}" type="slidenum">
              <a:rPr>
                <a:solidFill>
                  <a:prstClr val="black"/>
                </a:solidFill>
              </a:rPr>
              <a:pPr/>
              <a:t>‹#›</a:t>
            </a:fld>
            <a:endParaRPr dirty="0">
              <a:solidFill>
                <a:prstClr val="black"/>
              </a:solidFill>
            </a:endParaRPr>
          </a:p>
        </p:txBody>
      </p:sp>
    </p:spTree>
    <p:extLst>
      <p:ext uri="{BB962C8B-B14F-4D97-AF65-F5344CB8AC3E}">
        <p14:creationId xmlns:p14="http://schemas.microsoft.com/office/powerpoint/2010/main" val="16013141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2A86FF95-2DFD-4410-AE04-F146AC566157}" type="datetimeFigureOut">
              <a:rPr lang="en-US" smtClean="0">
                <a:solidFill>
                  <a:prstClr val="black"/>
                </a:solidFill>
              </a:rPr>
              <a:pPr/>
              <a:t>24/3/2019</a:t>
            </a:fld>
            <a:endParaRPr lang="en-US">
              <a:solidFill>
                <a:prstClr val="black"/>
              </a:solidFill>
            </a:endParaRPr>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C9877271-CD8A-498B-8C89-C0693CFD3C47}"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23317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914400" y="3703320"/>
            <a:ext cx="10363200" cy="1752600"/>
          </a:xfrm>
        </p:spPr>
        <p:txBody>
          <a:bodyPr/>
          <a:lstStyle>
            <a:lvl1pPr marL="0" indent="0" algn="l">
              <a:buNone/>
              <a:defRPr>
                <a:solidFill>
                  <a:schemeClr val="tx1">
                    <a:tint val="75000"/>
                  </a:schemeClr>
                </a:solidFill>
              </a:defRPr>
            </a:lvl1pPr>
            <a:lvl2pPr marL="347811" indent="0" algn="ctr">
              <a:buNone/>
              <a:defRPr>
                <a:solidFill>
                  <a:schemeClr val="tx1">
                    <a:tint val="75000"/>
                  </a:schemeClr>
                </a:solidFill>
              </a:defRPr>
            </a:lvl2pPr>
            <a:lvl3pPr marL="695622" indent="0" algn="ctr">
              <a:buNone/>
              <a:defRPr>
                <a:solidFill>
                  <a:schemeClr val="tx1">
                    <a:tint val="75000"/>
                  </a:schemeClr>
                </a:solidFill>
              </a:defRPr>
            </a:lvl3pPr>
            <a:lvl4pPr marL="1043433" indent="0" algn="ctr">
              <a:buNone/>
              <a:defRPr>
                <a:solidFill>
                  <a:schemeClr val="tx1">
                    <a:tint val="75000"/>
                  </a:schemeClr>
                </a:solidFill>
              </a:defRPr>
            </a:lvl4pPr>
            <a:lvl5pPr marL="1391245" indent="0" algn="ctr">
              <a:buNone/>
              <a:defRPr>
                <a:solidFill>
                  <a:schemeClr val="tx1">
                    <a:tint val="75000"/>
                  </a:schemeClr>
                </a:solidFill>
              </a:defRPr>
            </a:lvl5pPr>
            <a:lvl6pPr marL="1739056" indent="0" algn="ctr">
              <a:buNone/>
              <a:defRPr>
                <a:solidFill>
                  <a:schemeClr val="tx1">
                    <a:tint val="75000"/>
                  </a:schemeClr>
                </a:solidFill>
              </a:defRPr>
            </a:lvl6pPr>
            <a:lvl7pPr marL="2086867" indent="0" algn="ctr">
              <a:buNone/>
              <a:defRPr>
                <a:solidFill>
                  <a:schemeClr val="tx1">
                    <a:tint val="75000"/>
                  </a:schemeClr>
                </a:solidFill>
              </a:defRPr>
            </a:lvl7pPr>
            <a:lvl8pPr marL="2434678" indent="0" algn="ctr">
              <a:buNone/>
              <a:defRPr>
                <a:solidFill>
                  <a:schemeClr val="tx1">
                    <a:tint val="75000"/>
                  </a:schemeClr>
                </a:solidFill>
              </a:defRPr>
            </a:lvl8pPr>
            <a:lvl9pPr marL="2782489"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0143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5"/>
          <p:cNvSpPr>
            <a:spLocks noGrp="1"/>
          </p:cNvSpPr>
          <p:nvPr>
            <p:ph type="sldNum" sz="quarter" idx="4"/>
          </p:nvPr>
        </p:nvSpPr>
        <p:spPr>
          <a:xfrm>
            <a:off x="11074403" y="6355083"/>
            <a:ext cx="508000" cy="313930"/>
          </a:xfrm>
          <a:prstGeom prst="rect">
            <a:avLst/>
          </a:prstGeom>
        </p:spPr>
        <p:txBody>
          <a:bodyPr/>
          <a:lstStyle>
            <a:lvl1pPr algn="r">
              <a:defRPr lang="en-US" sz="800" b="0" kern="1200" baseline="0" smtClean="0">
                <a:solidFill>
                  <a:schemeClr val="tx1"/>
                </a:solidFill>
                <a:latin typeface="+mn-lt"/>
                <a:ea typeface="+mn-ea"/>
                <a:cs typeface="+mn-cs"/>
              </a:defRPr>
            </a:lvl1pPr>
          </a:lstStyle>
          <a:p>
            <a:fld id="{6E2D2402-CBD8-40F7-ACEA-8F53A9E3C754}" type="slidenum">
              <a:rPr>
                <a:solidFill>
                  <a:prstClr val="black"/>
                </a:solidFill>
              </a:rPr>
              <a:pPr/>
              <a:t>‹#›</a:t>
            </a:fld>
            <a:endParaRPr dirty="0">
              <a:solidFill>
                <a:prstClr val="black"/>
              </a:solidFill>
            </a:endParaRPr>
          </a:p>
        </p:txBody>
      </p:sp>
    </p:spTree>
    <p:extLst>
      <p:ext uri="{BB962C8B-B14F-4D97-AF65-F5344CB8AC3E}">
        <p14:creationId xmlns:p14="http://schemas.microsoft.com/office/powerpoint/2010/main" val="18977229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2A86FF95-2DFD-4410-AE04-F146AC566157}" type="datetimeFigureOut">
              <a:rPr lang="en-US" smtClean="0">
                <a:solidFill>
                  <a:prstClr val="black"/>
                </a:solidFill>
              </a:rPr>
              <a:pPr/>
              <a:t>24/3/2019</a:t>
            </a:fld>
            <a:endParaRPr lang="en-US">
              <a:solidFill>
                <a:prstClr val="black"/>
              </a:solidFill>
            </a:endParaRPr>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C9877271-CD8A-498B-8C89-C0693CFD3C47}"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411054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 Id="rId9" Type="http://schemas.microsoft.com/office/2007/relationships/hdphoto" Target="../media/hdphoto1.wdp"/></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
            </p:custDataLst>
            <p:extLst>
              <p:ext uri="{D42A27DB-BD31-4B8C-83A1-F6EECF244321}">
                <p14:modId xmlns:p14="http://schemas.microsoft.com/office/powerpoint/2010/main" val="4103947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56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4" name="Picture 14" descr="Logo_robi english.jp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393493" y="66675"/>
            <a:ext cx="7175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userDrawn="1"/>
        </p:nvPicPr>
        <p:blipFill>
          <a:blip r:embed="rId8">
            <a:extLst>
              <a:ext uri="{BEBA8EAE-BF5A-486C-A8C5-ECC9F3942E4B}">
                <a14:imgProps xmlns:a14="http://schemas.microsoft.com/office/drawing/2010/main">
                  <a14:imgLayer r:embed="rId9">
                    <a14:imgEffect>
                      <a14:sharpenSoften amount="25000"/>
                    </a14:imgEffect>
                  </a14:imgLayer>
                </a14:imgProps>
              </a:ext>
              <a:ext uri="{28A0092B-C50C-407E-A947-70E740481C1C}">
                <a14:useLocalDpi xmlns:a14="http://schemas.microsoft.com/office/drawing/2010/main" val="0"/>
              </a:ext>
            </a:extLst>
          </a:blip>
          <a:stretch>
            <a:fillRect/>
          </a:stretch>
        </p:blipFill>
        <p:spPr>
          <a:xfrm>
            <a:off x="9890976" y="136433"/>
            <a:ext cx="1438140" cy="623421"/>
          </a:xfrm>
          <a:prstGeom prst="rect">
            <a:avLst/>
          </a:prstGeom>
        </p:spPr>
      </p:pic>
    </p:spTree>
    <p:extLst>
      <p:ext uri="{BB962C8B-B14F-4D97-AF65-F5344CB8AC3E}">
        <p14:creationId xmlns:p14="http://schemas.microsoft.com/office/powerpoint/2010/main" val="2363311340"/>
      </p:ext>
    </p:extLst>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000" b="1">
          <a:solidFill>
            <a:srgbClr val="152A6D"/>
          </a:solidFill>
          <a:latin typeface="+mj-lt"/>
          <a:ea typeface="ＭＳ Ｐゴシック" pitchFamily="34" charset="-128"/>
          <a:cs typeface="+mj-cs"/>
        </a:defRPr>
      </a:lvl1pPr>
      <a:lvl2pPr algn="l" rtl="0" eaLnBrk="1" fontAlgn="base" hangingPunct="1">
        <a:spcBef>
          <a:spcPct val="0"/>
        </a:spcBef>
        <a:spcAft>
          <a:spcPct val="0"/>
        </a:spcAft>
        <a:defRPr sz="2000" b="1">
          <a:solidFill>
            <a:srgbClr val="152A6D"/>
          </a:solidFill>
          <a:latin typeface="Arial" charset="0"/>
          <a:ea typeface="ＭＳ Ｐゴシック" pitchFamily="34" charset="-128"/>
        </a:defRPr>
      </a:lvl2pPr>
      <a:lvl3pPr algn="l" rtl="0" eaLnBrk="1" fontAlgn="base" hangingPunct="1">
        <a:spcBef>
          <a:spcPct val="0"/>
        </a:spcBef>
        <a:spcAft>
          <a:spcPct val="0"/>
        </a:spcAft>
        <a:defRPr sz="2000" b="1">
          <a:solidFill>
            <a:srgbClr val="152A6D"/>
          </a:solidFill>
          <a:latin typeface="Arial" charset="0"/>
          <a:ea typeface="ＭＳ Ｐゴシック" pitchFamily="34" charset="-128"/>
        </a:defRPr>
      </a:lvl3pPr>
      <a:lvl4pPr algn="l" rtl="0" eaLnBrk="1" fontAlgn="base" hangingPunct="1">
        <a:spcBef>
          <a:spcPct val="0"/>
        </a:spcBef>
        <a:spcAft>
          <a:spcPct val="0"/>
        </a:spcAft>
        <a:defRPr sz="2000" b="1">
          <a:solidFill>
            <a:srgbClr val="152A6D"/>
          </a:solidFill>
          <a:latin typeface="Arial" charset="0"/>
          <a:ea typeface="ＭＳ Ｐゴシック" pitchFamily="34" charset="-128"/>
        </a:defRPr>
      </a:lvl4pPr>
      <a:lvl5pPr algn="l" rtl="0" eaLnBrk="1" fontAlgn="base" hangingPunct="1">
        <a:spcBef>
          <a:spcPct val="0"/>
        </a:spcBef>
        <a:spcAft>
          <a:spcPct val="0"/>
        </a:spcAft>
        <a:defRPr sz="2000" b="1">
          <a:solidFill>
            <a:srgbClr val="152A6D"/>
          </a:solidFill>
          <a:latin typeface="Arial" charset="0"/>
          <a:ea typeface="ＭＳ Ｐゴシック" pitchFamily="34" charset="-128"/>
        </a:defRPr>
      </a:lvl5pPr>
      <a:lvl6pPr marL="457200" algn="l" rtl="0" eaLnBrk="1" fontAlgn="base" hangingPunct="1">
        <a:spcBef>
          <a:spcPct val="0"/>
        </a:spcBef>
        <a:spcAft>
          <a:spcPct val="0"/>
        </a:spcAft>
        <a:defRPr sz="2000" b="1">
          <a:solidFill>
            <a:srgbClr val="152A6D"/>
          </a:solidFill>
          <a:latin typeface="Arial" charset="0"/>
          <a:ea typeface="ＭＳ Ｐゴシック" pitchFamily="34" charset="-128"/>
        </a:defRPr>
      </a:lvl6pPr>
      <a:lvl7pPr marL="914400" algn="l" rtl="0" eaLnBrk="1" fontAlgn="base" hangingPunct="1">
        <a:spcBef>
          <a:spcPct val="0"/>
        </a:spcBef>
        <a:spcAft>
          <a:spcPct val="0"/>
        </a:spcAft>
        <a:defRPr sz="2000" b="1">
          <a:solidFill>
            <a:srgbClr val="152A6D"/>
          </a:solidFill>
          <a:latin typeface="Arial" charset="0"/>
          <a:ea typeface="ＭＳ Ｐゴシック" pitchFamily="34" charset="-128"/>
        </a:defRPr>
      </a:lvl7pPr>
      <a:lvl8pPr marL="1371600" algn="l" rtl="0" eaLnBrk="1" fontAlgn="base" hangingPunct="1">
        <a:spcBef>
          <a:spcPct val="0"/>
        </a:spcBef>
        <a:spcAft>
          <a:spcPct val="0"/>
        </a:spcAft>
        <a:defRPr sz="2000" b="1">
          <a:solidFill>
            <a:srgbClr val="152A6D"/>
          </a:solidFill>
          <a:latin typeface="Arial" charset="0"/>
          <a:ea typeface="ＭＳ Ｐゴシック" pitchFamily="34" charset="-128"/>
        </a:defRPr>
      </a:lvl8pPr>
      <a:lvl9pPr marL="1828800" algn="l" rtl="0" eaLnBrk="1" fontAlgn="base" hangingPunct="1">
        <a:spcBef>
          <a:spcPct val="0"/>
        </a:spcBef>
        <a:spcAft>
          <a:spcPct val="0"/>
        </a:spcAft>
        <a:defRPr sz="2000" b="1">
          <a:solidFill>
            <a:srgbClr val="152A6D"/>
          </a:solidFill>
          <a:latin typeface="Arial" charset="0"/>
          <a:ea typeface="ＭＳ Ｐゴシック" pitchFamily="34" charset="-128"/>
        </a:defRPr>
      </a:lvl9pPr>
    </p:titleStyle>
    <p:bodyStyle>
      <a:lvl1pPr marL="342900" indent="-342900" algn="l" defTabSz="1030288" rtl="0" eaLnBrk="1" fontAlgn="base" hangingPunct="1">
        <a:lnSpc>
          <a:spcPct val="97000"/>
        </a:lnSpc>
        <a:spcBef>
          <a:spcPct val="39000"/>
        </a:spcBef>
        <a:spcAft>
          <a:spcPct val="0"/>
        </a:spcAft>
        <a:buSzPct val="25000"/>
        <a:buChar char=" "/>
        <a:defRPr sz="1600" b="1">
          <a:solidFill>
            <a:srgbClr val="000000"/>
          </a:solidFill>
          <a:latin typeface="+mn-lt"/>
          <a:ea typeface="ＭＳ Ｐゴシック" pitchFamily="34" charset="-128"/>
          <a:cs typeface="+mn-cs"/>
        </a:defRPr>
      </a:lvl1pPr>
      <a:lvl2pPr marL="582613" indent="-163513" algn="l" defTabSz="1030288" rtl="0" eaLnBrk="1" fontAlgn="base" hangingPunct="1">
        <a:lnSpc>
          <a:spcPct val="97000"/>
        </a:lnSpc>
        <a:spcBef>
          <a:spcPct val="39000"/>
        </a:spcBef>
        <a:spcAft>
          <a:spcPct val="0"/>
        </a:spcAft>
        <a:buSzPct val="100000"/>
        <a:buChar char="•"/>
        <a:defRPr sz="1600" b="1">
          <a:solidFill>
            <a:srgbClr val="000000"/>
          </a:solidFill>
          <a:latin typeface="+mn-lt"/>
          <a:ea typeface="ＭＳ Ｐゴシック" pitchFamily="34" charset="-128"/>
        </a:defRPr>
      </a:lvl2pPr>
      <a:lvl3pPr marL="1146175" indent="-231775" algn="l" defTabSz="1030288" rtl="0" eaLnBrk="1" fontAlgn="base" hangingPunct="1">
        <a:lnSpc>
          <a:spcPct val="97000"/>
        </a:lnSpc>
        <a:spcBef>
          <a:spcPct val="39000"/>
        </a:spcBef>
        <a:spcAft>
          <a:spcPct val="0"/>
        </a:spcAft>
        <a:buSzPct val="100000"/>
        <a:buChar char="-"/>
        <a:defRPr sz="1600" b="1">
          <a:solidFill>
            <a:srgbClr val="000000"/>
          </a:solidFill>
          <a:latin typeface="+mn-lt"/>
          <a:ea typeface="ＭＳ Ｐゴシック" pitchFamily="34" charset="-128"/>
        </a:defRPr>
      </a:lvl3pPr>
      <a:lvl4pPr marL="1597025" indent="-219075" algn="l" defTabSz="1030288" rtl="0" eaLnBrk="1" fontAlgn="base" hangingPunct="1">
        <a:lnSpc>
          <a:spcPct val="97000"/>
        </a:lnSpc>
        <a:spcBef>
          <a:spcPct val="39000"/>
        </a:spcBef>
        <a:spcAft>
          <a:spcPct val="0"/>
        </a:spcAft>
        <a:buSzPct val="100000"/>
        <a:buChar char="·"/>
        <a:defRPr sz="1600" b="1">
          <a:solidFill>
            <a:srgbClr val="000000"/>
          </a:solidFill>
          <a:latin typeface="+mn-lt"/>
          <a:ea typeface="ＭＳ Ｐゴシック" pitchFamily="34" charset="-128"/>
        </a:defRPr>
      </a:lvl4pPr>
      <a:lvl5pPr marL="2060575" indent="-177800" algn="l" defTabSz="1030288" rtl="0" eaLnBrk="1" fontAlgn="base" hangingPunct="1">
        <a:lnSpc>
          <a:spcPct val="97000"/>
        </a:lnSpc>
        <a:spcBef>
          <a:spcPct val="39000"/>
        </a:spcBef>
        <a:spcAft>
          <a:spcPct val="0"/>
        </a:spcAft>
        <a:buSzPct val="100000"/>
        <a:buChar char="-"/>
        <a:defRPr sz="1600" b="1">
          <a:solidFill>
            <a:srgbClr val="000000"/>
          </a:solidFill>
          <a:latin typeface="+mn-lt"/>
          <a:ea typeface="ＭＳ Ｐゴシック" pitchFamily="34" charset="-128"/>
        </a:defRPr>
      </a:lvl5pPr>
      <a:lvl6pPr marL="2517775" indent="-177800" algn="l" defTabSz="1030288" rtl="0" eaLnBrk="1" fontAlgn="base" hangingPunct="1">
        <a:lnSpc>
          <a:spcPct val="97000"/>
        </a:lnSpc>
        <a:spcBef>
          <a:spcPct val="39000"/>
        </a:spcBef>
        <a:spcAft>
          <a:spcPct val="0"/>
        </a:spcAft>
        <a:buSzPct val="100000"/>
        <a:buChar char="-"/>
        <a:defRPr sz="1600" b="1">
          <a:solidFill>
            <a:srgbClr val="000000"/>
          </a:solidFill>
          <a:latin typeface="+mn-lt"/>
          <a:ea typeface="+mn-ea"/>
        </a:defRPr>
      </a:lvl6pPr>
      <a:lvl7pPr marL="2974975" indent="-177800" algn="l" defTabSz="1030288" rtl="0" eaLnBrk="1" fontAlgn="base" hangingPunct="1">
        <a:lnSpc>
          <a:spcPct val="97000"/>
        </a:lnSpc>
        <a:spcBef>
          <a:spcPct val="39000"/>
        </a:spcBef>
        <a:spcAft>
          <a:spcPct val="0"/>
        </a:spcAft>
        <a:buSzPct val="100000"/>
        <a:buChar char="-"/>
        <a:defRPr sz="1600" b="1">
          <a:solidFill>
            <a:srgbClr val="000000"/>
          </a:solidFill>
          <a:latin typeface="+mn-lt"/>
          <a:ea typeface="+mn-ea"/>
        </a:defRPr>
      </a:lvl7pPr>
      <a:lvl8pPr marL="3432175" indent="-177800" algn="l" defTabSz="1030288" rtl="0" eaLnBrk="1" fontAlgn="base" hangingPunct="1">
        <a:lnSpc>
          <a:spcPct val="97000"/>
        </a:lnSpc>
        <a:spcBef>
          <a:spcPct val="39000"/>
        </a:spcBef>
        <a:spcAft>
          <a:spcPct val="0"/>
        </a:spcAft>
        <a:buSzPct val="100000"/>
        <a:buChar char="-"/>
        <a:defRPr sz="1600" b="1">
          <a:solidFill>
            <a:srgbClr val="000000"/>
          </a:solidFill>
          <a:latin typeface="+mn-lt"/>
          <a:ea typeface="+mn-ea"/>
        </a:defRPr>
      </a:lvl8pPr>
      <a:lvl9pPr marL="3889375" indent="-177800" algn="l" defTabSz="1030288" rtl="0" eaLnBrk="1" fontAlgn="base" hangingPunct="1">
        <a:lnSpc>
          <a:spcPct val="97000"/>
        </a:lnSpc>
        <a:spcBef>
          <a:spcPct val="39000"/>
        </a:spcBef>
        <a:spcAft>
          <a:spcPct val="0"/>
        </a:spcAft>
        <a:buSzPct val="100000"/>
        <a:buChar char="-"/>
        <a:defRPr sz="1600" b="1">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274640"/>
            <a:ext cx="8839200" cy="868362"/>
          </a:xfrm>
          <a:prstGeom prst="rect">
            <a:avLst/>
          </a:prstGeom>
        </p:spPr>
        <p:txBody>
          <a:bodyPr vert="horz" lIns="69562" tIns="34781" rIns="69562" bIns="3478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417320"/>
            <a:ext cx="10972800" cy="4754880"/>
          </a:xfrm>
          <a:prstGeom prst="rect">
            <a:avLst/>
          </a:prstGeom>
        </p:spPr>
        <p:txBody>
          <a:bodyPr vert="horz" lIns="69562" tIns="34781" rIns="69562" bIns="347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10919337" y="6355083"/>
            <a:ext cx="818140" cy="313930"/>
          </a:xfrm>
          <a:prstGeom prst="rect">
            <a:avLst/>
          </a:prstGeom>
        </p:spPr>
        <p:txBody>
          <a:bodyPr lIns="69568" tIns="34784" rIns="69568" bIns="34784"/>
          <a:lstStyle>
            <a:lvl1pPr algn="r">
              <a:defRPr lang="en-US" sz="800" b="0" kern="1200" baseline="0" smtClean="0">
                <a:solidFill>
                  <a:schemeClr val="tx1"/>
                </a:solidFill>
                <a:latin typeface="+mn-lt"/>
                <a:ea typeface="+mn-ea"/>
                <a:cs typeface="+mn-cs"/>
              </a:defRPr>
            </a:lvl1pPr>
          </a:lstStyle>
          <a:p>
            <a:pPr defTabSz="695622"/>
            <a:r>
              <a:rPr>
                <a:solidFill>
                  <a:prstClr val="black"/>
                </a:solidFill>
              </a:rPr>
              <a:t>1of  XX</a:t>
            </a:r>
            <a:endParaRPr dirty="0">
              <a:solidFill>
                <a:prstClr val="black"/>
              </a:solidFill>
            </a:endParaRPr>
          </a:p>
        </p:txBody>
      </p:sp>
      <p:pic>
        <p:nvPicPr>
          <p:cNvPr id="1027" name="Picture 3"/>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512048"/>
            <a:ext cx="1981197" cy="31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93870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iming>
    <p:tnLst>
      <p:par>
        <p:cTn id="1" dur="indefinite" restart="never" nodeType="tmRoot"/>
      </p:par>
    </p:tnLst>
  </p:timing>
  <p:hf hdr="0" ftr="0" dt="0"/>
  <p:txStyles>
    <p:titleStyle>
      <a:lvl1pPr algn="l" defTabSz="695622" rtl="0" eaLnBrk="1" latinLnBrk="0" hangingPunct="1">
        <a:spcBef>
          <a:spcPct val="0"/>
        </a:spcBef>
        <a:buNone/>
        <a:defRPr sz="1500" b="1" kern="1200">
          <a:solidFill>
            <a:srgbClr val="EB1C24"/>
          </a:solidFill>
          <a:latin typeface="+mj-lt"/>
          <a:ea typeface="+mj-ea"/>
          <a:cs typeface="+mj-cs"/>
        </a:defRPr>
      </a:lvl1pPr>
    </p:titleStyle>
    <p:bodyStyle>
      <a:lvl1pPr marL="260859" indent="-260859" algn="l" defTabSz="695622" rtl="0" eaLnBrk="1" latinLnBrk="0" hangingPunct="1">
        <a:spcBef>
          <a:spcPct val="20000"/>
        </a:spcBef>
        <a:buFont typeface="Arial" pitchFamily="34" charset="0"/>
        <a:buChar char="•"/>
        <a:defRPr sz="1400" kern="1200">
          <a:solidFill>
            <a:schemeClr val="tx1"/>
          </a:solidFill>
          <a:latin typeface="+mn-lt"/>
          <a:ea typeface="+mn-ea"/>
          <a:cs typeface="+mn-cs"/>
        </a:defRPr>
      </a:lvl1pPr>
      <a:lvl2pPr marL="565193" indent="-217382" algn="l" defTabSz="695622" rtl="0" eaLnBrk="1" latinLnBrk="0" hangingPunct="1">
        <a:spcBef>
          <a:spcPct val="20000"/>
        </a:spcBef>
        <a:buFont typeface="Arial" pitchFamily="34" charset="0"/>
        <a:buChar char="–"/>
        <a:defRPr sz="1200" kern="1200">
          <a:solidFill>
            <a:schemeClr val="tx1"/>
          </a:solidFill>
          <a:latin typeface="+mn-lt"/>
          <a:ea typeface="+mn-ea"/>
          <a:cs typeface="+mn-cs"/>
        </a:defRPr>
      </a:lvl2pPr>
      <a:lvl3pPr marL="869528" indent="-173906" algn="l" defTabSz="695622" rtl="0" eaLnBrk="1" latinLnBrk="0" hangingPunct="1">
        <a:spcBef>
          <a:spcPct val="20000"/>
        </a:spcBef>
        <a:buFont typeface="Arial" pitchFamily="34" charset="0"/>
        <a:buChar char="•"/>
        <a:defRPr sz="1100" kern="1200">
          <a:solidFill>
            <a:schemeClr val="tx1"/>
          </a:solidFill>
          <a:latin typeface="+mn-lt"/>
          <a:ea typeface="+mn-ea"/>
          <a:cs typeface="+mn-cs"/>
        </a:defRPr>
      </a:lvl3pPr>
      <a:lvl4pPr marL="1217339" indent="-173906" algn="l" defTabSz="695622" rtl="0" eaLnBrk="1" latinLnBrk="0" hangingPunct="1">
        <a:spcBef>
          <a:spcPct val="20000"/>
        </a:spcBef>
        <a:buFont typeface="Arial" pitchFamily="34" charset="0"/>
        <a:buChar char="–"/>
        <a:defRPr sz="900" kern="1200">
          <a:solidFill>
            <a:schemeClr val="tx1"/>
          </a:solidFill>
          <a:latin typeface="+mn-lt"/>
          <a:ea typeface="+mn-ea"/>
          <a:cs typeface="+mn-cs"/>
        </a:defRPr>
      </a:lvl4pPr>
      <a:lvl5pPr marL="1565150" indent="-173906" algn="l" defTabSz="695622" rtl="0" eaLnBrk="1" latinLnBrk="0" hangingPunct="1">
        <a:spcBef>
          <a:spcPct val="20000"/>
        </a:spcBef>
        <a:buFont typeface="Arial" pitchFamily="34" charset="0"/>
        <a:buChar char="»"/>
        <a:defRPr sz="900" kern="1200">
          <a:solidFill>
            <a:schemeClr val="tx1"/>
          </a:solidFill>
          <a:latin typeface="+mn-lt"/>
          <a:ea typeface="+mn-ea"/>
          <a:cs typeface="+mn-cs"/>
        </a:defRPr>
      </a:lvl5pPr>
      <a:lvl6pPr marL="1912962" indent="-173906" algn="l" defTabSz="69562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60773" indent="-173906" algn="l" defTabSz="69562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08584" indent="-173906" algn="l" defTabSz="69562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56395" indent="-173906" algn="l" defTabSz="69562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5622" rtl="0" eaLnBrk="1" latinLnBrk="0" hangingPunct="1">
        <a:defRPr sz="1400" kern="1200">
          <a:solidFill>
            <a:schemeClr val="tx1"/>
          </a:solidFill>
          <a:latin typeface="+mn-lt"/>
          <a:ea typeface="+mn-ea"/>
          <a:cs typeface="+mn-cs"/>
        </a:defRPr>
      </a:lvl1pPr>
      <a:lvl2pPr marL="347811" algn="l" defTabSz="695622" rtl="0" eaLnBrk="1" latinLnBrk="0" hangingPunct="1">
        <a:defRPr sz="1400" kern="1200">
          <a:solidFill>
            <a:schemeClr val="tx1"/>
          </a:solidFill>
          <a:latin typeface="+mn-lt"/>
          <a:ea typeface="+mn-ea"/>
          <a:cs typeface="+mn-cs"/>
        </a:defRPr>
      </a:lvl2pPr>
      <a:lvl3pPr marL="695622" algn="l" defTabSz="695622" rtl="0" eaLnBrk="1" latinLnBrk="0" hangingPunct="1">
        <a:defRPr sz="1400" kern="1200">
          <a:solidFill>
            <a:schemeClr val="tx1"/>
          </a:solidFill>
          <a:latin typeface="+mn-lt"/>
          <a:ea typeface="+mn-ea"/>
          <a:cs typeface="+mn-cs"/>
        </a:defRPr>
      </a:lvl3pPr>
      <a:lvl4pPr marL="1043433" algn="l" defTabSz="695622" rtl="0" eaLnBrk="1" latinLnBrk="0" hangingPunct="1">
        <a:defRPr sz="1400" kern="1200">
          <a:solidFill>
            <a:schemeClr val="tx1"/>
          </a:solidFill>
          <a:latin typeface="+mn-lt"/>
          <a:ea typeface="+mn-ea"/>
          <a:cs typeface="+mn-cs"/>
        </a:defRPr>
      </a:lvl4pPr>
      <a:lvl5pPr marL="1391245" algn="l" defTabSz="695622" rtl="0" eaLnBrk="1" latinLnBrk="0" hangingPunct="1">
        <a:defRPr sz="1400" kern="1200">
          <a:solidFill>
            <a:schemeClr val="tx1"/>
          </a:solidFill>
          <a:latin typeface="+mn-lt"/>
          <a:ea typeface="+mn-ea"/>
          <a:cs typeface="+mn-cs"/>
        </a:defRPr>
      </a:lvl5pPr>
      <a:lvl6pPr marL="1739056" algn="l" defTabSz="695622" rtl="0" eaLnBrk="1" latinLnBrk="0" hangingPunct="1">
        <a:defRPr sz="1400" kern="1200">
          <a:solidFill>
            <a:schemeClr val="tx1"/>
          </a:solidFill>
          <a:latin typeface="+mn-lt"/>
          <a:ea typeface="+mn-ea"/>
          <a:cs typeface="+mn-cs"/>
        </a:defRPr>
      </a:lvl6pPr>
      <a:lvl7pPr marL="2086867" algn="l" defTabSz="695622" rtl="0" eaLnBrk="1" latinLnBrk="0" hangingPunct="1">
        <a:defRPr sz="1400" kern="1200">
          <a:solidFill>
            <a:schemeClr val="tx1"/>
          </a:solidFill>
          <a:latin typeface="+mn-lt"/>
          <a:ea typeface="+mn-ea"/>
          <a:cs typeface="+mn-cs"/>
        </a:defRPr>
      </a:lvl7pPr>
      <a:lvl8pPr marL="2434678" algn="l" defTabSz="695622" rtl="0" eaLnBrk="1" latinLnBrk="0" hangingPunct="1">
        <a:defRPr sz="1400" kern="1200">
          <a:solidFill>
            <a:schemeClr val="tx1"/>
          </a:solidFill>
          <a:latin typeface="+mn-lt"/>
          <a:ea typeface="+mn-ea"/>
          <a:cs typeface="+mn-cs"/>
        </a:defRPr>
      </a:lvl8pPr>
      <a:lvl9pPr marL="2782489" algn="l" defTabSz="69562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274640"/>
            <a:ext cx="8839200" cy="868362"/>
          </a:xfrm>
          <a:prstGeom prst="rect">
            <a:avLst/>
          </a:prstGeom>
        </p:spPr>
        <p:txBody>
          <a:bodyPr vert="horz" lIns="69562" tIns="34781" rIns="69562" bIns="3478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417320"/>
            <a:ext cx="10972800" cy="4754880"/>
          </a:xfrm>
          <a:prstGeom prst="rect">
            <a:avLst/>
          </a:prstGeom>
        </p:spPr>
        <p:txBody>
          <a:bodyPr vert="horz" lIns="69562" tIns="34781" rIns="69562" bIns="347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10919337" y="6355083"/>
            <a:ext cx="818140" cy="313930"/>
          </a:xfrm>
          <a:prstGeom prst="rect">
            <a:avLst/>
          </a:prstGeom>
        </p:spPr>
        <p:txBody>
          <a:bodyPr lIns="69568" tIns="34784" rIns="69568" bIns="34784"/>
          <a:lstStyle>
            <a:lvl1pPr algn="r">
              <a:defRPr lang="en-US" sz="800" b="0" kern="1200" baseline="0" smtClean="0">
                <a:solidFill>
                  <a:schemeClr val="tx1"/>
                </a:solidFill>
                <a:latin typeface="+mn-lt"/>
                <a:ea typeface="+mn-ea"/>
                <a:cs typeface="+mn-cs"/>
              </a:defRPr>
            </a:lvl1pPr>
          </a:lstStyle>
          <a:p>
            <a:pPr defTabSz="695622"/>
            <a:r>
              <a:rPr>
                <a:solidFill>
                  <a:prstClr val="black"/>
                </a:solidFill>
              </a:rPr>
              <a:t>1of  XX</a:t>
            </a:r>
            <a:endParaRPr dirty="0">
              <a:solidFill>
                <a:prstClr val="black"/>
              </a:solidFill>
            </a:endParaRPr>
          </a:p>
        </p:txBody>
      </p:sp>
      <p:pic>
        <p:nvPicPr>
          <p:cNvPr id="1027" name="Picture 3"/>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512048"/>
            <a:ext cx="1981197" cy="31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userDrawn="1"/>
        </p:nvPicPr>
        <p:blipFill>
          <a:blip r:embed="rId6">
            <a:clrChange>
              <a:clrFrom>
                <a:srgbClr val="FAFFFF"/>
              </a:clrFrom>
              <a:clrTo>
                <a:srgbClr val="FAFFFF">
                  <a:alpha val="0"/>
                </a:srgbClr>
              </a:clrTo>
            </a:clrChange>
            <a:extLst>
              <a:ext uri="{28A0092B-C50C-407E-A947-70E740481C1C}">
                <a14:useLocalDpi xmlns:a14="http://schemas.microsoft.com/office/drawing/2010/main" val="0"/>
              </a:ext>
            </a:extLst>
          </a:blip>
          <a:srcRect/>
          <a:stretch>
            <a:fillRect/>
          </a:stretch>
        </p:blipFill>
        <p:spPr bwMode="auto">
          <a:xfrm>
            <a:off x="11201400" y="2"/>
            <a:ext cx="990608" cy="68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7062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hf hdr="0" ftr="0" dt="0"/>
  <p:txStyles>
    <p:titleStyle>
      <a:lvl1pPr algn="l" defTabSz="695622" rtl="0" eaLnBrk="1" latinLnBrk="0" hangingPunct="1">
        <a:spcBef>
          <a:spcPct val="0"/>
        </a:spcBef>
        <a:buNone/>
        <a:defRPr sz="1500" b="1" kern="1200">
          <a:solidFill>
            <a:srgbClr val="EB1C24"/>
          </a:solidFill>
          <a:latin typeface="+mj-lt"/>
          <a:ea typeface="+mj-ea"/>
          <a:cs typeface="+mj-cs"/>
        </a:defRPr>
      </a:lvl1pPr>
    </p:titleStyle>
    <p:bodyStyle>
      <a:lvl1pPr marL="260859" indent="-260859" algn="l" defTabSz="695622" rtl="0" eaLnBrk="1" latinLnBrk="0" hangingPunct="1">
        <a:spcBef>
          <a:spcPct val="20000"/>
        </a:spcBef>
        <a:buFont typeface="Arial" pitchFamily="34" charset="0"/>
        <a:buChar char="•"/>
        <a:defRPr sz="1400" kern="1200">
          <a:solidFill>
            <a:schemeClr val="tx1"/>
          </a:solidFill>
          <a:latin typeface="+mn-lt"/>
          <a:ea typeface="+mn-ea"/>
          <a:cs typeface="+mn-cs"/>
        </a:defRPr>
      </a:lvl1pPr>
      <a:lvl2pPr marL="565193" indent="-217382" algn="l" defTabSz="695622" rtl="0" eaLnBrk="1" latinLnBrk="0" hangingPunct="1">
        <a:spcBef>
          <a:spcPct val="20000"/>
        </a:spcBef>
        <a:buFont typeface="Arial" pitchFamily="34" charset="0"/>
        <a:buChar char="–"/>
        <a:defRPr sz="1200" kern="1200">
          <a:solidFill>
            <a:schemeClr val="tx1"/>
          </a:solidFill>
          <a:latin typeface="+mn-lt"/>
          <a:ea typeface="+mn-ea"/>
          <a:cs typeface="+mn-cs"/>
        </a:defRPr>
      </a:lvl2pPr>
      <a:lvl3pPr marL="869528" indent="-173906" algn="l" defTabSz="695622" rtl="0" eaLnBrk="1" latinLnBrk="0" hangingPunct="1">
        <a:spcBef>
          <a:spcPct val="20000"/>
        </a:spcBef>
        <a:buFont typeface="Arial" pitchFamily="34" charset="0"/>
        <a:buChar char="•"/>
        <a:defRPr sz="1100" kern="1200">
          <a:solidFill>
            <a:schemeClr val="tx1"/>
          </a:solidFill>
          <a:latin typeface="+mn-lt"/>
          <a:ea typeface="+mn-ea"/>
          <a:cs typeface="+mn-cs"/>
        </a:defRPr>
      </a:lvl3pPr>
      <a:lvl4pPr marL="1217339" indent="-173906" algn="l" defTabSz="695622" rtl="0" eaLnBrk="1" latinLnBrk="0" hangingPunct="1">
        <a:spcBef>
          <a:spcPct val="20000"/>
        </a:spcBef>
        <a:buFont typeface="Arial" pitchFamily="34" charset="0"/>
        <a:buChar char="–"/>
        <a:defRPr sz="900" kern="1200">
          <a:solidFill>
            <a:schemeClr val="tx1"/>
          </a:solidFill>
          <a:latin typeface="+mn-lt"/>
          <a:ea typeface="+mn-ea"/>
          <a:cs typeface="+mn-cs"/>
        </a:defRPr>
      </a:lvl4pPr>
      <a:lvl5pPr marL="1565150" indent="-173906" algn="l" defTabSz="695622" rtl="0" eaLnBrk="1" latinLnBrk="0" hangingPunct="1">
        <a:spcBef>
          <a:spcPct val="20000"/>
        </a:spcBef>
        <a:buFont typeface="Arial" pitchFamily="34" charset="0"/>
        <a:buChar char="»"/>
        <a:defRPr sz="900" kern="1200">
          <a:solidFill>
            <a:schemeClr val="tx1"/>
          </a:solidFill>
          <a:latin typeface="+mn-lt"/>
          <a:ea typeface="+mn-ea"/>
          <a:cs typeface="+mn-cs"/>
        </a:defRPr>
      </a:lvl5pPr>
      <a:lvl6pPr marL="1912962" indent="-173906" algn="l" defTabSz="69562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60773" indent="-173906" algn="l" defTabSz="69562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08584" indent="-173906" algn="l" defTabSz="69562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56395" indent="-173906" algn="l" defTabSz="69562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5622" rtl="0" eaLnBrk="1" latinLnBrk="0" hangingPunct="1">
        <a:defRPr sz="1400" kern="1200">
          <a:solidFill>
            <a:schemeClr val="tx1"/>
          </a:solidFill>
          <a:latin typeface="+mn-lt"/>
          <a:ea typeface="+mn-ea"/>
          <a:cs typeface="+mn-cs"/>
        </a:defRPr>
      </a:lvl1pPr>
      <a:lvl2pPr marL="347811" algn="l" defTabSz="695622" rtl="0" eaLnBrk="1" latinLnBrk="0" hangingPunct="1">
        <a:defRPr sz="1400" kern="1200">
          <a:solidFill>
            <a:schemeClr val="tx1"/>
          </a:solidFill>
          <a:latin typeface="+mn-lt"/>
          <a:ea typeface="+mn-ea"/>
          <a:cs typeface="+mn-cs"/>
        </a:defRPr>
      </a:lvl2pPr>
      <a:lvl3pPr marL="695622" algn="l" defTabSz="695622" rtl="0" eaLnBrk="1" latinLnBrk="0" hangingPunct="1">
        <a:defRPr sz="1400" kern="1200">
          <a:solidFill>
            <a:schemeClr val="tx1"/>
          </a:solidFill>
          <a:latin typeface="+mn-lt"/>
          <a:ea typeface="+mn-ea"/>
          <a:cs typeface="+mn-cs"/>
        </a:defRPr>
      </a:lvl3pPr>
      <a:lvl4pPr marL="1043433" algn="l" defTabSz="695622" rtl="0" eaLnBrk="1" latinLnBrk="0" hangingPunct="1">
        <a:defRPr sz="1400" kern="1200">
          <a:solidFill>
            <a:schemeClr val="tx1"/>
          </a:solidFill>
          <a:latin typeface="+mn-lt"/>
          <a:ea typeface="+mn-ea"/>
          <a:cs typeface="+mn-cs"/>
        </a:defRPr>
      </a:lvl4pPr>
      <a:lvl5pPr marL="1391245" algn="l" defTabSz="695622" rtl="0" eaLnBrk="1" latinLnBrk="0" hangingPunct="1">
        <a:defRPr sz="1400" kern="1200">
          <a:solidFill>
            <a:schemeClr val="tx1"/>
          </a:solidFill>
          <a:latin typeface="+mn-lt"/>
          <a:ea typeface="+mn-ea"/>
          <a:cs typeface="+mn-cs"/>
        </a:defRPr>
      </a:lvl5pPr>
      <a:lvl6pPr marL="1739056" algn="l" defTabSz="695622" rtl="0" eaLnBrk="1" latinLnBrk="0" hangingPunct="1">
        <a:defRPr sz="1400" kern="1200">
          <a:solidFill>
            <a:schemeClr val="tx1"/>
          </a:solidFill>
          <a:latin typeface="+mn-lt"/>
          <a:ea typeface="+mn-ea"/>
          <a:cs typeface="+mn-cs"/>
        </a:defRPr>
      </a:lvl6pPr>
      <a:lvl7pPr marL="2086867" algn="l" defTabSz="695622" rtl="0" eaLnBrk="1" latinLnBrk="0" hangingPunct="1">
        <a:defRPr sz="1400" kern="1200">
          <a:solidFill>
            <a:schemeClr val="tx1"/>
          </a:solidFill>
          <a:latin typeface="+mn-lt"/>
          <a:ea typeface="+mn-ea"/>
          <a:cs typeface="+mn-cs"/>
        </a:defRPr>
      </a:lvl7pPr>
      <a:lvl8pPr marL="2434678" algn="l" defTabSz="695622" rtl="0" eaLnBrk="1" latinLnBrk="0" hangingPunct="1">
        <a:defRPr sz="1400" kern="1200">
          <a:solidFill>
            <a:schemeClr val="tx1"/>
          </a:solidFill>
          <a:latin typeface="+mn-lt"/>
          <a:ea typeface="+mn-ea"/>
          <a:cs typeface="+mn-cs"/>
        </a:defRPr>
      </a:lvl8pPr>
      <a:lvl9pPr marL="2782489" algn="l" defTabSz="69562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chart" Target="../charts/chart9.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074403" y="6355083"/>
            <a:ext cx="508000" cy="313930"/>
          </a:xfrm>
          <a:prstGeom prst="rect">
            <a:avLst/>
          </a:prstGeom>
        </p:spPr>
        <p:txBody>
          <a:bodyPr/>
          <a:lstStyle/>
          <a:p>
            <a:fld id="{6E2D2402-CBD8-40F7-ACEA-8F53A9E3C754}" type="slidenum">
              <a:rPr lang="en-US" smtClean="0">
                <a:solidFill>
                  <a:prstClr val="black"/>
                </a:solidFill>
              </a:rPr>
              <a:pPr/>
              <a:t>1</a:t>
            </a:fld>
            <a:endParaRPr lang="en-US" dirty="0">
              <a:solidFill>
                <a:prstClr val="black"/>
              </a:solidFill>
            </a:endParaRPr>
          </a:p>
        </p:txBody>
      </p:sp>
      <p:sp>
        <p:nvSpPr>
          <p:cNvPr id="4" name="Rectangle 3"/>
          <p:cNvSpPr/>
          <p:nvPr/>
        </p:nvSpPr>
        <p:spPr bwMode="auto">
          <a:xfrm>
            <a:off x="-39189" y="2965269"/>
            <a:ext cx="12252960" cy="1206500"/>
          </a:xfrm>
          <a:prstGeom prst="rect">
            <a:avLst/>
          </a:prstGeom>
          <a:solidFill>
            <a:schemeClr val="tx2"/>
          </a:solidFill>
          <a:ln w="9525" cap="flat" cmpd="sng" algn="ctr">
            <a:noFill/>
            <a:prstDash val="solid"/>
            <a:round/>
            <a:headEnd type="none" w="med" len="med"/>
            <a:tailEnd type="none" w="med" len="med"/>
          </a:ln>
          <a:effectLst/>
        </p:spPr>
        <p:txBody>
          <a:bodyPr vert="horz" wrap="square" lIns="91380" tIns="45689" rIns="91380" bIns="45689" numCol="1" rtlCol="0" anchor="ctr" anchorCtr="0" compatLnSpc="1">
            <a:prstTxWarp prst="textNoShape">
              <a:avLst/>
            </a:prstTxWarp>
          </a:bodyPr>
          <a:lstStyle/>
          <a:p>
            <a:pPr algn="ctr"/>
            <a:r>
              <a:rPr lang="en-US" sz="2400" dirty="0" smtClean="0">
                <a:solidFill>
                  <a:schemeClr val="bg1"/>
                </a:solidFill>
                <a:latin typeface="Axiata Bold" pitchFamily="34" charset="0"/>
                <a:cs typeface="Axiata Bold" pitchFamily="34" charset="0"/>
              </a:rPr>
              <a:t>Governance Forum Meeting between Robi &amp; SCL</a:t>
            </a:r>
            <a:endParaRPr lang="en-US" sz="2400" dirty="0">
              <a:solidFill>
                <a:schemeClr val="bg1"/>
              </a:solidFill>
              <a:latin typeface="Axiata Bold" pitchFamily="34" charset="0"/>
              <a:cs typeface="Axiata Bold" pitchFamily="34" charset="0"/>
            </a:endParaRPr>
          </a:p>
        </p:txBody>
      </p:sp>
    </p:spTree>
    <p:extLst>
      <p:ext uri="{BB962C8B-B14F-4D97-AF65-F5344CB8AC3E}">
        <p14:creationId xmlns:p14="http://schemas.microsoft.com/office/powerpoint/2010/main" val="182610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13849" y="136433"/>
            <a:ext cx="7337208" cy="456588"/>
          </a:xfrm>
        </p:spPr>
        <p:txBody>
          <a:bodyPr/>
          <a:lstStyle/>
          <a:p>
            <a:r>
              <a:rPr lang="en-US" sz="2500" dirty="0" smtClean="0">
                <a:solidFill>
                  <a:srgbClr val="002060"/>
                </a:solidFill>
                <a:latin typeface="Calibri" panose="020F0502020204030204" pitchFamily="34" charset="0"/>
              </a:rPr>
              <a:t>Proactive Action Plan for Network Improvement </a:t>
            </a:r>
            <a:endParaRPr lang="en-US" sz="2500" dirty="0">
              <a:solidFill>
                <a:srgbClr val="002060"/>
              </a:solidFill>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13595153"/>
              </p:ext>
            </p:extLst>
          </p:nvPr>
        </p:nvGraphicFramePr>
        <p:xfrm>
          <a:off x="409792" y="759854"/>
          <a:ext cx="11261509" cy="6043437"/>
        </p:xfrm>
        <a:graphic>
          <a:graphicData uri="http://schemas.openxmlformats.org/drawingml/2006/table">
            <a:tbl>
              <a:tblPr firstRow="1" firstCol="1" bandRow="1">
                <a:tableStyleId>{5C22544A-7EE6-4342-B048-85BDC9FD1C3A}</a:tableStyleId>
              </a:tblPr>
              <a:tblGrid>
                <a:gridCol w="1292008">
                  <a:extLst>
                    <a:ext uri="{9D8B030D-6E8A-4147-A177-3AD203B41FA5}">
                      <a16:colId xmlns:a16="http://schemas.microsoft.com/office/drawing/2014/main" val="3326359410"/>
                    </a:ext>
                  </a:extLst>
                </a:gridCol>
                <a:gridCol w="5118100">
                  <a:extLst>
                    <a:ext uri="{9D8B030D-6E8A-4147-A177-3AD203B41FA5}">
                      <a16:colId xmlns:a16="http://schemas.microsoft.com/office/drawing/2014/main" val="2045274710"/>
                    </a:ext>
                  </a:extLst>
                </a:gridCol>
                <a:gridCol w="2616200">
                  <a:extLst>
                    <a:ext uri="{9D8B030D-6E8A-4147-A177-3AD203B41FA5}">
                      <a16:colId xmlns:a16="http://schemas.microsoft.com/office/drawing/2014/main" val="2434744240"/>
                    </a:ext>
                  </a:extLst>
                </a:gridCol>
                <a:gridCol w="1333500">
                  <a:extLst>
                    <a:ext uri="{9D8B030D-6E8A-4147-A177-3AD203B41FA5}">
                      <a16:colId xmlns:a16="http://schemas.microsoft.com/office/drawing/2014/main" val="2831895603"/>
                    </a:ext>
                  </a:extLst>
                </a:gridCol>
                <a:gridCol w="901701">
                  <a:extLst>
                    <a:ext uri="{9D8B030D-6E8A-4147-A177-3AD203B41FA5}">
                      <a16:colId xmlns:a16="http://schemas.microsoft.com/office/drawing/2014/main" val="3563789071"/>
                    </a:ext>
                  </a:extLst>
                </a:gridCol>
              </a:tblGrid>
              <a:tr h="324363">
                <a:tc>
                  <a:txBody>
                    <a:bodyPr/>
                    <a:lstStyle/>
                    <a:p>
                      <a:pPr algn="ctr" rtl="0" fontAlgn="b"/>
                      <a:r>
                        <a:rPr lang="en-US" sz="1200" u="none" strike="noStrike" dirty="0" smtClean="0">
                          <a:effectLst/>
                          <a:latin typeface="Calibri" panose="020F0502020204030204" pitchFamily="34" charset="0"/>
                        </a:rPr>
                        <a:t>Activity</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tc>
                  <a:txBody>
                    <a:bodyPr/>
                    <a:lstStyle/>
                    <a:p>
                      <a:pPr algn="ctr" rtl="0" fontAlgn="b"/>
                      <a:r>
                        <a:rPr lang="en-US" sz="1200" u="none" strike="noStrike" dirty="0">
                          <a:effectLst/>
                          <a:latin typeface="Calibri" panose="020F0502020204030204" pitchFamily="34" charset="0"/>
                        </a:rPr>
                        <a:t>Activity Detail</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tc>
                  <a:txBody>
                    <a:bodyPr/>
                    <a:lstStyle/>
                    <a:p>
                      <a:pPr algn="ctr" rtl="0" fontAlgn="b"/>
                      <a:r>
                        <a:rPr lang="en-US" sz="1200" u="none" strike="noStrike">
                          <a:effectLst/>
                          <a:latin typeface="Calibri" panose="020F0502020204030204" pitchFamily="34" charset="0"/>
                        </a:rPr>
                        <a:t>Impact</a:t>
                      </a:r>
                      <a:endParaRPr lang="en-US" sz="1200" b="1" i="0" u="none" strike="noStrike">
                        <a:solidFill>
                          <a:srgbClr val="FFFFFF"/>
                        </a:solidFill>
                        <a:effectLst/>
                        <a:latin typeface="Calibri" panose="020F0502020204030204" pitchFamily="34" charset="0"/>
                      </a:endParaRPr>
                    </a:p>
                  </a:txBody>
                  <a:tcPr marL="3745" marR="3745" marT="3745" marB="0" anchor="ctr">
                    <a:solidFill>
                      <a:schemeClr val="tx2"/>
                    </a:solidFill>
                  </a:tcPr>
                </a:tc>
                <a:tc>
                  <a:txBody>
                    <a:bodyPr/>
                    <a:lstStyle/>
                    <a:p>
                      <a:pPr algn="ctr" rtl="0" fontAlgn="b"/>
                      <a:r>
                        <a:rPr lang="en-US" sz="1200" u="none" strike="noStrike" dirty="0">
                          <a:effectLst/>
                          <a:latin typeface="Calibri" panose="020F0502020204030204" pitchFamily="34" charset="0"/>
                        </a:rPr>
                        <a:t>Deadline</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tc>
                  <a:txBody>
                    <a:bodyPr/>
                    <a:lstStyle/>
                    <a:p>
                      <a:pPr algn="ctr" rtl="0" fontAlgn="b"/>
                      <a:r>
                        <a:rPr lang="en-US" sz="1200" u="none" strike="noStrike" dirty="0">
                          <a:effectLst/>
                          <a:latin typeface="Calibri" panose="020F0502020204030204" pitchFamily="34" charset="0"/>
                        </a:rPr>
                        <a:t>Status</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extLst>
                  <a:ext uri="{0D108BD9-81ED-4DB2-BD59-A6C34878D82A}">
                    <a16:rowId xmlns:a16="http://schemas.microsoft.com/office/drawing/2014/main" val="3687711715"/>
                  </a:ext>
                </a:extLst>
              </a:tr>
              <a:tr h="226672">
                <a:tc rowSpan="8">
                  <a:txBody>
                    <a:bodyPr/>
                    <a:lstStyle/>
                    <a:p>
                      <a:pPr algn="ctr" rtl="0" fontAlgn="ctr"/>
                      <a:r>
                        <a:rPr lang="en-US" sz="1200" u="none" strike="noStrike" dirty="0">
                          <a:effectLst/>
                          <a:latin typeface="Calibri" panose="020F0502020204030204" pitchFamily="34" charset="0"/>
                        </a:rPr>
                        <a:t>Backbone Capacity Upgradation</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tc rowSpan="2">
                  <a:txBody>
                    <a:bodyPr/>
                    <a:lstStyle/>
                    <a:p>
                      <a:pPr algn="l" rtl="0" fontAlgn="ctr">
                        <a:buClr>
                          <a:srgbClr val="000000"/>
                        </a:buClr>
                        <a:buSzPts val="1400"/>
                        <a:buFont typeface="Wingdings" panose="05000000000000000000" pitchFamily="2" charset="2"/>
                        <a:buChar char="ü"/>
                      </a:pPr>
                      <a:r>
                        <a:rPr lang="en-US" sz="1200" u="none" strike="noStrike" dirty="0" err="1">
                          <a:solidFill>
                            <a:schemeClr val="bg1">
                              <a:lumMod val="50000"/>
                            </a:schemeClr>
                          </a:solidFill>
                          <a:effectLst/>
                          <a:latin typeface="Calibri" panose="020F0502020204030204" pitchFamily="34" charset="0"/>
                        </a:rPr>
                        <a:t>Mymensingh-Gazipur</a:t>
                      </a:r>
                      <a:r>
                        <a:rPr lang="en-US" sz="1200" u="none" strike="noStrike" dirty="0">
                          <a:solidFill>
                            <a:schemeClr val="bg1">
                              <a:lumMod val="50000"/>
                            </a:schemeClr>
                          </a:solidFill>
                          <a:effectLst/>
                          <a:latin typeface="Calibri" panose="020F0502020204030204" pitchFamily="34" charset="0"/>
                        </a:rPr>
                        <a:t> backbone Upgradation 10G to 20G</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rowSpan="6">
                  <a:txBody>
                    <a:bodyPr/>
                    <a:lstStyle/>
                    <a:p>
                      <a:pPr algn="l" rtl="0" fontAlgn="ctr"/>
                      <a:r>
                        <a:rPr lang="en-US" sz="1200" u="none" strike="noStrike" dirty="0">
                          <a:solidFill>
                            <a:schemeClr val="bg1">
                              <a:lumMod val="50000"/>
                            </a:schemeClr>
                          </a:solidFill>
                          <a:effectLst/>
                          <a:latin typeface="Calibri" panose="020F0502020204030204" pitchFamily="34" charset="0"/>
                        </a:rPr>
                        <a:t>Backbone capacity </a:t>
                      </a:r>
                      <a:r>
                        <a:rPr lang="en-US" sz="1200" u="none" strike="noStrike" dirty="0" smtClean="0">
                          <a:solidFill>
                            <a:schemeClr val="bg1">
                              <a:lumMod val="50000"/>
                            </a:schemeClr>
                          </a:solidFill>
                          <a:effectLst/>
                          <a:latin typeface="Calibri" panose="020F0502020204030204" pitchFamily="34" charset="0"/>
                        </a:rPr>
                        <a:t>upgraded</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a:txBody>
                    <a:bodyPr/>
                    <a:lstStyle/>
                    <a:p>
                      <a:pPr algn="ctr" rtl="0" fontAlgn="ctr"/>
                      <a:r>
                        <a:rPr lang="en-US" sz="1200" u="none" strike="noStrike" dirty="0">
                          <a:solidFill>
                            <a:schemeClr val="bg1">
                              <a:lumMod val="50000"/>
                            </a:schemeClr>
                          </a:solidFill>
                          <a:effectLst/>
                          <a:latin typeface="Calibri" panose="020F0502020204030204" pitchFamily="34" charset="0"/>
                        </a:rPr>
                        <a:t>9-Mar-19</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rowSpan="6">
                  <a:txBody>
                    <a:bodyPr/>
                    <a:lstStyle/>
                    <a:p>
                      <a:pPr algn="l" rtl="0" fontAlgn="ctr"/>
                      <a:r>
                        <a:rPr lang="en-US" sz="1200" u="none" strike="noStrike" dirty="0">
                          <a:solidFill>
                            <a:schemeClr val="bg1">
                              <a:lumMod val="50000"/>
                            </a:schemeClr>
                          </a:solidFill>
                          <a:effectLst/>
                          <a:latin typeface="Calibri" panose="020F0502020204030204" pitchFamily="34" charset="0"/>
                        </a:rPr>
                        <a:t>Completed</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extLst>
                  <a:ext uri="{0D108BD9-81ED-4DB2-BD59-A6C34878D82A}">
                    <a16:rowId xmlns:a16="http://schemas.microsoft.com/office/drawing/2014/main" val="1207058101"/>
                  </a:ext>
                </a:extLst>
              </a:tr>
              <a:tr h="265044">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rtl="0" fontAlgn="ctr"/>
                      <a:r>
                        <a:rPr lang="en-US" sz="1200" u="none" strike="noStrike">
                          <a:solidFill>
                            <a:schemeClr val="bg1">
                              <a:lumMod val="50000"/>
                            </a:schemeClr>
                          </a:solidFill>
                          <a:effectLst/>
                          <a:latin typeface="Calibri" panose="020F0502020204030204" pitchFamily="34" charset="0"/>
                        </a:rPr>
                        <a:t>12-Mar-19</a:t>
                      </a:r>
                      <a:endParaRPr lang="en-US" sz="1200" b="0" i="0" u="none" strike="noStrike">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3342472201"/>
                  </a:ext>
                </a:extLst>
              </a:tr>
              <a:tr h="391255">
                <a:tc vMerge="1">
                  <a:txBody>
                    <a:bodyPr/>
                    <a:lstStyle/>
                    <a:p>
                      <a:endParaRPr lang="en-US"/>
                    </a:p>
                  </a:txBody>
                  <a:tcPr/>
                </a:tc>
                <a:tc>
                  <a:txBody>
                    <a:bodyPr/>
                    <a:lstStyle/>
                    <a:p>
                      <a:pPr algn="l" rtl="0" fontAlgn="ctr">
                        <a:buClr>
                          <a:srgbClr val="000000"/>
                        </a:buClr>
                        <a:buSzPts val="1400"/>
                        <a:buFont typeface="Wingdings" panose="05000000000000000000" pitchFamily="2" charset="2"/>
                        <a:buChar char="ü"/>
                      </a:pPr>
                      <a:r>
                        <a:rPr lang="en-US" sz="1200" u="none" strike="noStrike" dirty="0">
                          <a:solidFill>
                            <a:schemeClr val="bg1">
                              <a:lumMod val="50000"/>
                            </a:schemeClr>
                          </a:solidFill>
                          <a:effectLst/>
                          <a:latin typeface="Calibri" panose="020F0502020204030204" pitchFamily="34" charset="0"/>
                        </a:rPr>
                        <a:t>Uttara-</a:t>
                      </a:r>
                      <a:r>
                        <a:rPr lang="en-US" sz="1200" u="none" strike="noStrike" dirty="0" err="1">
                          <a:solidFill>
                            <a:schemeClr val="bg1">
                              <a:lumMod val="50000"/>
                            </a:schemeClr>
                          </a:solidFill>
                          <a:effectLst/>
                          <a:latin typeface="Calibri" panose="020F0502020204030204" pitchFamily="34" charset="0"/>
                        </a:rPr>
                        <a:t>Pubail</a:t>
                      </a:r>
                      <a:r>
                        <a:rPr lang="en-US" sz="1200" u="none" strike="noStrike" dirty="0">
                          <a:solidFill>
                            <a:schemeClr val="bg1">
                              <a:lumMod val="50000"/>
                            </a:schemeClr>
                          </a:solidFill>
                          <a:effectLst/>
                          <a:latin typeface="Calibri" panose="020F0502020204030204" pitchFamily="34" charset="0"/>
                        </a:rPr>
                        <a:t> &amp; </a:t>
                      </a:r>
                      <a:r>
                        <a:rPr lang="en-US" sz="1200" u="none" strike="noStrike" dirty="0" err="1">
                          <a:solidFill>
                            <a:schemeClr val="bg1">
                              <a:lumMod val="50000"/>
                            </a:schemeClr>
                          </a:solidFill>
                          <a:effectLst/>
                          <a:latin typeface="Calibri" panose="020F0502020204030204" pitchFamily="34" charset="0"/>
                        </a:rPr>
                        <a:t>Pubail</a:t>
                      </a:r>
                      <a:r>
                        <a:rPr lang="en-US" sz="1200" u="none" strike="noStrike" dirty="0">
                          <a:solidFill>
                            <a:schemeClr val="bg1">
                              <a:lumMod val="50000"/>
                            </a:schemeClr>
                          </a:solidFill>
                          <a:effectLst/>
                          <a:latin typeface="Calibri" panose="020F0502020204030204" pitchFamily="34" charset="0"/>
                        </a:rPr>
                        <a:t> to </a:t>
                      </a:r>
                      <a:r>
                        <a:rPr lang="en-US" sz="1200" u="none" strike="noStrike" dirty="0" err="1">
                          <a:solidFill>
                            <a:schemeClr val="bg1">
                              <a:lumMod val="50000"/>
                            </a:schemeClr>
                          </a:solidFill>
                          <a:effectLst/>
                          <a:latin typeface="Calibri" panose="020F0502020204030204" pitchFamily="34" charset="0"/>
                        </a:rPr>
                        <a:t>Gazipur</a:t>
                      </a:r>
                      <a:r>
                        <a:rPr lang="en-US" sz="1200" u="none" strike="noStrike" dirty="0">
                          <a:solidFill>
                            <a:schemeClr val="bg1">
                              <a:lumMod val="50000"/>
                            </a:schemeClr>
                          </a:solidFill>
                          <a:effectLst/>
                          <a:latin typeface="Calibri" panose="020F0502020204030204" pitchFamily="34" charset="0"/>
                        </a:rPr>
                        <a:t> Upgradation 10G to 100G</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91722092"/>
                  </a:ext>
                </a:extLst>
              </a:tr>
              <a:tr h="226672">
                <a:tc vMerge="1">
                  <a:txBody>
                    <a:bodyPr/>
                    <a:lstStyle/>
                    <a:p>
                      <a:endParaRPr lang="en-US"/>
                    </a:p>
                  </a:txBody>
                  <a:tcPr/>
                </a:tc>
                <a:tc rowSpan="2">
                  <a:txBody>
                    <a:bodyPr/>
                    <a:lstStyle/>
                    <a:p>
                      <a:pPr algn="l" rtl="0" fontAlgn="ctr">
                        <a:buClr>
                          <a:srgbClr val="000000"/>
                        </a:buClr>
                        <a:buSzPts val="1400"/>
                        <a:buFont typeface="Wingdings" panose="05000000000000000000" pitchFamily="2" charset="2"/>
                        <a:buChar char="ü"/>
                      </a:pPr>
                      <a:r>
                        <a:rPr lang="en-US" sz="1200" u="none" strike="noStrike" dirty="0" err="1">
                          <a:solidFill>
                            <a:schemeClr val="bg1">
                              <a:lumMod val="50000"/>
                            </a:schemeClr>
                          </a:solidFill>
                          <a:effectLst/>
                          <a:latin typeface="Calibri" panose="020F0502020204030204" pitchFamily="34" charset="0"/>
                        </a:rPr>
                        <a:t>Vulta</a:t>
                      </a:r>
                      <a:r>
                        <a:rPr lang="en-US" sz="1200" u="none" strike="noStrike" dirty="0">
                          <a:solidFill>
                            <a:schemeClr val="bg1">
                              <a:lumMod val="50000"/>
                            </a:schemeClr>
                          </a:solidFill>
                          <a:effectLst/>
                          <a:latin typeface="Calibri" panose="020F0502020204030204" pitchFamily="34" charset="0"/>
                        </a:rPr>
                        <a:t>-HO upgraded in 100G ring, </a:t>
                      </a:r>
                      <a:r>
                        <a:rPr lang="en-US" sz="1200" u="none" strike="noStrike" dirty="0" err="1">
                          <a:solidFill>
                            <a:schemeClr val="bg1">
                              <a:lumMod val="50000"/>
                            </a:schemeClr>
                          </a:solidFill>
                          <a:effectLst/>
                          <a:latin typeface="Calibri" panose="020F0502020204030204" pitchFamily="34" charset="0"/>
                        </a:rPr>
                        <a:t>Comilla</a:t>
                      </a:r>
                      <a:r>
                        <a:rPr lang="en-US" sz="1200" u="none" strike="noStrike" dirty="0">
                          <a:solidFill>
                            <a:schemeClr val="bg1">
                              <a:lumMod val="50000"/>
                            </a:schemeClr>
                          </a:solidFill>
                          <a:effectLst/>
                          <a:latin typeface="Calibri" panose="020F0502020204030204" pitchFamily="34" charset="0"/>
                        </a:rPr>
                        <a:t> region (</a:t>
                      </a:r>
                      <a:r>
                        <a:rPr lang="en-US" sz="1200" u="none" strike="noStrike" dirty="0" err="1">
                          <a:solidFill>
                            <a:schemeClr val="bg1">
                              <a:lumMod val="50000"/>
                            </a:schemeClr>
                          </a:solidFill>
                          <a:effectLst/>
                          <a:latin typeface="Calibri" panose="020F0502020204030204" pitchFamily="34" charset="0"/>
                        </a:rPr>
                        <a:t>Comilla</a:t>
                      </a:r>
                      <a:r>
                        <a:rPr lang="en-US" sz="1200" u="none" strike="noStrike" dirty="0">
                          <a:solidFill>
                            <a:schemeClr val="bg1">
                              <a:lumMod val="50000"/>
                            </a:schemeClr>
                          </a:solidFill>
                          <a:effectLst/>
                          <a:latin typeface="Calibri" panose="020F0502020204030204" pitchFamily="34" charset="0"/>
                        </a:rPr>
                        <a:t>, </a:t>
                      </a:r>
                      <a:r>
                        <a:rPr lang="en-US" sz="1200" u="none" strike="noStrike" dirty="0" err="1">
                          <a:solidFill>
                            <a:schemeClr val="bg1">
                              <a:lumMod val="50000"/>
                            </a:schemeClr>
                          </a:solidFill>
                          <a:effectLst/>
                          <a:latin typeface="Calibri" panose="020F0502020204030204" pitchFamily="34" charset="0"/>
                        </a:rPr>
                        <a:t>Feni</a:t>
                      </a:r>
                      <a:r>
                        <a:rPr lang="en-US" sz="1200" u="none" strike="noStrike" dirty="0">
                          <a:solidFill>
                            <a:schemeClr val="bg1">
                              <a:lumMod val="50000"/>
                            </a:schemeClr>
                          </a:solidFill>
                          <a:effectLst/>
                          <a:latin typeface="Calibri" panose="020F0502020204030204" pitchFamily="34" charset="0"/>
                        </a:rPr>
                        <a:t>, Chandpur, </a:t>
                      </a:r>
                      <a:r>
                        <a:rPr lang="en-US" sz="1200" u="none" strike="noStrike" dirty="0" err="1">
                          <a:solidFill>
                            <a:schemeClr val="bg1">
                              <a:lumMod val="50000"/>
                            </a:schemeClr>
                          </a:solidFill>
                          <a:effectLst/>
                          <a:latin typeface="Calibri" panose="020F0502020204030204" pitchFamily="34" charset="0"/>
                        </a:rPr>
                        <a:t>Laxmipur</a:t>
                      </a:r>
                      <a:r>
                        <a:rPr lang="en-US" sz="1200" u="none" strike="noStrike" dirty="0">
                          <a:solidFill>
                            <a:schemeClr val="bg1">
                              <a:lumMod val="50000"/>
                            </a:schemeClr>
                          </a:solidFill>
                          <a:effectLst/>
                          <a:latin typeface="Calibri" panose="020F0502020204030204" pitchFamily="34" charset="0"/>
                        </a:rPr>
                        <a:t>) 100G upgradation</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vMerge="1">
                  <a:txBody>
                    <a:bodyPr/>
                    <a:lstStyle/>
                    <a:p>
                      <a:endParaRPr lang="en-US"/>
                    </a:p>
                  </a:txBody>
                  <a:tcPr/>
                </a:tc>
                <a:tc>
                  <a:txBody>
                    <a:bodyPr/>
                    <a:lstStyle/>
                    <a:p>
                      <a:pPr algn="ctr" rtl="0" fontAlgn="ctr"/>
                      <a:r>
                        <a:rPr lang="en-US" sz="1200" u="none" strike="noStrike">
                          <a:solidFill>
                            <a:schemeClr val="bg1">
                              <a:lumMod val="50000"/>
                            </a:schemeClr>
                          </a:solidFill>
                          <a:effectLst/>
                          <a:latin typeface="Calibri" panose="020F0502020204030204" pitchFamily="34" charset="0"/>
                        </a:rPr>
                        <a:t>15-Mar-19</a:t>
                      </a:r>
                      <a:endParaRPr lang="en-US" sz="1200" b="0" i="0" u="none" strike="noStrike">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70736952"/>
                  </a:ext>
                </a:extLst>
              </a:tr>
              <a:tr h="527792">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rtl="0" fontAlgn="ctr"/>
                      <a:r>
                        <a:rPr lang="en-US" sz="1200" u="none" strike="noStrike" dirty="0">
                          <a:solidFill>
                            <a:schemeClr val="bg1">
                              <a:lumMod val="50000"/>
                            </a:schemeClr>
                          </a:solidFill>
                          <a:effectLst/>
                          <a:latin typeface="Calibri" panose="020F0502020204030204" pitchFamily="34" charset="0"/>
                        </a:rPr>
                        <a:t>12-Feb-19</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1092275222"/>
                  </a:ext>
                </a:extLst>
              </a:tr>
              <a:tr h="648267">
                <a:tc vMerge="1">
                  <a:txBody>
                    <a:bodyPr/>
                    <a:lstStyle/>
                    <a:p>
                      <a:endParaRPr lang="en-US"/>
                    </a:p>
                  </a:txBody>
                  <a:tcPr/>
                </a:tc>
                <a:tc>
                  <a:txBody>
                    <a:bodyPr/>
                    <a:lstStyle/>
                    <a:p>
                      <a:pPr algn="l" rtl="0" fontAlgn="ctr">
                        <a:buClr>
                          <a:srgbClr val="000000"/>
                        </a:buClr>
                        <a:buSzPts val="1400"/>
                        <a:buFont typeface="Wingdings" panose="05000000000000000000" pitchFamily="2" charset="2"/>
                        <a:buChar char="ü"/>
                      </a:pPr>
                      <a:r>
                        <a:rPr lang="en-US" sz="1200" u="none" strike="noStrike" dirty="0" err="1">
                          <a:solidFill>
                            <a:schemeClr val="bg1">
                              <a:lumMod val="50000"/>
                            </a:schemeClr>
                          </a:solidFill>
                          <a:effectLst/>
                          <a:latin typeface="Calibri" panose="020F0502020204030204" pitchFamily="34" charset="0"/>
                        </a:rPr>
                        <a:t>Bogra</a:t>
                      </a:r>
                      <a:r>
                        <a:rPr lang="en-US" sz="1200" u="none" strike="noStrike" dirty="0">
                          <a:solidFill>
                            <a:schemeClr val="bg1">
                              <a:lumMod val="50000"/>
                            </a:schemeClr>
                          </a:solidFill>
                          <a:effectLst/>
                          <a:latin typeface="Calibri" panose="020F0502020204030204" pitchFamily="34" charset="0"/>
                        </a:rPr>
                        <a:t> to </a:t>
                      </a:r>
                      <a:r>
                        <a:rPr lang="en-US" sz="1200" u="none" strike="noStrike" dirty="0" err="1">
                          <a:solidFill>
                            <a:schemeClr val="bg1">
                              <a:lumMod val="50000"/>
                            </a:schemeClr>
                          </a:solidFill>
                          <a:effectLst/>
                          <a:latin typeface="Calibri" panose="020F0502020204030204" pitchFamily="34" charset="0"/>
                        </a:rPr>
                        <a:t>Nawga</a:t>
                      </a:r>
                      <a:r>
                        <a:rPr lang="en-US" sz="1200" u="none" strike="noStrike" dirty="0">
                          <a:solidFill>
                            <a:schemeClr val="bg1">
                              <a:lumMod val="50000"/>
                            </a:schemeClr>
                          </a:solidFill>
                          <a:effectLst/>
                          <a:latin typeface="Calibri" panose="020F0502020204030204" pitchFamily="34" charset="0"/>
                        </a:rPr>
                        <a:t> BB link Up gradation (10G to 20G)</a:t>
                      </a:r>
                      <a:br>
                        <a:rPr lang="en-US" sz="1200" u="none" strike="noStrike" dirty="0">
                          <a:solidFill>
                            <a:schemeClr val="bg1">
                              <a:lumMod val="50000"/>
                            </a:schemeClr>
                          </a:solidFill>
                          <a:effectLst/>
                          <a:latin typeface="Calibri" panose="020F0502020204030204" pitchFamily="34" charset="0"/>
                        </a:rPr>
                      </a:br>
                      <a:r>
                        <a:rPr lang="en-US" sz="1200" u="none" strike="noStrike" dirty="0">
                          <a:solidFill>
                            <a:schemeClr val="bg1">
                              <a:lumMod val="50000"/>
                            </a:schemeClr>
                          </a:solidFill>
                          <a:effectLst/>
                          <a:latin typeface="Calibri" panose="020F0502020204030204" pitchFamily="34" charset="0"/>
                        </a:rPr>
                        <a:t> </a:t>
                      </a:r>
                      <a:r>
                        <a:rPr lang="en-US" sz="1200" u="none" strike="noStrike" dirty="0" err="1">
                          <a:solidFill>
                            <a:schemeClr val="bg1">
                              <a:lumMod val="50000"/>
                            </a:schemeClr>
                          </a:solidFill>
                          <a:effectLst/>
                          <a:latin typeface="Calibri" panose="020F0502020204030204" pitchFamily="34" charset="0"/>
                        </a:rPr>
                        <a:t>Bogra</a:t>
                      </a:r>
                      <a:r>
                        <a:rPr lang="en-US" sz="1200" u="none" strike="noStrike" dirty="0">
                          <a:solidFill>
                            <a:schemeClr val="bg1">
                              <a:lumMod val="50000"/>
                            </a:schemeClr>
                          </a:solidFill>
                          <a:effectLst/>
                          <a:latin typeface="Calibri" panose="020F0502020204030204" pitchFamily="34" charset="0"/>
                        </a:rPr>
                        <a:t> to </a:t>
                      </a:r>
                      <a:r>
                        <a:rPr lang="en-US" sz="1200" u="none" strike="noStrike" dirty="0" err="1">
                          <a:solidFill>
                            <a:schemeClr val="bg1">
                              <a:lumMod val="50000"/>
                            </a:schemeClr>
                          </a:solidFill>
                          <a:effectLst/>
                          <a:latin typeface="Calibri" panose="020F0502020204030204" pitchFamily="34" charset="0"/>
                        </a:rPr>
                        <a:t>Gaibandha</a:t>
                      </a:r>
                      <a:r>
                        <a:rPr lang="en-US" sz="1200" u="none" strike="noStrike" dirty="0">
                          <a:solidFill>
                            <a:schemeClr val="bg1">
                              <a:lumMod val="50000"/>
                            </a:schemeClr>
                          </a:solidFill>
                          <a:effectLst/>
                          <a:latin typeface="Calibri" panose="020F0502020204030204" pitchFamily="34" charset="0"/>
                        </a:rPr>
                        <a:t> BB link Up gradation (10G to 20G)</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856159055"/>
                  </a:ext>
                </a:extLst>
              </a:tr>
              <a:tr h="285909">
                <a:tc vMerge="1">
                  <a:txBody>
                    <a:bodyPr/>
                    <a:lstStyle/>
                    <a:p>
                      <a:endParaRPr lang="en-US"/>
                    </a:p>
                  </a:txBody>
                  <a:tcPr/>
                </a:tc>
                <a:tc>
                  <a:txBody>
                    <a:bodyPr/>
                    <a:lstStyle/>
                    <a:p>
                      <a:pPr algn="l" rtl="0" fontAlgn="ctr">
                        <a:buClr>
                          <a:srgbClr val="000000"/>
                        </a:buClr>
                        <a:buSzPts val="1400"/>
                        <a:buFont typeface="Wingdings" panose="05000000000000000000" pitchFamily="2" charset="2"/>
                        <a:buChar char="ü"/>
                      </a:pPr>
                      <a:r>
                        <a:rPr lang="en-US" sz="1200" u="none" strike="noStrike" dirty="0">
                          <a:effectLst/>
                          <a:latin typeface="Calibri" panose="020F0502020204030204" pitchFamily="34" charset="0"/>
                        </a:rPr>
                        <a:t>Pubail-DH03-Gazipur link Upgradation 20G to 30G</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rowSpan="2">
                  <a:txBody>
                    <a:bodyPr/>
                    <a:lstStyle/>
                    <a:p>
                      <a:pPr algn="l" rtl="0" fontAlgn="ctr"/>
                      <a:r>
                        <a:rPr lang="en-US" sz="1200" u="none" strike="noStrike" dirty="0">
                          <a:effectLst/>
                          <a:latin typeface="Calibri" panose="020F0502020204030204" pitchFamily="34" charset="0"/>
                        </a:rPr>
                        <a:t>Backbone capacity </a:t>
                      </a:r>
                      <a:r>
                        <a:rPr lang="en-US" sz="1200" u="none" strike="noStrike" dirty="0" smtClean="0">
                          <a:effectLst/>
                          <a:latin typeface="Calibri" panose="020F0502020204030204" pitchFamily="34" charset="0"/>
                        </a:rPr>
                        <a:t>upgradation</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a:txBody>
                    <a:bodyPr/>
                    <a:lstStyle/>
                    <a:p>
                      <a:pPr algn="ctr" rtl="0" fontAlgn="ctr"/>
                      <a:r>
                        <a:rPr lang="en-US" sz="1200" u="none" strike="noStrike">
                          <a:effectLst/>
                          <a:latin typeface="Calibri" panose="020F0502020204030204" pitchFamily="34" charset="0"/>
                        </a:rPr>
                        <a:t>30-Mar-19</a:t>
                      </a:r>
                      <a:endParaRPr lang="en-US" sz="1200" b="0" i="0" u="none" strike="noStrike">
                        <a:solidFill>
                          <a:srgbClr val="000000"/>
                        </a:solidFill>
                        <a:effectLst/>
                        <a:latin typeface="Calibri" panose="020F0502020204030204" pitchFamily="34" charset="0"/>
                      </a:endParaRPr>
                    </a:p>
                  </a:txBody>
                  <a:tcPr marL="3745" marR="3745" marT="3745" marB="0" anchor="ctr">
                    <a:noFill/>
                  </a:tcPr>
                </a:tc>
                <a:tc rowSpan="2">
                  <a:txBody>
                    <a:bodyPr/>
                    <a:lstStyle/>
                    <a:p>
                      <a:pPr algn="l" rtl="0" fontAlgn="ctr"/>
                      <a:r>
                        <a:rPr lang="en-US" sz="1200" u="none" strike="noStrike">
                          <a:effectLst/>
                          <a:latin typeface="Calibri" panose="020F0502020204030204" pitchFamily="34" charset="0"/>
                        </a:rPr>
                        <a:t>On Going</a:t>
                      </a:r>
                      <a:endParaRPr lang="en-US" sz="1200" b="0" i="0" u="none" strike="noStrike">
                        <a:solidFill>
                          <a:srgbClr val="000000"/>
                        </a:solidFill>
                        <a:effectLst/>
                        <a:latin typeface="Calibri" panose="020F0502020204030204" pitchFamily="34" charset="0"/>
                      </a:endParaRPr>
                    </a:p>
                  </a:txBody>
                  <a:tcPr marL="3745" marR="3745" marT="3745" marB="0" anchor="ctr">
                    <a:noFill/>
                  </a:tcPr>
                </a:tc>
                <a:extLst>
                  <a:ext uri="{0D108BD9-81ED-4DB2-BD59-A6C34878D82A}">
                    <a16:rowId xmlns:a16="http://schemas.microsoft.com/office/drawing/2014/main" val="1492352329"/>
                  </a:ext>
                </a:extLst>
              </a:tr>
              <a:tr h="285909">
                <a:tc vMerge="1">
                  <a:txBody>
                    <a:bodyPr/>
                    <a:lstStyle/>
                    <a:p>
                      <a:endParaRPr lang="en-US"/>
                    </a:p>
                  </a:txBody>
                  <a:tcPr/>
                </a:tc>
                <a:tc>
                  <a:txBody>
                    <a:bodyPr/>
                    <a:lstStyle/>
                    <a:p>
                      <a:pPr algn="l" rtl="0" fontAlgn="ctr">
                        <a:buClr>
                          <a:srgbClr val="000000"/>
                        </a:buClr>
                        <a:buSzPts val="1400"/>
                        <a:buFont typeface="Wingdings" panose="05000000000000000000" pitchFamily="2" charset="2"/>
                        <a:buChar char="ü"/>
                      </a:pPr>
                      <a:r>
                        <a:rPr lang="en-US" sz="1200" u="none" strike="noStrike" dirty="0" err="1">
                          <a:effectLst/>
                          <a:latin typeface="Calibri" panose="020F0502020204030204" pitchFamily="34" charset="0"/>
                        </a:rPr>
                        <a:t>Gazipur</a:t>
                      </a:r>
                      <a:r>
                        <a:rPr lang="en-US" sz="1200" u="none" strike="noStrike" dirty="0">
                          <a:effectLst/>
                          <a:latin typeface="Calibri" panose="020F0502020204030204" pitchFamily="34" charset="0"/>
                        </a:rPr>
                        <a:t> POP - DH03 new fiber route  new BB Link </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vMerge="1">
                  <a:txBody>
                    <a:bodyPr/>
                    <a:lstStyle/>
                    <a:p>
                      <a:endParaRPr lang="en-US"/>
                    </a:p>
                  </a:txBody>
                  <a:tcPr/>
                </a:tc>
                <a:tc>
                  <a:txBody>
                    <a:bodyPr/>
                    <a:lstStyle/>
                    <a:p>
                      <a:pPr algn="ctr" rtl="0" fontAlgn="ctr"/>
                      <a:r>
                        <a:rPr lang="en-US" sz="1200" u="none" strike="noStrike">
                          <a:effectLst/>
                          <a:latin typeface="Calibri" panose="020F0502020204030204" pitchFamily="34" charset="0"/>
                        </a:rPr>
                        <a:t>30-Mar-19</a:t>
                      </a:r>
                      <a:endParaRPr lang="en-US" sz="1200" b="0" i="0" u="none" strike="noStrike">
                        <a:solidFill>
                          <a:srgbClr val="000000"/>
                        </a:solidFill>
                        <a:effectLst/>
                        <a:latin typeface="Calibri" panose="020F0502020204030204" pitchFamily="34" charset="0"/>
                      </a:endParaRPr>
                    </a:p>
                  </a:txBody>
                  <a:tcPr marL="3745" marR="3745" marT="3745" marB="0" anchor="ctr">
                    <a:noFill/>
                  </a:tcPr>
                </a:tc>
                <a:tc vMerge="1">
                  <a:txBody>
                    <a:bodyPr/>
                    <a:lstStyle/>
                    <a:p>
                      <a:endParaRPr lang="en-US"/>
                    </a:p>
                  </a:txBody>
                  <a:tcPr/>
                </a:tc>
                <a:extLst>
                  <a:ext uri="{0D108BD9-81ED-4DB2-BD59-A6C34878D82A}">
                    <a16:rowId xmlns:a16="http://schemas.microsoft.com/office/drawing/2014/main" val="2381888559"/>
                  </a:ext>
                </a:extLst>
              </a:tr>
              <a:tr h="391255">
                <a:tc rowSpan="2">
                  <a:txBody>
                    <a:bodyPr/>
                    <a:lstStyle/>
                    <a:p>
                      <a:pPr algn="ctr" rtl="0" fontAlgn="ctr"/>
                      <a:r>
                        <a:rPr lang="en-US" sz="1200" u="none" strike="noStrike" dirty="0">
                          <a:effectLst/>
                          <a:latin typeface="Calibri" panose="020F0502020204030204" pitchFamily="34" charset="0"/>
                        </a:rPr>
                        <a:t>Device Swap</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tc>
                  <a:txBody>
                    <a:bodyPr/>
                    <a:lstStyle/>
                    <a:p>
                      <a:pPr algn="l" rtl="0" fontAlgn="ctr">
                        <a:buClr>
                          <a:srgbClr val="000000"/>
                        </a:buClr>
                        <a:buSzPts val="1400"/>
                        <a:buFont typeface="Wingdings" panose="05000000000000000000" pitchFamily="2" charset="2"/>
                        <a:buChar char="ü"/>
                      </a:pPr>
                      <a:r>
                        <a:rPr lang="en-US" sz="1200" u="none" strike="noStrike" dirty="0">
                          <a:solidFill>
                            <a:schemeClr val="bg1">
                              <a:lumMod val="50000"/>
                            </a:schemeClr>
                          </a:solidFill>
                          <a:effectLst/>
                          <a:latin typeface="Calibri" panose="020F0502020204030204" pitchFamily="34" charset="0"/>
                        </a:rPr>
                        <a:t>Phase 1: 514 Device </a:t>
                      </a:r>
                      <a:r>
                        <a:rPr lang="en-US" sz="1200" u="none" strike="noStrike" dirty="0" smtClean="0">
                          <a:solidFill>
                            <a:schemeClr val="bg1">
                              <a:lumMod val="50000"/>
                            </a:schemeClr>
                          </a:solidFill>
                          <a:effectLst/>
                          <a:latin typeface="Calibri" panose="020F0502020204030204" pitchFamily="34" charset="0"/>
                        </a:rPr>
                        <a:t>swapped </a:t>
                      </a:r>
                      <a:r>
                        <a:rPr lang="en-US" sz="1200" u="none" strike="noStrike" dirty="0">
                          <a:solidFill>
                            <a:schemeClr val="bg1">
                              <a:lumMod val="50000"/>
                            </a:schemeClr>
                          </a:solidFill>
                          <a:effectLst/>
                          <a:latin typeface="Calibri" panose="020F0502020204030204" pitchFamily="34" charset="0"/>
                        </a:rPr>
                        <a:t>with the higher device</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a:txBody>
                    <a:bodyPr/>
                    <a:lstStyle/>
                    <a:p>
                      <a:pPr algn="l" rtl="0" fontAlgn="ctr"/>
                      <a:r>
                        <a:rPr lang="en-US" sz="1200" u="none" strike="noStrike" dirty="0">
                          <a:solidFill>
                            <a:schemeClr val="bg1">
                              <a:lumMod val="50000"/>
                            </a:schemeClr>
                          </a:solidFill>
                          <a:effectLst/>
                          <a:latin typeface="Calibri" panose="020F0502020204030204" pitchFamily="34" charset="0"/>
                        </a:rPr>
                        <a:t>High capacity device swapped </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a:txBody>
                    <a:bodyPr/>
                    <a:lstStyle/>
                    <a:p>
                      <a:pPr algn="ctr" rtl="0" fontAlgn="ctr"/>
                      <a:r>
                        <a:rPr lang="en-US" sz="1200" u="none" strike="noStrike" dirty="0">
                          <a:solidFill>
                            <a:schemeClr val="bg1">
                              <a:lumMod val="50000"/>
                            </a:schemeClr>
                          </a:solidFill>
                          <a:effectLst/>
                          <a:latin typeface="Calibri" panose="020F0502020204030204" pitchFamily="34" charset="0"/>
                        </a:rPr>
                        <a:t>-</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a:txBody>
                    <a:bodyPr/>
                    <a:lstStyle/>
                    <a:p>
                      <a:pPr algn="l" rtl="0" fontAlgn="ctr"/>
                      <a:r>
                        <a:rPr lang="en-US" sz="1200" u="none" strike="noStrike" dirty="0">
                          <a:solidFill>
                            <a:schemeClr val="bg1">
                              <a:lumMod val="50000"/>
                            </a:schemeClr>
                          </a:solidFill>
                          <a:effectLst/>
                          <a:latin typeface="Calibri" panose="020F0502020204030204" pitchFamily="34" charset="0"/>
                        </a:rPr>
                        <a:t>Completed</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extLst>
                  <a:ext uri="{0D108BD9-81ED-4DB2-BD59-A6C34878D82A}">
                    <a16:rowId xmlns:a16="http://schemas.microsoft.com/office/drawing/2014/main" val="3387138181"/>
                  </a:ext>
                </a:extLst>
              </a:tr>
              <a:tr h="391255">
                <a:tc vMerge="1">
                  <a:txBody>
                    <a:bodyPr/>
                    <a:lstStyle/>
                    <a:p>
                      <a:endParaRPr lang="en-US"/>
                    </a:p>
                  </a:txBody>
                  <a:tcPr/>
                </a:tc>
                <a:tc>
                  <a:txBody>
                    <a:bodyPr/>
                    <a:lstStyle/>
                    <a:p>
                      <a:pPr algn="l" rtl="0" fontAlgn="ctr">
                        <a:buClr>
                          <a:srgbClr val="000000"/>
                        </a:buClr>
                        <a:buSzPts val="1400"/>
                        <a:buFont typeface="Wingdings" panose="05000000000000000000" pitchFamily="2" charset="2"/>
                        <a:buChar char="ü"/>
                      </a:pPr>
                      <a:r>
                        <a:rPr lang="en-US" sz="1200" u="none" strike="noStrike" dirty="0">
                          <a:effectLst/>
                          <a:latin typeface="Calibri" panose="020F0502020204030204" pitchFamily="34" charset="0"/>
                        </a:rPr>
                        <a:t>Phase 2: 46 Device </a:t>
                      </a:r>
                      <a:r>
                        <a:rPr lang="en-US" sz="1200" u="none" strike="noStrike" dirty="0" err="1">
                          <a:effectLst/>
                          <a:latin typeface="Calibri" panose="020F0502020204030204" pitchFamily="34" charset="0"/>
                        </a:rPr>
                        <a:t>swaped</a:t>
                      </a:r>
                      <a:r>
                        <a:rPr lang="en-US" sz="1200" u="none" strike="noStrike" dirty="0">
                          <a:effectLst/>
                          <a:latin typeface="Calibri" panose="020F0502020204030204" pitchFamily="34" charset="0"/>
                        </a:rPr>
                        <a:t> out of 99 device with higher capacity device </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a:txBody>
                    <a:bodyPr/>
                    <a:lstStyle/>
                    <a:p>
                      <a:pPr algn="l" rtl="0" fontAlgn="ctr"/>
                      <a:r>
                        <a:rPr lang="en-US" sz="1200" u="none" strike="noStrike" dirty="0">
                          <a:effectLst/>
                          <a:latin typeface="Calibri" panose="020F0502020204030204" pitchFamily="34" charset="0"/>
                        </a:rPr>
                        <a:t>High capacity device swapped </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a:txBody>
                    <a:bodyPr/>
                    <a:lstStyle/>
                    <a:p>
                      <a:pPr algn="ctr" rtl="0" fontAlgn="ctr"/>
                      <a:r>
                        <a:rPr lang="en-US" sz="1200" u="none" strike="noStrike" dirty="0">
                          <a:effectLst/>
                          <a:latin typeface="Calibri" panose="020F0502020204030204" pitchFamily="34" charset="0"/>
                        </a:rPr>
                        <a:t>30-Mar-19</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a:txBody>
                    <a:bodyPr/>
                    <a:lstStyle/>
                    <a:p>
                      <a:pPr algn="l" rtl="0" fontAlgn="ctr"/>
                      <a:r>
                        <a:rPr lang="en-US" sz="1200" u="none" strike="noStrike">
                          <a:effectLst/>
                          <a:latin typeface="Calibri" panose="020F0502020204030204" pitchFamily="34" charset="0"/>
                        </a:rPr>
                        <a:t>On Going</a:t>
                      </a:r>
                      <a:endParaRPr lang="en-US" sz="1200" b="0" i="0" u="none" strike="noStrike">
                        <a:solidFill>
                          <a:srgbClr val="000000"/>
                        </a:solidFill>
                        <a:effectLst/>
                        <a:latin typeface="Calibri" panose="020F0502020204030204" pitchFamily="34" charset="0"/>
                      </a:endParaRPr>
                    </a:p>
                  </a:txBody>
                  <a:tcPr marL="3745" marR="3745" marT="3745" marB="0" anchor="ctr">
                    <a:noFill/>
                  </a:tcPr>
                </a:tc>
                <a:extLst>
                  <a:ext uri="{0D108BD9-81ED-4DB2-BD59-A6C34878D82A}">
                    <a16:rowId xmlns:a16="http://schemas.microsoft.com/office/drawing/2014/main" val="1025451885"/>
                  </a:ext>
                </a:extLst>
              </a:tr>
              <a:tr h="519761">
                <a:tc>
                  <a:txBody>
                    <a:bodyPr/>
                    <a:lstStyle/>
                    <a:p>
                      <a:pPr algn="ctr" rtl="0" fontAlgn="ctr"/>
                      <a:r>
                        <a:rPr lang="en-US" sz="1200" u="none" strike="noStrike" dirty="0">
                          <a:effectLst/>
                          <a:latin typeface="Calibri" panose="020F0502020204030204" pitchFamily="34" charset="0"/>
                        </a:rPr>
                        <a:t>Access Capacity Upgradation</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tc>
                  <a:txBody>
                    <a:bodyPr/>
                    <a:lstStyle/>
                    <a:p>
                      <a:pPr algn="l" rtl="0" fontAlgn="ctr">
                        <a:buClr>
                          <a:srgbClr val="000000"/>
                        </a:buClr>
                        <a:buSzPts val="1400"/>
                        <a:buFont typeface="Wingdings" panose="05000000000000000000" pitchFamily="2" charset="2"/>
                        <a:buChar char="ü"/>
                      </a:pPr>
                      <a:r>
                        <a:rPr lang="en-US" sz="1200" u="none" strike="noStrike" dirty="0">
                          <a:solidFill>
                            <a:schemeClr val="bg1">
                              <a:lumMod val="50000"/>
                            </a:schemeClr>
                          </a:solidFill>
                          <a:effectLst/>
                          <a:latin typeface="Calibri" panose="020F0502020204030204" pitchFamily="34" charset="0"/>
                        </a:rPr>
                        <a:t>Phase 1: </a:t>
                      </a:r>
                      <a:r>
                        <a:rPr lang="en-US" sz="1200" u="none" strike="noStrike" dirty="0" smtClean="0">
                          <a:solidFill>
                            <a:schemeClr val="bg1">
                              <a:lumMod val="50000"/>
                            </a:schemeClr>
                          </a:solidFill>
                          <a:effectLst/>
                          <a:latin typeface="Calibri" panose="020F0502020204030204" pitchFamily="34" charset="0"/>
                        </a:rPr>
                        <a:t>306 </a:t>
                      </a:r>
                      <a:r>
                        <a:rPr lang="en-US" sz="1200" u="none" strike="noStrike" dirty="0">
                          <a:solidFill>
                            <a:schemeClr val="bg1">
                              <a:lumMod val="50000"/>
                            </a:schemeClr>
                          </a:solidFill>
                          <a:effectLst/>
                          <a:latin typeface="Calibri" panose="020F0502020204030204" pitchFamily="34" charset="0"/>
                        </a:rPr>
                        <a:t>link’s out of </a:t>
                      </a:r>
                      <a:r>
                        <a:rPr lang="en-US" sz="1200" u="none" strike="noStrike" dirty="0" smtClean="0">
                          <a:solidFill>
                            <a:schemeClr val="bg1">
                              <a:lumMod val="50000"/>
                            </a:schemeClr>
                          </a:solidFill>
                          <a:effectLst/>
                          <a:latin typeface="Calibri" panose="020F0502020204030204" pitchFamily="34" charset="0"/>
                        </a:rPr>
                        <a:t>423 </a:t>
                      </a:r>
                      <a:r>
                        <a:rPr lang="en-US" sz="1200" u="none" strike="noStrike" dirty="0">
                          <a:solidFill>
                            <a:schemeClr val="bg1">
                              <a:lumMod val="50000"/>
                            </a:schemeClr>
                          </a:solidFill>
                          <a:effectLst/>
                          <a:latin typeface="Calibri" panose="020F0502020204030204" pitchFamily="34" charset="0"/>
                        </a:rPr>
                        <a:t>link’s capacity upgradation done from 1G to 10G </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a:txBody>
                    <a:bodyPr/>
                    <a:lstStyle/>
                    <a:p>
                      <a:pPr algn="l" rtl="0" fontAlgn="ctr"/>
                      <a:r>
                        <a:rPr lang="en-US" sz="1200" u="none" strike="noStrike" dirty="0">
                          <a:solidFill>
                            <a:schemeClr val="bg1">
                              <a:lumMod val="50000"/>
                            </a:schemeClr>
                          </a:solidFill>
                          <a:effectLst/>
                          <a:latin typeface="Calibri" panose="020F0502020204030204" pitchFamily="34" charset="0"/>
                        </a:rPr>
                        <a:t>Mitigate BW congestion</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a:txBody>
                    <a:bodyPr/>
                    <a:lstStyle/>
                    <a:p>
                      <a:pPr algn="ctr" rtl="0" fontAlgn="ctr"/>
                      <a:r>
                        <a:rPr lang="en-US" sz="1200" u="none" strike="noStrike" dirty="0">
                          <a:solidFill>
                            <a:schemeClr val="bg1">
                              <a:lumMod val="50000"/>
                            </a:schemeClr>
                          </a:solidFill>
                          <a:effectLst/>
                          <a:latin typeface="Calibri" panose="020F0502020204030204" pitchFamily="34" charset="0"/>
                        </a:rPr>
                        <a:t>30-Apr-19</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tc>
                  <a:txBody>
                    <a:bodyPr/>
                    <a:lstStyle/>
                    <a:p>
                      <a:pPr algn="l" rtl="0" fontAlgn="ctr"/>
                      <a:r>
                        <a:rPr lang="en-US" sz="1200" u="none" strike="noStrike" dirty="0">
                          <a:solidFill>
                            <a:schemeClr val="bg1">
                              <a:lumMod val="50000"/>
                            </a:schemeClr>
                          </a:solidFill>
                          <a:effectLst/>
                          <a:latin typeface="Calibri" panose="020F0502020204030204" pitchFamily="34" charset="0"/>
                        </a:rPr>
                        <a:t>Completed</a:t>
                      </a:r>
                      <a:endParaRPr lang="en-US" sz="1200" b="0" i="0" u="none" strike="noStrike" dirty="0">
                        <a:solidFill>
                          <a:schemeClr val="bg1">
                            <a:lumMod val="50000"/>
                          </a:schemeClr>
                        </a:solidFill>
                        <a:effectLst/>
                        <a:latin typeface="Calibri" panose="020F0502020204030204" pitchFamily="34" charset="0"/>
                      </a:endParaRPr>
                    </a:p>
                  </a:txBody>
                  <a:tcPr marL="3745" marR="3745" marT="3745" marB="0" anchor="ctr">
                    <a:solidFill>
                      <a:schemeClr val="bg1">
                        <a:lumMod val="95000"/>
                      </a:schemeClr>
                    </a:solidFill>
                  </a:tcPr>
                </a:tc>
                <a:extLst>
                  <a:ext uri="{0D108BD9-81ED-4DB2-BD59-A6C34878D82A}">
                    <a16:rowId xmlns:a16="http://schemas.microsoft.com/office/drawing/2014/main" val="748935479"/>
                  </a:ext>
                </a:extLst>
              </a:tr>
              <a:tr h="519761">
                <a:tc>
                  <a:txBody>
                    <a:bodyPr/>
                    <a:lstStyle/>
                    <a:p>
                      <a:pPr algn="ctr" rtl="0" fontAlgn="ctr"/>
                      <a:r>
                        <a:rPr lang="en-US" sz="1200" u="none" strike="noStrike" dirty="0">
                          <a:effectLst/>
                          <a:latin typeface="Calibri" panose="020F0502020204030204" pitchFamily="34" charset="0"/>
                        </a:rPr>
                        <a:t>Preventive maintenance </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tc>
                  <a:txBody>
                    <a:bodyPr/>
                    <a:lstStyle/>
                    <a:p>
                      <a:pPr algn="l" rtl="0" fontAlgn="ctr">
                        <a:buClr>
                          <a:srgbClr val="000000"/>
                        </a:buClr>
                        <a:buSzPts val="1400"/>
                        <a:buFont typeface="Wingdings" panose="05000000000000000000" pitchFamily="2" charset="2"/>
                        <a:buChar char="ü"/>
                      </a:pPr>
                      <a:r>
                        <a:rPr lang="en-US" sz="1200" u="none" strike="noStrike">
                          <a:effectLst/>
                          <a:latin typeface="Calibri" panose="020F0502020204030204" pitchFamily="34" charset="0"/>
                        </a:rPr>
                        <a:t>Preventive maintenance for critical site/link [362 out of 390 links done, 243 out of 268 sites done] </a:t>
                      </a:r>
                      <a:endParaRPr lang="en-US" sz="1200" b="0" i="0" u="none" strike="noStrike">
                        <a:solidFill>
                          <a:srgbClr val="000000"/>
                        </a:solidFill>
                        <a:effectLst/>
                        <a:latin typeface="Calibri" panose="020F0502020204030204" pitchFamily="34" charset="0"/>
                      </a:endParaRPr>
                    </a:p>
                  </a:txBody>
                  <a:tcPr marL="3745" marR="3745" marT="3745" marB="0" anchor="ctr">
                    <a:noFill/>
                  </a:tcPr>
                </a:tc>
                <a:tc>
                  <a:txBody>
                    <a:bodyPr/>
                    <a:lstStyle/>
                    <a:p>
                      <a:pPr algn="l" rtl="0" fontAlgn="ctr"/>
                      <a:r>
                        <a:rPr lang="en-US" sz="1200" u="none" strike="noStrike" dirty="0">
                          <a:effectLst/>
                          <a:latin typeface="Calibri" panose="020F0502020204030204" pitchFamily="34" charset="0"/>
                        </a:rPr>
                        <a:t>PM for summer season</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a:txBody>
                    <a:bodyPr/>
                    <a:lstStyle/>
                    <a:p>
                      <a:pPr algn="ctr" rtl="0" fontAlgn="ctr"/>
                      <a:r>
                        <a:rPr lang="en-US" sz="1200" u="none" strike="noStrike" dirty="0" smtClean="0">
                          <a:effectLst/>
                          <a:latin typeface="Calibri" panose="020F0502020204030204" pitchFamily="34" charset="0"/>
                        </a:rPr>
                        <a:t>10-Apr-19</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a:txBody>
                    <a:bodyPr/>
                    <a:lstStyle/>
                    <a:p>
                      <a:pPr algn="l" rtl="0" fontAlgn="ctr"/>
                      <a:r>
                        <a:rPr lang="en-US" sz="1200" u="none" strike="noStrike" dirty="0">
                          <a:effectLst/>
                          <a:latin typeface="Calibri" panose="020F0502020204030204" pitchFamily="34" charset="0"/>
                        </a:rPr>
                        <a:t>On Going</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extLst>
                  <a:ext uri="{0D108BD9-81ED-4DB2-BD59-A6C34878D82A}">
                    <a16:rowId xmlns:a16="http://schemas.microsoft.com/office/drawing/2014/main" val="3805871695"/>
                  </a:ext>
                </a:extLst>
              </a:tr>
              <a:tr h="391255">
                <a:tc>
                  <a:txBody>
                    <a:bodyPr/>
                    <a:lstStyle/>
                    <a:p>
                      <a:pPr algn="ctr" rtl="0" fontAlgn="ctr"/>
                      <a:r>
                        <a:rPr lang="en-US" sz="1200" u="none" strike="noStrike" dirty="0">
                          <a:effectLst/>
                          <a:latin typeface="Calibri" panose="020F0502020204030204" pitchFamily="34" charset="0"/>
                        </a:rPr>
                        <a:t>Link Rectification</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tc>
                  <a:txBody>
                    <a:bodyPr/>
                    <a:lstStyle/>
                    <a:p>
                      <a:pPr algn="l" rtl="0" fontAlgn="ctr">
                        <a:buClr>
                          <a:srgbClr val="000000"/>
                        </a:buClr>
                        <a:buSzPts val="1400"/>
                        <a:buFont typeface="Wingdings" panose="05000000000000000000" pitchFamily="2" charset="2"/>
                        <a:buChar char="ü"/>
                      </a:pPr>
                      <a:r>
                        <a:rPr lang="en-US" sz="1200" u="none" strike="noStrike">
                          <a:effectLst/>
                          <a:latin typeface="Calibri" panose="020F0502020204030204" pitchFamily="34" charset="0"/>
                        </a:rPr>
                        <a:t>Repetitive Incident Link Rectification [476 out of 624 link done] </a:t>
                      </a:r>
                      <a:endParaRPr lang="en-US" sz="1200" b="0" i="0" u="none" strike="noStrike">
                        <a:solidFill>
                          <a:srgbClr val="000000"/>
                        </a:solidFill>
                        <a:effectLst/>
                        <a:latin typeface="Calibri" panose="020F0502020204030204" pitchFamily="34" charset="0"/>
                      </a:endParaRPr>
                    </a:p>
                  </a:txBody>
                  <a:tcPr marL="3745" marR="3745" marT="3745" marB="0" anchor="ctr">
                    <a:noFill/>
                  </a:tcPr>
                </a:tc>
                <a:tc>
                  <a:txBody>
                    <a:bodyPr/>
                    <a:lstStyle/>
                    <a:p>
                      <a:pPr algn="l" rtl="0" fontAlgn="ctr"/>
                      <a:r>
                        <a:rPr lang="en-US" sz="1200" u="none" strike="noStrike" dirty="0" smtClean="0">
                          <a:effectLst/>
                          <a:latin typeface="Calibri" panose="020F0502020204030204" pitchFamily="34" charset="0"/>
                        </a:rPr>
                        <a:t>To </a:t>
                      </a:r>
                      <a:r>
                        <a:rPr lang="en-US" sz="1200" u="none" strike="noStrike" dirty="0">
                          <a:effectLst/>
                          <a:latin typeface="Calibri" panose="020F0502020204030204" pitchFamily="34" charset="0"/>
                        </a:rPr>
                        <a:t>avoid repetitive outage</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a:txBody>
                    <a:bodyPr/>
                    <a:lstStyle/>
                    <a:p>
                      <a:pPr algn="ctr" rtl="0" fontAlgn="ctr"/>
                      <a:r>
                        <a:rPr lang="en-US" sz="1200" u="none" strike="noStrike">
                          <a:effectLst/>
                          <a:latin typeface="Calibri" panose="020F0502020204030204" pitchFamily="34" charset="0"/>
                        </a:rPr>
                        <a:t>30-Apr-19</a:t>
                      </a:r>
                      <a:endParaRPr lang="en-US" sz="1200" b="0" i="0" u="none" strike="noStrike">
                        <a:solidFill>
                          <a:srgbClr val="000000"/>
                        </a:solidFill>
                        <a:effectLst/>
                        <a:latin typeface="Calibri" panose="020F0502020204030204" pitchFamily="34" charset="0"/>
                      </a:endParaRPr>
                    </a:p>
                  </a:txBody>
                  <a:tcPr marL="3745" marR="3745" marT="3745" marB="0" anchor="ctr">
                    <a:noFill/>
                  </a:tcPr>
                </a:tc>
                <a:tc>
                  <a:txBody>
                    <a:bodyPr/>
                    <a:lstStyle/>
                    <a:p>
                      <a:pPr algn="l" rtl="0" fontAlgn="ctr"/>
                      <a:r>
                        <a:rPr lang="en-US" sz="1200" u="none" strike="noStrike" dirty="0">
                          <a:effectLst/>
                          <a:latin typeface="Calibri" panose="020F0502020204030204" pitchFamily="34" charset="0"/>
                        </a:rPr>
                        <a:t>On going</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extLst>
                  <a:ext uri="{0D108BD9-81ED-4DB2-BD59-A6C34878D82A}">
                    <a16:rowId xmlns:a16="http://schemas.microsoft.com/office/drawing/2014/main" val="4226205103"/>
                  </a:ext>
                </a:extLst>
              </a:tr>
              <a:tr h="648267">
                <a:tc>
                  <a:txBody>
                    <a:bodyPr/>
                    <a:lstStyle/>
                    <a:p>
                      <a:pPr algn="ctr" rtl="0" fontAlgn="ctr"/>
                      <a:r>
                        <a:rPr lang="en-US" sz="1200" u="none" strike="noStrike" dirty="0">
                          <a:effectLst/>
                          <a:latin typeface="Calibri" panose="020F0502020204030204" pitchFamily="34" charset="0"/>
                        </a:rPr>
                        <a:t>Link Shifting</a:t>
                      </a:r>
                      <a:endParaRPr lang="en-US" sz="1200" b="1" i="0" u="none" strike="noStrike" dirty="0">
                        <a:solidFill>
                          <a:srgbClr val="FFFFFF"/>
                        </a:solidFill>
                        <a:effectLst/>
                        <a:latin typeface="Calibri" panose="020F0502020204030204" pitchFamily="34" charset="0"/>
                      </a:endParaRPr>
                    </a:p>
                  </a:txBody>
                  <a:tcPr marL="3745" marR="3745" marT="3745" marB="0" anchor="ctr">
                    <a:solidFill>
                      <a:schemeClr val="tx2"/>
                    </a:solidFill>
                  </a:tcPr>
                </a:tc>
                <a:tc>
                  <a:txBody>
                    <a:bodyPr/>
                    <a:lstStyle/>
                    <a:p>
                      <a:pPr algn="l" rtl="0" fontAlgn="ctr">
                        <a:buClr>
                          <a:srgbClr val="000000"/>
                        </a:buClr>
                        <a:buSzPts val="1400"/>
                        <a:buFont typeface="Wingdings" panose="05000000000000000000" pitchFamily="2" charset="2"/>
                        <a:buChar char="ü"/>
                      </a:pPr>
                      <a:r>
                        <a:rPr lang="en-US" sz="1200" u="none" strike="noStrike">
                          <a:effectLst/>
                          <a:latin typeface="Calibri" panose="020F0502020204030204" pitchFamily="34" charset="0"/>
                        </a:rPr>
                        <a:t>~2600KM link shifting from Non-messenger OH fiber to newly deployed UG + Messenger fiber [120Km shifted already]</a:t>
                      </a:r>
                      <a:endParaRPr lang="en-US" sz="1200" b="0" i="0" u="none" strike="noStrike">
                        <a:solidFill>
                          <a:srgbClr val="000000"/>
                        </a:solidFill>
                        <a:effectLst/>
                        <a:latin typeface="Calibri" panose="020F0502020204030204" pitchFamily="34" charset="0"/>
                      </a:endParaRPr>
                    </a:p>
                  </a:txBody>
                  <a:tcPr marL="3745" marR="3745" marT="3745" marB="0" anchor="ctr">
                    <a:noFill/>
                  </a:tcPr>
                </a:tc>
                <a:tc>
                  <a:txBody>
                    <a:bodyPr/>
                    <a:lstStyle/>
                    <a:p>
                      <a:pPr algn="l" rtl="0" fontAlgn="ctr"/>
                      <a:r>
                        <a:rPr lang="en-US" sz="1200" u="none" strike="noStrike" dirty="0">
                          <a:effectLst/>
                          <a:latin typeface="Calibri" panose="020F0502020204030204" pitchFamily="34" charset="0"/>
                        </a:rPr>
                        <a:t>Secured network</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a:txBody>
                    <a:bodyPr/>
                    <a:lstStyle/>
                    <a:p>
                      <a:pPr algn="ctr" rtl="0" fontAlgn="ctr"/>
                      <a:r>
                        <a:rPr lang="en-US" sz="1200" u="none" strike="noStrike" dirty="0">
                          <a:effectLst/>
                          <a:latin typeface="Calibri" panose="020F0502020204030204" pitchFamily="34" charset="0"/>
                        </a:rPr>
                        <a:t>30-May-19</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tc>
                  <a:txBody>
                    <a:bodyPr/>
                    <a:lstStyle/>
                    <a:p>
                      <a:pPr algn="l" rtl="0" fontAlgn="ctr"/>
                      <a:r>
                        <a:rPr lang="en-US" sz="1200" u="none" strike="noStrike" dirty="0">
                          <a:effectLst/>
                          <a:latin typeface="Calibri" panose="020F0502020204030204" pitchFamily="34" charset="0"/>
                        </a:rPr>
                        <a:t>On Going</a:t>
                      </a:r>
                      <a:endParaRPr lang="en-US" sz="1200" b="0" i="0" u="none" strike="noStrike" dirty="0">
                        <a:solidFill>
                          <a:srgbClr val="000000"/>
                        </a:solidFill>
                        <a:effectLst/>
                        <a:latin typeface="Calibri" panose="020F0502020204030204" pitchFamily="34" charset="0"/>
                      </a:endParaRPr>
                    </a:p>
                  </a:txBody>
                  <a:tcPr marL="3745" marR="3745" marT="3745" marB="0" anchor="ctr">
                    <a:noFill/>
                  </a:tcPr>
                </a:tc>
                <a:extLst>
                  <a:ext uri="{0D108BD9-81ED-4DB2-BD59-A6C34878D82A}">
                    <a16:rowId xmlns:a16="http://schemas.microsoft.com/office/drawing/2014/main" val="744482754"/>
                  </a:ext>
                </a:extLst>
              </a:tr>
            </a:tbl>
          </a:graphicData>
        </a:graphic>
      </p:graphicFrame>
    </p:spTree>
    <p:extLst>
      <p:ext uri="{BB962C8B-B14F-4D97-AF65-F5344CB8AC3E}">
        <p14:creationId xmlns:p14="http://schemas.microsoft.com/office/powerpoint/2010/main" val="3689808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907" y="179391"/>
            <a:ext cx="1234249" cy="492443"/>
          </a:xfrm>
          <a:prstGeom prst="rect">
            <a:avLst/>
          </a:prstGeom>
        </p:spPr>
        <p:txBody>
          <a:bodyPr wrap="none">
            <a:spAutoFit/>
          </a:bodyPr>
          <a:lstStyle/>
          <a:p>
            <a:r>
              <a:rPr lang="en-US" sz="2600" b="1" dirty="0" smtClean="0">
                <a:solidFill>
                  <a:srgbClr val="002060"/>
                </a:solidFill>
                <a:latin typeface="Calibri" panose="020F0502020204030204" pitchFamily="34" charset="0"/>
              </a:rPr>
              <a:t>Agenda</a:t>
            </a:r>
            <a:endParaRPr lang="en-US" sz="2600" b="1" dirty="0">
              <a:solidFill>
                <a:srgbClr val="002060"/>
              </a:solidFill>
              <a:latin typeface="Calibri" panose="020F0502020204030204" pitchFamily="34" charset="0"/>
            </a:endParaRPr>
          </a:p>
        </p:txBody>
      </p:sp>
      <p:sp>
        <p:nvSpPr>
          <p:cNvPr id="6" name="Freeform 5"/>
          <p:cNvSpPr/>
          <p:nvPr/>
        </p:nvSpPr>
        <p:spPr>
          <a:xfrm>
            <a:off x="851336" y="83901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Performance Review</a:t>
            </a:r>
            <a:endParaRPr lang="en-US" sz="2000" b="1" kern="1200" dirty="0">
              <a:solidFill>
                <a:srgbClr val="002060"/>
              </a:solidFill>
              <a:latin typeface="Calibri" panose="020F0502020204030204" pitchFamily="34" charset="0"/>
            </a:endParaRPr>
          </a:p>
        </p:txBody>
      </p:sp>
      <p:grpSp>
        <p:nvGrpSpPr>
          <p:cNvPr id="2" name="Group 1"/>
          <p:cNvGrpSpPr/>
          <p:nvPr/>
        </p:nvGrpSpPr>
        <p:grpSpPr>
          <a:xfrm>
            <a:off x="4269902" y="839019"/>
            <a:ext cx="2901814" cy="2474278"/>
            <a:chOff x="960283" y="3717516"/>
            <a:chExt cx="2901814" cy="2474278"/>
          </a:xfrm>
          <a:solidFill>
            <a:schemeClr val="bg1">
              <a:lumMod val="85000"/>
            </a:schemeClr>
          </a:solidFill>
        </p:grpSpPr>
        <p:sp>
          <p:nvSpPr>
            <p:cNvPr id="14" name="Freeform 13"/>
            <p:cNvSpPr/>
            <p:nvPr/>
          </p:nvSpPr>
          <p:spPr>
            <a:xfrm>
              <a:off x="960283" y="3717516"/>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7" name="Freeform 6"/>
            <p:cNvSpPr/>
            <p:nvPr/>
          </p:nvSpPr>
          <p:spPr>
            <a:xfrm>
              <a:off x="1265869" y="4147298"/>
              <a:ext cx="2188199" cy="1647719"/>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Quality Incident </a:t>
              </a:r>
              <a:endParaRPr lang="en-US" sz="2000" b="1" kern="1200" dirty="0">
                <a:solidFill>
                  <a:srgbClr val="002060"/>
                </a:solidFill>
                <a:latin typeface="Calibri" panose="020F0502020204030204" pitchFamily="34" charset="0"/>
              </a:endParaRPr>
            </a:p>
          </p:txBody>
        </p:sp>
      </p:grpSp>
      <p:sp>
        <p:nvSpPr>
          <p:cNvPr id="9" name="Freeform 8"/>
          <p:cNvSpPr/>
          <p:nvPr/>
        </p:nvSpPr>
        <p:spPr>
          <a:xfrm>
            <a:off x="7616785" y="855521"/>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Proactive Action Plan for Network Improvement</a:t>
            </a:r>
            <a:endParaRPr lang="en-US" sz="2000" b="1" kern="1200" dirty="0">
              <a:solidFill>
                <a:srgbClr val="002060"/>
              </a:solidFill>
              <a:latin typeface="Calibri" panose="020F0502020204030204" pitchFamily="34" charset="0"/>
            </a:endParaRPr>
          </a:p>
        </p:txBody>
      </p:sp>
      <p:sp>
        <p:nvSpPr>
          <p:cNvPr id="12" name="Freeform 11"/>
          <p:cNvSpPr/>
          <p:nvPr/>
        </p:nvSpPr>
        <p:spPr>
          <a:xfrm>
            <a:off x="851336" y="373546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L2 to L3 Migration</a:t>
            </a:r>
            <a:endParaRPr lang="en-US" sz="2000" b="1" kern="1200" dirty="0">
              <a:solidFill>
                <a:srgbClr val="002060"/>
              </a:solidFill>
              <a:latin typeface="Calibri" panose="020F0502020204030204" pitchFamily="34" charset="0"/>
            </a:endParaRPr>
          </a:p>
        </p:txBody>
      </p:sp>
      <p:grpSp>
        <p:nvGrpSpPr>
          <p:cNvPr id="3" name="Group 2"/>
          <p:cNvGrpSpPr/>
          <p:nvPr/>
        </p:nvGrpSpPr>
        <p:grpSpPr>
          <a:xfrm>
            <a:off x="7697754" y="3743079"/>
            <a:ext cx="2901814" cy="2474278"/>
            <a:chOff x="7865786" y="1352633"/>
            <a:chExt cx="2901814" cy="2474278"/>
          </a:xfrm>
          <a:solidFill>
            <a:schemeClr val="bg1">
              <a:lumMod val="85000"/>
            </a:schemeClr>
          </a:solidFill>
        </p:grpSpPr>
        <p:sp>
          <p:nvSpPr>
            <p:cNvPr id="11" name="Freeform 10"/>
            <p:cNvSpPr/>
            <p:nvPr/>
          </p:nvSpPr>
          <p:spPr>
            <a:xfrm>
              <a:off x="7865786" y="1352633"/>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13" name="Freeform 12"/>
            <p:cNvSpPr/>
            <p:nvPr/>
          </p:nvSpPr>
          <p:spPr>
            <a:xfrm>
              <a:off x="7913468" y="1847488"/>
              <a:ext cx="2806449" cy="1484567"/>
            </a:xfrm>
            <a:custGeom>
              <a:avLst/>
              <a:gdLst>
                <a:gd name="connsiteX0" fmla="*/ 0 w 1690076"/>
                <a:gd name="connsiteY0" fmla="*/ 0 h 1205177"/>
                <a:gd name="connsiteX1" fmla="*/ 1690076 w 1690076"/>
                <a:gd name="connsiteY1" fmla="*/ 0 h 1205177"/>
                <a:gd name="connsiteX2" fmla="*/ 1690076 w 1690076"/>
                <a:gd name="connsiteY2" fmla="*/ 1205177 h 1205177"/>
                <a:gd name="connsiteX3" fmla="*/ 0 w 1690076"/>
                <a:gd name="connsiteY3" fmla="*/ 1205177 h 1205177"/>
                <a:gd name="connsiteX4" fmla="*/ 0 w 1690076"/>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76" h="1205177">
                  <a:moveTo>
                    <a:pt x="0" y="0"/>
                  </a:moveTo>
                  <a:lnTo>
                    <a:pt x="1690076" y="0"/>
                  </a:lnTo>
                  <a:lnTo>
                    <a:pt x="1690076"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Contract Amendment</a:t>
              </a:r>
              <a:endParaRPr lang="en-US" sz="2000" b="1" kern="1200" dirty="0">
                <a:solidFill>
                  <a:srgbClr val="002060"/>
                </a:solidFill>
                <a:latin typeface="Calibri" panose="020F0502020204030204" pitchFamily="34" charset="0"/>
              </a:endParaRPr>
            </a:p>
          </p:txBody>
        </p:sp>
      </p:grpSp>
      <p:sp>
        <p:nvSpPr>
          <p:cNvPr id="15" name="Freeform 14"/>
          <p:cNvSpPr/>
          <p:nvPr/>
        </p:nvSpPr>
        <p:spPr>
          <a:xfrm>
            <a:off x="4269902" y="374307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666750">
              <a:lnSpc>
                <a:spcPct val="90000"/>
              </a:lnSpc>
              <a:spcBef>
                <a:spcPct val="0"/>
              </a:spcBef>
              <a:spcAft>
                <a:spcPct val="35000"/>
              </a:spcAft>
            </a:pPr>
            <a:r>
              <a:rPr lang="en-US" sz="2000" b="1" dirty="0" smtClean="0">
                <a:solidFill>
                  <a:srgbClr val="002060"/>
                </a:solidFill>
                <a:latin typeface="Calibri" panose="020F0502020204030204" pitchFamily="34" charset="0"/>
              </a:rPr>
              <a:t>EMS/OSS Integration</a:t>
            </a:r>
            <a:endParaRPr lang="en-US" sz="20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3004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97" y="161712"/>
            <a:ext cx="4211474" cy="492443"/>
          </a:xfrm>
          <a:prstGeom prst="rect">
            <a:avLst/>
          </a:prstGeom>
        </p:spPr>
        <p:txBody>
          <a:bodyPr wrap="none">
            <a:spAutoFit/>
          </a:bodyPr>
          <a:lstStyle/>
          <a:p>
            <a:r>
              <a:rPr lang="en-US" sz="2500" b="1" dirty="0" smtClean="0">
                <a:solidFill>
                  <a:srgbClr val="002060"/>
                </a:solidFill>
                <a:latin typeface="Calibri" panose="020F0502020204030204" pitchFamily="34" charset="0"/>
              </a:rPr>
              <a:t>Update on L2 to L3 Migration</a:t>
            </a:r>
            <a:endParaRPr lang="en-US" sz="2500" b="1" dirty="0">
              <a:solidFill>
                <a:srgbClr val="002060"/>
              </a:solidFill>
              <a:latin typeface="Calibri" panose="020F0502020204030204" pitchFamily="34" charset="0"/>
            </a:endParaRPr>
          </a:p>
        </p:txBody>
      </p:sp>
      <p:sp>
        <p:nvSpPr>
          <p:cNvPr id="9" name="Title 1"/>
          <p:cNvSpPr txBox="1">
            <a:spLocks/>
          </p:cNvSpPr>
          <p:nvPr/>
        </p:nvSpPr>
        <p:spPr>
          <a:xfrm>
            <a:off x="675568" y="3293658"/>
            <a:ext cx="10780722" cy="299189"/>
          </a:xfrm>
          <a:prstGeom prst="rect">
            <a:avLst/>
          </a:prstGeom>
          <a:solidFill>
            <a:schemeClr val="bg1">
              <a:lumMod val="85000"/>
            </a:schemeClr>
          </a:solidFill>
          <a:ln>
            <a:noFill/>
          </a:ln>
        </p:spPr>
        <p:style>
          <a:lnRef idx="1">
            <a:schemeClr val="accent2"/>
          </a:lnRef>
          <a:fillRef idx="2">
            <a:schemeClr val="accent2"/>
          </a:fillRef>
          <a:effectRef idx="1">
            <a:schemeClr val="accent2"/>
          </a:effectRef>
          <a:fontRef idx="minor">
            <a:schemeClr val="dk1"/>
          </a:fontRef>
        </p:style>
        <p:txBody>
          <a:bodyPr anchor="ctr"/>
          <a:lstStyle>
            <a:lvl1pPr algn="l" rtl="0" eaLnBrk="1" fontAlgn="base" hangingPunct="1">
              <a:spcBef>
                <a:spcPct val="0"/>
              </a:spcBef>
              <a:spcAft>
                <a:spcPct val="0"/>
              </a:spcAft>
              <a:defRPr sz="2000" b="1">
                <a:solidFill>
                  <a:srgbClr val="152A6D"/>
                </a:solidFill>
                <a:latin typeface="+mj-lt"/>
                <a:ea typeface="ＭＳ Ｐゴシック" pitchFamily="34" charset="-128"/>
                <a:cs typeface="+mj-cs"/>
              </a:defRPr>
            </a:lvl1pPr>
            <a:lvl2pPr algn="l" rtl="0" eaLnBrk="1" fontAlgn="base" hangingPunct="1">
              <a:spcBef>
                <a:spcPct val="0"/>
              </a:spcBef>
              <a:spcAft>
                <a:spcPct val="0"/>
              </a:spcAft>
              <a:defRPr sz="2000" b="1">
                <a:solidFill>
                  <a:srgbClr val="152A6D"/>
                </a:solidFill>
                <a:latin typeface="Arial" charset="0"/>
                <a:ea typeface="ＭＳ Ｐゴシック" pitchFamily="34" charset="-128"/>
              </a:defRPr>
            </a:lvl2pPr>
            <a:lvl3pPr algn="l" rtl="0" eaLnBrk="1" fontAlgn="base" hangingPunct="1">
              <a:spcBef>
                <a:spcPct val="0"/>
              </a:spcBef>
              <a:spcAft>
                <a:spcPct val="0"/>
              </a:spcAft>
              <a:defRPr sz="2000" b="1">
                <a:solidFill>
                  <a:srgbClr val="152A6D"/>
                </a:solidFill>
                <a:latin typeface="Arial" charset="0"/>
                <a:ea typeface="ＭＳ Ｐゴシック" pitchFamily="34" charset="-128"/>
              </a:defRPr>
            </a:lvl3pPr>
            <a:lvl4pPr algn="l" rtl="0" eaLnBrk="1" fontAlgn="base" hangingPunct="1">
              <a:spcBef>
                <a:spcPct val="0"/>
              </a:spcBef>
              <a:spcAft>
                <a:spcPct val="0"/>
              </a:spcAft>
              <a:defRPr sz="2000" b="1">
                <a:solidFill>
                  <a:srgbClr val="152A6D"/>
                </a:solidFill>
                <a:latin typeface="Arial" charset="0"/>
                <a:ea typeface="ＭＳ Ｐゴシック" pitchFamily="34" charset="-128"/>
              </a:defRPr>
            </a:lvl4pPr>
            <a:lvl5pPr algn="l" rtl="0" eaLnBrk="1" fontAlgn="base" hangingPunct="1">
              <a:spcBef>
                <a:spcPct val="0"/>
              </a:spcBef>
              <a:spcAft>
                <a:spcPct val="0"/>
              </a:spcAft>
              <a:defRPr sz="2000" b="1">
                <a:solidFill>
                  <a:srgbClr val="152A6D"/>
                </a:solidFill>
                <a:latin typeface="Arial" charset="0"/>
                <a:ea typeface="ＭＳ Ｐゴシック" pitchFamily="34" charset="-128"/>
              </a:defRPr>
            </a:lvl5pPr>
            <a:lvl6pPr marL="457200" algn="l" rtl="0" eaLnBrk="1" fontAlgn="base" hangingPunct="1">
              <a:spcBef>
                <a:spcPct val="0"/>
              </a:spcBef>
              <a:spcAft>
                <a:spcPct val="0"/>
              </a:spcAft>
              <a:defRPr sz="2000" b="1">
                <a:solidFill>
                  <a:srgbClr val="152A6D"/>
                </a:solidFill>
                <a:latin typeface="Arial" charset="0"/>
                <a:ea typeface="ＭＳ Ｐゴシック" pitchFamily="34" charset="-128"/>
              </a:defRPr>
            </a:lvl6pPr>
            <a:lvl7pPr marL="914400" algn="l" rtl="0" eaLnBrk="1" fontAlgn="base" hangingPunct="1">
              <a:spcBef>
                <a:spcPct val="0"/>
              </a:spcBef>
              <a:spcAft>
                <a:spcPct val="0"/>
              </a:spcAft>
              <a:defRPr sz="2000" b="1">
                <a:solidFill>
                  <a:srgbClr val="152A6D"/>
                </a:solidFill>
                <a:latin typeface="Arial" charset="0"/>
                <a:ea typeface="ＭＳ Ｐゴシック" pitchFamily="34" charset="-128"/>
              </a:defRPr>
            </a:lvl7pPr>
            <a:lvl8pPr marL="1371600" algn="l" rtl="0" eaLnBrk="1" fontAlgn="base" hangingPunct="1">
              <a:spcBef>
                <a:spcPct val="0"/>
              </a:spcBef>
              <a:spcAft>
                <a:spcPct val="0"/>
              </a:spcAft>
              <a:defRPr sz="2000" b="1">
                <a:solidFill>
                  <a:srgbClr val="152A6D"/>
                </a:solidFill>
                <a:latin typeface="Arial" charset="0"/>
                <a:ea typeface="ＭＳ Ｐゴシック" pitchFamily="34" charset="-128"/>
              </a:defRPr>
            </a:lvl8pPr>
            <a:lvl9pPr marL="1828800" algn="l" rtl="0" eaLnBrk="1" fontAlgn="base" hangingPunct="1">
              <a:spcBef>
                <a:spcPct val="0"/>
              </a:spcBef>
              <a:spcAft>
                <a:spcPct val="0"/>
              </a:spcAft>
              <a:defRPr sz="2000" b="1">
                <a:solidFill>
                  <a:srgbClr val="152A6D"/>
                </a:solidFill>
                <a:latin typeface="Arial" charset="0"/>
                <a:ea typeface="ＭＳ Ｐゴシック" pitchFamily="34" charset="-128"/>
              </a:defRPr>
            </a:lvl9pPr>
          </a:lstStyle>
          <a:p>
            <a:pPr algn="ctr"/>
            <a:r>
              <a:rPr lang="en-US" sz="1600" kern="0" cap="all" dirty="0" smtClean="0">
                <a:solidFill>
                  <a:prstClr val="black"/>
                </a:solidFill>
                <a:latin typeface="Calibri" panose="020F0502020204030204" pitchFamily="34" charset="0"/>
                <a:cs typeface="Axiata Book" panose="020B0503060202020004" pitchFamily="34" charset="0"/>
              </a:rPr>
              <a:t>SCL-static 10G Migration-Status</a:t>
            </a:r>
          </a:p>
        </p:txBody>
      </p:sp>
      <p:graphicFrame>
        <p:nvGraphicFramePr>
          <p:cNvPr id="10" name="Table 9"/>
          <p:cNvGraphicFramePr>
            <a:graphicFrameLocks noGrp="1"/>
          </p:cNvGraphicFramePr>
          <p:nvPr>
            <p:extLst>
              <p:ext uri="{D42A27DB-BD31-4B8C-83A1-F6EECF244321}">
                <p14:modId xmlns:p14="http://schemas.microsoft.com/office/powerpoint/2010/main" val="1730229020"/>
              </p:ext>
            </p:extLst>
          </p:nvPr>
        </p:nvGraphicFramePr>
        <p:xfrm>
          <a:off x="675568" y="3670431"/>
          <a:ext cx="10780722" cy="3092331"/>
        </p:xfrm>
        <a:graphic>
          <a:graphicData uri="http://schemas.openxmlformats.org/drawingml/2006/table">
            <a:tbl>
              <a:tblPr firstRow="1" bandRow="1">
                <a:tableStyleId>{5C22544A-7EE6-4342-B048-85BDC9FD1C3A}</a:tableStyleId>
              </a:tblPr>
              <a:tblGrid>
                <a:gridCol w="736206">
                  <a:extLst>
                    <a:ext uri="{9D8B030D-6E8A-4147-A177-3AD203B41FA5}">
                      <a16:colId xmlns:a16="http://schemas.microsoft.com/office/drawing/2014/main" val="2973379587"/>
                    </a:ext>
                  </a:extLst>
                </a:gridCol>
                <a:gridCol w="515162">
                  <a:extLst>
                    <a:ext uri="{9D8B030D-6E8A-4147-A177-3AD203B41FA5}">
                      <a16:colId xmlns:a16="http://schemas.microsoft.com/office/drawing/2014/main" val="493541459"/>
                    </a:ext>
                  </a:extLst>
                </a:gridCol>
                <a:gridCol w="4990010">
                  <a:extLst>
                    <a:ext uri="{9D8B030D-6E8A-4147-A177-3AD203B41FA5}">
                      <a16:colId xmlns:a16="http://schemas.microsoft.com/office/drawing/2014/main" val="2161201218"/>
                    </a:ext>
                  </a:extLst>
                </a:gridCol>
                <a:gridCol w="1005840">
                  <a:extLst>
                    <a:ext uri="{9D8B030D-6E8A-4147-A177-3AD203B41FA5}">
                      <a16:colId xmlns:a16="http://schemas.microsoft.com/office/drawing/2014/main" val="1830839071"/>
                    </a:ext>
                  </a:extLst>
                </a:gridCol>
                <a:gridCol w="1141885">
                  <a:extLst>
                    <a:ext uri="{9D8B030D-6E8A-4147-A177-3AD203B41FA5}">
                      <a16:colId xmlns:a16="http://schemas.microsoft.com/office/drawing/2014/main" val="3894565892"/>
                    </a:ext>
                  </a:extLst>
                </a:gridCol>
                <a:gridCol w="1640505">
                  <a:extLst>
                    <a:ext uri="{9D8B030D-6E8A-4147-A177-3AD203B41FA5}">
                      <a16:colId xmlns:a16="http://schemas.microsoft.com/office/drawing/2014/main" val="735950032"/>
                    </a:ext>
                  </a:extLst>
                </a:gridCol>
                <a:gridCol w="751114">
                  <a:extLst>
                    <a:ext uri="{9D8B030D-6E8A-4147-A177-3AD203B41FA5}">
                      <a16:colId xmlns:a16="http://schemas.microsoft.com/office/drawing/2014/main" val="2224580203"/>
                    </a:ext>
                  </a:extLst>
                </a:gridCol>
              </a:tblGrid>
              <a:tr h="342211">
                <a:tc>
                  <a:txBody>
                    <a:bodyPr/>
                    <a:lstStyle/>
                    <a:p>
                      <a:pPr algn="ctr"/>
                      <a:r>
                        <a:rPr lang="en-US" sz="1400" dirty="0" smtClean="0">
                          <a:solidFill>
                            <a:schemeClr val="bg1"/>
                          </a:solidFill>
                          <a:latin typeface="Calibri" panose="020F0502020204030204" pitchFamily="34" charset="0"/>
                        </a:rPr>
                        <a:t>NTTN</a:t>
                      </a:r>
                      <a:endParaRPr lang="en-US" sz="1400" dirty="0">
                        <a:solidFill>
                          <a:schemeClr val="bg1"/>
                        </a:solidFill>
                        <a:latin typeface="Calibri" panose="020F0502020204030204" pitchFamily="34" charset="0"/>
                      </a:endParaRPr>
                    </a:p>
                  </a:txBody>
                  <a:tcPr anchor="ctr">
                    <a:solidFill>
                      <a:srgbClr val="002060"/>
                    </a:solidFill>
                  </a:tcPr>
                </a:tc>
                <a:tc>
                  <a:txBody>
                    <a:bodyPr/>
                    <a:lstStyle/>
                    <a:p>
                      <a:pPr algn="ctr"/>
                      <a:r>
                        <a:rPr lang="en-US" sz="1400" dirty="0" err="1" smtClean="0">
                          <a:solidFill>
                            <a:schemeClr val="bg1"/>
                          </a:solidFill>
                          <a:latin typeface="Calibri" panose="020F0502020204030204" pitchFamily="34" charset="0"/>
                        </a:rPr>
                        <a:t>Sl</a:t>
                      </a:r>
                      <a:r>
                        <a:rPr lang="en-US" sz="1400" dirty="0" smtClean="0">
                          <a:solidFill>
                            <a:schemeClr val="bg1"/>
                          </a:solidFill>
                          <a:latin typeface="Calibri" panose="020F0502020204030204" pitchFamily="34" charset="0"/>
                        </a:rPr>
                        <a:t> #</a:t>
                      </a:r>
                      <a:endParaRPr lang="en-US" sz="1400" dirty="0">
                        <a:solidFill>
                          <a:schemeClr val="bg1"/>
                        </a:solidFill>
                        <a:latin typeface="Calibri" panose="020F0502020204030204" pitchFamily="34" charset="0"/>
                      </a:endParaRPr>
                    </a:p>
                  </a:txBody>
                  <a:tcPr anchor="ctr">
                    <a:solidFill>
                      <a:srgbClr val="002060"/>
                    </a:solidFill>
                  </a:tcPr>
                </a:tc>
                <a:tc>
                  <a:txBody>
                    <a:bodyPr/>
                    <a:lstStyle/>
                    <a:p>
                      <a:pPr algn="ctr"/>
                      <a:r>
                        <a:rPr lang="en-US" sz="1400" dirty="0" smtClean="0">
                          <a:solidFill>
                            <a:schemeClr val="bg1"/>
                          </a:solidFill>
                          <a:latin typeface="Calibri" panose="020F0502020204030204" pitchFamily="34" charset="0"/>
                        </a:rPr>
                        <a:t>10 GE Name </a:t>
                      </a:r>
                      <a:endParaRPr lang="en-US" sz="1400" dirty="0">
                        <a:solidFill>
                          <a:schemeClr val="bg1"/>
                        </a:solidFill>
                        <a:latin typeface="Calibri" panose="020F0502020204030204" pitchFamily="34" charset="0"/>
                      </a:endParaRPr>
                    </a:p>
                  </a:txBody>
                  <a:tcPr anchor="ctr">
                    <a:solidFill>
                      <a:srgbClr val="002060"/>
                    </a:solidFill>
                  </a:tcPr>
                </a:tc>
                <a:tc>
                  <a:txBody>
                    <a:bodyPr/>
                    <a:lstStyle/>
                    <a:p>
                      <a:pPr algn="ctr"/>
                      <a:r>
                        <a:rPr lang="en-US" sz="1400" dirty="0" smtClean="0">
                          <a:solidFill>
                            <a:schemeClr val="bg1"/>
                          </a:solidFill>
                          <a:latin typeface="Calibri" panose="020F0502020204030204" pitchFamily="34" charset="0"/>
                        </a:rPr>
                        <a:t>Site</a:t>
                      </a:r>
                      <a:r>
                        <a:rPr lang="en-US" sz="1400" baseline="0" dirty="0" smtClean="0">
                          <a:solidFill>
                            <a:schemeClr val="bg1"/>
                          </a:solidFill>
                          <a:latin typeface="Calibri" panose="020F0502020204030204" pitchFamily="34" charset="0"/>
                        </a:rPr>
                        <a:t> Name</a:t>
                      </a:r>
                      <a:endParaRPr lang="en-US" sz="1400" dirty="0">
                        <a:solidFill>
                          <a:schemeClr val="bg1"/>
                        </a:solidFill>
                        <a:latin typeface="Calibri" panose="020F0502020204030204" pitchFamily="34" charset="0"/>
                      </a:endParaRPr>
                    </a:p>
                  </a:txBody>
                  <a:tcPr anchor="ctr">
                    <a:solidFill>
                      <a:srgbClr val="002060"/>
                    </a:solidFill>
                  </a:tcPr>
                </a:tc>
                <a:tc>
                  <a:txBody>
                    <a:bodyPr/>
                    <a:lstStyle/>
                    <a:p>
                      <a:pPr algn="ctr"/>
                      <a:r>
                        <a:rPr lang="en-US" sz="1400" dirty="0" smtClean="0">
                          <a:solidFill>
                            <a:schemeClr val="bg1"/>
                          </a:solidFill>
                          <a:latin typeface="Calibri" panose="020F0502020204030204" pitchFamily="34" charset="0"/>
                        </a:rPr>
                        <a:t>Target Timeline</a:t>
                      </a:r>
                      <a:endParaRPr lang="en-US" sz="1400" dirty="0">
                        <a:solidFill>
                          <a:schemeClr val="bg1"/>
                        </a:solidFill>
                        <a:latin typeface="Calibri" panose="020F0502020204030204" pitchFamily="34" charset="0"/>
                      </a:endParaRPr>
                    </a:p>
                  </a:txBody>
                  <a:tcPr anchor="ctr">
                    <a:solidFill>
                      <a:srgbClr val="002060"/>
                    </a:solidFill>
                  </a:tcPr>
                </a:tc>
                <a:tc>
                  <a:txBody>
                    <a:bodyPr/>
                    <a:lstStyle/>
                    <a:p>
                      <a:pPr algn="ctr"/>
                      <a:r>
                        <a:rPr lang="en-US" sz="1400" dirty="0" smtClean="0">
                          <a:solidFill>
                            <a:schemeClr val="bg1"/>
                          </a:solidFill>
                          <a:latin typeface="Calibri" panose="020F0502020204030204" pitchFamily="34" charset="0"/>
                        </a:rPr>
                        <a:t>Plan/Execution</a:t>
                      </a:r>
                      <a:r>
                        <a:rPr lang="en-US" sz="1400" baseline="0" dirty="0" smtClean="0">
                          <a:solidFill>
                            <a:schemeClr val="bg1"/>
                          </a:solidFill>
                          <a:latin typeface="Calibri" panose="020F0502020204030204" pitchFamily="34" charset="0"/>
                        </a:rPr>
                        <a:t> Date</a:t>
                      </a:r>
                      <a:endParaRPr lang="en-US" sz="1400" dirty="0">
                        <a:solidFill>
                          <a:schemeClr val="bg1"/>
                        </a:solidFill>
                        <a:latin typeface="Calibri" panose="020F0502020204030204" pitchFamily="34" charset="0"/>
                      </a:endParaRPr>
                    </a:p>
                  </a:txBody>
                  <a:tcPr anchor="ctr">
                    <a:solidFill>
                      <a:srgbClr val="002060"/>
                    </a:solidFill>
                  </a:tcPr>
                </a:tc>
                <a:tc>
                  <a:txBody>
                    <a:bodyPr/>
                    <a:lstStyle/>
                    <a:p>
                      <a:pPr algn="ctr"/>
                      <a:r>
                        <a:rPr lang="en-US" sz="1400" dirty="0" smtClean="0">
                          <a:solidFill>
                            <a:schemeClr val="bg1"/>
                          </a:solidFill>
                          <a:latin typeface="Calibri" panose="020F0502020204030204" pitchFamily="34" charset="0"/>
                        </a:rPr>
                        <a:t>Status</a:t>
                      </a:r>
                      <a:endParaRPr lang="en-US" sz="1400" dirty="0">
                        <a:solidFill>
                          <a:schemeClr val="bg1"/>
                        </a:solidFill>
                        <a:latin typeface="Calibri" panose="020F0502020204030204" pitchFamily="34" charset="0"/>
                      </a:endParaRPr>
                    </a:p>
                  </a:txBody>
                  <a:tcPr anchor="ctr">
                    <a:solidFill>
                      <a:srgbClr val="002060"/>
                    </a:solidFill>
                  </a:tcPr>
                </a:tc>
                <a:extLst>
                  <a:ext uri="{0D108BD9-81ED-4DB2-BD59-A6C34878D82A}">
                    <a16:rowId xmlns:a16="http://schemas.microsoft.com/office/drawing/2014/main" val="2739585523"/>
                  </a:ext>
                </a:extLst>
              </a:tr>
              <a:tr h="286019">
                <a:tc rowSpan="9">
                  <a:txBody>
                    <a:bodyPr/>
                    <a:lstStyle/>
                    <a:p>
                      <a:pPr marL="0" marR="0" algn="ctr">
                        <a:spcBef>
                          <a:spcPts val="0"/>
                        </a:spcBef>
                        <a:spcAft>
                          <a:spcPts val="0"/>
                        </a:spcAft>
                      </a:pPr>
                      <a:r>
                        <a:rPr lang="en-US" sz="1400" b="1" dirty="0" smtClean="0">
                          <a:effectLst/>
                          <a:latin typeface="Calibri" panose="020F0502020204030204" pitchFamily="34" charset="0"/>
                          <a:ea typeface="Calibri" panose="020F0502020204030204" pitchFamily="34" charset="0"/>
                          <a:cs typeface="Axiata Book" panose="020B0503060202020004" pitchFamily="34" charset="0"/>
                        </a:rPr>
                        <a:t>SCL</a:t>
                      </a:r>
                      <a:r>
                        <a:rPr lang="en-US" sz="1400" dirty="0" smtClean="0">
                          <a:effectLst/>
                          <a:latin typeface="Calibri" panose="020F0502020204030204" pitchFamily="34" charset="0"/>
                          <a:ea typeface="Calibri" panose="020F0502020204030204" pitchFamily="34" charset="0"/>
                          <a:cs typeface="Axiata Book" panose="020B0503060202020004" pitchFamily="34" charset="0"/>
                        </a:rPr>
                        <a:t> </a:t>
                      </a:r>
                    </a:p>
                  </a:txBody>
                  <a:tcPr marL="68580" marR="68580" marT="0" marB="0" anchor="ctr">
                    <a:noFill/>
                  </a:tcPr>
                </a:tc>
                <a:tc>
                  <a:txBody>
                    <a:bodyPr/>
                    <a:lstStyle/>
                    <a:p>
                      <a:pPr marL="0" marR="0" algn="ctr">
                        <a:spcBef>
                          <a:spcPts val="0"/>
                        </a:spcBef>
                        <a:spcAft>
                          <a:spcPts val="0"/>
                        </a:spcAft>
                      </a:pPr>
                      <a:r>
                        <a:rPr lang="en-US" sz="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1</a:t>
                      </a:r>
                    </a:p>
                  </a:txBody>
                  <a:tcPr marL="68580" marR="68580" marT="0" marB="0" anchor="ctr">
                    <a:solidFill>
                      <a:schemeClr val="bg1">
                        <a:lumMod val="85000"/>
                      </a:schemeClr>
                    </a:solidFill>
                  </a:tcPr>
                </a:tc>
                <a:tc>
                  <a:txBody>
                    <a:bodyPr/>
                    <a:lstStyle/>
                    <a:p>
                      <a:pPr marL="0" marR="0">
                        <a:spcBef>
                          <a:spcPts val="0"/>
                        </a:spcBef>
                        <a:spcAft>
                          <a:spcPts val="0"/>
                        </a:spcAft>
                      </a:pPr>
                      <a:r>
                        <a:rPr lang="en-US" sz="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10GE_SCL_DRE14_DRH19_DRH21_DRE29_DRE35_GPSDRO5_GPSDR34_102</a:t>
                      </a:r>
                      <a:endParaRPr lang="en-US" sz="1200" dirty="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solidFill>
                      <a:schemeClr val="bg1">
                        <a:lumMod val="85000"/>
                      </a:schemeClr>
                    </a:solidFill>
                  </a:tcPr>
                </a:tc>
                <a:tc>
                  <a:txBody>
                    <a:bodyPr/>
                    <a:lstStyle/>
                    <a:p>
                      <a:pPr marL="0" marR="0" algn="l">
                        <a:spcBef>
                          <a:spcPts val="0"/>
                        </a:spcBef>
                        <a:spcAft>
                          <a:spcPts val="0"/>
                        </a:spcAft>
                      </a:pPr>
                      <a:r>
                        <a:rPr lang="en-US" sz="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Dhaka3</a:t>
                      </a:r>
                      <a:endParaRPr lang="en-US" sz="1200" dirty="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31/03/</a:t>
                      </a:r>
                      <a:r>
                        <a:rPr lang="en-US" sz="1200" baseline="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2019 </a:t>
                      </a:r>
                      <a:endParaRPr lang="en-US" sz="1200" dirty="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9/1/2019</a:t>
                      </a:r>
                    </a:p>
                  </a:txBody>
                  <a:tcPr marL="0" marR="0" marT="0" marB="0"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Done</a:t>
                      </a:r>
                    </a:p>
                  </a:txBody>
                  <a:tcPr marL="0" marR="0" marT="0" marB="0" anchor="ctr">
                    <a:solidFill>
                      <a:schemeClr val="bg1">
                        <a:lumMod val="85000"/>
                      </a:schemeClr>
                    </a:solidFill>
                  </a:tcPr>
                </a:tc>
                <a:extLst>
                  <a:ext uri="{0D108BD9-81ED-4DB2-BD59-A6C34878D82A}">
                    <a16:rowId xmlns:a16="http://schemas.microsoft.com/office/drawing/2014/main" val="749775793"/>
                  </a:ext>
                </a:extLst>
              </a:tr>
              <a:tr h="286019">
                <a:tc vMerge="1">
                  <a:txBody>
                    <a:bodyPr/>
                    <a:lstStyle/>
                    <a:p>
                      <a:pPr marL="0" marR="0" algn="ctr">
                        <a:spcBef>
                          <a:spcPts val="0"/>
                        </a:spcBef>
                        <a:spcAft>
                          <a:spcPts val="0"/>
                        </a:spcAft>
                      </a:pPr>
                      <a:endParaRPr lang="en-US" sz="1400" dirty="0" smtClean="0">
                        <a:effectLst/>
                        <a:latin typeface="Axiata Book" panose="020B0503060202020004" pitchFamily="34" charset="0"/>
                        <a:ea typeface="Calibri" panose="020F0502020204030204" pitchFamily="34" charset="0"/>
                        <a:cs typeface="Axiata Book" panose="020B0503060202020004" pitchFamily="34" charset="0"/>
                      </a:endParaRPr>
                    </a:p>
                  </a:txBody>
                  <a:tcPr marL="68580" marR="68580" marT="0" marB="0" anchor="ctr"/>
                </a:tc>
                <a:tc>
                  <a:txBody>
                    <a:bodyPr/>
                    <a:lstStyle/>
                    <a:p>
                      <a:pPr marL="0" marR="0" algn="ctr">
                        <a:spcBef>
                          <a:spcPts val="0"/>
                        </a:spcBef>
                        <a:spcAft>
                          <a:spcPts val="0"/>
                        </a:spcAft>
                      </a:pPr>
                      <a:r>
                        <a:rPr lang="en-US" sz="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2</a:t>
                      </a:r>
                      <a:endParaRPr lang="en-US" sz="1200" dirty="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solidFill>
                      <a:schemeClr val="bg1">
                        <a:lumMod val="85000"/>
                      </a:schemeClr>
                    </a:solidFill>
                  </a:tcPr>
                </a:tc>
                <a:tc>
                  <a:txBody>
                    <a:bodyPr/>
                    <a:lstStyle/>
                    <a:p>
                      <a:pPr marL="0" marR="0">
                        <a:spcBef>
                          <a:spcPts val="0"/>
                        </a:spcBef>
                        <a:spcAft>
                          <a:spcPts val="0"/>
                        </a:spcAft>
                      </a:pPr>
                      <a:r>
                        <a:rPr lang="en-US" sz="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10GE_CRE13_DRE12_CRE26_CRE27_CMSDR01_FNSDR01_74</a:t>
                      </a:r>
                      <a:endParaRPr lang="en-US" sz="1200" dirty="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solidFill>
                      <a:schemeClr val="bg1">
                        <a:lumMod val="85000"/>
                      </a:schemeClr>
                    </a:solidFill>
                  </a:tcPr>
                </a:tc>
                <a:tc>
                  <a:txBody>
                    <a:bodyPr/>
                    <a:lstStyle/>
                    <a:p>
                      <a:pPr marL="0" marR="0" algn="l">
                        <a:spcBef>
                          <a:spcPts val="0"/>
                        </a:spcBef>
                        <a:spcAft>
                          <a:spcPts val="0"/>
                        </a:spcAft>
                      </a:pPr>
                      <a:r>
                        <a:rPr lang="en-US" sz="1200" dirty="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Alekharchor</a:t>
                      </a:r>
                    </a:p>
                  </a:txBody>
                  <a:tcPr marL="0" marR="0" marT="0" marB="0"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Calibri" panose="020F0502020204030204" pitchFamily="34" charset="0"/>
                          <a:ea typeface="Calibri" panose="020F0502020204030204" pitchFamily="34" charset="0"/>
                          <a:cs typeface="Axiata Book" panose="020B0503060202020004" pitchFamily="34" charset="0"/>
                        </a:rPr>
                        <a:t>31/03/2019</a:t>
                      </a:r>
                      <a:endParaRPr lang="en-US" sz="1200" kern="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25/02/2019</a:t>
                      </a:r>
                    </a:p>
                  </a:txBody>
                  <a:tcPr marL="0" marR="0" marT="0" marB="0"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Done</a:t>
                      </a:r>
                    </a:p>
                  </a:txBody>
                  <a:tcPr marL="0" marR="0" marT="0" marB="0" anchor="ctr">
                    <a:solidFill>
                      <a:schemeClr val="bg1">
                        <a:lumMod val="85000"/>
                      </a:schemeClr>
                    </a:solidFill>
                  </a:tcPr>
                </a:tc>
                <a:extLst>
                  <a:ext uri="{0D108BD9-81ED-4DB2-BD59-A6C34878D82A}">
                    <a16:rowId xmlns:a16="http://schemas.microsoft.com/office/drawing/2014/main" val="265461234"/>
                  </a:ext>
                </a:extLst>
              </a:tr>
              <a:tr h="286019">
                <a:tc vMerge="1">
                  <a:txBody>
                    <a:bodyPr/>
                    <a:lstStyle/>
                    <a:p>
                      <a:pPr marL="0" marR="0" algn="ctr">
                        <a:spcBef>
                          <a:spcPts val="0"/>
                        </a:spcBef>
                        <a:spcAft>
                          <a:spcPts val="0"/>
                        </a:spcAft>
                      </a:pPr>
                      <a:endParaRPr lang="en-US" sz="1400" dirty="0" smtClean="0">
                        <a:effectLst/>
                        <a:latin typeface="Axiata Book" panose="020B0503060202020004" pitchFamily="34" charset="0"/>
                        <a:ea typeface="Calibri" panose="020F0502020204030204" pitchFamily="34" charset="0"/>
                        <a:cs typeface="Axiata Book" panose="020B0503060202020004" pitchFamily="34" charset="0"/>
                      </a:endParaRPr>
                    </a:p>
                  </a:txBody>
                  <a:tcPr marL="68580" marR="68580" marT="0" marB="0" anchor="ctr"/>
                </a:tc>
                <a:tc>
                  <a:txBody>
                    <a:bodyPr/>
                    <a:lstStyle/>
                    <a:p>
                      <a:pPr marL="0" marR="0" algn="ctr">
                        <a:spcBef>
                          <a:spcPts val="0"/>
                        </a:spcBef>
                        <a:spcAft>
                          <a:spcPts val="0"/>
                        </a:spcAft>
                      </a:pPr>
                      <a:r>
                        <a:rPr lang="en-US" sz="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3</a:t>
                      </a:r>
                      <a:endParaRPr lang="en-US" sz="1200" dirty="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solidFill>
                      <a:schemeClr val="bg1">
                        <a:lumMod val="85000"/>
                      </a:schemeClr>
                    </a:solidFill>
                  </a:tcPr>
                </a:tc>
                <a:tc>
                  <a:txBody>
                    <a:bodyPr/>
                    <a:lstStyle/>
                    <a:p>
                      <a:pPr marL="0" marR="0">
                        <a:spcBef>
                          <a:spcPts val="0"/>
                        </a:spcBef>
                        <a:spcAft>
                          <a:spcPts val="0"/>
                        </a:spcAft>
                      </a:pPr>
                      <a:r>
                        <a:rPr lang="en-US" sz="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10GE_DRE03_DRE11_DRE15_DRE28_NGRPG01_103</a:t>
                      </a:r>
                      <a:endParaRPr lang="en-US" sz="1200" dirty="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solidFill>
                      <a:schemeClr val="bg1">
                        <a:lumMod val="85000"/>
                      </a:schemeClr>
                    </a:solidFill>
                  </a:tcPr>
                </a:tc>
                <a:tc>
                  <a:txBody>
                    <a:bodyPr/>
                    <a:lstStyle/>
                    <a:p>
                      <a:pPr marL="0" marR="0" algn="l">
                        <a:spcBef>
                          <a:spcPts val="0"/>
                        </a:spcBef>
                        <a:spcAft>
                          <a:spcPts val="0"/>
                        </a:spcAft>
                      </a:pPr>
                      <a:r>
                        <a:rPr lang="en-US" sz="1200" dirty="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Vulta</a:t>
                      </a:r>
                    </a:p>
                  </a:txBody>
                  <a:tcPr marL="0" marR="0" marT="0" marB="0"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Calibri" panose="020F0502020204030204" pitchFamily="34" charset="0"/>
                          <a:ea typeface="Calibri" panose="020F0502020204030204" pitchFamily="34" charset="0"/>
                          <a:cs typeface="Axiata Book" panose="020B0503060202020004" pitchFamily="34" charset="0"/>
                        </a:rPr>
                        <a:t>31/03/2019</a:t>
                      </a:r>
                      <a:endParaRPr lang="en-US" sz="1200" kern="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04/03/2019</a:t>
                      </a:r>
                    </a:p>
                  </a:txBody>
                  <a:tcPr marL="0" marR="0" marT="0" marB="0"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lumMod val="50000"/>
                              <a:lumOff val="50000"/>
                            </a:schemeClr>
                          </a:solidFill>
                          <a:effectLst/>
                          <a:latin typeface="Calibri" panose="020F0502020204030204" pitchFamily="34" charset="0"/>
                          <a:ea typeface="Calibri" panose="020F0502020204030204" pitchFamily="34" charset="0"/>
                          <a:cs typeface="Axiata Book" panose="020B0503060202020004" pitchFamily="34" charset="0"/>
                        </a:rPr>
                        <a:t>Done</a:t>
                      </a:r>
                    </a:p>
                  </a:txBody>
                  <a:tcPr marL="0" marR="0" marT="0" marB="0" anchor="ctr">
                    <a:solidFill>
                      <a:schemeClr val="bg1">
                        <a:lumMod val="85000"/>
                      </a:schemeClr>
                    </a:solidFill>
                  </a:tcPr>
                </a:tc>
                <a:extLst>
                  <a:ext uri="{0D108BD9-81ED-4DB2-BD59-A6C34878D82A}">
                    <a16:rowId xmlns:a16="http://schemas.microsoft.com/office/drawing/2014/main" val="539977448"/>
                  </a:ext>
                </a:extLst>
              </a:tr>
              <a:tr h="286019">
                <a:tc vMerge="1">
                  <a:txBody>
                    <a:bodyPr/>
                    <a:lstStyle/>
                    <a:p>
                      <a:pPr marL="0" marR="0" algn="ctr">
                        <a:spcBef>
                          <a:spcPts val="0"/>
                        </a:spcBef>
                        <a:spcAft>
                          <a:spcPts val="0"/>
                        </a:spcAft>
                      </a:pPr>
                      <a:endParaRPr lang="en-US" sz="1200" dirty="0">
                        <a:effectLst/>
                        <a:latin typeface="Axiata Book" panose="020B0503060202020004" pitchFamily="34" charset="0"/>
                        <a:ea typeface="Calibri" panose="020F0502020204030204" pitchFamily="34" charset="0"/>
                        <a:cs typeface="Axiata Book" panose="020B0503060202020004" pitchFamily="34" charset="0"/>
                      </a:endParaRPr>
                    </a:p>
                  </a:txBody>
                  <a:tcPr marL="68580" marR="68580" marT="0" marB="0" anchor="ct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4</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spcBef>
                          <a:spcPts val="0"/>
                        </a:spcBef>
                        <a:spcAft>
                          <a:spcPts val="0"/>
                        </a:spcAft>
                      </a:pPr>
                      <a:r>
                        <a:rPr lang="en-US" sz="1200" dirty="0" smtClean="0">
                          <a:solidFill>
                            <a:srgbClr val="000000"/>
                          </a:solidFill>
                          <a:effectLst/>
                          <a:latin typeface="Calibri" panose="020F0502020204030204" pitchFamily="34" charset="0"/>
                          <a:ea typeface="Calibri" panose="020F0502020204030204" pitchFamily="34" charset="0"/>
                          <a:cs typeface="Axiata Book" panose="020B0503060202020004" pitchFamily="34" charset="0"/>
                        </a:rPr>
                        <a:t>10GE_CRE04_CRE23_CRE24_CRE31_CGDMG29_58</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lgn="l">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Axiata Book" panose="020B0503060202020004" pitchFamily="34" charset="0"/>
                        </a:rPr>
                        <a:t>Akther</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Calibri" panose="020F0502020204030204" pitchFamily="34" charset="0"/>
                          <a:cs typeface="Axiata Book" panose="020B0503060202020004" pitchFamily="34" charset="0"/>
                        </a:rPr>
                        <a:t>31/03/2019</a:t>
                      </a:r>
                      <a:endParaRPr lang="en-US" sz="1200" kern="1200" dirty="0" smtClean="0">
                        <a:solidFill>
                          <a:schemeClr val="dk1"/>
                        </a:solidFill>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25/03/2019</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WIP</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extLst>
                  <a:ext uri="{0D108BD9-81ED-4DB2-BD59-A6C34878D82A}">
                    <a16:rowId xmlns:a16="http://schemas.microsoft.com/office/drawing/2014/main" val="1452915697"/>
                  </a:ext>
                </a:extLst>
              </a:tr>
              <a:tr h="286019">
                <a:tc vMerge="1">
                  <a:txBody>
                    <a:bodyPr/>
                    <a:lstStyle/>
                    <a:p>
                      <a:endParaRPr lang="en-US"/>
                    </a:p>
                  </a:txBody>
                  <a:tcP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5</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spcBef>
                          <a:spcPts val="0"/>
                        </a:spcBef>
                        <a:spcAft>
                          <a:spcPts val="0"/>
                        </a:spcAft>
                      </a:pPr>
                      <a:r>
                        <a:rPr lang="en-US" sz="1200" dirty="0" smtClean="0">
                          <a:solidFill>
                            <a:srgbClr val="000000"/>
                          </a:solidFill>
                          <a:effectLst/>
                          <a:latin typeface="Calibri" panose="020F0502020204030204" pitchFamily="34" charset="0"/>
                          <a:ea typeface="Calibri" panose="020F0502020204030204" pitchFamily="34" charset="0"/>
                          <a:cs typeface="Axiata Book" panose="020B0503060202020004" pitchFamily="34" charset="0"/>
                        </a:rPr>
                        <a:t>10GE_RRH17_RPPGN02_01</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lgn="l">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Axiata Book" panose="020B0503060202020004" pitchFamily="34" charset="0"/>
                        </a:rPr>
                        <a:t>Pirganj</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xiata Book" panose="020B0503060202020004" pitchFamily="34" charset="0"/>
                        </a:rPr>
                        <a:t>31/03/2019</a:t>
                      </a:r>
                      <a:endParaRPr lang="en-US" sz="1200" kern="1200" dirty="0" smtClean="0">
                        <a:solidFill>
                          <a:schemeClr val="dk1"/>
                        </a:solidFill>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Calibri" panose="020F0502020204030204" pitchFamily="34" charset="0"/>
                          <a:ea typeface="Calibri" panose="020F0502020204030204" pitchFamily="34" charset="0"/>
                          <a:cs typeface="Axiata Book" panose="020B0503060202020004" pitchFamily="34" charset="0"/>
                        </a:rPr>
                        <a:t>25/03/2019</a:t>
                      </a:r>
                    </a:p>
                  </a:txBody>
                  <a:tcPr marL="0" marR="0" marT="0" marB="0" anchor="ctr">
                    <a:noFill/>
                  </a:tcP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WIP</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extLst>
                  <a:ext uri="{0D108BD9-81ED-4DB2-BD59-A6C34878D82A}">
                    <a16:rowId xmlns:a16="http://schemas.microsoft.com/office/drawing/2014/main" val="1181664943"/>
                  </a:ext>
                </a:extLst>
              </a:tr>
              <a:tr h="286019">
                <a:tc vMerge="1">
                  <a:txBody>
                    <a:bodyPr/>
                    <a:lstStyle/>
                    <a:p>
                      <a:pPr marL="0" marR="0" algn="ctr">
                        <a:spcBef>
                          <a:spcPts val="0"/>
                        </a:spcBef>
                        <a:spcAft>
                          <a:spcPts val="0"/>
                        </a:spcAft>
                      </a:pPr>
                      <a:endParaRPr lang="en-US" sz="1200" dirty="0">
                        <a:effectLst/>
                        <a:latin typeface="Axiata Book" panose="020B0503060202020004" pitchFamily="34" charset="0"/>
                        <a:ea typeface="Calibri" panose="020F0502020204030204" pitchFamily="34" charset="0"/>
                        <a:cs typeface="Axiata Book" panose="020B0503060202020004" pitchFamily="34" charset="0"/>
                      </a:endParaRPr>
                    </a:p>
                  </a:txBody>
                  <a:tcPr marL="68580" marR="68580" marT="0" marB="0" anchor="ct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6</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spcBef>
                          <a:spcPts val="0"/>
                        </a:spcBef>
                        <a:spcAft>
                          <a:spcPts val="0"/>
                        </a:spcAft>
                      </a:pPr>
                      <a:r>
                        <a:rPr lang="en-US" sz="1200" dirty="0" smtClean="0">
                          <a:solidFill>
                            <a:srgbClr val="000000"/>
                          </a:solidFill>
                          <a:effectLst/>
                          <a:latin typeface="Calibri" panose="020F0502020204030204" pitchFamily="34" charset="0"/>
                          <a:ea typeface="Calibri" panose="020F0502020204030204" pitchFamily="34" charset="0"/>
                          <a:cs typeface="Axiata Book" panose="020B0503060202020004" pitchFamily="34" charset="0"/>
                        </a:rPr>
                        <a:t>10GE_RRH09_BOSJP02_54</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lgn="l">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Axiata Book" panose="020B0503060202020004" pitchFamily="34" charset="0"/>
                        </a:rPr>
                        <a:t>Bogra</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algn="ctr">
                        <a:spcBef>
                          <a:spcPts val="0"/>
                        </a:spcBef>
                        <a:spcAft>
                          <a:spcPts val="0"/>
                        </a:spcAft>
                      </a:pPr>
                      <a:r>
                        <a:rPr lang="en-US" sz="1200" kern="1200" dirty="0" smtClean="0">
                          <a:solidFill>
                            <a:schemeClr val="dk1"/>
                          </a:solidFill>
                          <a:effectLst/>
                          <a:latin typeface="Calibri" panose="020F0502020204030204" pitchFamily="34" charset="0"/>
                          <a:ea typeface="Calibri" panose="020F0502020204030204" pitchFamily="34" charset="0"/>
                          <a:cs typeface="Axiata Book" panose="020B0503060202020004" pitchFamily="34" charset="0"/>
                        </a:rPr>
                        <a:t>30/04/</a:t>
                      </a:r>
                      <a:r>
                        <a:rPr lang="en-US" sz="1200" kern="1200" baseline="0" dirty="0" smtClean="0">
                          <a:solidFill>
                            <a:schemeClr val="dk1"/>
                          </a:solidFill>
                          <a:effectLst/>
                          <a:latin typeface="Calibri" panose="020F0502020204030204" pitchFamily="34" charset="0"/>
                          <a:ea typeface="Calibri" panose="020F0502020204030204" pitchFamily="34" charset="0"/>
                          <a:cs typeface="Axiata Book" panose="020B0503060202020004" pitchFamily="34" charset="0"/>
                        </a:rPr>
                        <a:t>2019</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01/04/2018</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extLst>
                  <a:ext uri="{0D108BD9-81ED-4DB2-BD59-A6C34878D82A}">
                    <a16:rowId xmlns:a16="http://schemas.microsoft.com/office/drawing/2014/main" val="790966019"/>
                  </a:ext>
                </a:extLst>
              </a:tr>
              <a:tr h="286019">
                <a:tc vMerge="1">
                  <a:txBody>
                    <a:bodyPr/>
                    <a:lstStyle/>
                    <a:p>
                      <a:pPr marL="0" marR="0" algn="ctr">
                        <a:spcBef>
                          <a:spcPts val="0"/>
                        </a:spcBef>
                        <a:spcAft>
                          <a:spcPts val="0"/>
                        </a:spcAft>
                      </a:pPr>
                      <a:endParaRPr lang="en-US" sz="1200" dirty="0">
                        <a:effectLst/>
                        <a:latin typeface="Axiata Book" panose="020B0503060202020004" pitchFamily="34" charset="0"/>
                        <a:ea typeface="Calibri" panose="020F0502020204030204" pitchFamily="34" charset="0"/>
                        <a:cs typeface="Axiata Book" panose="020B0503060202020004" pitchFamily="34" charset="0"/>
                      </a:endParaRPr>
                    </a:p>
                  </a:txBody>
                  <a:tcPr marL="68580" marR="68580" marT="0" marB="0" anchor="ct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7</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spcBef>
                          <a:spcPts val="0"/>
                        </a:spcBef>
                        <a:spcAft>
                          <a:spcPts val="0"/>
                        </a:spcAft>
                      </a:pPr>
                      <a:r>
                        <a:rPr lang="en-US" sz="1200" dirty="0" smtClean="0">
                          <a:solidFill>
                            <a:srgbClr val="000000"/>
                          </a:solidFill>
                          <a:effectLst/>
                          <a:latin typeface="Calibri" panose="020F0502020204030204" pitchFamily="34" charset="0"/>
                          <a:ea typeface="Calibri" panose="020F0502020204030204" pitchFamily="34" charset="0"/>
                          <a:cs typeface="Axiata Book" panose="020B0503060202020004" pitchFamily="34" charset="0"/>
                        </a:rPr>
                        <a:t>10GE_KRH08_KHSDR04_13</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lgn="l">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Axiata Book" panose="020B0503060202020004" pitchFamily="34" charset="0"/>
                        </a:rPr>
                        <a:t>Khulna</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xiata Book" panose="020B0503060202020004" pitchFamily="34" charset="0"/>
                        </a:rPr>
                        <a:t>30/04/2019</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08/04/2019</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extLst>
                  <a:ext uri="{0D108BD9-81ED-4DB2-BD59-A6C34878D82A}">
                    <a16:rowId xmlns:a16="http://schemas.microsoft.com/office/drawing/2014/main" val="3007148661"/>
                  </a:ext>
                </a:extLst>
              </a:tr>
              <a:tr h="286019">
                <a:tc vMerge="1">
                  <a:txBody>
                    <a:bodyPr/>
                    <a:lstStyle/>
                    <a:p>
                      <a:pPr marL="0" marR="0" algn="ctr">
                        <a:spcBef>
                          <a:spcPts val="0"/>
                        </a:spcBef>
                        <a:spcAft>
                          <a:spcPts val="0"/>
                        </a:spcAft>
                      </a:pPr>
                      <a:endParaRPr lang="en-US" sz="1200" dirty="0">
                        <a:effectLst/>
                        <a:latin typeface="Axiata Book" panose="020B0503060202020004" pitchFamily="34" charset="0"/>
                        <a:ea typeface="Calibri" panose="020F0502020204030204" pitchFamily="34" charset="0"/>
                        <a:cs typeface="Axiata Book" panose="020B0503060202020004" pitchFamily="34" charset="0"/>
                      </a:endParaRPr>
                    </a:p>
                  </a:txBody>
                  <a:tcPr marL="68580" marR="68580" marT="0" marB="0" anchor="ct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8</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spcBef>
                          <a:spcPts val="0"/>
                        </a:spcBef>
                        <a:spcAft>
                          <a:spcPts val="0"/>
                        </a:spcAft>
                      </a:pPr>
                      <a:r>
                        <a:rPr lang="en-US" sz="1200" dirty="0" smtClean="0">
                          <a:solidFill>
                            <a:srgbClr val="000000"/>
                          </a:solidFill>
                          <a:effectLst/>
                          <a:latin typeface="Calibri" panose="020F0502020204030204" pitchFamily="34" charset="0"/>
                          <a:ea typeface="Calibri" panose="020F0502020204030204" pitchFamily="34" charset="0"/>
                          <a:cs typeface="Axiata Book" panose="020B0503060202020004" pitchFamily="34" charset="0"/>
                        </a:rPr>
                        <a:t>10GE_GEKRH20_JHSDR06_09</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lgn="l">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Axiata Book" panose="020B0503060202020004" pitchFamily="34" charset="0"/>
                        </a:rPr>
                        <a:t>Hatgopalpur</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xiata Book" panose="020B0503060202020004" pitchFamily="34" charset="0"/>
                        </a:rPr>
                        <a:t>30/04/2019</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Calibri" panose="020F0502020204030204" pitchFamily="34" charset="0"/>
                          <a:ea typeface="Calibri" panose="020F0502020204030204" pitchFamily="34" charset="0"/>
                          <a:cs typeface="Axiata Book" panose="020B0503060202020004" pitchFamily="34" charset="0"/>
                        </a:rPr>
                        <a:t>15/04/2019</a:t>
                      </a:r>
                    </a:p>
                  </a:txBody>
                  <a:tcPr marL="0" marR="0" marT="0" marB="0" anchor="ctr">
                    <a:noFill/>
                  </a:tcPr>
                </a:tc>
                <a:tc>
                  <a:txBody>
                    <a:bodyPr/>
                    <a:lstStyle/>
                    <a:p>
                      <a:endParaRPr lang="en-US" dirty="0">
                        <a:latin typeface="Calibri" panose="020F0502020204030204" pitchFamily="34" charset="0"/>
                      </a:endParaRPr>
                    </a:p>
                  </a:txBody>
                  <a:tcPr marL="0" marR="0" marT="0" marB="0" anchor="ctr">
                    <a:noFill/>
                  </a:tcPr>
                </a:tc>
                <a:extLst>
                  <a:ext uri="{0D108BD9-81ED-4DB2-BD59-A6C34878D82A}">
                    <a16:rowId xmlns:a16="http://schemas.microsoft.com/office/drawing/2014/main" val="1328994059"/>
                  </a:ext>
                </a:extLst>
              </a:tr>
              <a:tr h="286019">
                <a:tc vMerge="1">
                  <a:txBody>
                    <a:bodyPr/>
                    <a:lstStyle/>
                    <a:p>
                      <a:pPr marL="0" marR="0" algn="ctr">
                        <a:spcBef>
                          <a:spcPts val="0"/>
                        </a:spcBef>
                        <a:spcAft>
                          <a:spcPts val="0"/>
                        </a:spcAft>
                      </a:pPr>
                      <a:endParaRPr lang="en-US" sz="1200" dirty="0">
                        <a:effectLst/>
                        <a:latin typeface="Axiata Book" panose="020B0503060202020004" pitchFamily="34" charset="0"/>
                        <a:ea typeface="Calibri" panose="020F0502020204030204" pitchFamily="34" charset="0"/>
                        <a:cs typeface="Axiata Book" panose="020B0503060202020004" pitchFamily="34" charset="0"/>
                      </a:endParaRPr>
                    </a:p>
                  </a:txBody>
                  <a:tcPr marL="68580" marR="68580" marT="0" marB="0" anchor="ctr"/>
                </a:tc>
                <a:tc>
                  <a:txBody>
                    <a:bodyPr/>
                    <a:lstStyle/>
                    <a:p>
                      <a:pPr marL="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xiata Book" panose="020B0503060202020004" pitchFamily="34" charset="0"/>
                        </a:rPr>
                        <a:t>9</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spcBef>
                          <a:spcPts val="0"/>
                        </a:spcBef>
                        <a:spcAft>
                          <a:spcPts val="0"/>
                        </a:spcAft>
                      </a:pPr>
                      <a:r>
                        <a:rPr lang="en-US" sz="1200" dirty="0" smtClean="0">
                          <a:solidFill>
                            <a:srgbClr val="000000"/>
                          </a:solidFill>
                          <a:effectLst/>
                          <a:latin typeface="Calibri" panose="020F0502020204030204" pitchFamily="34" charset="0"/>
                          <a:ea typeface="Calibri" panose="020F0502020204030204" pitchFamily="34" charset="0"/>
                          <a:cs typeface="Axiata Book" panose="020B0503060202020004" pitchFamily="34" charset="0"/>
                        </a:rPr>
                        <a:t>10GE_BRH18_BSSDR16_06</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68580" marR="68580" marT="0" marB="0" anchor="ctr">
                    <a:noFill/>
                  </a:tcPr>
                </a:tc>
                <a:tc>
                  <a:txBody>
                    <a:bodyPr/>
                    <a:lstStyle/>
                    <a:p>
                      <a:pPr marL="0" marR="0" algn="l">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Axiata Book" panose="020B0503060202020004" pitchFamily="34" charset="0"/>
                        </a:rPr>
                        <a:t>Barishal</a:t>
                      </a: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xiata Book" panose="020B0503060202020004" pitchFamily="34" charset="0"/>
                        </a:rPr>
                        <a:t>30/04/2019</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Calibri" panose="020F0502020204030204" pitchFamily="34" charset="0"/>
                          <a:ea typeface="Calibri" panose="020F0502020204030204" pitchFamily="34" charset="0"/>
                          <a:cs typeface="Axiata Book" panose="020B0503060202020004" pitchFamily="34" charset="0"/>
                        </a:rPr>
                        <a:t>22/04/2019</a:t>
                      </a:r>
                    </a:p>
                  </a:txBody>
                  <a:tcPr marL="0" marR="0" marT="0" marB="0" anchor="ctr">
                    <a:noFill/>
                  </a:tcPr>
                </a:tc>
                <a:tc>
                  <a:txBody>
                    <a:bodyPr/>
                    <a:lstStyle/>
                    <a:p>
                      <a:pPr marL="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xiata Book" panose="020B0503060202020004" pitchFamily="34" charset="0"/>
                      </a:endParaRPr>
                    </a:p>
                  </a:txBody>
                  <a:tcPr marL="0" marR="0" marT="0" marB="0" anchor="ctr">
                    <a:noFill/>
                  </a:tcPr>
                </a:tc>
                <a:extLst>
                  <a:ext uri="{0D108BD9-81ED-4DB2-BD59-A6C34878D82A}">
                    <a16:rowId xmlns:a16="http://schemas.microsoft.com/office/drawing/2014/main" val="473605957"/>
                  </a:ext>
                </a:extLst>
              </a:tr>
            </a:tbl>
          </a:graphicData>
        </a:graphic>
      </p:graphicFrame>
      <p:sp>
        <p:nvSpPr>
          <p:cNvPr id="11" name="Title 1"/>
          <p:cNvSpPr txBox="1">
            <a:spLocks/>
          </p:cNvSpPr>
          <p:nvPr/>
        </p:nvSpPr>
        <p:spPr>
          <a:xfrm>
            <a:off x="956934" y="1095869"/>
            <a:ext cx="4332789" cy="376772"/>
          </a:xfrm>
          <a:prstGeom prst="rect">
            <a:avLst/>
          </a:prstGeom>
          <a:solidFill>
            <a:schemeClr val="bg1">
              <a:lumMod val="95000"/>
            </a:schemeClr>
          </a:solidFill>
          <a:ln>
            <a:noFill/>
          </a:ln>
        </p:spPr>
        <p:style>
          <a:lnRef idx="1">
            <a:schemeClr val="accent2"/>
          </a:lnRef>
          <a:fillRef idx="2">
            <a:schemeClr val="accent2"/>
          </a:fillRef>
          <a:effectRef idx="1">
            <a:schemeClr val="accent2"/>
          </a:effectRef>
          <a:fontRef idx="minor">
            <a:schemeClr val="dk1"/>
          </a:fontRef>
        </p:style>
        <p:txBody>
          <a:bodyPr anchor="ctr"/>
          <a:lstStyle>
            <a:lvl1pPr algn="l" rtl="0" eaLnBrk="1" fontAlgn="base" hangingPunct="1">
              <a:spcBef>
                <a:spcPct val="0"/>
              </a:spcBef>
              <a:spcAft>
                <a:spcPct val="0"/>
              </a:spcAft>
              <a:defRPr sz="2000" b="1">
                <a:solidFill>
                  <a:srgbClr val="152A6D"/>
                </a:solidFill>
                <a:latin typeface="+mj-lt"/>
                <a:ea typeface="ＭＳ Ｐゴシック" pitchFamily="34" charset="-128"/>
                <a:cs typeface="+mj-cs"/>
              </a:defRPr>
            </a:lvl1pPr>
            <a:lvl2pPr algn="l" rtl="0" eaLnBrk="1" fontAlgn="base" hangingPunct="1">
              <a:spcBef>
                <a:spcPct val="0"/>
              </a:spcBef>
              <a:spcAft>
                <a:spcPct val="0"/>
              </a:spcAft>
              <a:defRPr sz="2000" b="1">
                <a:solidFill>
                  <a:srgbClr val="152A6D"/>
                </a:solidFill>
                <a:latin typeface="Arial" charset="0"/>
                <a:ea typeface="ＭＳ Ｐゴシック" pitchFamily="34" charset="-128"/>
              </a:defRPr>
            </a:lvl2pPr>
            <a:lvl3pPr algn="l" rtl="0" eaLnBrk="1" fontAlgn="base" hangingPunct="1">
              <a:spcBef>
                <a:spcPct val="0"/>
              </a:spcBef>
              <a:spcAft>
                <a:spcPct val="0"/>
              </a:spcAft>
              <a:defRPr sz="2000" b="1">
                <a:solidFill>
                  <a:srgbClr val="152A6D"/>
                </a:solidFill>
                <a:latin typeface="Arial" charset="0"/>
                <a:ea typeface="ＭＳ Ｐゴシック" pitchFamily="34" charset="-128"/>
              </a:defRPr>
            </a:lvl3pPr>
            <a:lvl4pPr algn="l" rtl="0" eaLnBrk="1" fontAlgn="base" hangingPunct="1">
              <a:spcBef>
                <a:spcPct val="0"/>
              </a:spcBef>
              <a:spcAft>
                <a:spcPct val="0"/>
              </a:spcAft>
              <a:defRPr sz="2000" b="1">
                <a:solidFill>
                  <a:srgbClr val="152A6D"/>
                </a:solidFill>
                <a:latin typeface="Arial" charset="0"/>
                <a:ea typeface="ＭＳ Ｐゴシック" pitchFamily="34" charset="-128"/>
              </a:defRPr>
            </a:lvl4pPr>
            <a:lvl5pPr algn="l" rtl="0" eaLnBrk="1" fontAlgn="base" hangingPunct="1">
              <a:spcBef>
                <a:spcPct val="0"/>
              </a:spcBef>
              <a:spcAft>
                <a:spcPct val="0"/>
              </a:spcAft>
              <a:defRPr sz="2000" b="1">
                <a:solidFill>
                  <a:srgbClr val="152A6D"/>
                </a:solidFill>
                <a:latin typeface="Arial" charset="0"/>
                <a:ea typeface="ＭＳ Ｐゴシック" pitchFamily="34" charset="-128"/>
              </a:defRPr>
            </a:lvl5pPr>
            <a:lvl6pPr marL="457200" algn="l" rtl="0" eaLnBrk="1" fontAlgn="base" hangingPunct="1">
              <a:spcBef>
                <a:spcPct val="0"/>
              </a:spcBef>
              <a:spcAft>
                <a:spcPct val="0"/>
              </a:spcAft>
              <a:defRPr sz="2000" b="1">
                <a:solidFill>
                  <a:srgbClr val="152A6D"/>
                </a:solidFill>
                <a:latin typeface="Arial" charset="0"/>
                <a:ea typeface="ＭＳ Ｐゴシック" pitchFamily="34" charset="-128"/>
              </a:defRPr>
            </a:lvl6pPr>
            <a:lvl7pPr marL="914400" algn="l" rtl="0" eaLnBrk="1" fontAlgn="base" hangingPunct="1">
              <a:spcBef>
                <a:spcPct val="0"/>
              </a:spcBef>
              <a:spcAft>
                <a:spcPct val="0"/>
              </a:spcAft>
              <a:defRPr sz="2000" b="1">
                <a:solidFill>
                  <a:srgbClr val="152A6D"/>
                </a:solidFill>
                <a:latin typeface="Arial" charset="0"/>
                <a:ea typeface="ＭＳ Ｐゴシック" pitchFamily="34" charset="-128"/>
              </a:defRPr>
            </a:lvl7pPr>
            <a:lvl8pPr marL="1371600" algn="l" rtl="0" eaLnBrk="1" fontAlgn="base" hangingPunct="1">
              <a:spcBef>
                <a:spcPct val="0"/>
              </a:spcBef>
              <a:spcAft>
                <a:spcPct val="0"/>
              </a:spcAft>
              <a:defRPr sz="2000" b="1">
                <a:solidFill>
                  <a:srgbClr val="152A6D"/>
                </a:solidFill>
                <a:latin typeface="Arial" charset="0"/>
                <a:ea typeface="ＭＳ Ｐゴシック" pitchFamily="34" charset="-128"/>
              </a:defRPr>
            </a:lvl8pPr>
            <a:lvl9pPr marL="1828800" algn="l" rtl="0" eaLnBrk="1" fontAlgn="base" hangingPunct="1">
              <a:spcBef>
                <a:spcPct val="0"/>
              </a:spcBef>
              <a:spcAft>
                <a:spcPct val="0"/>
              </a:spcAft>
              <a:defRPr sz="2000" b="1">
                <a:solidFill>
                  <a:srgbClr val="152A6D"/>
                </a:solidFill>
                <a:latin typeface="Arial" charset="0"/>
                <a:ea typeface="ＭＳ Ｐゴシック" pitchFamily="34" charset="-128"/>
              </a:defRPr>
            </a:lvl9pPr>
          </a:lstStyle>
          <a:p>
            <a:pPr algn="ctr"/>
            <a:r>
              <a:rPr lang="en-US" sz="1600" kern="0" cap="all" dirty="0" smtClean="0">
                <a:solidFill>
                  <a:prstClr val="black"/>
                </a:solidFill>
                <a:latin typeface="Calibri" panose="020F0502020204030204" pitchFamily="34" charset="0"/>
                <a:cs typeface="Axiata Book" panose="020B0503060202020004" pitchFamily="34" charset="0"/>
              </a:rPr>
              <a:t>L3 </a:t>
            </a:r>
            <a:r>
              <a:rPr lang="en-US" sz="1600" kern="0" cap="all" dirty="0" err="1" smtClean="0">
                <a:solidFill>
                  <a:prstClr val="black"/>
                </a:solidFill>
                <a:latin typeface="Calibri" panose="020F0502020204030204" pitchFamily="34" charset="0"/>
                <a:cs typeface="Axiata Book" panose="020B0503060202020004" pitchFamily="34" charset="0"/>
              </a:rPr>
              <a:t>PoP</a:t>
            </a:r>
            <a:r>
              <a:rPr lang="en-US" sz="1600" kern="0" cap="all" dirty="0" smtClean="0">
                <a:solidFill>
                  <a:prstClr val="black"/>
                </a:solidFill>
                <a:latin typeface="Calibri" panose="020F0502020204030204" pitchFamily="34" charset="0"/>
                <a:cs typeface="Axiata Book" panose="020B0503060202020004" pitchFamily="34" charset="0"/>
              </a:rPr>
              <a:t> Readiness</a:t>
            </a:r>
          </a:p>
        </p:txBody>
      </p:sp>
      <p:graphicFrame>
        <p:nvGraphicFramePr>
          <p:cNvPr id="12" name="Table 11"/>
          <p:cNvGraphicFramePr>
            <a:graphicFrameLocks noGrp="1"/>
          </p:cNvGraphicFramePr>
          <p:nvPr>
            <p:extLst>
              <p:ext uri="{D42A27DB-BD31-4B8C-83A1-F6EECF244321}">
                <p14:modId xmlns:p14="http://schemas.microsoft.com/office/powerpoint/2010/main" val="2690324287"/>
              </p:ext>
            </p:extLst>
          </p:nvPr>
        </p:nvGraphicFramePr>
        <p:xfrm>
          <a:off x="649958" y="1472641"/>
          <a:ext cx="4946743" cy="1205247"/>
        </p:xfrm>
        <a:graphic>
          <a:graphicData uri="http://schemas.openxmlformats.org/drawingml/2006/table">
            <a:tbl>
              <a:tblPr firstRow="1" bandRow="1">
                <a:tableStyleId>{5C22544A-7EE6-4342-B048-85BDC9FD1C3A}</a:tableStyleId>
              </a:tblPr>
              <a:tblGrid>
                <a:gridCol w="1529740">
                  <a:extLst>
                    <a:ext uri="{9D8B030D-6E8A-4147-A177-3AD203B41FA5}">
                      <a16:colId xmlns:a16="http://schemas.microsoft.com/office/drawing/2014/main" val="20000"/>
                    </a:ext>
                  </a:extLst>
                </a:gridCol>
                <a:gridCol w="1529740">
                  <a:extLst>
                    <a:ext uri="{9D8B030D-6E8A-4147-A177-3AD203B41FA5}">
                      <a16:colId xmlns:a16="http://schemas.microsoft.com/office/drawing/2014/main" val="20001"/>
                    </a:ext>
                  </a:extLst>
                </a:gridCol>
                <a:gridCol w="1887263">
                  <a:extLst>
                    <a:ext uri="{9D8B030D-6E8A-4147-A177-3AD203B41FA5}">
                      <a16:colId xmlns:a16="http://schemas.microsoft.com/office/drawing/2014/main" val="20003"/>
                    </a:ext>
                  </a:extLst>
                </a:gridCol>
              </a:tblGrid>
              <a:tr h="525467">
                <a:tc>
                  <a:txBody>
                    <a:bodyPr/>
                    <a:lstStyle/>
                    <a:p>
                      <a:pPr algn="ctr"/>
                      <a:r>
                        <a:rPr lang="en-US" sz="1400" dirty="0" smtClean="0">
                          <a:solidFill>
                            <a:schemeClr val="bg1"/>
                          </a:solidFill>
                          <a:latin typeface="Calibri" panose="020F0502020204030204" pitchFamily="34" charset="0"/>
                        </a:rPr>
                        <a:t>Number of </a:t>
                      </a:r>
                      <a:r>
                        <a:rPr lang="en-US" sz="1400" dirty="0" err="1" smtClean="0">
                          <a:solidFill>
                            <a:schemeClr val="bg1"/>
                          </a:solidFill>
                          <a:latin typeface="Calibri" panose="020F0502020204030204" pitchFamily="34" charset="0"/>
                        </a:rPr>
                        <a:t>PoP</a:t>
                      </a:r>
                      <a:endParaRPr lang="en-US" sz="1400" dirty="0">
                        <a:solidFill>
                          <a:schemeClr val="bg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smtClean="0">
                          <a:solidFill>
                            <a:schemeClr val="bg1"/>
                          </a:solidFill>
                          <a:latin typeface="Calibri" panose="020F0502020204030204" pitchFamily="34" charset="0"/>
                        </a:rPr>
                        <a:t>L3</a:t>
                      </a:r>
                      <a:r>
                        <a:rPr lang="en-US" sz="1400" baseline="0" dirty="0" smtClean="0">
                          <a:solidFill>
                            <a:schemeClr val="bg1"/>
                          </a:solidFill>
                          <a:latin typeface="Calibri" panose="020F0502020204030204" pitchFamily="34" charset="0"/>
                        </a:rPr>
                        <a:t> Readiness </a:t>
                      </a:r>
                      <a:endParaRPr lang="en-US" sz="1400" dirty="0">
                        <a:solidFill>
                          <a:schemeClr val="bg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smtClean="0">
                          <a:solidFill>
                            <a:schemeClr val="bg1"/>
                          </a:solidFill>
                          <a:latin typeface="Calibri" panose="020F0502020204030204" pitchFamily="34" charset="0"/>
                        </a:rPr>
                        <a:t>Remarks</a:t>
                      </a:r>
                      <a:endParaRPr lang="en-US" sz="1400" dirty="0">
                        <a:solidFill>
                          <a:schemeClr val="bg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679780">
                <a:tc>
                  <a:txBody>
                    <a:bodyPr/>
                    <a:lstStyle/>
                    <a:p>
                      <a:pPr algn="ctr"/>
                      <a:r>
                        <a:rPr lang="en-US" sz="1600" b="1" dirty="0" smtClean="0">
                          <a:latin typeface="Calibri" panose="020F0502020204030204" pitchFamily="34" charset="0"/>
                        </a:rPr>
                        <a:t>87</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80</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smtClean="0">
                          <a:latin typeface="Calibri" panose="020F0502020204030204" pitchFamily="34" charset="0"/>
                        </a:rPr>
                        <a:t>Remain 7 will be</a:t>
                      </a:r>
                      <a:r>
                        <a:rPr lang="en-US" sz="1600" b="1" baseline="0" dirty="0" smtClean="0">
                          <a:latin typeface="Calibri" panose="020F0502020204030204" pitchFamily="34" charset="0"/>
                        </a:rPr>
                        <a:t> by 31</a:t>
                      </a:r>
                      <a:r>
                        <a:rPr lang="en-US" sz="1600" b="1" baseline="30000" dirty="0" smtClean="0">
                          <a:latin typeface="Calibri" panose="020F0502020204030204" pitchFamily="34" charset="0"/>
                        </a:rPr>
                        <a:t>st</a:t>
                      </a:r>
                      <a:r>
                        <a:rPr lang="en-US" sz="1600" b="1" baseline="0" dirty="0" smtClean="0">
                          <a:latin typeface="Calibri" panose="020F0502020204030204" pitchFamily="34" charset="0"/>
                        </a:rPr>
                        <a:t> April. </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5" name="Chart 14"/>
          <p:cNvGraphicFramePr>
            <a:graphicFrameLocks/>
          </p:cNvGraphicFramePr>
          <p:nvPr>
            <p:extLst>
              <p:ext uri="{D42A27DB-BD31-4B8C-83A1-F6EECF244321}">
                <p14:modId xmlns:p14="http://schemas.microsoft.com/office/powerpoint/2010/main" val="1544570996"/>
              </p:ext>
            </p:extLst>
          </p:nvPr>
        </p:nvGraphicFramePr>
        <p:xfrm>
          <a:off x="6010354" y="40793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Rounded Rectangle 2"/>
          <p:cNvSpPr/>
          <p:nvPr/>
        </p:nvSpPr>
        <p:spPr bwMode="auto">
          <a:xfrm>
            <a:off x="6327181" y="1658983"/>
            <a:ext cx="758682" cy="1492150"/>
          </a:xfrm>
          <a:prstGeom prst="roundRect">
            <a:avLst/>
          </a:prstGeom>
          <a:noFill/>
          <a:ln w="12700" cap="flat" cmpd="sng" algn="ctr">
            <a:solidFill>
              <a:srgbClr val="00B050"/>
            </a:solidFill>
            <a:prstDash val="solid"/>
            <a:round/>
            <a:headEnd type="none" w="med" len="med"/>
            <a:tailEnd type="none" w="med" len="med"/>
          </a:ln>
          <a:effectLst/>
        </p:spPr>
        <p:txBody>
          <a:bodyPr vert="horz" wrap="none" lIns="90000" tIns="45720" rIns="900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4" name="TextBox 3"/>
          <p:cNvSpPr txBox="1"/>
          <p:nvPr/>
        </p:nvSpPr>
        <p:spPr>
          <a:xfrm>
            <a:off x="6451708" y="1760373"/>
            <a:ext cx="581903" cy="276999"/>
          </a:xfrm>
          <a:prstGeom prst="rect">
            <a:avLst/>
          </a:prstGeom>
          <a:noFill/>
        </p:spPr>
        <p:txBody>
          <a:bodyPr wrap="square" rtlCol="0">
            <a:spAutoFit/>
          </a:bodyPr>
          <a:lstStyle/>
          <a:p>
            <a:r>
              <a:rPr lang="en-US" sz="1200" b="1" dirty="0" smtClean="0">
                <a:latin typeface="Calibri" panose="020F0502020204030204" pitchFamily="34" charset="0"/>
              </a:rPr>
              <a:t>Done</a:t>
            </a:r>
            <a:endParaRPr lang="en-US" sz="1200" b="1" dirty="0">
              <a:latin typeface="Calibri" panose="020F0502020204030204" pitchFamily="34" charset="0"/>
            </a:endParaRPr>
          </a:p>
        </p:txBody>
      </p:sp>
    </p:spTree>
    <p:extLst>
      <p:ext uri="{BB962C8B-B14F-4D97-AF65-F5344CB8AC3E}">
        <p14:creationId xmlns:p14="http://schemas.microsoft.com/office/powerpoint/2010/main" val="334688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907" y="179391"/>
            <a:ext cx="1234249" cy="492443"/>
          </a:xfrm>
          <a:prstGeom prst="rect">
            <a:avLst/>
          </a:prstGeom>
        </p:spPr>
        <p:txBody>
          <a:bodyPr wrap="none">
            <a:spAutoFit/>
          </a:bodyPr>
          <a:lstStyle/>
          <a:p>
            <a:r>
              <a:rPr lang="en-US" sz="2600" b="1" dirty="0" smtClean="0">
                <a:solidFill>
                  <a:srgbClr val="002060"/>
                </a:solidFill>
                <a:latin typeface="Calibri" panose="020F0502020204030204" pitchFamily="34" charset="0"/>
              </a:rPr>
              <a:t>Agenda</a:t>
            </a:r>
            <a:endParaRPr lang="en-US" sz="2600" b="1" dirty="0">
              <a:solidFill>
                <a:srgbClr val="002060"/>
              </a:solidFill>
              <a:latin typeface="Calibri" panose="020F0502020204030204" pitchFamily="34" charset="0"/>
            </a:endParaRPr>
          </a:p>
        </p:txBody>
      </p:sp>
      <p:sp>
        <p:nvSpPr>
          <p:cNvPr id="6" name="Freeform 5"/>
          <p:cNvSpPr/>
          <p:nvPr/>
        </p:nvSpPr>
        <p:spPr>
          <a:xfrm>
            <a:off x="851336" y="83901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Performance Review</a:t>
            </a:r>
            <a:endParaRPr lang="en-US" sz="2000" b="1" kern="1200" dirty="0">
              <a:solidFill>
                <a:srgbClr val="002060"/>
              </a:solidFill>
              <a:latin typeface="Calibri" panose="020F0502020204030204" pitchFamily="34" charset="0"/>
            </a:endParaRPr>
          </a:p>
        </p:txBody>
      </p:sp>
      <p:grpSp>
        <p:nvGrpSpPr>
          <p:cNvPr id="2" name="Group 1"/>
          <p:cNvGrpSpPr/>
          <p:nvPr/>
        </p:nvGrpSpPr>
        <p:grpSpPr>
          <a:xfrm>
            <a:off x="4269902" y="839019"/>
            <a:ext cx="2901814" cy="2474278"/>
            <a:chOff x="960283" y="3717516"/>
            <a:chExt cx="2901814" cy="2474278"/>
          </a:xfrm>
          <a:solidFill>
            <a:schemeClr val="bg1">
              <a:lumMod val="85000"/>
            </a:schemeClr>
          </a:solidFill>
        </p:grpSpPr>
        <p:sp>
          <p:nvSpPr>
            <p:cNvPr id="14" name="Freeform 13"/>
            <p:cNvSpPr/>
            <p:nvPr/>
          </p:nvSpPr>
          <p:spPr>
            <a:xfrm>
              <a:off x="960283" y="3717516"/>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7" name="Freeform 6"/>
            <p:cNvSpPr/>
            <p:nvPr/>
          </p:nvSpPr>
          <p:spPr>
            <a:xfrm>
              <a:off x="1265869" y="4147298"/>
              <a:ext cx="2188199" cy="1647719"/>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Quality Incident </a:t>
              </a:r>
              <a:endParaRPr lang="en-US" sz="2000" b="1" kern="1200" dirty="0">
                <a:solidFill>
                  <a:srgbClr val="002060"/>
                </a:solidFill>
                <a:latin typeface="Calibri" panose="020F0502020204030204" pitchFamily="34" charset="0"/>
              </a:endParaRPr>
            </a:p>
          </p:txBody>
        </p:sp>
      </p:grpSp>
      <p:sp>
        <p:nvSpPr>
          <p:cNvPr id="9" name="Freeform 8"/>
          <p:cNvSpPr/>
          <p:nvPr/>
        </p:nvSpPr>
        <p:spPr>
          <a:xfrm>
            <a:off x="7616785" y="855521"/>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Proactive Action Plan for Network Improvement</a:t>
            </a:r>
            <a:endParaRPr lang="en-US" sz="2000" b="1" kern="1200" dirty="0">
              <a:solidFill>
                <a:srgbClr val="002060"/>
              </a:solidFill>
              <a:latin typeface="Calibri" panose="020F0502020204030204" pitchFamily="34" charset="0"/>
            </a:endParaRPr>
          </a:p>
        </p:txBody>
      </p:sp>
      <p:sp>
        <p:nvSpPr>
          <p:cNvPr id="12" name="Freeform 11"/>
          <p:cNvSpPr/>
          <p:nvPr/>
        </p:nvSpPr>
        <p:spPr>
          <a:xfrm>
            <a:off x="851336" y="373546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L2 to L3 Migration</a:t>
            </a:r>
            <a:endParaRPr lang="en-US" sz="2000" b="1" kern="1200" dirty="0">
              <a:solidFill>
                <a:srgbClr val="002060"/>
              </a:solidFill>
              <a:latin typeface="Calibri" panose="020F0502020204030204" pitchFamily="34" charset="0"/>
            </a:endParaRPr>
          </a:p>
        </p:txBody>
      </p:sp>
      <p:grpSp>
        <p:nvGrpSpPr>
          <p:cNvPr id="3" name="Group 2"/>
          <p:cNvGrpSpPr/>
          <p:nvPr/>
        </p:nvGrpSpPr>
        <p:grpSpPr>
          <a:xfrm>
            <a:off x="7697754" y="3743079"/>
            <a:ext cx="2901814" cy="2474278"/>
            <a:chOff x="7865786" y="1352633"/>
            <a:chExt cx="2901814" cy="2474278"/>
          </a:xfrm>
          <a:solidFill>
            <a:schemeClr val="bg1">
              <a:lumMod val="85000"/>
            </a:schemeClr>
          </a:solidFill>
        </p:grpSpPr>
        <p:sp>
          <p:nvSpPr>
            <p:cNvPr id="11" name="Freeform 10"/>
            <p:cNvSpPr/>
            <p:nvPr/>
          </p:nvSpPr>
          <p:spPr>
            <a:xfrm>
              <a:off x="7865786" y="1352633"/>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13" name="Freeform 12"/>
            <p:cNvSpPr/>
            <p:nvPr/>
          </p:nvSpPr>
          <p:spPr>
            <a:xfrm>
              <a:off x="7913468" y="1847488"/>
              <a:ext cx="2806449" cy="1484567"/>
            </a:xfrm>
            <a:custGeom>
              <a:avLst/>
              <a:gdLst>
                <a:gd name="connsiteX0" fmla="*/ 0 w 1690076"/>
                <a:gd name="connsiteY0" fmla="*/ 0 h 1205177"/>
                <a:gd name="connsiteX1" fmla="*/ 1690076 w 1690076"/>
                <a:gd name="connsiteY1" fmla="*/ 0 h 1205177"/>
                <a:gd name="connsiteX2" fmla="*/ 1690076 w 1690076"/>
                <a:gd name="connsiteY2" fmla="*/ 1205177 h 1205177"/>
                <a:gd name="connsiteX3" fmla="*/ 0 w 1690076"/>
                <a:gd name="connsiteY3" fmla="*/ 1205177 h 1205177"/>
                <a:gd name="connsiteX4" fmla="*/ 0 w 1690076"/>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76" h="1205177">
                  <a:moveTo>
                    <a:pt x="0" y="0"/>
                  </a:moveTo>
                  <a:lnTo>
                    <a:pt x="1690076" y="0"/>
                  </a:lnTo>
                  <a:lnTo>
                    <a:pt x="1690076"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Contract Amendment</a:t>
              </a:r>
              <a:endParaRPr lang="en-US" sz="2000" b="1" kern="1200" dirty="0">
                <a:solidFill>
                  <a:srgbClr val="002060"/>
                </a:solidFill>
                <a:latin typeface="Calibri" panose="020F0502020204030204" pitchFamily="34" charset="0"/>
              </a:endParaRPr>
            </a:p>
          </p:txBody>
        </p:sp>
      </p:grpSp>
      <p:sp>
        <p:nvSpPr>
          <p:cNvPr id="15" name="Freeform 14"/>
          <p:cNvSpPr/>
          <p:nvPr/>
        </p:nvSpPr>
        <p:spPr>
          <a:xfrm>
            <a:off x="4269902" y="374307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666750">
              <a:lnSpc>
                <a:spcPct val="90000"/>
              </a:lnSpc>
              <a:spcBef>
                <a:spcPct val="0"/>
              </a:spcBef>
              <a:spcAft>
                <a:spcPct val="35000"/>
              </a:spcAft>
            </a:pPr>
            <a:r>
              <a:rPr lang="en-US" sz="2000" b="1" dirty="0" smtClean="0">
                <a:solidFill>
                  <a:srgbClr val="002060"/>
                </a:solidFill>
                <a:latin typeface="Calibri" panose="020F0502020204030204" pitchFamily="34" charset="0"/>
              </a:rPr>
              <a:t>EMS/OSS Integration</a:t>
            </a:r>
            <a:endParaRPr lang="en-US" sz="20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83228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970" y="298189"/>
            <a:ext cx="3086229" cy="492443"/>
          </a:xfrm>
          <a:prstGeom prst="rect">
            <a:avLst/>
          </a:prstGeom>
        </p:spPr>
        <p:txBody>
          <a:bodyPr wrap="none">
            <a:spAutoFit/>
          </a:bodyPr>
          <a:lstStyle/>
          <a:p>
            <a:r>
              <a:rPr lang="en-US" sz="2500" b="1" dirty="0" smtClean="0">
                <a:solidFill>
                  <a:srgbClr val="002060"/>
                </a:solidFill>
                <a:latin typeface="Calibri" panose="020F0502020204030204" pitchFamily="34" charset="0"/>
              </a:rPr>
              <a:t>EMS/OSS Integration</a:t>
            </a:r>
            <a:endParaRPr lang="en-US" sz="2500" b="1" dirty="0">
              <a:solidFill>
                <a:srgbClr val="002060"/>
              </a:solidFill>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75403936"/>
              </p:ext>
            </p:extLst>
          </p:nvPr>
        </p:nvGraphicFramePr>
        <p:xfrm>
          <a:off x="508805" y="1036853"/>
          <a:ext cx="10923162" cy="5451393"/>
        </p:xfrm>
        <a:graphic>
          <a:graphicData uri="http://schemas.openxmlformats.org/drawingml/2006/table">
            <a:tbl>
              <a:tblPr firstRow="1" bandRow="1">
                <a:tableStyleId>{5C22544A-7EE6-4342-B048-85BDC9FD1C3A}</a:tableStyleId>
              </a:tblPr>
              <a:tblGrid>
                <a:gridCol w="5332259">
                  <a:extLst>
                    <a:ext uri="{9D8B030D-6E8A-4147-A177-3AD203B41FA5}">
                      <a16:colId xmlns:a16="http://schemas.microsoft.com/office/drawing/2014/main" val="2880641855"/>
                    </a:ext>
                  </a:extLst>
                </a:gridCol>
                <a:gridCol w="5590903">
                  <a:extLst>
                    <a:ext uri="{9D8B030D-6E8A-4147-A177-3AD203B41FA5}">
                      <a16:colId xmlns:a16="http://schemas.microsoft.com/office/drawing/2014/main" val="769994675"/>
                    </a:ext>
                  </a:extLst>
                </a:gridCol>
              </a:tblGrid>
              <a:tr h="483153">
                <a:tc>
                  <a:txBody>
                    <a:bodyPr/>
                    <a:lstStyle/>
                    <a:p>
                      <a:pPr algn="ctr"/>
                      <a:r>
                        <a:rPr lang="en-US" dirty="0" smtClean="0">
                          <a:latin typeface="Calibri" panose="020F0502020204030204" pitchFamily="34" charset="0"/>
                        </a:rPr>
                        <a:t>Robi</a:t>
                      </a: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smtClean="0">
                          <a:latin typeface="Calibri" panose="020F0502020204030204" pitchFamily="34" charset="0"/>
                        </a:rPr>
                        <a:t>SCL</a:t>
                      </a: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253B"/>
                    </a:solidFill>
                  </a:tcPr>
                </a:tc>
                <a:extLst>
                  <a:ext uri="{0D108BD9-81ED-4DB2-BD59-A6C34878D82A}">
                    <a16:rowId xmlns:a16="http://schemas.microsoft.com/office/drawing/2014/main" val="2094434130"/>
                  </a:ext>
                </a:extLst>
              </a:tr>
              <a:tr h="214127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libri" panose="020F0502020204030204" pitchFamily="34" charset="0"/>
                          <a:ea typeface="+mn-ea"/>
                          <a:cs typeface="+mn-cs"/>
                        </a:rPr>
                        <a:t>Robi Requested SCL to implement proper </a:t>
                      </a:r>
                      <a:r>
                        <a:rPr lang="en-US" sz="1600" b="1" i="0" kern="1200" dirty="0" smtClean="0">
                          <a:solidFill>
                            <a:schemeClr val="dk1"/>
                          </a:solidFill>
                          <a:effectLst/>
                          <a:latin typeface="Calibri" panose="020F0502020204030204" pitchFamily="34" charset="0"/>
                          <a:ea typeface="+mn-ea"/>
                          <a:cs typeface="+mn-cs"/>
                        </a:rPr>
                        <a:t>EMS/OSS </a:t>
                      </a:r>
                      <a:r>
                        <a:rPr lang="en-US" sz="1600" b="0" i="0" kern="1200" dirty="0" smtClean="0">
                          <a:solidFill>
                            <a:schemeClr val="dk1"/>
                          </a:solidFill>
                          <a:effectLst/>
                          <a:latin typeface="Calibri" panose="020F0502020204030204" pitchFamily="34" charset="0"/>
                          <a:ea typeface="+mn-ea"/>
                          <a:cs typeface="+mn-cs"/>
                        </a:rPr>
                        <a:t>solutions </a:t>
                      </a:r>
                      <a:r>
                        <a:rPr lang="en-US" sz="1600" b="0" i="0" kern="1200" baseline="0" dirty="0" smtClean="0">
                          <a:solidFill>
                            <a:schemeClr val="dk1"/>
                          </a:solidFill>
                          <a:effectLst/>
                          <a:latin typeface="Calibri" panose="020F0502020204030204" pitchFamily="34" charset="0"/>
                          <a:ea typeface="+mn-ea"/>
                          <a:cs typeface="+mn-cs"/>
                        </a:rPr>
                        <a:t> and that is </a:t>
                      </a:r>
                      <a:r>
                        <a:rPr lang="en-US" sz="1600" b="0" i="0" kern="1200" dirty="0" smtClean="0">
                          <a:solidFill>
                            <a:schemeClr val="dk1"/>
                          </a:solidFill>
                          <a:effectLst/>
                          <a:latin typeface="Calibri" panose="020F0502020204030204" pitchFamily="34" charset="0"/>
                          <a:ea typeface="+mn-ea"/>
                          <a:cs typeface="+mn-cs"/>
                        </a:rPr>
                        <a:t>important</a:t>
                      </a:r>
                      <a:r>
                        <a:rPr lang="en-US" sz="1600" b="0" i="0" kern="1200" baseline="0" dirty="0" smtClean="0">
                          <a:solidFill>
                            <a:schemeClr val="dk1"/>
                          </a:solidFill>
                          <a:effectLst/>
                          <a:latin typeface="Calibri" panose="020F0502020204030204" pitchFamily="34" charset="0"/>
                          <a:ea typeface="+mn-ea"/>
                          <a:cs typeface="+mn-cs"/>
                        </a:rPr>
                        <a:t> as their most of </a:t>
                      </a:r>
                      <a:r>
                        <a:rPr lang="en-US" sz="1600" b="0" i="0" kern="1200" dirty="0" smtClean="0">
                          <a:solidFill>
                            <a:schemeClr val="dk1"/>
                          </a:solidFill>
                          <a:effectLst/>
                          <a:latin typeface="Calibri" panose="020F0502020204030204" pitchFamily="34" charset="0"/>
                          <a:ea typeface="+mn-ea"/>
                          <a:cs typeface="+mn-cs"/>
                        </a:rPr>
                        <a:t> 3G/4G network depends on</a:t>
                      </a:r>
                      <a:r>
                        <a:rPr lang="en-US" sz="1600" b="0" i="0" kern="1200" baseline="0" dirty="0" smtClean="0">
                          <a:solidFill>
                            <a:schemeClr val="dk1"/>
                          </a:solidFill>
                          <a:effectLst/>
                          <a:latin typeface="Calibri" panose="020F0502020204030204" pitchFamily="34" charset="0"/>
                          <a:ea typeface="+mn-ea"/>
                          <a:cs typeface="+mn-cs"/>
                        </a:rPr>
                        <a:t> SCL links. In absence of EMS/OSS, </a:t>
                      </a:r>
                      <a:r>
                        <a:rPr lang="en-US" sz="1600" b="0" i="0" kern="1200" dirty="0" smtClean="0">
                          <a:solidFill>
                            <a:schemeClr val="dk1"/>
                          </a:solidFill>
                          <a:effectLst/>
                          <a:latin typeface="Calibri" panose="020F0502020204030204" pitchFamily="34" charset="0"/>
                          <a:ea typeface="+mn-ea"/>
                          <a:cs typeface="+mn-cs"/>
                        </a:rPr>
                        <a:t>difficult to manage</a:t>
                      </a:r>
                      <a:r>
                        <a:rPr lang="en-US" sz="1600" b="0" i="0" kern="1200" baseline="0" dirty="0" smtClean="0">
                          <a:solidFill>
                            <a:schemeClr val="dk1"/>
                          </a:solidFill>
                          <a:effectLst/>
                          <a:latin typeface="Calibri" panose="020F0502020204030204" pitchFamily="34" charset="0"/>
                          <a:ea typeface="+mn-ea"/>
                          <a:cs typeface="+mn-cs"/>
                        </a:rPr>
                        <a:t> :-</a:t>
                      </a:r>
                      <a:endParaRPr lang="en-US" sz="1600" b="0" i="0" kern="1200" dirty="0" smtClean="0">
                        <a:solidFill>
                          <a:schemeClr val="dk1"/>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smtClean="0">
                        <a:solidFill>
                          <a:schemeClr val="dk1"/>
                        </a:solidFill>
                        <a:effectLst/>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err="1" smtClean="0">
                          <a:solidFill>
                            <a:schemeClr val="dk1"/>
                          </a:solidFill>
                          <a:effectLst/>
                          <a:latin typeface="Calibri" panose="020F0502020204030204" pitchFamily="34" charset="0"/>
                          <a:ea typeface="+mn-ea"/>
                          <a:cs typeface="+mn-cs"/>
                        </a:rPr>
                        <a:t>QoS</a:t>
                      </a:r>
                      <a:r>
                        <a:rPr lang="en-US" sz="1600" b="0" i="0" kern="1200" dirty="0" smtClean="0">
                          <a:solidFill>
                            <a:schemeClr val="dk1"/>
                          </a:solidFill>
                          <a:effectLst/>
                          <a:latin typeface="Calibri" panose="020F0502020204030204" pitchFamily="34" charset="0"/>
                          <a:ea typeface="+mn-ea"/>
                          <a:cs typeface="+mn-cs"/>
                        </a:rPr>
                        <a:t> report</a:t>
                      </a:r>
                      <a:r>
                        <a:rPr lang="en-US" sz="1400" b="0" i="0" kern="1200" dirty="0" smtClean="0">
                          <a:solidFill>
                            <a:schemeClr val="dk1"/>
                          </a:solidFill>
                          <a:effectLst/>
                          <a:latin typeface="Calibri" panose="020F0502020204030204" pitchFamily="34" charset="0"/>
                          <a:ea typeface="+mn-ea"/>
                          <a:cs typeface="+mn-cs"/>
                        </a:rPr>
                        <a:t>(delay, jitter, packet loss etc. Resolution: 15 min/</a:t>
                      </a:r>
                      <a:r>
                        <a:rPr lang="en-US" sz="1400" b="0" i="0" kern="1200" baseline="0" dirty="0" smtClean="0">
                          <a:solidFill>
                            <a:schemeClr val="dk1"/>
                          </a:solidFill>
                          <a:effectLst/>
                          <a:latin typeface="Calibri" panose="020F0502020204030204" pitchFamily="34" charset="0"/>
                          <a:ea typeface="+mn-ea"/>
                          <a:cs typeface="+mn-cs"/>
                        </a:rPr>
                        <a:t> hourly</a:t>
                      </a:r>
                      <a:r>
                        <a:rPr lang="en-US" sz="1400" b="0" i="0" kern="1200" dirty="0" smtClean="0">
                          <a:solidFill>
                            <a:schemeClr val="dk1"/>
                          </a:solidFill>
                          <a:effectLst/>
                          <a:latin typeface="Calibri" panose="020F0502020204030204" pitchFamily="34" charset="0"/>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dk1"/>
                          </a:solidFill>
                          <a:effectLst/>
                          <a:latin typeface="Calibri" panose="020F0502020204030204" pitchFamily="34" charset="0"/>
                          <a:ea typeface="+mn-ea"/>
                          <a:cs typeface="+mn-cs"/>
                        </a:rPr>
                        <a:t>Proper link-wise Alarm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dk1"/>
                          </a:solidFill>
                          <a:effectLst/>
                          <a:latin typeface="Calibri" panose="020F0502020204030204" pitchFamily="34" charset="0"/>
                          <a:ea typeface="+mn-ea"/>
                          <a:cs typeface="+mn-cs"/>
                        </a:rPr>
                        <a:t>TT management of SCL links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dk1"/>
                          </a:solidFill>
                          <a:effectLst/>
                          <a:latin typeface="Calibri" panose="020F0502020204030204" pitchFamily="34" charset="0"/>
                          <a:ea typeface="+mn-ea"/>
                          <a:cs typeface="+mn-cs"/>
                        </a:rPr>
                        <a:t>Daily link wise automated</a:t>
                      </a:r>
                      <a:r>
                        <a:rPr lang="en-US" sz="1600" b="0" i="0" kern="1200" baseline="0" dirty="0" smtClean="0">
                          <a:solidFill>
                            <a:schemeClr val="dk1"/>
                          </a:solidFill>
                          <a:effectLst/>
                          <a:latin typeface="Calibri" panose="020F0502020204030204" pitchFamily="34" charset="0"/>
                          <a:ea typeface="+mn-ea"/>
                          <a:cs typeface="+mn-cs"/>
                        </a:rPr>
                        <a:t> outage/downtime/availability report </a:t>
                      </a: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lang="en-US" sz="1600" b="0" i="0" kern="1200" dirty="0" smtClean="0">
                          <a:solidFill>
                            <a:schemeClr val="dk1"/>
                          </a:solidFill>
                          <a:effectLst/>
                          <a:latin typeface="Calibri" panose="020F0502020204030204" pitchFamily="34" charset="0"/>
                          <a:ea typeface="+mn-ea"/>
                          <a:cs typeface="+mn-cs"/>
                        </a:rPr>
                        <a:t>We are already providing </a:t>
                      </a:r>
                      <a:r>
                        <a:rPr lang="en-US" sz="1600" b="0" i="0" kern="1200" dirty="0" err="1" smtClean="0">
                          <a:solidFill>
                            <a:schemeClr val="dk1"/>
                          </a:solidFill>
                          <a:effectLst/>
                          <a:latin typeface="Calibri" panose="020F0502020204030204" pitchFamily="34" charset="0"/>
                          <a:ea typeface="+mn-ea"/>
                          <a:cs typeface="+mn-cs"/>
                        </a:rPr>
                        <a:t>QoS</a:t>
                      </a:r>
                      <a:r>
                        <a:rPr lang="en-US" sz="1600" b="0" i="0" kern="1200" dirty="0" smtClean="0">
                          <a:solidFill>
                            <a:schemeClr val="dk1"/>
                          </a:solidFill>
                          <a:effectLst/>
                          <a:latin typeface="Calibri" panose="020F0502020204030204" pitchFamily="34" charset="0"/>
                          <a:ea typeface="+mn-ea"/>
                          <a:cs typeface="+mn-cs"/>
                        </a:rPr>
                        <a:t> report (delay, jitter, packet loss)daily basis .</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lang="en-US" sz="1600" b="0" i="0" kern="1200" dirty="0" smtClean="0">
                          <a:solidFill>
                            <a:schemeClr val="dk1"/>
                          </a:solidFill>
                          <a:effectLst/>
                          <a:latin typeface="Calibri" panose="020F0502020204030204" pitchFamily="34" charset="0"/>
                          <a:ea typeface="+mn-ea"/>
                          <a:cs typeface="+mn-cs"/>
                        </a:rPr>
                        <a:t>We are already serving this requirement of ROBI. SCL provided NMS access and 3 training sessions till date at ROBI premises to Robi personnel ( with user manual to ROBI).</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lang="en-US" sz="1600" b="0" i="0" kern="1200" dirty="0" smtClean="0">
                          <a:solidFill>
                            <a:schemeClr val="dk1"/>
                          </a:solidFill>
                          <a:effectLst/>
                          <a:latin typeface="Calibri" panose="020F0502020204030204" pitchFamily="34" charset="0"/>
                          <a:ea typeface="+mn-ea"/>
                          <a:cs typeface="+mn-cs"/>
                        </a:rPr>
                        <a:t>For Ticketing and NCR tool integration with Robi OSS solution we have communicated and followed up with ROBI for the </a:t>
                      </a:r>
                      <a:r>
                        <a:rPr lang="en-US" sz="1600" b="1" i="0" kern="1200" dirty="0" smtClean="0">
                          <a:solidFill>
                            <a:schemeClr val="dk1"/>
                          </a:solidFill>
                          <a:effectLst/>
                          <a:latin typeface="Calibri" panose="020F0502020204030204" pitchFamily="34" charset="0"/>
                          <a:ea typeface="+mn-ea"/>
                          <a:cs typeface="+mn-cs"/>
                        </a:rPr>
                        <a:t>last three years</a:t>
                      </a:r>
                      <a:r>
                        <a:rPr lang="en-US" sz="1600" b="0" i="0" kern="1200" dirty="0" smtClean="0">
                          <a:solidFill>
                            <a:schemeClr val="dk1"/>
                          </a:solidFill>
                          <a:effectLst/>
                          <a:latin typeface="Calibri" panose="020F0502020204030204" pitchFamily="34" charset="0"/>
                          <a:ea typeface="+mn-ea"/>
                          <a:cs typeface="+mn-cs"/>
                        </a:rPr>
                        <a:t>. All this time we got the same answer from ROBI that vendor is not capable and it involves additional investment from ROBI end. At last ROBI compelled us to use ROBI system rather than handshaking between two company tools for NCR issue. And the access to ROBI system is the most primitive solution which is a remote desktop access to ROBI network to use the web based tool. Till now no progress from ROBI end for TT management. </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lang="en-US" sz="1600" b="0" i="0" kern="1200" dirty="0" smtClean="0">
                          <a:solidFill>
                            <a:schemeClr val="dk1"/>
                          </a:solidFill>
                          <a:effectLst/>
                          <a:latin typeface="Calibri" panose="020F0502020204030204" pitchFamily="34" charset="0"/>
                          <a:ea typeface="+mn-ea"/>
                          <a:cs typeface="+mn-cs"/>
                        </a:rPr>
                        <a:t>SCL is providing system generated daily report as per ROBI expectation. As per industry standard operator should provide us the daily outage report, but we are helping ROBI doing exception as per ROBI request. </a:t>
                      </a:r>
                      <a:endParaRPr lang="en-US" sz="1600" b="0" i="0" kern="1200" dirty="0" smtClean="0">
                        <a:solidFill>
                          <a:schemeClr val="dk1"/>
                        </a:solidFill>
                        <a:effectLst/>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1274169"/>
                  </a:ext>
                </a:extLst>
              </a:tr>
            </a:tbl>
          </a:graphicData>
        </a:graphic>
      </p:graphicFrame>
      <p:sp>
        <p:nvSpPr>
          <p:cNvPr id="5" name="Rectangle 4"/>
          <p:cNvSpPr/>
          <p:nvPr/>
        </p:nvSpPr>
        <p:spPr>
          <a:xfrm>
            <a:off x="215135" y="1025763"/>
            <a:ext cx="293670" cy="492443"/>
          </a:xfrm>
          <a:prstGeom prst="rect">
            <a:avLst/>
          </a:prstGeom>
        </p:spPr>
        <p:txBody>
          <a:bodyPr wrap="none">
            <a:spAutoFit/>
          </a:bodyPr>
          <a:lstStyle/>
          <a:p>
            <a:pPr lvl="0" algn="ctr" fontAlgn="b">
              <a:defRPr/>
            </a:pPr>
            <a:r>
              <a:rPr lang="en-US" sz="2600" b="1" dirty="0">
                <a:solidFill>
                  <a:srgbClr val="FFC000"/>
                </a:solidFill>
                <a:latin typeface="Calibri" panose="020F0502020204030204" pitchFamily="34" charset="0"/>
              </a:rPr>
              <a:t>!</a:t>
            </a:r>
          </a:p>
        </p:txBody>
      </p:sp>
    </p:spTree>
    <p:extLst>
      <p:ext uri="{BB962C8B-B14F-4D97-AF65-F5344CB8AC3E}">
        <p14:creationId xmlns:p14="http://schemas.microsoft.com/office/powerpoint/2010/main" val="2072374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907" y="179391"/>
            <a:ext cx="1234249" cy="492443"/>
          </a:xfrm>
          <a:prstGeom prst="rect">
            <a:avLst/>
          </a:prstGeom>
        </p:spPr>
        <p:txBody>
          <a:bodyPr wrap="none">
            <a:spAutoFit/>
          </a:bodyPr>
          <a:lstStyle/>
          <a:p>
            <a:r>
              <a:rPr lang="en-US" sz="2600" b="1" dirty="0" smtClean="0">
                <a:solidFill>
                  <a:srgbClr val="002060"/>
                </a:solidFill>
                <a:latin typeface="Calibri" panose="020F0502020204030204" pitchFamily="34" charset="0"/>
              </a:rPr>
              <a:t>Agenda</a:t>
            </a:r>
            <a:endParaRPr lang="en-US" sz="2600" b="1" dirty="0">
              <a:solidFill>
                <a:srgbClr val="002060"/>
              </a:solidFill>
              <a:latin typeface="Calibri" panose="020F0502020204030204" pitchFamily="34" charset="0"/>
            </a:endParaRPr>
          </a:p>
        </p:txBody>
      </p:sp>
      <p:sp>
        <p:nvSpPr>
          <p:cNvPr id="6" name="Freeform 5"/>
          <p:cNvSpPr/>
          <p:nvPr/>
        </p:nvSpPr>
        <p:spPr>
          <a:xfrm>
            <a:off x="851336" y="83901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Performance Review</a:t>
            </a:r>
            <a:endParaRPr lang="en-US" sz="2000" b="1" kern="1200" dirty="0">
              <a:solidFill>
                <a:srgbClr val="002060"/>
              </a:solidFill>
              <a:latin typeface="Calibri" panose="020F0502020204030204" pitchFamily="34" charset="0"/>
            </a:endParaRPr>
          </a:p>
        </p:txBody>
      </p:sp>
      <p:grpSp>
        <p:nvGrpSpPr>
          <p:cNvPr id="2" name="Group 1"/>
          <p:cNvGrpSpPr/>
          <p:nvPr/>
        </p:nvGrpSpPr>
        <p:grpSpPr>
          <a:xfrm>
            <a:off x="4269902" y="839019"/>
            <a:ext cx="2901814" cy="2474278"/>
            <a:chOff x="960283" y="3717516"/>
            <a:chExt cx="2901814" cy="2474278"/>
          </a:xfrm>
          <a:solidFill>
            <a:schemeClr val="bg1">
              <a:lumMod val="85000"/>
            </a:schemeClr>
          </a:solidFill>
        </p:grpSpPr>
        <p:sp>
          <p:nvSpPr>
            <p:cNvPr id="14" name="Freeform 13"/>
            <p:cNvSpPr/>
            <p:nvPr/>
          </p:nvSpPr>
          <p:spPr>
            <a:xfrm>
              <a:off x="960283" y="3717516"/>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7" name="Freeform 6"/>
            <p:cNvSpPr/>
            <p:nvPr/>
          </p:nvSpPr>
          <p:spPr>
            <a:xfrm>
              <a:off x="1265869" y="4147298"/>
              <a:ext cx="2188199" cy="1647719"/>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Quality Incident </a:t>
              </a:r>
              <a:endParaRPr lang="en-US" sz="2000" b="1" kern="1200" dirty="0">
                <a:solidFill>
                  <a:srgbClr val="002060"/>
                </a:solidFill>
                <a:latin typeface="Calibri" panose="020F0502020204030204" pitchFamily="34" charset="0"/>
              </a:endParaRPr>
            </a:p>
          </p:txBody>
        </p:sp>
      </p:grpSp>
      <p:sp>
        <p:nvSpPr>
          <p:cNvPr id="9" name="Freeform 8"/>
          <p:cNvSpPr/>
          <p:nvPr/>
        </p:nvSpPr>
        <p:spPr>
          <a:xfrm>
            <a:off x="7616785" y="855521"/>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Proactive Action Plan for Network Improvement</a:t>
            </a:r>
            <a:endParaRPr lang="en-US" sz="2000" b="1" kern="1200" dirty="0">
              <a:solidFill>
                <a:srgbClr val="002060"/>
              </a:solidFill>
              <a:latin typeface="Calibri" panose="020F0502020204030204" pitchFamily="34" charset="0"/>
            </a:endParaRPr>
          </a:p>
        </p:txBody>
      </p:sp>
      <p:sp>
        <p:nvSpPr>
          <p:cNvPr id="12" name="Freeform 11"/>
          <p:cNvSpPr/>
          <p:nvPr/>
        </p:nvSpPr>
        <p:spPr>
          <a:xfrm>
            <a:off x="851336" y="373546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L2 to L3 Migration</a:t>
            </a:r>
            <a:endParaRPr lang="en-US" sz="2000" b="1" kern="1200" dirty="0">
              <a:solidFill>
                <a:srgbClr val="002060"/>
              </a:solidFill>
              <a:latin typeface="Calibri" panose="020F0502020204030204" pitchFamily="34" charset="0"/>
            </a:endParaRPr>
          </a:p>
        </p:txBody>
      </p:sp>
      <p:grpSp>
        <p:nvGrpSpPr>
          <p:cNvPr id="3" name="Group 2"/>
          <p:cNvGrpSpPr/>
          <p:nvPr/>
        </p:nvGrpSpPr>
        <p:grpSpPr>
          <a:xfrm>
            <a:off x="7697754" y="3743079"/>
            <a:ext cx="2901814" cy="2474278"/>
            <a:chOff x="7865786" y="1352633"/>
            <a:chExt cx="2901814" cy="2474278"/>
          </a:xfrm>
          <a:solidFill>
            <a:schemeClr val="bg1">
              <a:lumMod val="85000"/>
            </a:schemeClr>
          </a:solidFill>
        </p:grpSpPr>
        <p:sp>
          <p:nvSpPr>
            <p:cNvPr id="11" name="Freeform 10"/>
            <p:cNvSpPr/>
            <p:nvPr/>
          </p:nvSpPr>
          <p:spPr>
            <a:xfrm>
              <a:off x="7865786" y="1352633"/>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13" name="Freeform 12"/>
            <p:cNvSpPr/>
            <p:nvPr/>
          </p:nvSpPr>
          <p:spPr>
            <a:xfrm>
              <a:off x="7913468" y="1847488"/>
              <a:ext cx="2806449" cy="1484567"/>
            </a:xfrm>
            <a:custGeom>
              <a:avLst/>
              <a:gdLst>
                <a:gd name="connsiteX0" fmla="*/ 0 w 1690076"/>
                <a:gd name="connsiteY0" fmla="*/ 0 h 1205177"/>
                <a:gd name="connsiteX1" fmla="*/ 1690076 w 1690076"/>
                <a:gd name="connsiteY1" fmla="*/ 0 h 1205177"/>
                <a:gd name="connsiteX2" fmla="*/ 1690076 w 1690076"/>
                <a:gd name="connsiteY2" fmla="*/ 1205177 h 1205177"/>
                <a:gd name="connsiteX3" fmla="*/ 0 w 1690076"/>
                <a:gd name="connsiteY3" fmla="*/ 1205177 h 1205177"/>
                <a:gd name="connsiteX4" fmla="*/ 0 w 1690076"/>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76" h="1205177">
                  <a:moveTo>
                    <a:pt x="0" y="0"/>
                  </a:moveTo>
                  <a:lnTo>
                    <a:pt x="1690076" y="0"/>
                  </a:lnTo>
                  <a:lnTo>
                    <a:pt x="1690076"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Contract Amendment</a:t>
              </a:r>
              <a:endParaRPr lang="en-US" sz="2000" b="1" kern="1200" dirty="0">
                <a:solidFill>
                  <a:srgbClr val="002060"/>
                </a:solidFill>
                <a:latin typeface="Calibri" panose="020F0502020204030204" pitchFamily="34" charset="0"/>
              </a:endParaRPr>
            </a:p>
          </p:txBody>
        </p:sp>
      </p:grpSp>
      <p:sp>
        <p:nvSpPr>
          <p:cNvPr id="15" name="Freeform 14"/>
          <p:cNvSpPr/>
          <p:nvPr/>
        </p:nvSpPr>
        <p:spPr>
          <a:xfrm>
            <a:off x="4269902" y="374307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666750">
              <a:lnSpc>
                <a:spcPct val="90000"/>
              </a:lnSpc>
              <a:spcBef>
                <a:spcPct val="0"/>
              </a:spcBef>
              <a:spcAft>
                <a:spcPct val="35000"/>
              </a:spcAft>
            </a:pPr>
            <a:r>
              <a:rPr lang="en-US" sz="2000" b="1" dirty="0" smtClean="0">
                <a:solidFill>
                  <a:srgbClr val="002060"/>
                </a:solidFill>
                <a:latin typeface="Calibri" panose="020F0502020204030204" pitchFamily="34" charset="0"/>
              </a:rPr>
              <a:t>EMS/OSS Integration</a:t>
            </a:r>
            <a:endParaRPr lang="en-US" sz="20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79362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970" y="298189"/>
            <a:ext cx="3124445" cy="723275"/>
          </a:xfrm>
          <a:prstGeom prst="rect">
            <a:avLst/>
          </a:prstGeom>
        </p:spPr>
        <p:txBody>
          <a:bodyPr wrap="none">
            <a:spAutoFit/>
          </a:bodyPr>
          <a:lstStyle/>
          <a:p>
            <a:r>
              <a:rPr lang="en-US" sz="2500" b="1" dirty="0">
                <a:solidFill>
                  <a:srgbClr val="002060"/>
                </a:solidFill>
                <a:latin typeface="Calibri" panose="020F0502020204030204" pitchFamily="34" charset="0"/>
              </a:rPr>
              <a:t>Contract Amendment </a:t>
            </a:r>
          </a:p>
          <a:p>
            <a:r>
              <a:rPr lang="en-US" sz="1600" b="1" dirty="0" err="1" smtClean="0">
                <a:solidFill>
                  <a:srgbClr val="C00000"/>
                </a:solidFill>
                <a:latin typeface="Calibri" panose="020F0502020204030204" pitchFamily="34" charset="0"/>
              </a:rPr>
              <a:t>QoS</a:t>
            </a:r>
            <a:r>
              <a:rPr lang="en-US" sz="1600" b="1" dirty="0" smtClean="0">
                <a:solidFill>
                  <a:srgbClr val="C00000"/>
                </a:solidFill>
                <a:latin typeface="Calibri" panose="020F0502020204030204" pitchFamily="34" charset="0"/>
              </a:rPr>
              <a:t> KPI and LD mechanism</a:t>
            </a:r>
            <a:endParaRPr lang="en-US" sz="1600" b="1" dirty="0">
              <a:solidFill>
                <a:srgbClr val="C00000"/>
              </a:solidFill>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81654766"/>
              </p:ext>
            </p:extLst>
          </p:nvPr>
        </p:nvGraphicFramePr>
        <p:xfrm>
          <a:off x="650530" y="1242180"/>
          <a:ext cx="10923162" cy="3744513"/>
        </p:xfrm>
        <a:graphic>
          <a:graphicData uri="http://schemas.openxmlformats.org/drawingml/2006/table">
            <a:tbl>
              <a:tblPr firstRow="1" bandRow="1">
                <a:tableStyleId>{5C22544A-7EE6-4342-B048-85BDC9FD1C3A}</a:tableStyleId>
              </a:tblPr>
              <a:tblGrid>
                <a:gridCol w="5332259">
                  <a:extLst>
                    <a:ext uri="{9D8B030D-6E8A-4147-A177-3AD203B41FA5}">
                      <a16:colId xmlns:a16="http://schemas.microsoft.com/office/drawing/2014/main" val="2880641855"/>
                    </a:ext>
                  </a:extLst>
                </a:gridCol>
                <a:gridCol w="5590903">
                  <a:extLst>
                    <a:ext uri="{9D8B030D-6E8A-4147-A177-3AD203B41FA5}">
                      <a16:colId xmlns:a16="http://schemas.microsoft.com/office/drawing/2014/main" val="769994675"/>
                    </a:ext>
                  </a:extLst>
                </a:gridCol>
              </a:tblGrid>
              <a:tr h="483153">
                <a:tc>
                  <a:txBody>
                    <a:bodyPr/>
                    <a:lstStyle/>
                    <a:p>
                      <a:pPr algn="ctr"/>
                      <a:r>
                        <a:rPr lang="en-US" dirty="0" smtClean="0">
                          <a:latin typeface="Calibri" panose="020F0502020204030204" pitchFamily="34" charset="0"/>
                        </a:rPr>
                        <a:t>Robi</a:t>
                      </a: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smtClean="0">
                          <a:latin typeface="Calibri" panose="020F0502020204030204" pitchFamily="34" charset="0"/>
                        </a:rPr>
                        <a:t>SCL</a:t>
                      </a: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253B"/>
                    </a:solidFill>
                  </a:tcPr>
                </a:tc>
                <a:extLst>
                  <a:ext uri="{0D108BD9-81ED-4DB2-BD59-A6C34878D82A}">
                    <a16:rowId xmlns:a16="http://schemas.microsoft.com/office/drawing/2014/main" val="2094434130"/>
                  </a:ext>
                </a:extLst>
              </a:tr>
              <a:tr h="2141274">
                <a:tc>
                  <a:txBody>
                    <a:bodyPr/>
                    <a:lstStyle/>
                    <a:p>
                      <a:pPr algn="l"/>
                      <a:r>
                        <a:rPr lang="en-US" sz="1600" dirty="0" smtClean="0">
                          <a:latin typeface="Calibri" panose="020F0502020204030204" pitchFamily="34" charset="0"/>
                        </a:rPr>
                        <a:t>Robi Proposed</a:t>
                      </a:r>
                      <a:r>
                        <a:rPr lang="en-US" sz="1600" baseline="0" dirty="0" smtClean="0">
                          <a:latin typeface="Calibri" panose="020F0502020204030204" pitchFamily="34" charset="0"/>
                        </a:rPr>
                        <a:t> below Quality KPI with LD mechanism, SCL will share measurement criteria-</a:t>
                      </a: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p>
                      <a:pPr algn="ctr"/>
                      <a:endParaRPr lang="en-US" sz="1600" dirty="0" smtClean="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libri" panose="020F0502020204030204" pitchFamily="34" charset="0"/>
                          <a:ea typeface="+mn-ea"/>
                          <a:cs typeface="+mn-cs"/>
                        </a:rPr>
                        <a:t>SCL previously requested to </a:t>
                      </a:r>
                      <a:r>
                        <a:rPr lang="en-US" sz="1600" b="0" i="0" kern="1200" dirty="0" err="1" smtClean="0">
                          <a:solidFill>
                            <a:schemeClr val="dk1"/>
                          </a:solidFill>
                          <a:effectLst/>
                          <a:latin typeface="Calibri" panose="020F0502020204030204" pitchFamily="34" charset="0"/>
                          <a:ea typeface="+mn-ea"/>
                          <a:cs typeface="+mn-cs"/>
                        </a:rPr>
                        <a:t>Robi</a:t>
                      </a:r>
                      <a:r>
                        <a:rPr lang="en-US" sz="1600" b="0" i="0" kern="1200" dirty="0" smtClean="0">
                          <a:solidFill>
                            <a:schemeClr val="dk1"/>
                          </a:solidFill>
                          <a:effectLst/>
                          <a:latin typeface="Calibri" panose="020F0502020204030204" pitchFamily="34" charset="0"/>
                          <a:ea typeface="+mn-ea"/>
                          <a:cs typeface="+mn-cs"/>
                        </a:rPr>
                        <a:t> for base site wise frame loss data and dependent site list for analysis of </a:t>
                      </a:r>
                      <a:r>
                        <a:rPr lang="en-US" sz="1600" b="0" i="0" kern="1200" dirty="0" err="1" smtClean="0">
                          <a:solidFill>
                            <a:schemeClr val="dk1"/>
                          </a:solidFill>
                          <a:effectLst/>
                          <a:latin typeface="Calibri" panose="020F0502020204030204" pitchFamily="34" charset="0"/>
                          <a:ea typeface="+mn-ea"/>
                          <a:cs typeface="+mn-cs"/>
                        </a:rPr>
                        <a:t>QoS</a:t>
                      </a:r>
                      <a:r>
                        <a:rPr lang="en-US" sz="1600" b="0" i="0" kern="1200" dirty="0" smtClean="0">
                          <a:solidFill>
                            <a:schemeClr val="dk1"/>
                          </a:solidFill>
                          <a:effectLst/>
                          <a:latin typeface="Calibri" panose="020F0502020204030204" pitchFamily="34" charset="0"/>
                          <a:ea typeface="+mn-ea"/>
                          <a:cs typeface="+mn-cs"/>
                        </a:rPr>
                        <a:t> Proposal.</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libri" panose="020F0502020204030204" pitchFamily="34" charset="0"/>
                          <a:ea typeface="+mn-ea"/>
                          <a:cs typeface="+mn-cs"/>
                        </a:rPr>
                        <a:t>Now </a:t>
                      </a:r>
                      <a:r>
                        <a:rPr lang="en-US" sz="1600" b="0" i="0" kern="1200" dirty="0" err="1" smtClean="0">
                          <a:solidFill>
                            <a:schemeClr val="dk1"/>
                          </a:solidFill>
                          <a:effectLst/>
                          <a:latin typeface="Calibri" panose="020F0502020204030204" pitchFamily="34" charset="0"/>
                          <a:ea typeface="+mn-ea"/>
                          <a:cs typeface="+mn-cs"/>
                        </a:rPr>
                        <a:t>Robi</a:t>
                      </a:r>
                      <a:r>
                        <a:rPr lang="en-US" sz="1600" b="0" i="0" kern="1200" dirty="0" smtClean="0">
                          <a:solidFill>
                            <a:schemeClr val="dk1"/>
                          </a:solidFill>
                          <a:effectLst/>
                          <a:latin typeface="Calibri" panose="020F0502020204030204" pitchFamily="34" charset="0"/>
                          <a:ea typeface="+mn-ea"/>
                          <a:cs typeface="+mn-cs"/>
                        </a:rPr>
                        <a:t> asked to explore this data from SCL side.</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libri" panose="020F0502020204030204" pitchFamily="34" charset="0"/>
                          <a:ea typeface="+mn-ea"/>
                          <a:cs typeface="+mn-cs"/>
                        </a:rPr>
                        <a:t>SCL team is working on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1274169"/>
                  </a:ext>
                </a:extLst>
              </a:tr>
            </a:tbl>
          </a:graphicData>
        </a:graphic>
      </p:graphicFrame>
      <p:sp>
        <p:nvSpPr>
          <p:cNvPr id="7" name="Rectangle 6"/>
          <p:cNvSpPr/>
          <p:nvPr/>
        </p:nvSpPr>
        <p:spPr bwMode="auto">
          <a:xfrm>
            <a:off x="650530" y="5087001"/>
            <a:ext cx="10923162" cy="692332"/>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none" lIns="90000" tIns="45720" rIns="90000" bIns="45720" numCol="1" rtlCol="0" anchor="ctr" anchorCtr="0" compatLnSpc="1">
            <a:prstTxWarp prst="textNoShape">
              <a:avLst/>
            </a:prstTxWarp>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US" sz="1400" i="0" u="none" strike="noStrike" cap="none" normalizeH="0" baseline="0" dirty="0" smtClean="0">
                <a:ln>
                  <a:noFill/>
                </a:ln>
                <a:solidFill>
                  <a:schemeClr val="tx1"/>
                </a:solidFill>
                <a:effectLst/>
                <a:latin typeface="Calibri" panose="020F0502020204030204" pitchFamily="34" charset="0"/>
              </a:rPr>
              <a:t>Alignment and</a:t>
            </a:r>
            <a:r>
              <a:rPr kumimoji="0" lang="en-US" sz="1400" i="0" u="none" strike="noStrike" cap="none" normalizeH="0" dirty="0" smtClean="0">
                <a:ln>
                  <a:noFill/>
                </a:ln>
                <a:solidFill>
                  <a:schemeClr val="tx1"/>
                </a:solidFill>
                <a:effectLst/>
                <a:latin typeface="Calibri" panose="020F0502020204030204" pitchFamily="34" charset="0"/>
              </a:rPr>
              <a:t> </a:t>
            </a:r>
            <a:r>
              <a:rPr kumimoji="0" lang="en-US" sz="1400" i="0" u="none" strike="noStrike" cap="none" normalizeH="0" baseline="0" dirty="0" smtClean="0">
                <a:ln>
                  <a:noFill/>
                </a:ln>
                <a:solidFill>
                  <a:schemeClr val="tx1"/>
                </a:solidFill>
                <a:effectLst/>
                <a:latin typeface="Calibri" panose="020F0502020204030204" pitchFamily="34" charset="0"/>
              </a:rPr>
              <a:t> Timeline require from</a:t>
            </a:r>
            <a:r>
              <a:rPr kumimoji="0" lang="en-US" sz="1400" i="0" u="none" strike="noStrike" cap="none" normalizeH="0" dirty="0" smtClean="0">
                <a:ln>
                  <a:noFill/>
                </a:ln>
                <a:solidFill>
                  <a:schemeClr val="tx1"/>
                </a:solidFill>
                <a:effectLst/>
                <a:latin typeface="Calibri" panose="020F0502020204030204" pitchFamily="34" charset="0"/>
              </a:rPr>
              <a:t> SCL</a:t>
            </a:r>
            <a:endParaRPr kumimoji="0" lang="en-US" sz="1400" i="0" u="none" strike="noStrike" cap="none" normalizeH="0" baseline="0" dirty="0" smtClean="0">
              <a:ln>
                <a:noFill/>
              </a:ln>
              <a:solidFill>
                <a:schemeClr val="tx1"/>
              </a:solidFill>
              <a:effectLst/>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676655" y="2293078"/>
            <a:ext cx="5188567" cy="2593469"/>
          </a:xfrm>
          <a:prstGeom prst="rect">
            <a:avLst/>
          </a:prstGeom>
        </p:spPr>
      </p:pic>
      <p:sp>
        <p:nvSpPr>
          <p:cNvPr id="2" name="Rectangle 1"/>
          <p:cNvSpPr/>
          <p:nvPr/>
        </p:nvSpPr>
        <p:spPr>
          <a:xfrm>
            <a:off x="345139" y="4998520"/>
            <a:ext cx="293670" cy="492443"/>
          </a:xfrm>
          <a:prstGeom prst="rect">
            <a:avLst/>
          </a:prstGeom>
        </p:spPr>
        <p:txBody>
          <a:bodyPr wrap="none">
            <a:spAutoFit/>
          </a:bodyPr>
          <a:lstStyle/>
          <a:p>
            <a:pPr lvl="0" algn="ctr" fontAlgn="b">
              <a:defRPr/>
            </a:pPr>
            <a:r>
              <a:rPr lang="en-US" sz="2600" b="1" dirty="0">
                <a:solidFill>
                  <a:srgbClr val="FFC000"/>
                </a:solidFill>
                <a:latin typeface="Calibri" panose="020F0502020204030204" pitchFamily="34" charset="0"/>
              </a:rPr>
              <a:t>!</a:t>
            </a:r>
          </a:p>
        </p:txBody>
      </p:sp>
    </p:spTree>
    <p:extLst>
      <p:ext uri="{BB962C8B-B14F-4D97-AF65-F5344CB8AC3E}">
        <p14:creationId xmlns:p14="http://schemas.microsoft.com/office/powerpoint/2010/main" val="2644712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970" y="298189"/>
            <a:ext cx="3124445" cy="723275"/>
          </a:xfrm>
          <a:prstGeom prst="rect">
            <a:avLst/>
          </a:prstGeom>
        </p:spPr>
        <p:txBody>
          <a:bodyPr wrap="none">
            <a:spAutoFit/>
          </a:bodyPr>
          <a:lstStyle/>
          <a:p>
            <a:r>
              <a:rPr lang="en-US" sz="2500" b="1" dirty="0" smtClean="0">
                <a:solidFill>
                  <a:srgbClr val="002060"/>
                </a:solidFill>
                <a:latin typeface="Calibri" panose="020F0502020204030204" pitchFamily="34" charset="0"/>
              </a:rPr>
              <a:t>Contract Amendment </a:t>
            </a:r>
          </a:p>
          <a:p>
            <a:r>
              <a:rPr lang="en-US" sz="1600" b="1" dirty="0" smtClean="0">
                <a:solidFill>
                  <a:srgbClr val="C00000"/>
                </a:solidFill>
                <a:latin typeface="Calibri" panose="020F0502020204030204" pitchFamily="34" charset="0"/>
              </a:rPr>
              <a:t>Force </a:t>
            </a:r>
            <a:r>
              <a:rPr lang="en-US" sz="1600" b="1" dirty="0">
                <a:solidFill>
                  <a:srgbClr val="C00000"/>
                </a:solidFill>
                <a:latin typeface="Calibri" panose="020F0502020204030204" pitchFamily="34" charset="0"/>
              </a:rPr>
              <a:t>Majeure</a:t>
            </a:r>
          </a:p>
        </p:txBody>
      </p:sp>
      <p:graphicFrame>
        <p:nvGraphicFramePr>
          <p:cNvPr id="6" name="Table 5"/>
          <p:cNvGraphicFramePr>
            <a:graphicFrameLocks noGrp="1"/>
          </p:cNvGraphicFramePr>
          <p:nvPr>
            <p:extLst>
              <p:ext uri="{D42A27DB-BD31-4B8C-83A1-F6EECF244321}">
                <p14:modId xmlns:p14="http://schemas.microsoft.com/office/powerpoint/2010/main" val="174972550"/>
              </p:ext>
            </p:extLst>
          </p:nvPr>
        </p:nvGraphicFramePr>
        <p:xfrm>
          <a:off x="645459" y="1242180"/>
          <a:ext cx="10928233" cy="3256833"/>
        </p:xfrm>
        <a:graphic>
          <a:graphicData uri="http://schemas.openxmlformats.org/drawingml/2006/table">
            <a:tbl>
              <a:tblPr firstRow="1" bandRow="1">
                <a:tableStyleId>{5C22544A-7EE6-4342-B048-85BDC9FD1C3A}</a:tableStyleId>
              </a:tblPr>
              <a:tblGrid>
                <a:gridCol w="5337330">
                  <a:extLst>
                    <a:ext uri="{9D8B030D-6E8A-4147-A177-3AD203B41FA5}">
                      <a16:colId xmlns:a16="http://schemas.microsoft.com/office/drawing/2014/main" val="2880641855"/>
                    </a:ext>
                  </a:extLst>
                </a:gridCol>
                <a:gridCol w="5590903">
                  <a:extLst>
                    <a:ext uri="{9D8B030D-6E8A-4147-A177-3AD203B41FA5}">
                      <a16:colId xmlns:a16="http://schemas.microsoft.com/office/drawing/2014/main" val="769994675"/>
                    </a:ext>
                  </a:extLst>
                </a:gridCol>
              </a:tblGrid>
              <a:tr h="483153">
                <a:tc>
                  <a:txBody>
                    <a:bodyPr/>
                    <a:lstStyle/>
                    <a:p>
                      <a:pPr algn="ctr"/>
                      <a:r>
                        <a:rPr lang="en-US" dirty="0" smtClean="0">
                          <a:latin typeface="Calibri" panose="020F0502020204030204" pitchFamily="34" charset="0"/>
                        </a:rPr>
                        <a:t>Robi</a:t>
                      </a: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smtClean="0">
                          <a:latin typeface="Calibri" panose="020F0502020204030204" pitchFamily="34" charset="0"/>
                        </a:rPr>
                        <a:t>SCL</a:t>
                      </a: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253B"/>
                    </a:solidFill>
                  </a:tcPr>
                </a:tc>
                <a:extLst>
                  <a:ext uri="{0D108BD9-81ED-4DB2-BD59-A6C34878D82A}">
                    <a16:rowId xmlns:a16="http://schemas.microsoft.com/office/drawing/2014/main" val="2094434130"/>
                  </a:ext>
                </a:extLst>
              </a:tr>
              <a:tr h="21412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libri" panose="020F0502020204030204" pitchFamily="34" charset="0"/>
                          <a:ea typeface="+mn-ea"/>
                          <a:cs typeface="+mn-cs"/>
                        </a:rPr>
                        <a:t>Force Majeure clause was discuss – SCL emphasized that Act of Govt. &amp; Act of God will be consider as Force Majeure and it should written in agreement.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smtClean="0">
                        <a:solidFill>
                          <a:schemeClr val="dk1"/>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Calibri" panose="020F0502020204030204" pitchFamily="34" charset="0"/>
                          <a:ea typeface="+mn-ea"/>
                          <a:cs typeface="+mn-cs"/>
                        </a:rPr>
                        <a:t>Robi proposed below write up- </a:t>
                      </a:r>
                      <a:r>
                        <a:rPr lang="en-US" sz="1600" b="0" i="0" kern="1200" dirty="0" smtClean="0">
                          <a:solidFill>
                            <a:schemeClr val="dk1"/>
                          </a:solidFill>
                          <a:effectLst/>
                          <a:latin typeface="Calibri" panose="020F0502020204030204" pitchFamily="34" charset="0"/>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libri" panose="020F0502020204030204" pitchFamily="34" charset="0"/>
                          <a:ea typeface="+mn-ea"/>
                          <a:cs typeface="+mn-cs"/>
                        </a:rPr>
                        <a:t>“laws, regulations, and orders of the Government entity having requisite jurisdiction (excluding orders/directions, which are notified earlier by govt. entity and for which there are alternative routes/remedies/resolutions),   power failure at national grid [(for continuous  period of more than eight (8) hours”.</a:t>
                      </a: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Calibri" panose="020F0502020204030204" pitchFamily="34" charset="0"/>
                          <a:ea typeface="+mn-ea"/>
                          <a:cs typeface="+mn-cs"/>
                        </a:rPr>
                        <a:t>SCL proposed below write up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libri" panose="020F0502020204030204" pitchFamily="34" charset="0"/>
                          <a:ea typeface="+mn-ea"/>
                          <a:cs typeface="+mn-cs"/>
                        </a:rPr>
                        <a:t>“laws, regulations and orders or </a:t>
                      </a:r>
                      <a:r>
                        <a:rPr lang="en-US" sz="1600" b="1" i="0" kern="1200" dirty="0" smtClean="0">
                          <a:solidFill>
                            <a:schemeClr val="tx2"/>
                          </a:solidFill>
                          <a:effectLst/>
                          <a:latin typeface="Calibri" panose="020F0502020204030204" pitchFamily="34" charset="0"/>
                          <a:ea typeface="+mn-ea"/>
                          <a:cs typeface="+mn-cs"/>
                        </a:rPr>
                        <a:t>actions/emergencies</a:t>
                      </a:r>
                      <a:r>
                        <a:rPr lang="en-US" sz="1600" b="0" i="0" kern="1200" dirty="0" smtClean="0">
                          <a:solidFill>
                            <a:schemeClr val="dk1"/>
                          </a:solidFill>
                          <a:effectLst/>
                          <a:latin typeface="Calibri" panose="020F0502020204030204" pitchFamily="34" charset="0"/>
                          <a:ea typeface="+mn-ea"/>
                          <a:cs typeface="+mn-cs"/>
                        </a:rPr>
                        <a:t> thereunder of the Govt. entity having requisite jurisdiction (excluding orders/directions/</a:t>
                      </a:r>
                      <a:r>
                        <a:rPr lang="en-US" sz="1600" b="1" i="0" kern="1200" dirty="0" smtClean="0">
                          <a:solidFill>
                            <a:schemeClr val="tx2"/>
                          </a:solidFill>
                          <a:effectLst/>
                          <a:latin typeface="Calibri" panose="020F0502020204030204" pitchFamily="34" charset="0"/>
                          <a:ea typeface="+mn-ea"/>
                          <a:cs typeface="+mn-cs"/>
                        </a:rPr>
                        <a:t>actions/emergencies</a:t>
                      </a:r>
                      <a:r>
                        <a:rPr lang="en-US" sz="1600" b="0" i="0" kern="1200" dirty="0" smtClean="0">
                          <a:solidFill>
                            <a:schemeClr val="dk1"/>
                          </a:solidFill>
                          <a:effectLst/>
                          <a:latin typeface="Calibri" panose="020F0502020204030204" pitchFamily="34" charset="0"/>
                          <a:ea typeface="+mn-ea"/>
                          <a:cs typeface="+mn-cs"/>
                        </a:rPr>
                        <a:t> of the Govt. entity which are notified earlier by the Govt. entity and for which there are alternative routes/remedies/resolutions), power failure at national grid [for continuous period of more than eight (8)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1274169"/>
                  </a:ext>
                </a:extLst>
              </a:tr>
            </a:tbl>
          </a:graphicData>
        </a:graphic>
      </p:graphicFrame>
      <p:sp>
        <p:nvSpPr>
          <p:cNvPr id="7" name="Rectangle 6"/>
          <p:cNvSpPr/>
          <p:nvPr/>
        </p:nvSpPr>
        <p:spPr bwMode="auto">
          <a:xfrm>
            <a:off x="645459" y="5123543"/>
            <a:ext cx="10923162" cy="941337"/>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0000" tIns="45720" rIns="90000" bIns="45720" numCol="1" rtlCol="0" anchor="ctr" anchorCtr="0" compatLnSpc="1">
            <a:prstTxWarp prst="textNoShape">
              <a:avLst/>
            </a:prstTxWarp>
          </a:bodyPr>
          <a:lstStyle/>
          <a:p>
            <a:pPr algn="just" eaLnBrk="0" fontAlgn="base" hangingPunct="0">
              <a:spcBef>
                <a:spcPct val="50000"/>
              </a:spcBef>
              <a:spcAft>
                <a:spcPct val="0"/>
              </a:spcAft>
            </a:pPr>
            <a:r>
              <a:rPr lang="en-US" sz="1600" b="1" u="sng" dirty="0" smtClean="0">
                <a:latin typeface="Calibri" panose="020F0502020204030204" pitchFamily="34" charset="0"/>
              </a:rPr>
              <a:t>Decision-</a:t>
            </a:r>
            <a:r>
              <a:rPr lang="en-US" sz="1600" dirty="0" smtClean="0">
                <a:latin typeface="Calibri" panose="020F0502020204030204" pitchFamily="34" charset="0"/>
              </a:rPr>
              <a:t> </a:t>
            </a:r>
            <a:r>
              <a:rPr lang="en-US" sz="1600" dirty="0">
                <a:latin typeface="Calibri" panose="020F0502020204030204" pitchFamily="34" charset="0"/>
              </a:rPr>
              <a:t> Robi Already aligned with SCL in Internal meeting Considering that SCL will maintain </a:t>
            </a:r>
            <a:r>
              <a:rPr lang="en-US" sz="1600" dirty="0" smtClean="0">
                <a:latin typeface="Calibri" panose="020F0502020204030204" pitchFamily="34" charset="0"/>
              </a:rPr>
              <a:t>regular patrolling </a:t>
            </a:r>
            <a:r>
              <a:rPr lang="en-US" sz="1600" dirty="0">
                <a:latin typeface="Calibri" panose="020F0502020204030204" pitchFamily="34" charset="0"/>
              </a:rPr>
              <a:t>and take proactive action for quick resolutions  to avoid LD and force majeure. </a:t>
            </a:r>
            <a:r>
              <a:rPr lang="en-US" sz="1600" dirty="0" smtClean="0">
                <a:latin typeface="Calibri" panose="020F0502020204030204" pitchFamily="34" charset="0"/>
              </a:rPr>
              <a:t>(</a:t>
            </a:r>
            <a:r>
              <a:rPr lang="en-US" sz="1600" dirty="0">
                <a:latin typeface="Calibri" panose="020F0502020204030204" pitchFamily="34" charset="0"/>
              </a:rPr>
              <a:t>Pole shifting , Drainage works, T&amp;T line maintenance should be excluded from force majeure</a:t>
            </a:r>
            <a:endParaRPr kumimoji="0" lang="en-US" sz="1200" i="0" u="none" strike="noStrike" cap="none" normalizeH="0" baseline="0" dirty="0" smtClean="0">
              <a:ln>
                <a:noFill/>
              </a:ln>
              <a:solidFill>
                <a:schemeClr val="tx1"/>
              </a:solidFill>
              <a:effectLst/>
              <a:latin typeface="Calibri" panose="020F0502020204030204" pitchFamily="34" charset="0"/>
            </a:endParaRPr>
          </a:p>
        </p:txBody>
      </p:sp>
      <p:sp>
        <p:nvSpPr>
          <p:cNvPr id="2" name="Rectangle 1"/>
          <p:cNvSpPr/>
          <p:nvPr/>
        </p:nvSpPr>
        <p:spPr>
          <a:xfrm>
            <a:off x="104504" y="5045164"/>
            <a:ext cx="542468" cy="523220"/>
          </a:xfrm>
          <a:prstGeom prst="rect">
            <a:avLst/>
          </a:prstGeom>
        </p:spPr>
        <p:txBody>
          <a:bodyPr wrap="square">
            <a:spAutoFit/>
          </a:bodyPr>
          <a:lstStyle/>
          <a:p>
            <a:pPr lvl="0" algn="ctr">
              <a:defRPr/>
            </a:pPr>
            <a:r>
              <a:rPr lang="en-US" sz="2800" b="1" dirty="0">
                <a:solidFill>
                  <a:srgbClr val="00B050"/>
                </a:solidFill>
                <a:latin typeface="Wingdings 2" pitchFamily="18" charset="2"/>
              </a:rPr>
              <a:t>P</a:t>
            </a:r>
          </a:p>
        </p:txBody>
      </p:sp>
    </p:spTree>
    <p:extLst>
      <p:ext uri="{BB962C8B-B14F-4D97-AF65-F5344CB8AC3E}">
        <p14:creationId xmlns:p14="http://schemas.microsoft.com/office/powerpoint/2010/main" val="3438391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9" y="317658"/>
            <a:ext cx="10515600" cy="845442"/>
          </a:xfrm>
        </p:spPr>
        <p:txBody>
          <a:bodyPr/>
          <a:lstStyle/>
          <a:p>
            <a:r>
              <a:rPr lang="en-US" sz="2600" dirty="0">
                <a:solidFill>
                  <a:srgbClr val="002060"/>
                </a:solidFill>
                <a:latin typeface="Calibri" panose="020F0502020204030204" pitchFamily="34" charset="0"/>
              </a:rPr>
              <a:t>Contract Amendment </a:t>
            </a:r>
            <a:r>
              <a:rPr lang="en-US" sz="2600" dirty="0" smtClean="0">
                <a:solidFill>
                  <a:srgbClr val="002060"/>
                </a:solidFill>
                <a:latin typeface="Calibri" panose="020F0502020204030204" pitchFamily="34" charset="0"/>
              </a:rPr>
              <a:t>-SCL</a:t>
            </a:r>
            <a:r>
              <a:rPr lang="en-US" sz="2800" dirty="0">
                <a:solidFill>
                  <a:srgbClr val="002060"/>
                </a:solidFill>
                <a:latin typeface="Calibri" panose="020F0502020204030204" pitchFamily="34" charset="0"/>
              </a:rPr>
              <a:t/>
            </a:r>
            <a:br>
              <a:rPr lang="en-US" sz="2800" dirty="0">
                <a:solidFill>
                  <a:srgbClr val="002060"/>
                </a:solidFill>
                <a:latin typeface="Calibri" panose="020F0502020204030204" pitchFamily="34" charset="0"/>
              </a:rPr>
            </a:br>
            <a:r>
              <a:rPr lang="en-US" sz="1600" dirty="0" smtClean="0">
                <a:solidFill>
                  <a:srgbClr val="C00000"/>
                </a:solidFill>
                <a:latin typeface="Calibri" panose="020F0502020204030204" pitchFamily="34" charset="0"/>
              </a:rPr>
              <a:t>206 </a:t>
            </a:r>
            <a:r>
              <a:rPr lang="en-US" sz="1600" dirty="0" smtClean="0">
                <a:solidFill>
                  <a:srgbClr val="C00000"/>
                </a:solidFill>
                <a:latin typeface="Calibri" panose="020F0502020204030204" pitchFamily="34" charset="0"/>
              </a:rPr>
              <a:t>terminated sites</a:t>
            </a:r>
            <a:endParaRPr lang="en-US" sz="1600" dirty="0">
              <a:solidFill>
                <a:srgbClr val="C00000"/>
              </a:solidFill>
              <a:latin typeface="Calibri" panose="020F0502020204030204" pitchFamily="34" charset="0"/>
            </a:endParaRPr>
          </a:p>
        </p:txBody>
      </p:sp>
      <p:sp>
        <p:nvSpPr>
          <p:cNvPr id="3" name="Content Placeholder 2"/>
          <p:cNvSpPr>
            <a:spLocks noGrp="1"/>
          </p:cNvSpPr>
          <p:nvPr>
            <p:ph idx="1"/>
          </p:nvPr>
        </p:nvSpPr>
        <p:spPr>
          <a:xfrm>
            <a:off x="668383" y="1163100"/>
            <a:ext cx="10515600" cy="4989506"/>
          </a:xfrm>
        </p:spPr>
        <p:txBody>
          <a:bodyPr/>
          <a:lstStyle/>
          <a:p>
            <a:r>
              <a:rPr lang="en-US" b="0" dirty="0" smtClean="0"/>
              <a:t> </a:t>
            </a:r>
            <a:r>
              <a:rPr lang="en-US" b="0" dirty="0">
                <a:latin typeface="Calibri" panose="020F0502020204030204" pitchFamily="34" charset="0"/>
              </a:rPr>
              <a:t>206 terminated sites- </a:t>
            </a:r>
            <a:endParaRPr lang="en-US" b="0" dirty="0" smtClean="0">
              <a:latin typeface="Calibri" panose="020F0502020204030204" pitchFamily="34" charset="0"/>
            </a:endParaRPr>
          </a:p>
          <a:p>
            <a:r>
              <a:rPr lang="en-US" b="0" dirty="0" smtClean="0">
                <a:latin typeface="Calibri" panose="020F0502020204030204" pitchFamily="34" charset="0"/>
              </a:rPr>
              <a:t>Summary of Discussion till date:</a:t>
            </a:r>
            <a:endParaRPr lang="en-US" b="0" dirty="0">
              <a:latin typeface="Calibri" panose="020F0502020204030204" pitchFamily="34" charset="0"/>
            </a:endParaRPr>
          </a:p>
          <a:p>
            <a:r>
              <a:rPr lang="en-US" b="0" dirty="0" smtClean="0">
                <a:latin typeface="Calibri" panose="020F0502020204030204" pitchFamily="34" charset="0"/>
              </a:rPr>
              <a:t> </a:t>
            </a:r>
            <a:r>
              <a:rPr lang="en-US" dirty="0" smtClean="0">
                <a:latin typeface="Calibri" panose="020F0502020204030204" pitchFamily="34" charset="0"/>
              </a:rPr>
              <a:t>Robi Feedback:</a:t>
            </a:r>
            <a:r>
              <a:rPr lang="en-US" b="0" dirty="0" smtClean="0">
                <a:latin typeface="Calibri" panose="020F0502020204030204" pitchFamily="34" charset="0"/>
              </a:rPr>
              <a:t> Agreed </a:t>
            </a:r>
            <a:r>
              <a:rPr lang="en-US" b="0" dirty="0">
                <a:latin typeface="Calibri" panose="020F0502020204030204" pitchFamily="34" charset="0"/>
              </a:rPr>
              <a:t>to keep equipment at </a:t>
            </a:r>
            <a:r>
              <a:rPr lang="en-US" b="0" dirty="0" err="1">
                <a:latin typeface="Calibri" panose="020F0502020204030204" pitchFamily="34" charset="0"/>
              </a:rPr>
              <a:t>AT</a:t>
            </a:r>
            <a:r>
              <a:rPr lang="en-US" b="0" dirty="0">
                <a:latin typeface="Calibri" panose="020F0502020204030204" pitchFamily="34" charset="0"/>
              </a:rPr>
              <a:t> </a:t>
            </a:r>
            <a:r>
              <a:rPr lang="en-US" b="0" dirty="0" smtClean="0">
                <a:latin typeface="Calibri" panose="020F0502020204030204" pitchFamily="34" charset="0"/>
              </a:rPr>
              <a:t>sites </a:t>
            </a:r>
          </a:p>
          <a:p>
            <a:pPr lvl="2"/>
            <a:r>
              <a:rPr lang="en-US" dirty="0" smtClean="0">
                <a:latin typeface="Calibri" panose="020F0502020204030204" pitchFamily="34" charset="0"/>
              </a:rPr>
              <a:t>SCL Feedback</a:t>
            </a:r>
            <a:r>
              <a:rPr lang="en-US" b="0" dirty="0" smtClean="0">
                <a:latin typeface="Calibri" panose="020F0502020204030204" pitchFamily="34" charset="0"/>
              </a:rPr>
              <a:t>: As these are sites of 3G phase 2, there are no AT sites.</a:t>
            </a:r>
          </a:p>
          <a:p>
            <a:r>
              <a:rPr lang="en-US" b="0" dirty="0" smtClean="0">
                <a:latin typeface="Calibri" panose="020F0502020204030204" pitchFamily="34" charset="0"/>
              </a:rPr>
              <a:t> </a:t>
            </a:r>
            <a:endParaRPr lang="en-US" b="0" dirty="0">
              <a:latin typeface="Calibri" panose="020F0502020204030204" pitchFamily="34" charset="0"/>
            </a:endParaRPr>
          </a:p>
          <a:p>
            <a:r>
              <a:rPr lang="en-US" b="0" dirty="0">
                <a:latin typeface="Calibri" panose="020F0502020204030204" pitchFamily="34" charset="0"/>
              </a:rPr>
              <a:t> </a:t>
            </a:r>
            <a:r>
              <a:rPr lang="en-US" dirty="0" smtClean="0">
                <a:latin typeface="Calibri" panose="020F0502020204030204" pitchFamily="34" charset="0"/>
              </a:rPr>
              <a:t>Robi Feedback:</a:t>
            </a:r>
            <a:r>
              <a:rPr lang="en-US" b="0" dirty="0" smtClean="0">
                <a:latin typeface="Calibri" panose="020F0502020204030204" pitchFamily="34" charset="0"/>
              </a:rPr>
              <a:t> Robi agreed to keep sites required </a:t>
            </a:r>
            <a:r>
              <a:rPr lang="en-US" b="0" dirty="0">
                <a:latin typeface="Calibri" panose="020F0502020204030204" pitchFamily="34" charset="0"/>
              </a:rPr>
              <a:t>to maintain other Robi </a:t>
            </a:r>
            <a:r>
              <a:rPr lang="en-US" b="0" dirty="0" smtClean="0">
                <a:latin typeface="Calibri" panose="020F0502020204030204" pitchFamily="34" charset="0"/>
              </a:rPr>
              <a:t>sites after SCL provides list. </a:t>
            </a:r>
          </a:p>
          <a:p>
            <a:pPr lvl="2"/>
            <a:r>
              <a:rPr lang="en-US" dirty="0" smtClean="0">
                <a:latin typeface="Calibri" panose="020F0502020204030204" pitchFamily="34" charset="0"/>
              </a:rPr>
              <a:t>SCL Feedback:</a:t>
            </a:r>
            <a:r>
              <a:rPr lang="en-US" b="0" dirty="0" smtClean="0">
                <a:latin typeface="Calibri" panose="020F0502020204030204" pitchFamily="34" charset="0"/>
              </a:rPr>
              <a:t> Robi </a:t>
            </a:r>
            <a:r>
              <a:rPr lang="en-US" b="0" dirty="0">
                <a:latin typeface="Calibri" panose="020F0502020204030204" pitchFamily="34" charset="0"/>
              </a:rPr>
              <a:t>planning team will validate the list and the </a:t>
            </a:r>
            <a:r>
              <a:rPr lang="en-US" dirty="0">
                <a:latin typeface="Calibri" panose="020F0502020204030204" pitchFamily="34" charset="0"/>
              </a:rPr>
              <a:t>space &amp; power cost will be borne by Robi</a:t>
            </a:r>
            <a:r>
              <a:rPr lang="en-US" b="0" dirty="0" smtClean="0">
                <a:latin typeface="Calibri" panose="020F0502020204030204" pitchFamily="34" charset="0"/>
              </a:rPr>
              <a:t>. The Number of sites need to be aligned between both parties.</a:t>
            </a:r>
          </a:p>
          <a:p>
            <a:pPr marL="914400" lvl="2" indent="0">
              <a:buNone/>
            </a:pPr>
            <a:r>
              <a:rPr lang="en-US" b="0" dirty="0" smtClean="0">
                <a:latin typeface="Calibri" panose="020F0502020204030204" pitchFamily="34" charset="0"/>
              </a:rPr>
              <a:t> </a:t>
            </a:r>
            <a:endParaRPr lang="en-US" b="0" dirty="0">
              <a:latin typeface="Calibri" panose="020F0502020204030204" pitchFamily="34" charset="0"/>
            </a:endParaRPr>
          </a:p>
          <a:p>
            <a:r>
              <a:rPr lang="en-US" b="0" dirty="0">
                <a:latin typeface="Calibri" panose="020F0502020204030204" pitchFamily="34" charset="0"/>
              </a:rPr>
              <a:t> </a:t>
            </a:r>
            <a:r>
              <a:rPr lang="en-US" dirty="0" smtClean="0">
                <a:latin typeface="Calibri" panose="020F0502020204030204" pitchFamily="34" charset="0"/>
              </a:rPr>
              <a:t>Robi Feedback:</a:t>
            </a:r>
            <a:r>
              <a:rPr lang="en-US" b="0" dirty="0" smtClean="0">
                <a:latin typeface="Calibri" panose="020F0502020204030204" pitchFamily="34" charset="0"/>
              </a:rPr>
              <a:t> Robi </a:t>
            </a:r>
            <a:r>
              <a:rPr lang="en-US" b="0" dirty="0">
                <a:latin typeface="Calibri" panose="020F0502020204030204" pitchFamily="34" charset="0"/>
              </a:rPr>
              <a:t>proposed to dismantle rest of the equipment from e.co sites as these will incur additional cost to Robi for Space &amp; Power. Alternatively, SCL may have separate arrangement with e.co to keep their equipment for their business continuation. </a:t>
            </a:r>
          </a:p>
          <a:p>
            <a:pPr lvl="2"/>
            <a:r>
              <a:rPr lang="en-US" dirty="0" smtClean="0">
                <a:latin typeface="Calibri" panose="020F0502020204030204" pitchFamily="34" charset="0"/>
              </a:rPr>
              <a:t>SCL Feedback:</a:t>
            </a:r>
            <a:r>
              <a:rPr lang="en-US" b="0" dirty="0" smtClean="0">
                <a:latin typeface="Calibri" panose="020F0502020204030204" pitchFamily="34" charset="0"/>
              </a:rPr>
              <a:t> In the last Governance meeting, it was shown as a good gesture from Robi higher management that SCL can keep equipment at the sites. On that notion, we would like to keep our </a:t>
            </a:r>
            <a:r>
              <a:rPr lang="en-US" b="0" dirty="0" smtClean="0">
                <a:latin typeface="Calibri" panose="020F0502020204030204" pitchFamily="34" charset="0"/>
              </a:rPr>
              <a:t>equipment's </a:t>
            </a:r>
            <a:r>
              <a:rPr lang="en-US" b="0" dirty="0" smtClean="0">
                <a:latin typeface="Calibri" panose="020F0502020204030204" pitchFamily="34" charset="0"/>
              </a:rPr>
              <a:t>for another 3 months.</a:t>
            </a:r>
            <a:r>
              <a:rPr lang="en-US" b="0"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432171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83" y="226719"/>
            <a:ext cx="10515600" cy="785141"/>
          </a:xfrm>
        </p:spPr>
        <p:txBody>
          <a:bodyPr/>
          <a:lstStyle/>
          <a:p>
            <a:r>
              <a:rPr lang="en-US" sz="2600" dirty="0">
                <a:solidFill>
                  <a:srgbClr val="002060"/>
                </a:solidFill>
                <a:latin typeface="Calibri" panose="020F0502020204030204" pitchFamily="34" charset="0"/>
              </a:rPr>
              <a:t>Contract Amendment -SCL</a:t>
            </a:r>
            <a:r>
              <a:rPr lang="en-US" sz="2600" dirty="0" smtClean="0">
                <a:latin typeface="Calibri" panose="020F0502020204030204" pitchFamily="34" charset="0"/>
              </a:rPr>
              <a:t/>
            </a:r>
            <a:br>
              <a:rPr lang="en-US" sz="2600" dirty="0" smtClean="0">
                <a:latin typeface="Calibri" panose="020F0502020204030204" pitchFamily="34" charset="0"/>
              </a:rPr>
            </a:br>
            <a:r>
              <a:rPr lang="en-US" sz="1600" dirty="0" smtClean="0">
                <a:solidFill>
                  <a:srgbClr val="C00000"/>
                </a:solidFill>
                <a:latin typeface="Calibri" panose="020F0502020204030204" pitchFamily="34" charset="0"/>
              </a:rPr>
              <a:t>Settlement </a:t>
            </a:r>
            <a:r>
              <a:rPr lang="en-US" sz="1600" dirty="0" smtClean="0">
                <a:solidFill>
                  <a:srgbClr val="C00000"/>
                </a:solidFill>
                <a:latin typeface="Calibri" panose="020F0502020204030204" pitchFamily="34" charset="0"/>
              </a:rPr>
              <a:t>of 2G agreement</a:t>
            </a:r>
            <a:endParaRPr lang="en-US" sz="1600" dirty="0">
              <a:solidFill>
                <a:srgbClr val="C00000"/>
              </a:solidFill>
              <a:latin typeface="Calibri" panose="020F0502020204030204" pitchFamily="34" charset="0"/>
            </a:endParaRPr>
          </a:p>
        </p:txBody>
      </p:sp>
      <p:sp>
        <p:nvSpPr>
          <p:cNvPr id="3" name="Content Placeholder 2"/>
          <p:cNvSpPr>
            <a:spLocks noGrp="1"/>
          </p:cNvSpPr>
          <p:nvPr>
            <p:ph idx="1"/>
          </p:nvPr>
        </p:nvSpPr>
        <p:spPr>
          <a:xfrm>
            <a:off x="746760" y="1011860"/>
            <a:ext cx="10515600" cy="5077453"/>
          </a:xfrm>
        </p:spPr>
        <p:txBody>
          <a:bodyPr/>
          <a:lstStyle/>
          <a:p>
            <a:pPr marL="0" indent="0">
              <a:buNone/>
            </a:pPr>
            <a:r>
              <a:rPr lang="en-US" u="sng" dirty="0" smtClean="0">
                <a:latin typeface="Calibri" panose="020F0502020204030204" pitchFamily="34" charset="0"/>
              </a:rPr>
              <a:t>Maximum LD deduction bar</a:t>
            </a:r>
          </a:p>
          <a:p>
            <a:pPr marL="0" indent="0">
              <a:buNone/>
            </a:pPr>
            <a:endParaRPr lang="en-US" b="0" dirty="0" smtClean="0">
              <a:latin typeface="Calibri" panose="020F0502020204030204" pitchFamily="34" charset="0"/>
            </a:endParaRPr>
          </a:p>
          <a:p>
            <a:pPr marL="0" indent="0">
              <a:buNone/>
            </a:pPr>
            <a:r>
              <a:rPr lang="en-US" b="0" dirty="0" smtClean="0">
                <a:latin typeface="Calibri" panose="020F0502020204030204" pitchFamily="34" charset="0"/>
              </a:rPr>
              <a:t>SCL wants maximum 20% bar on LD deduction across all agreements. With other operators, we are practicing significantly lower percentage.</a:t>
            </a:r>
          </a:p>
          <a:p>
            <a:pPr marL="0" indent="0">
              <a:buNone/>
            </a:pPr>
            <a:endParaRPr lang="en-US" b="0" dirty="0">
              <a:latin typeface="Calibri" panose="020F0502020204030204" pitchFamily="34" charset="0"/>
            </a:endParaRPr>
          </a:p>
          <a:p>
            <a:pPr marL="0" indent="0">
              <a:buNone/>
            </a:pPr>
            <a:r>
              <a:rPr lang="en-US" u="sng" dirty="0" smtClean="0">
                <a:latin typeface="Calibri" panose="020F0502020204030204" pitchFamily="34" charset="0"/>
              </a:rPr>
              <a:t>Lock-in period:</a:t>
            </a:r>
          </a:p>
          <a:p>
            <a:pPr marL="0" indent="0">
              <a:buNone/>
            </a:pPr>
            <a:r>
              <a:rPr lang="en-US" b="0" dirty="0" smtClean="0">
                <a:latin typeface="Calibri" panose="020F0502020204030204" pitchFamily="34" charset="0"/>
              </a:rPr>
              <a:t>Price: 2 years</a:t>
            </a:r>
          </a:p>
          <a:p>
            <a:pPr marL="0" indent="0">
              <a:buNone/>
            </a:pPr>
            <a:r>
              <a:rPr lang="en-US" b="0" dirty="0" smtClean="0">
                <a:latin typeface="Calibri" panose="020F0502020204030204" pitchFamily="34" charset="0"/>
              </a:rPr>
              <a:t>Service lock-in: 2 years</a:t>
            </a:r>
          </a:p>
          <a:p>
            <a:pPr marL="0" indent="0">
              <a:buNone/>
            </a:pPr>
            <a:r>
              <a:rPr lang="en-US" b="0" dirty="0" smtClean="0">
                <a:latin typeface="Calibri" panose="020F0502020204030204" pitchFamily="34" charset="0"/>
              </a:rPr>
              <a:t>For up-gradation: 2 years from the date of up-gradation of the particular service. It will be treated as a new deployment</a:t>
            </a:r>
          </a:p>
          <a:p>
            <a:pPr marL="0" indent="0">
              <a:buNone/>
            </a:pPr>
            <a:endParaRPr lang="en-US" b="0" u="sng" dirty="0" smtClean="0">
              <a:latin typeface="Calibri" panose="020F0502020204030204" pitchFamily="34" charset="0"/>
            </a:endParaRPr>
          </a:p>
          <a:p>
            <a:pPr marL="0" indent="0">
              <a:buNone/>
            </a:pPr>
            <a:r>
              <a:rPr lang="en-US" u="sng" dirty="0" smtClean="0">
                <a:latin typeface="Calibri" panose="020F0502020204030204" pitchFamily="34" charset="0"/>
              </a:rPr>
              <a:t>Late payment interest charge:</a:t>
            </a:r>
          </a:p>
          <a:p>
            <a:pPr marL="0" indent="0">
              <a:buNone/>
            </a:pPr>
            <a:r>
              <a:rPr lang="en-US" b="0" dirty="0" smtClean="0">
                <a:latin typeface="Calibri" panose="020F0502020204030204" pitchFamily="34" charset="0"/>
              </a:rPr>
              <a:t>It was agreed by Robi SCEPMO head that it will be 1.5% monthly but Robi has now changed their stand point to “Bangladesh Bank lending rate”. The issue is still pending. </a:t>
            </a:r>
          </a:p>
          <a:p>
            <a:pPr marL="0" indent="0">
              <a:buNone/>
            </a:pPr>
            <a:r>
              <a:rPr lang="en-US" b="0" dirty="0" smtClean="0">
                <a:latin typeface="Calibri" panose="020F0502020204030204" pitchFamily="34" charset="0"/>
              </a:rPr>
              <a:t>SCL is practicing 1.5% late payment interest with other operators as well. </a:t>
            </a:r>
          </a:p>
          <a:p>
            <a:pPr marL="0" indent="0">
              <a:buNone/>
            </a:pPr>
            <a:endParaRPr lang="en-US" b="0" dirty="0">
              <a:latin typeface="Calibri" panose="020F0502020204030204" pitchFamily="34" charset="0"/>
            </a:endParaRPr>
          </a:p>
          <a:p>
            <a:endParaRPr lang="en-US" b="0" dirty="0" smtClean="0">
              <a:latin typeface="Calibri" panose="020F0502020204030204" pitchFamily="34" charset="0"/>
            </a:endParaRPr>
          </a:p>
          <a:p>
            <a:endParaRPr lang="en-US" b="0" dirty="0">
              <a:latin typeface="Calibri" panose="020F0502020204030204" pitchFamily="34" charset="0"/>
            </a:endParaRPr>
          </a:p>
        </p:txBody>
      </p:sp>
    </p:spTree>
    <p:extLst>
      <p:ext uri="{BB962C8B-B14F-4D97-AF65-F5344CB8AC3E}">
        <p14:creationId xmlns:p14="http://schemas.microsoft.com/office/powerpoint/2010/main" val="253582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907" y="179391"/>
            <a:ext cx="1234249" cy="492443"/>
          </a:xfrm>
          <a:prstGeom prst="rect">
            <a:avLst/>
          </a:prstGeom>
        </p:spPr>
        <p:txBody>
          <a:bodyPr wrap="none">
            <a:spAutoFit/>
          </a:bodyPr>
          <a:lstStyle/>
          <a:p>
            <a:r>
              <a:rPr lang="en-US" sz="2600" b="1" dirty="0" smtClean="0">
                <a:solidFill>
                  <a:srgbClr val="002060"/>
                </a:solidFill>
                <a:latin typeface="Calibri" panose="020F0502020204030204" pitchFamily="34" charset="0"/>
              </a:rPr>
              <a:t>Agenda</a:t>
            </a:r>
            <a:endParaRPr lang="en-US" sz="2600" b="1" dirty="0">
              <a:solidFill>
                <a:srgbClr val="002060"/>
              </a:solidFill>
              <a:latin typeface="Calibri" panose="020F0502020204030204" pitchFamily="34" charset="0"/>
            </a:endParaRPr>
          </a:p>
        </p:txBody>
      </p:sp>
      <p:sp>
        <p:nvSpPr>
          <p:cNvPr id="6" name="Freeform 5"/>
          <p:cNvSpPr/>
          <p:nvPr/>
        </p:nvSpPr>
        <p:spPr>
          <a:xfrm>
            <a:off x="851336" y="83901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Performance Review</a:t>
            </a:r>
            <a:endParaRPr lang="en-US" sz="2000" b="1" kern="1200" dirty="0">
              <a:solidFill>
                <a:srgbClr val="002060"/>
              </a:solidFill>
              <a:latin typeface="Calibri" panose="020F0502020204030204" pitchFamily="34" charset="0"/>
            </a:endParaRPr>
          </a:p>
        </p:txBody>
      </p:sp>
      <p:grpSp>
        <p:nvGrpSpPr>
          <p:cNvPr id="2" name="Group 1"/>
          <p:cNvGrpSpPr/>
          <p:nvPr/>
        </p:nvGrpSpPr>
        <p:grpSpPr>
          <a:xfrm>
            <a:off x="4269902" y="839019"/>
            <a:ext cx="2901814" cy="2474278"/>
            <a:chOff x="960283" y="3717516"/>
            <a:chExt cx="2901814" cy="2474278"/>
          </a:xfrm>
          <a:solidFill>
            <a:schemeClr val="bg1">
              <a:lumMod val="85000"/>
            </a:schemeClr>
          </a:solidFill>
        </p:grpSpPr>
        <p:sp>
          <p:nvSpPr>
            <p:cNvPr id="14" name="Freeform 13"/>
            <p:cNvSpPr/>
            <p:nvPr/>
          </p:nvSpPr>
          <p:spPr>
            <a:xfrm>
              <a:off x="960283" y="3717516"/>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7" name="Freeform 6"/>
            <p:cNvSpPr/>
            <p:nvPr/>
          </p:nvSpPr>
          <p:spPr>
            <a:xfrm>
              <a:off x="1265869" y="4147298"/>
              <a:ext cx="2188199" cy="1647719"/>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Quality Incident </a:t>
              </a:r>
              <a:endParaRPr lang="en-US" sz="2000" b="1" kern="1200" dirty="0">
                <a:solidFill>
                  <a:srgbClr val="002060"/>
                </a:solidFill>
                <a:latin typeface="Calibri" panose="020F0502020204030204" pitchFamily="34" charset="0"/>
              </a:endParaRPr>
            </a:p>
          </p:txBody>
        </p:sp>
      </p:grpSp>
      <p:sp>
        <p:nvSpPr>
          <p:cNvPr id="9" name="Freeform 8"/>
          <p:cNvSpPr/>
          <p:nvPr/>
        </p:nvSpPr>
        <p:spPr>
          <a:xfrm>
            <a:off x="7616785" y="855521"/>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Proactive Action Plan for Network Improvement</a:t>
            </a:r>
            <a:endParaRPr lang="en-US" sz="2000" b="1" kern="1200" dirty="0">
              <a:solidFill>
                <a:srgbClr val="002060"/>
              </a:solidFill>
              <a:latin typeface="Calibri" panose="020F0502020204030204" pitchFamily="34" charset="0"/>
            </a:endParaRPr>
          </a:p>
        </p:txBody>
      </p:sp>
      <p:sp>
        <p:nvSpPr>
          <p:cNvPr id="12" name="Freeform 11"/>
          <p:cNvSpPr/>
          <p:nvPr/>
        </p:nvSpPr>
        <p:spPr>
          <a:xfrm>
            <a:off x="851336" y="373546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L2 to L3 Migration</a:t>
            </a:r>
            <a:endParaRPr lang="en-US" sz="2000" b="1" kern="1200" dirty="0">
              <a:solidFill>
                <a:srgbClr val="002060"/>
              </a:solidFill>
              <a:latin typeface="Calibri" panose="020F0502020204030204" pitchFamily="34" charset="0"/>
            </a:endParaRPr>
          </a:p>
        </p:txBody>
      </p:sp>
      <p:grpSp>
        <p:nvGrpSpPr>
          <p:cNvPr id="3" name="Group 2"/>
          <p:cNvGrpSpPr/>
          <p:nvPr/>
        </p:nvGrpSpPr>
        <p:grpSpPr>
          <a:xfrm>
            <a:off x="7697754" y="3743079"/>
            <a:ext cx="2901814" cy="2474278"/>
            <a:chOff x="7865786" y="1352633"/>
            <a:chExt cx="2901814" cy="2474278"/>
          </a:xfrm>
          <a:solidFill>
            <a:schemeClr val="bg1">
              <a:lumMod val="85000"/>
            </a:schemeClr>
          </a:solidFill>
        </p:grpSpPr>
        <p:sp>
          <p:nvSpPr>
            <p:cNvPr id="11" name="Freeform 10"/>
            <p:cNvSpPr/>
            <p:nvPr/>
          </p:nvSpPr>
          <p:spPr>
            <a:xfrm>
              <a:off x="7865786" y="1352633"/>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13" name="Freeform 12"/>
            <p:cNvSpPr/>
            <p:nvPr/>
          </p:nvSpPr>
          <p:spPr>
            <a:xfrm>
              <a:off x="7913468" y="1847488"/>
              <a:ext cx="2806449" cy="1484567"/>
            </a:xfrm>
            <a:custGeom>
              <a:avLst/>
              <a:gdLst>
                <a:gd name="connsiteX0" fmla="*/ 0 w 1690076"/>
                <a:gd name="connsiteY0" fmla="*/ 0 h 1205177"/>
                <a:gd name="connsiteX1" fmla="*/ 1690076 w 1690076"/>
                <a:gd name="connsiteY1" fmla="*/ 0 h 1205177"/>
                <a:gd name="connsiteX2" fmla="*/ 1690076 w 1690076"/>
                <a:gd name="connsiteY2" fmla="*/ 1205177 h 1205177"/>
                <a:gd name="connsiteX3" fmla="*/ 0 w 1690076"/>
                <a:gd name="connsiteY3" fmla="*/ 1205177 h 1205177"/>
                <a:gd name="connsiteX4" fmla="*/ 0 w 1690076"/>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76" h="1205177">
                  <a:moveTo>
                    <a:pt x="0" y="0"/>
                  </a:moveTo>
                  <a:lnTo>
                    <a:pt x="1690076" y="0"/>
                  </a:lnTo>
                  <a:lnTo>
                    <a:pt x="1690076"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Contract Amendment</a:t>
              </a:r>
              <a:endParaRPr lang="en-US" sz="2000" b="1" kern="1200" dirty="0">
                <a:solidFill>
                  <a:srgbClr val="002060"/>
                </a:solidFill>
                <a:latin typeface="Calibri" panose="020F0502020204030204" pitchFamily="34" charset="0"/>
              </a:endParaRPr>
            </a:p>
          </p:txBody>
        </p:sp>
      </p:grpSp>
      <p:sp>
        <p:nvSpPr>
          <p:cNvPr id="15" name="Freeform 14"/>
          <p:cNvSpPr/>
          <p:nvPr/>
        </p:nvSpPr>
        <p:spPr>
          <a:xfrm>
            <a:off x="4269902" y="374307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666750">
              <a:lnSpc>
                <a:spcPct val="90000"/>
              </a:lnSpc>
              <a:spcBef>
                <a:spcPct val="0"/>
              </a:spcBef>
              <a:spcAft>
                <a:spcPct val="35000"/>
              </a:spcAft>
            </a:pPr>
            <a:r>
              <a:rPr lang="en-US" sz="2000" b="1" dirty="0" smtClean="0">
                <a:solidFill>
                  <a:srgbClr val="002060"/>
                </a:solidFill>
                <a:latin typeface="Calibri" panose="020F0502020204030204" pitchFamily="34" charset="0"/>
              </a:rPr>
              <a:t>EMS/OSS Integration</a:t>
            </a:r>
            <a:endParaRPr lang="en-US" sz="20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4983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313176"/>
            <a:ext cx="10515600" cy="819443"/>
          </a:xfrm>
        </p:spPr>
        <p:txBody>
          <a:bodyPr/>
          <a:lstStyle/>
          <a:p>
            <a:r>
              <a:rPr lang="en-US" sz="2600" dirty="0">
                <a:solidFill>
                  <a:srgbClr val="002060"/>
                </a:solidFill>
                <a:latin typeface="Calibri" panose="020F0502020204030204" pitchFamily="34" charset="0"/>
              </a:rPr>
              <a:t>Contract Amendment -SCL </a:t>
            </a:r>
            <a:r>
              <a:rPr lang="en-US" sz="2400" dirty="0" smtClean="0">
                <a:solidFill>
                  <a:srgbClr val="002060"/>
                </a:solidFill>
                <a:latin typeface="Calibri" panose="020F0502020204030204" pitchFamily="34" charset="0"/>
              </a:rPr>
              <a:t/>
            </a:r>
            <a:br>
              <a:rPr lang="en-US" sz="2400" dirty="0" smtClean="0">
                <a:solidFill>
                  <a:srgbClr val="002060"/>
                </a:solidFill>
                <a:latin typeface="Calibri" panose="020F0502020204030204" pitchFamily="34" charset="0"/>
              </a:rPr>
            </a:br>
            <a:r>
              <a:rPr lang="en-US" sz="1600" dirty="0" smtClean="0">
                <a:solidFill>
                  <a:srgbClr val="C00000"/>
                </a:solidFill>
                <a:latin typeface="Calibri" panose="020F0502020204030204" pitchFamily="34" charset="0"/>
              </a:rPr>
              <a:t>Change </a:t>
            </a:r>
            <a:r>
              <a:rPr lang="en-US" sz="1600" dirty="0" smtClean="0">
                <a:solidFill>
                  <a:srgbClr val="C00000"/>
                </a:solidFill>
                <a:latin typeface="Calibri" panose="020F0502020204030204" pitchFamily="34" charset="0"/>
              </a:rPr>
              <a:t>of Aggregation location (SYSDR01 to SYBLG04)</a:t>
            </a:r>
            <a:endParaRPr lang="en-US" sz="1600" dirty="0">
              <a:solidFill>
                <a:srgbClr val="C00000"/>
              </a:solidFill>
              <a:latin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91538677"/>
              </p:ext>
            </p:extLst>
          </p:nvPr>
        </p:nvGraphicFramePr>
        <p:xfrm>
          <a:off x="979511" y="1393385"/>
          <a:ext cx="4828861" cy="1248929"/>
        </p:xfrm>
        <a:graphic>
          <a:graphicData uri="http://schemas.openxmlformats.org/drawingml/2006/table">
            <a:tbl>
              <a:tblPr>
                <a:tableStyleId>{5C22544A-7EE6-4342-B048-85BDC9FD1C3A}</a:tableStyleId>
              </a:tblPr>
              <a:tblGrid>
                <a:gridCol w="861256">
                  <a:extLst>
                    <a:ext uri="{9D8B030D-6E8A-4147-A177-3AD203B41FA5}">
                      <a16:colId xmlns:a16="http://schemas.microsoft.com/office/drawing/2014/main" val="20000"/>
                    </a:ext>
                  </a:extLst>
                </a:gridCol>
                <a:gridCol w="587125">
                  <a:extLst>
                    <a:ext uri="{9D8B030D-6E8A-4147-A177-3AD203B41FA5}">
                      <a16:colId xmlns:a16="http://schemas.microsoft.com/office/drawing/2014/main" val="20001"/>
                    </a:ext>
                  </a:extLst>
                </a:gridCol>
                <a:gridCol w="986870">
                  <a:extLst>
                    <a:ext uri="{9D8B030D-6E8A-4147-A177-3AD203B41FA5}">
                      <a16:colId xmlns:a16="http://schemas.microsoft.com/office/drawing/2014/main" val="20002"/>
                    </a:ext>
                  </a:extLst>
                </a:gridCol>
                <a:gridCol w="1236710">
                  <a:extLst>
                    <a:ext uri="{9D8B030D-6E8A-4147-A177-3AD203B41FA5}">
                      <a16:colId xmlns:a16="http://schemas.microsoft.com/office/drawing/2014/main" val="20003"/>
                    </a:ext>
                  </a:extLst>
                </a:gridCol>
                <a:gridCol w="1156900">
                  <a:extLst>
                    <a:ext uri="{9D8B030D-6E8A-4147-A177-3AD203B41FA5}">
                      <a16:colId xmlns:a16="http://schemas.microsoft.com/office/drawing/2014/main" val="20004"/>
                    </a:ext>
                  </a:extLst>
                </a:gridCol>
              </a:tblGrid>
              <a:tr h="252792">
                <a:tc gridSpan="2">
                  <a:txBody>
                    <a:bodyPr/>
                    <a:lstStyle/>
                    <a:p>
                      <a:pPr algn="ctr" fontAlgn="ctr"/>
                      <a:r>
                        <a:rPr lang="en-US" sz="1000" b="1" u="none" strike="noStrike" dirty="0">
                          <a:effectLst/>
                          <a:latin typeface="Calibri" panose="020F0502020204030204" pitchFamily="34" charset="0"/>
                        </a:rPr>
                        <a:t>HO Site SYSDR01</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ctr"/>
                      <a:r>
                        <a:rPr lang="en-US" sz="1000" b="1" u="none" strike="noStrike" smtClean="0">
                          <a:effectLst/>
                          <a:latin typeface="Calibri" panose="020F0502020204030204" pitchFamily="34" charset="0"/>
                        </a:rPr>
                        <a:t>Active Path</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smtClean="0">
                          <a:effectLst/>
                          <a:latin typeface="Calibri" panose="020F0502020204030204" pitchFamily="34" charset="0"/>
                        </a:rPr>
                        <a:t>Protection Path</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a:effectLst/>
                          <a:latin typeface="Calibri" panose="020F0502020204030204" pitchFamily="34" charset="0"/>
                        </a:rPr>
                        <a:t>Total</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7106">
                <a:tc rowSpan="2">
                  <a:txBody>
                    <a:bodyPr/>
                    <a:lstStyle/>
                    <a:p>
                      <a:pPr algn="ctr" fontAlgn="ctr"/>
                      <a:r>
                        <a:rPr lang="en-US" sz="1000" b="1" u="none" strike="noStrike" dirty="0">
                          <a:effectLst/>
                          <a:latin typeface="Calibri" panose="020F0502020204030204" pitchFamily="34" charset="0"/>
                        </a:rPr>
                        <a:t>Current Scenario</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latin typeface="Calibri" panose="020F0502020204030204" pitchFamily="34" charset="0"/>
                        </a:rPr>
                        <a:t>OH (m)</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smtClean="0">
                          <a:effectLst/>
                          <a:latin typeface="Calibri" panose="020F0502020204030204" pitchFamily="34" charset="0"/>
                        </a:rPr>
                        <a:t>                                   300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smtClean="0">
                          <a:effectLst/>
                          <a:latin typeface="Calibri" panose="020F0502020204030204" pitchFamily="34" charset="0"/>
                        </a:rPr>
                        <a:t>                               300 </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a:effectLst/>
                          <a:latin typeface="Calibri" panose="020F0502020204030204" pitchFamily="34" charset="0"/>
                        </a:rPr>
                        <a:t>           600 </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7106">
                <a:tc vMerge="1">
                  <a:txBody>
                    <a:bodyPr/>
                    <a:lstStyle/>
                    <a:p>
                      <a:endParaRPr lang="en-US"/>
                    </a:p>
                  </a:txBody>
                  <a:tcPr/>
                </a:tc>
                <a:tc>
                  <a:txBody>
                    <a:bodyPr/>
                    <a:lstStyle/>
                    <a:p>
                      <a:pPr algn="ctr" fontAlgn="ctr"/>
                      <a:r>
                        <a:rPr lang="en-US" sz="1000" b="1" u="none" strike="noStrike" dirty="0">
                          <a:effectLst/>
                          <a:latin typeface="Calibri" panose="020F0502020204030204" pitchFamily="34" charset="0"/>
                        </a:rPr>
                        <a:t>UG (m)</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smtClean="0">
                          <a:effectLst/>
                          <a:latin typeface="Calibri" panose="020F0502020204030204" pitchFamily="34" charset="0"/>
                        </a:rPr>
                        <a:t>                                   600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smtClean="0">
                          <a:effectLst/>
                          <a:latin typeface="Calibri" panose="020F0502020204030204" pitchFamily="34" charset="0"/>
                        </a:rPr>
                        <a:t>                            3,500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latin typeface="Calibri" panose="020F0502020204030204" pitchFamily="34" charset="0"/>
                        </a:rPr>
                        <a:t>        4,100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6651">
                <a:tc gridSpan="4">
                  <a:txBody>
                    <a:bodyPr/>
                    <a:lstStyle/>
                    <a:p>
                      <a:pPr algn="ctr" fontAlgn="ctr"/>
                      <a:r>
                        <a:rPr lang="en-US" sz="1000" b="1" u="none" strike="noStrike" dirty="0" smtClean="0">
                          <a:effectLst/>
                          <a:latin typeface="Calibri" panose="020F0502020204030204" pitchFamily="34" charset="0"/>
                        </a:rPr>
                        <a:t>Total Distance (m)</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u="none" strike="noStrike" dirty="0">
                          <a:effectLst/>
                          <a:latin typeface="Calibri" panose="020F0502020204030204" pitchFamily="34" charset="0"/>
                        </a:rPr>
                        <a:t>        4,700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91737657"/>
              </p:ext>
            </p:extLst>
          </p:nvPr>
        </p:nvGraphicFramePr>
        <p:xfrm>
          <a:off x="1003259" y="2914949"/>
          <a:ext cx="4779354" cy="1423113"/>
        </p:xfrm>
        <a:graphic>
          <a:graphicData uri="http://schemas.openxmlformats.org/drawingml/2006/table">
            <a:tbl>
              <a:tblPr>
                <a:tableStyleId>{5C22544A-7EE6-4342-B048-85BDC9FD1C3A}</a:tableStyleId>
              </a:tblPr>
              <a:tblGrid>
                <a:gridCol w="911961">
                  <a:extLst>
                    <a:ext uri="{9D8B030D-6E8A-4147-A177-3AD203B41FA5}">
                      <a16:colId xmlns:a16="http://schemas.microsoft.com/office/drawing/2014/main" val="20000"/>
                    </a:ext>
                  </a:extLst>
                </a:gridCol>
                <a:gridCol w="511494">
                  <a:extLst>
                    <a:ext uri="{9D8B030D-6E8A-4147-A177-3AD203B41FA5}">
                      <a16:colId xmlns:a16="http://schemas.microsoft.com/office/drawing/2014/main" val="20001"/>
                    </a:ext>
                  </a:extLst>
                </a:gridCol>
                <a:gridCol w="973086">
                  <a:extLst>
                    <a:ext uri="{9D8B030D-6E8A-4147-A177-3AD203B41FA5}">
                      <a16:colId xmlns:a16="http://schemas.microsoft.com/office/drawing/2014/main" val="20002"/>
                    </a:ext>
                  </a:extLst>
                </a:gridCol>
                <a:gridCol w="1235070">
                  <a:extLst>
                    <a:ext uri="{9D8B030D-6E8A-4147-A177-3AD203B41FA5}">
                      <a16:colId xmlns:a16="http://schemas.microsoft.com/office/drawing/2014/main" val="20003"/>
                    </a:ext>
                  </a:extLst>
                </a:gridCol>
                <a:gridCol w="1147743">
                  <a:extLst>
                    <a:ext uri="{9D8B030D-6E8A-4147-A177-3AD203B41FA5}">
                      <a16:colId xmlns:a16="http://schemas.microsoft.com/office/drawing/2014/main" val="20004"/>
                    </a:ext>
                  </a:extLst>
                </a:gridCol>
              </a:tblGrid>
              <a:tr h="222416">
                <a:tc gridSpan="2">
                  <a:txBody>
                    <a:bodyPr/>
                    <a:lstStyle/>
                    <a:p>
                      <a:pPr algn="ctr" fontAlgn="ctr"/>
                      <a:r>
                        <a:rPr lang="en-US" sz="1000" b="1" u="none" strike="noStrike" dirty="0">
                          <a:effectLst/>
                          <a:latin typeface="Calibri" panose="020F0502020204030204" pitchFamily="34" charset="0"/>
                        </a:rPr>
                        <a:t>HO Site SYBLG04</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ctr"/>
                      <a:r>
                        <a:rPr lang="en-US" sz="1000" b="1" u="none" strike="noStrike">
                          <a:effectLst/>
                          <a:latin typeface="Calibri" panose="020F0502020204030204" pitchFamily="34" charset="0"/>
                        </a:rPr>
                        <a:t>Active Path</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a:effectLst/>
                          <a:latin typeface="Calibri" panose="020F0502020204030204" pitchFamily="34" charset="0"/>
                        </a:rPr>
                        <a:t>Protection Path</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a:effectLst/>
                          <a:latin typeface="Calibri" panose="020F0502020204030204" pitchFamily="34" charset="0"/>
                        </a:rPr>
                        <a:t>Total</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6986">
                <a:tc rowSpan="2">
                  <a:txBody>
                    <a:bodyPr/>
                    <a:lstStyle/>
                    <a:p>
                      <a:pPr algn="ctr" fontAlgn="ctr"/>
                      <a:r>
                        <a:rPr lang="en-US" sz="1000" b="1" u="none" strike="noStrike">
                          <a:effectLst/>
                          <a:latin typeface="Calibri" panose="020F0502020204030204" pitchFamily="34" charset="0"/>
                        </a:rPr>
                        <a:t>Proposed Scenario</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latin typeface="Calibri" panose="020F0502020204030204" pitchFamily="34" charset="0"/>
                        </a:rPr>
                        <a:t>OH (m)</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latin typeface="Calibri" panose="020F0502020204030204" pitchFamily="34" charset="0"/>
                        </a:rPr>
                        <a:t>                              18,500 </a:t>
                      </a:r>
                      <a:endParaRPr lang="en-US" sz="1000" b="1" u="none" strike="noStrike" dirty="0" smtClean="0">
                        <a:effectLst/>
                        <a:latin typeface="Calibri" panose="020F0502020204030204" pitchFamily="34" charset="0"/>
                      </a:endParaRPr>
                    </a:p>
                    <a:p>
                      <a:pPr algn="ctr" fontAlgn="ct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latin typeface="Calibri" panose="020F0502020204030204" pitchFamily="34" charset="0"/>
                        </a:rPr>
                        <a:t>                            </a:t>
                      </a:r>
                      <a:r>
                        <a:rPr lang="en-US" sz="1000" b="1" u="none" strike="noStrike" dirty="0" smtClean="0">
                          <a:effectLst/>
                          <a:latin typeface="Calibri" panose="020F0502020204030204" pitchFamily="34" charset="0"/>
                        </a:rPr>
                        <a:t>7,500</a:t>
                      </a:r>
                      <a:endParaRPr lang="en-US" sz="1000" b="1" u="none" strike="noStrike" dirty="0" smtClean="0">
                        <a:solidFill>
                          <a:srgbClr val="FF0000"/>
                        </a:solidFill>
                        <a:effectLst/>
                        <a:latin typeface="Calibri" panose="020F0502020204030204" pitchFamily="34" charset="0"/>
                      </a:endParaRPr>
                    </a:p>
                    <a:p>
                      <a:pPr algn="ctr" fontAlgn="ctr"/>
                      <a:r>
                        <a:rPr lang="en-US" sz="1000" b="1" u="none" strike="noStrike" dirty="0" smtClean="0">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latin typeface="Calibri" panose="020F0502020204030204" pitchFamily="34" charset="0"/>
                        </a:rPr>
                        <a:t>      26,000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6986">
                <a:tc vMerge="1">
                  <a:txBody>
                    <a:bodyPr/>
                    <a:lstStyle/>
                    <a:p>
                      <a:endParaRPr lang="en-US"/>
                    </a:p>
                  </a:txBody>
                  <a:tcPr/>
                </a:tc>
                <a:tc>
                  <a:txBody>
                    <a:bodyPr/>
                    <a:lstStyle/>
                    <a:p>
                      <a:pPr algn="ctr" fontAlgn="ctr"/>
                      <a:r>
                        <a:rPr lang="en-US" sz="1000" b="1" u="none" strike="noStrike">
                          <a:effectLst/>
                          <a:latin typeface="Calibri" panose="020F0502020204030204" pitchFamily="34" charset="0"/>
                        </a:rPr>
                        <a:t>UG (m)</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1" u="none" strike="noStrike" dirty="0">
                          <a:effectLst/>
                          <a:latin typeface="Calibri" panose="020F0502020204030204" pitchFamily="34" charset="0"/>
                        </a:rPr>
                        <a:t>                                </a:t>
                      </a:r>
                      <a:r>
                        <a:rPr lang="en-US" sz="1000" b="1" u="none" strike="noStrike" dirty="0" smtClean="0">
                          <a:effectLst/>
                          <a:latin typeface="Calibri" panose="020F0502020204030204" pitchFamily="34" charset="0"/>
                        </a:rPr>
                        <a:t>1,100</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latin typeface="Calibri" panose="020F0502020204030204" pitchFamily="34" charset="0"/>
                        </a:rPr>
                        <a:t>                          29,900 </a:t>
                      </a:r>
                      <a:endParaRPr lang="en-US" sz="10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latin typeface="Calibri" panose="020F0502020204030204" pitchFamily="34" charset="0"/>
                        </a:rPr>
                        <a:t>      31,000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6986">
                <a:tc gridSpan="4">
                  <a:txBody>
                    <a:bodyPr/>
                    <a:lstStyle/>
                    <a:p>
                      <a:pPr algn="ctr" fontAlgn="ctr"/>
                      <a:r>
                        <a:rPr lang="en-US" sz="1000" b="1" u="none" strike="noStrike" dirty="0">
                          <a:effectLst/>
                          <a:latin typeface="Calibri" panose="020F0502020204030204" pitchFamily="34" charset="0"/>
                        </a:rPr>
                        <a:t>Total Distance (m)</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u="none" strike="noStrike" dirty="0">
                          <a:effectLst/>
                          <a:latin typeface="Calibri" panose="020F0502020204030204" pitchFamily="34" charset="0"/>
                        </a:rPr>
                        <a:t>      57,000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6"/>
          <p:cNvSpPr txBox="1"/>
          <p:nvPr/>
        </p:nvSpPr>
        <p:spPr>
          <a:xfrm>
            <a:off x="6413679" y="2056102"/>
            <a:ext cx="5251452" cy="1138773"/>
          </a:xfrm>
          <a:prstGeom prst="rect">
            <a:avLst/>
          </a:prstGeom>
          <a:noFill/>
        </p:spPr>
        <p:txBody>
          <a:bodyPr wrap="square" rtlCol="0">
            <a:spAutoFit/>
          </a:bodyPr>
          <a:lstStyle/>
          <a:p>
            <a:endParaRPr lang="en-US" sz="1200" dirty="0" smtClean="0"/>
          </a:p>
          <a:p>
            <a:pPr marL="171450" indent="-171450">
              <a:buFont typeface="Arial" panose="020B0604020202020204" pitchFamily="34" charset="0"/>
              <a:buChar char="•"/>
            </a:pPr>
            <a:r>
              <a:rPr lang="en-US" sz="1600" dirty="0" smtClean="0">
                <a:latin typeface="Calibri" panose="020F0502020204030204" pitchFamily="34" charset="0"/>
              </a:rPr>
              <a:t>Planned relocation date </a:t>
            </a:r>
            <a:r>
              <a:rPr lang="en-US" sz="1600" dirty="0">
                <a:latin typeface="Calibri" panose="020F0502020204030204" pitchFamily="34" charset="0"/>
              </a:rPr>
              <a:t>by the last week of </a:t>
            </a:r>
            <a:r>
              <a:rPr lang="en-US" sz="1600" dirty="0" smtClean="0">
                <a:latin typeface="Calibri" panose="020F0502020204030204" pitchFamily="34" charset="0"/>
              </a:rPr>
              <a:t>March’19</a:t>
            </a:r>
            <a:endParaRPr lang="en-US" sz="1600" dirty="0">
              <a:latin typeface="Calibri" panose="020F0502020204030204" pitchFamily="34" charset="0"/>
            </a:endParaRPr>
          </a:p>
          <a:p>
            <a:pPr marL="171450" indent="-171450">
              <a:buFont typeface="Arial" panose="020B0604020202020204" pitchFamily="34" charset="0"/>
              <a:buChar char="•"/>
            </a:pPr>
            <a:r>
              <a:rPr lang="en-US" sz="1600" dirty="0" smtClean="0">
                <a:latin typeface="Calibri" panose="020F0502020204030204" pitchFamily="34" charset="0"/>
              </a:rPr>
              <a:t>Power Supply Available: 3rd week of April</a:t>
            </a:r>
          </a:p>
          <a:p>
            <a:endParaRPr lang="en-US" sz="2400" dirty="0">
              <a:latin typeface="Calibri" panose="020F0502020204030204" pitchFamily="34" charset="0"/>
            </a:endParaRPr>
          </a:p>
        </p:txBody>
      </p:sp>
      <p:sp>
        <p:nvSpPr>
          <p:cNvPr id="8" name="TextBox 7"/>
          <p:cNvSpPr txBox="1"/>
          <p:nvPr/>
        </p:nvSpPr>
        <p:spPr>
          <a:xfrm>
            <a:off x="812074" y="4598828"/>
            <a:ext cx="9599023" cy="1600438"/>
          </a:xfrm>
          <a:prstGeom prst="rect">
            <a:avLst/>
          </a:prstGeom>
          <a:noFill/>
        </p:spPr>
        <p:txBody>
          <a:bodyPr wrap="square" rtlCol="0">
            <a:spAutoFit/>
          </a:bodyPr>
          <a:lstStyle/>
          <a:p>
            <a:r>
              <a:rPr lang="en-US" sz="1400" dirty="0" smtClean="0">
                <a:latin typeface="Calibri" panose="020F0502020204030204" pitchFamily="34" charset="0"/>
              </a:rPr>
              <a:t>Following are the challenges:</a:t>
            </a:r>
          </a:p>
          <a:p>
            <a:pPr marL="285750" lvl="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rPr>
              <a:t>Currently SYSDR01 is serving as handover point and termination point of many access ring (30+ sites</a:t>
            </a:r>
            <a:r>
              <a:rPr lang="en-US" sz="1400" dirty="0" smtClean="0">
                <a:latin typeface="Calibri" panose="020F0502020204030204" pitchFamily="34" charset="0"/>
              </a:rPr>
              <a:t>)</a:t>
            </a:r>
          </a:p>
          <a:p>
            <a:endParaRPr lang="en-US" sz="1400" dirty="0" smtClean="0">
              <a:latin typeface="Calibri" panose="020F0502020204030204" pitchFamily="34" charset="0"/>
            </a:endParaRPr>
          </a:p>
          <a:p>
            <a:pPr marL="285750" lvl="0" indent="-285750">
              <a:buFont typeface="Arial" panose="020B0604020202020204" pitchFamily="34" charset="0"/>
              <a:buChar char="•"/>
            </a:pPr>
            <a:r>
              <a:rPr lang="en-US" sz="1400" dirty="0" smtClean="0">
                <a:latin typeface="Calibri" panose="020F0502020204030204" pitchFamily="34" charset="0"/>
              </a:rPr>
              <a:t>Current </a:t>
            </a:r>
            <a:r>
              <a:rPr lang="en-US" sz="1400" dirty="0">
                <a:latin typeface="Calibri" panose="020F0502020204030204" pitchFamily="34" charset="0"/>
              </a:rPr>
              <a:t>handover is fully protected by UG fiber.</a:t>
            </a:r>
          </a:p>
          <a:p>
            <a:pPr marL="742950" lvl="1" indent="-285750">
              <a:buFont typeface="Arial" panose="020B0604020202020204" pitchFamily="34" charset="0"/>
              <a:buChar char="•"/>
            </a:pPr>
            <a:r>
              <a:rPr lang="en-US" sz="1400" dirty="0">
                <a:latin typeface="Calibri" panose="020F0502020204030204" pitchFamily="34" charset="0"/>
              </a:rPr>
              <a:t>There is no UG presence nearby SYBLG04 (</a:t>
            </a:r>
            <a:r>
              <a:rPr lang="en-US" sz="1400" dirty="0" err="1">
                <a:latin typeface="Calibri" panose="020F0502020204030204" pitchFamily="34" charset="0"/>
              </a:rPr>
              <a:t>Kurua</a:t>
            </a:r>
            <a:r>
              <a:rPr lang="en-US" sz="1400" dirty="0">
                <a:latin typeface="Calibri" panose="020F0502020204030204" pitchFamily="34" charset="0"/>
              </a:rPr>
              <a:t>) </a:t>
            </a:r>
          </a:p>
          <a:p>
            <a:pPr marL="742950" lvl="1" indent="-285750">
              <a:buFont typeface="Arial" panose="020B0604020202020204" pitchFamily="34" charset="0"/>
              <a:buChar char="•"/>
            </a:pPr>
            <a:r>
              <a:rPr lang="en-US" sz="1400" dirty="0">
                <a:latin typeface="Calibri" panose="020F0502020204030204" pitchFamily="34" charset="0"/>
              </a:rPr>
              <a:t>Full OH solution will be provided (5 poles will be required</a:t>
            </a:r>
            <a:r>
              <a:rPr lang="en-US" sz="1400" dirty="0" smtClean="0">
                <a:latin typeface="Calibri" panose="020F0502020204030204" pitchFamily="34" charset="0"/>
              </a:rPr>
              <a:t>)</a:t>
            </a:r>
            <a:endParaRPr lang="en-US" dirty="0"/>
          </a:p>
        </p:txBody>
      </p:sp>
    </p:spTree>
    <p:extLst>
      <p:ext uri="{BB962C8B-B14F-4D97-AF65-F5344CB8AC3E}">
        <p14:creationId xmlns:p14="http://schemas.microsoft.com/office/powerpoint/2010/main" val="2985121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95" y="310054"/>
            <a:ext cx="10515600" cy="748038"/>
          </a:xfrm>
        </p:spPr>
        <p:txBody>
          <a:bodyPr/>
          <a:lstStyle/>
          <a:p>
            <a:r>
              <a:rPr lang="en-US" sz="2600" dirty="0">
                <a:solidFill>
                  <a:srgbClr val="002060"/>
                </a:solidFill>
                <a:latin typeface="Calibri" panose="020F0502020204030204" pitchFamily="34" charset="0"/>
              </a:rPr>
              <a:t>Contract Amendment -SCL </a:t>
            </a:r>
            <a:r>
              <a:rPr lang="en-US" sz="2400" dirty="0" smtClean="0">
                <a:solidFill>
                  <a:srgbClr val="002060"/>
                </a:solidFill>
                <a:latin typeface="Calibri" panose="020F0502020204030204" pitchFamily="34" charset="0"/>
              </a:rPr>
              <a:t/>
            </a:r>
            <a:br>
              <a:rPr lang="en-US" sz="2400" dirty="0" smtClean="0">
                <a:solidFill>
                  <a:srgbClr val="002060"/>
                </a:solidFill>
                <a:latin typeface="Calibri" panose="020F0502020204030204" pitchFamily="34" charset="0"/>
              </a:rPr>
            </a:br>
            <a:r>
              <a:rPr lang="en-US" sz="1600" dirty="0" smtClean="0">
                <a:solidFill>
                  <a:srgbClr val="C00000"/>
                </a:solidFill>
                <a:latin typeface="Calibri" panose="020F0502020204030204" pitchFamily="34" charset="0"/>
              </a:rPr>
              <a:t>Change </a:t>
            </a:r>
            <a:r>
              <a:rPr lang="en-US" sz="1600" dirty="0">
                <a:solidFill>
                  <a:srgbClr val="C00000"/>
                </a:solidFill>
                <a:latin typeface="Calibri" panose="020F0502020204030204" pitchFamily="34" charset="0"/>
              </a:rPr>
              <a:t>of Aggregation location (SYSDR01 to SYBLG04</a:t>
            </a:r>
            <a:r>
              <a:rPr lang="en-US" sz="1600" dirty="0" smtClean="0">
                <a:solidFill>
                  <a:srgbClr val="C00000"/>
                </a:solidFill>
                <a:latin typeface="Calibri" panose="020F0502020204030204" pitchFamily="34" charset="0"/>
              </a:rPr>
              <a:t>), continued..</a:t>
            </a:r>
            <a:endParaRPr lang="en-US" sz="1600" dirty="0">
              <a:solidFill>
                <a:srgbClr val="C00000"/>
              </a:solidFill>
              <a:latin typeface="Calibri" panose="020F0502020204030204" pitchFamily="34" charset="0"/>
            </a:endParaRPr>
          </a:p>
        </p:txBody>
      </p:sp>
      <p:sp>
        <p:nvSpPr>
          <p:cNvPr id="3" name="Content Placeholder 2"/>
          <p:cNvSpPr>
            <a:spLocks noGrp="1"/>
          </p:cNvSpPr>
          <p:nvPr>
            <p:ph idx="1"/>
          </p:nvPr>
        </p:nvSpPr>
        <p:spPr>
          <a:xfrm>
            <a:off x="838200" y="1233197"/>
            <a:ext cx="10515600" cy="5386544"/>
          </a:xfrm>
        </p:spPr>
        <p:txBody>
          <a:bodyPr/>
          <a:lstStyle/>
          <a:p>
            <a:r>
              <a:rPr lang="en-US" sz="1800" dirty="0" smtClean="0">
                <a:latin typeface="Calibri" panose="020F0502020204030204" pitchFamily="34" charset="0"/>
              </a:rPr>
              <a:t>Cost incurred by SCL to provision UG for SYSDR01</a:t>
            </a:r>
          </a:p>
          <a:p>
            <a:endParaRPr lang="en-US" sz="1800" dirty="0">
              <a:latin typeface="Calibri" panose="020F0502020204030204" pitchFamily="34" charset="0"/>
            </a:endParaRPr>
          </a:p>
          <a:p>
            <a:endParaRPr lang="en-US" sz="1800" dirty="0" smtClean="0">
              <a:latin typeface="Calibri" panose="020F0502020204030204" pitchFamily="34" charset="0"/>
            </a:endParaRPr>
          </a:p>
          <a:p>
            <a:endParaRPr lang="en-US" sz="1800" dirty="0">
              <a:latin typeface="Calibri" panose="020F0502020204030204" pitchFamily="34" charset="0"/>
            </a:endParaRPr>
          </a:p>
          <a:p>
            <a:endParaRPr lang="en-US" sz="1800" dirty="0" smtClean="0">
              <a:latin typeface="Calibri" panose="020F0502020204030204" pitchFamily="34" charset="0"/>
            </a:endParaRPr>
          </a:p>
          <a:p>
            <a:endParaRPr lang="en-US" sz="1800" dirty="0">
              <a:latin typeface="Calibri" panose="020F0502020204030204" pitchFamily="34" charset="0"/>
            </a:endParaRPr>
          </a:p>
          <a:p>
            <a:pPr marL="0" indent="0">
              <a:buNone/>
            </a:pPr>
            <a:r>
              <a:rPr lang="en-US" sz="1800" dirty="0" smtClean="0">
                <a:latin typeface="Calibri" panose="020F0502020204030204" pitchFamily="34" charset="0"/>
              </a:rPr>
              <a:t>      </a:t>
            </a:r>
            <a:r>
              <a:rPr lang="en-US" sz="1800" dirty="0" smtClean="0">
                <a:latin typeface="Calibri" panose="020F0502020204030204" pitchFamily="34" charset="0"/>
              </a:rPr>
              <a:t>Investment required to connect SYBLG04</a:t>
            </a:r>
          </a:p>
          <a:p>
            <a:endParaRPr lang="en-US" sz="1800" dirty="0" smtClean="0">
              <a:latin typeface="Calibri" panose="020F0502020204030204" pitchFamily="34" charset="0"/>
            </a:endParaRPr>
          </a:p>
          <a:p>
            <a:endParaRPr lang="en-US" sz="1800" dirty="0" smtClean="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42449343"/>
              </p:ext>
            </p:extLst>
          </p:nvPr>
        </p:nvGraphicFramePr>
        <p:xfrm>
          <a:off x="1262129" y="1687925"/>
          <a:ext cx="4443211" cy="1146220"/>
        </p:xfrm>
        <a:graphic>
          <a:graphicData uri="http://schemas.openxmlformats.org/drawingml/2006/table">
            <a:tbl>
              <a:tblPr>
                <a:tableStyleId>{5C22544A-7EE6-4342-B048-85BDC9FD1C3A}</a:tableStyleId>
              </a:tblPr>
              <a:tblGrid>
                <a:gridCol w="1878058">
                  <a:extLst>
                    <a:ext uri="{9D8B030D-6E8A-4147-A177-3AD203B41FA5}">
                      <a16:colId xmlns:a16="http://schemas.microsoft.com/office/drawing/2014/main" val="20000"/>
                    </a:ext>
                  </a:extLst>
                </a:gridCol>
                <a:gridCol w="1168061">
                  <a:extLst>
                    <a:ext uri="{9D8B030D-6E8A-4147-A177-3AD203B41FA5}">
                      <a16:colId xmlns:a16="http://schemas.microsoft.com/office/drawing/2014/main" val="20001"/>
                    </a:ext>
                  </a:extLst>
                </a:gridCol>
                <a:gridCol w="1397092">
                  <a:extLst>
                    <a:ext uri="{9D8B030D-6E8A-4147-A177-3AD203B41FA5}">
                      <a16:colId xmlns:a16="http://schemas.microsoft.com/office/drawing/2014/main" val="20002"/>
                    </a:ext>
                  </a:extLst>
                </a:gridCol>
              </a:tblGrid>
              <a:tr h="248100">
                <a:tc>
                  <a:txBody>
                    <a:bodyPr/>
                    <a:lstStyle/>
                    <a:p>
                      <a:pPr algn="ctr" fontAlgn="ctr"/>
                      <a:r>
                        <a:rPr lang="en-US" sz="1200" b="1" u="none" strike="noStrike" dirty="0">
                          <a:effectLst/>
                          <a:latin typeface="Calibri" panose="020F0502020204030204" pitchFamily="34" charset="0"/>
                        </a:rPr>
                        <a:t>SYSDR01</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a:effectLst/>
                          <a:latin typeface="Calibri" panose="020F0502020204030204" pitchFamily="34" charset="0"/>
                        </a:rPr>
                        <a:t>Length, m</a:t>
                      </a:r>
                      <a:endParaRPr lang="en-US"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a:effectLst/>
                          <a:latin typeface="Calibri" panose="020F0502020204030204" pitchFamily="34" charset="0"/>
                        </a:rPr>
                        <a:t>Total cost</a:t>
                      </a:r>
                      <a:endParaRPr lang="en-US"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9060">
                <a:tc>
                  <a:txBody>
                    <a:bodyPr/>
                    <a:lstStyle/>
                    <a:p>
                      <a:pPr algn="ctr" fontAlgn="ctr"/>
                      <a:r>
                        <a:rPr lang="en-US" sz="1200" b="1" u="none" strike="noStrike" dirty="0">
                          <a:effectLst/>
                          <a:latin typeface="Calibri" panose="020F0502020204030204" pitchFamily="34" charset="0"/>
                        </a:rPr>
                        <a:t>Underground</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latin typeface="Calibri" panose="020F0502020204030204" pitchFamily="34" charset="0"/>
                        </a:rPr>
                        <a:t>         4,100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1200" b="1" u="none" strike="noStrike" dirty="0">
                          <a:effectLst/>
                          <a:latin typeface="Calibri" panose="020F0502020204030204" pitchFamily="34" charset="0"/>
                        </a:rPr>
                        <a:t>     4,154,000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49060">
                <a:tc>
                  <a:txBody>
                    <a:bodyPr/>
                    <a:lstStyle/>
                    <a:p>
                      <a:pPr algn="ctr" fontAlgn="ctr"/>
                      <a:r>
                        <a:rPr lang="en-US" sz="1200" b="1" u="none" strike="noStrike" dirty="0">
                          <a:effectLst/>
                          <a:latin typeface="Calibri" panose="020F0502020204030204" pitchFamily="34" charset="0"/>
                        </a:rPr>
                        <a:t>Overhead</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latin typeface="Calibri" panose="020F0502020204030204" pitchFamily="34" charset="0"/>
                        </a:rPr>
                        <a:t>             600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59297928"/>
              </p:ext>
            </p:extLst>
          </p:nvPr>
        </p:nvGraphicFramePr>
        <p:xfrm>
          <a:off x="1262129" y="3926469"/>
          <a:ext cx="4391696" cy="1442433"/>
        </p:xfrm>
        <a:graphic>
          <a:graphicData uri="http://schemas.openxmlformats.org/drawingml/2006/table">
            <a:tbl>
              <a:tblPr>
                <a:tableStyleId>{5C22544A-7EE6-4342-B048-85BDC9FD1C3A}</a:tableStyleId>
              </a:tblPr>
              <a:tblGrid>
                <a:gridCol w="1856284">
                  <a:extLst>
                    <a:ext uri="{9D8B030D-6E8A-4147-A177-3AD203B41FA5}">
                      <a16:colId xmlns:a16="http://schemas.microsoft.com/office/drawing/2014/main" val="20000"/>
                    </a:ext>
                  </a:extLst>
                </a:gridCol>
                <a:gridCol w="1154518">
                  <a:extLst>
                    <a:ext uri="{9D8B030D-6E8A-4147-A177-3AD203B41FA5}">
                      <a16:colId xmlns:a16="http://schemas.microsoft.com/office/drawing/2014/main" val="20001"/>
                    </a:ext>
                  </a:extLst>
                </a:gridCol>
                <a:gridCol w="1380894">
                  <a:extLst>
                    <a:ext uri="{9D8B030D-6E8A-4147-A177-3AD203B41FA5}">
                      <a16:colId xmlns:a16="http://schemas.microsoft.com/office/drawing/2014/main" val="20002"/>
                    </a:ext>
                  </a:extLst>
                </a:gridCol>
              </a:tblGrid>
              <a:tr h="312215">
                <a:tc>
                  <a:txBody>
                    <a:bodyPr/>
                    <a:lstStyle/>
                    <a:p>
                      <a:pPr algn="ctr" fontAlgn="ctr"/>
                      <a:r>
                        <a:rPr lang="en-US" sz="1200" b="1" u="none" strike="noStrike" dirty="0">
                          <a:effectLst/>
                          <a:latin typeface="Calibri" panose="020F0502020204030204" pitchFamily="34" charset="0"/>
                        </a:rPr>
                        <a:t>SYBLG04</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latin typeface="Calibri" panose="020F0502020204030204" pitchFamily="34" charset="0"/>
                        </a:rPr>
                        <a:t>Length, m</a:t>
                      </a:r>
                      <a:endParaRPr lang="en-US"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latin typeface="Calibri" panose="020F0502020204030204" pitchFamily="34" charset="0"/>
                        </a:rPr>
                        <a:t>Total cost</a:t>
                      </a:r>
                      <a:endParaRPr lang="en-US"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5109">
                <a:tc>
                  <a:txBody>
                    <a:bodyPr/>
                    <a:lstStyle/>
                    <a:p>
                      <a:pPr algn="ctr" fontAlgn="ctr"/>
                      <a:r>
                        <a:rPr lang="en-US" sz="1200" b="1" u="none" strike="noStrike" dirty="0">
                          <a:effectLst/>
                          <a:latin typeface="Calibri" panose="020F0502020204030204" pitchFamily="34" charset="0"/>
                        </a:rPr>
                        <a:t>Underground</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latin typeface="Calibri" panose="020F0502020204030204" pitchFamily="34" charset="0"/>
                        </a:rPr>
                        <a:t>       31,000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200" b="1" u="none" strike="noStrike" dirty="0">
                          <a:effectLst/>
                          <a:latin typeface="Calibri" panose="020F0502020204030204" pitchFamily="34" charset="0"/>
                        </a:rPr>
                        <a:t>   29,980,000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5109">
                <a:tc>
                  <a:txBody>
                    <a:bodyPr/>
                    <a:lstStyle/>
                    <a:p>
                      <a:pPr algn="ctr" fontAlgn="ctr"/>
                      <a:r>
                        <a:rPr lang="en-US" sz="1200" b="1" u="none" strike="noStrike" dirty="0">
                          <a:effectLst/>
                          <a:latin typeface="Calibri" panose="020F0502020204030204" pitchFamily="34" charset="0"/>
                        </a:rPr>
                        <a:t>Overhead</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latin typeface="Calibri" panose="020F0502020204030204" pitchFamily="34" charset="0"/>
                        </a:rPr>
                        <a:t>       26,000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816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7851" y="2784143"/>
            <a:ext cx="3408882" cy="1015663"/>
          </a:xfrm>
          <a:prstGeom prst="rect">
            <a:avLst/>
          </a:prstGeom>
          <a:noFill/>
        </p:spPr>
        <p:txBody>
          <a:bodyPr wrap="none" rtlCol="0">
            <a:spAutoFit/>
          </a:bodyPr>
          <a:lstStyle/>
          <a:p>
            <a:r>
              <a:rPr lang="en-US" sz="6000" dirty="0" smtClean="0">
                <a:latin typeface="Calibri" panose="020F0502020204030204" pitchFamily="34" charset="0"/>
              </a:rPr>
              <a:t>Thank you</a:t>
            </a:r>
            <a:endParaRPr lang="en-US" sz="6000" dirty="0">
              <a:latin typeface="Calibri" panose="020F0502020204030204" pitchFamily="34" charset="0"/>
            </a:endParaRPr>
          </a:p>
        </p:txBody>
      </p:sp>
    </p:spTree>
    <p:extLst>
      <p:ext uri="{BB962C8B-B14F-4D97-AF65-F5344CB8AC3E}">
        <p14:creationId xmlns:p14="http://schemas.microsoft.com/office/powerpoint/2010/main" val="4243432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0755" y="2632848"/>
            <a:ext cx="2143087" cy="1015663"/>
          </a:xfrm>
          <a:prstGeom prst="rect">
            <a:avLst/>
          </a:prstGeom>
          <a:noFill/>
        </p:spPr>
        <p:txBody>
          <a:bodyPr wrap="none" rtlCol="0">
            <a:spAutoFit/>
          </a:bodyPr>
          <a:lstStyle/>
          <a:p>
            <a:r>
              <a:rPr lang="en-US" sz="6000" dirty="0" smtClean="0">
                <a:latin typeface="Calibri" panose="020F0502020204030204" pitchFamily="34" charset="0"/>
              </a:rPr>
              <a:t>Annex</a:t>
            </a:r>
            <a:endParaRPr lang="en-US" sz="6000" dirty="0">
              <a:latin typeface="Calibri" panose="020F0502020204030204" pitchFamily="34" charset="0"/>
            </a:endParaRPr>
          </a:p>
        </p:txBody>
      </p:sp>
    </p:spTree>
    <p:extLst>
      <p:ext uri="{BB962C8B-B14F-4D97-AF65-F5344CB8AC3E}">
        <p14:creationId xmlns:p14="http://schemas.microsoft.com/office/powerpoint/2010/main" val="3311752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8682" y="315349"/>
            <a:ext cx="7736881" cy="624451"/>
          </a:xfrm>
          <a:prstGeom prst="rect">
            <a:avLst/>
          </a:prstGeom>
        </p:spPr>
        <p:txBody>
          <a:bodyPr lIns="114278" tIns="57139" rIns="114278" bIns="57139"/>
          <a:lstStyle>
            <a:lvl1pPr algn="ctr" defTabSz="911093" rtl="0" eaLnBrk="1" latinLnBrk="0" hangingPunct="1">
              <a:spcBef>
                <a:spcPct val="0"/>
              </a:spcBef>
              <a:buNone/>
              <a:defRPr sz="4400" kern="1200">
                <a:solidFill>
                  <a:schemeClr val="tx1"/>
                </a:solidFill>
                <a:latin typeface="+mj-lt"/>
                <a:ea typeface="+mj-ea"/>
                <a:cs typeface="+mj-cs"/>
              </a:defRPr>
            </a:lvl1pPr>
          </a:lstStyle>
          <a:p>
            <a:pPr algn="l"/>
            <a:r>
              <a:rPr lang="en-US" sz="2600" b="1" dirty="0" smtClean="0">
                <a:solidFill>
                  <a:srgbClr val="C00000"/>
                </a:solidFill>
                <a:latin typeface="Calibri" panose="020F0502020204030204" pitchFamily="34" charset="0"/>
                <a:cs typeface="Axiata Book" panose="020B0503060202020004" pitchFamily="34" charset="0"/>
              </a:rPr>
              <a:t>Repeated Fiber Breaks Jan’2019(SCL)</a:t>
            </a:r>
            <a:endParaRPr lang="en-US" sz="2600" b="1" dirty="0">
              <a:solidFill>
                <a:srgbClr val="C00000"/>
              </a:solidFill>
              <a:latin typeface="Calibri" panose="020F0502020204030204" pitchFamily="34" charset="0"/>
              <a:cs typeface="Axiata Book" panose="020B05030602020200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20381070"/>
              </p:ext>
            </p:extLst>
          </p:nvPr>
        </p:nvGraphicFramePr>
        <p:xfrm>
          <a:off x="188682" y="1060451"/>
          <a:ext cx="11684001" cy="2814864"/>
        </p:xfrm>
        <a:graphic>
          <a:graphicData uri="http://schemas.openxmlformats.org/drawingml/2006/table">
            <a:tbl>
              <a:tblPr>
                <a:tableStyleId>{5DA37D80-6434-44D0-A028-1B22A696006F}</a:tableStyleId>
              </a:tblPr>
              <a:tblGrid>
                <a:gridCol w="5262261">
                  <a:extLst>
                    <a:ext uri="{9D8B030D-6E8A-4147-A177-3AD203B41FA5}">
                      <a16:colId xmlns:a16="http://schemas.microsoft.com/office/drawing/2014/main" val="2241732422"/>
                    </a:ext>
                  </a:extLst>
                </a:gridCol>
                <a:gridCol w="1070290">
                  <a:extLst>
                    <a:ext uri="{9D8B030D-6E8A-4147-A177-3AD203B41FA5}">
                      <a16:colId xmlns:a16="http://schemas.microsoft.com/office/drawing/2014/main" val="1898668610"/>
                    </a:ext>
                  </a:extLst>
                </a:gridCol>
                <a:gridCol w="1070290">
                  <a:extLst>
                    <a:ext uri="{9D8B030D-6E8A-4147-A177-3AD203B41FA5}">
                      <a16:colId xmlns:a16="http://schemas.microsoft.com/office/drawing/2014/main" val="3580911250"/>
                    </a:ext>
                  </a:extLst>
                </a:gridCol>
                <a:gridCol w="1070290">
                  <a:extLst>
                    <a:ext uri="{9D8B030D-6E8A-4147-A177-3AD203B41FA5}">
                      <a16:colId xmlns:a16="http://schemas.microsoft.com/office/drawing/2014/main" val="4023982893"/>
                    </a:ext>
                  </a:extLst>
                </a:gridCol>
                <a:gridCol w="1070290">
                  <a:extLst>
                    <a:ext uri="{9D8B030D-6E8A-4147-A177-3AD203B41FA5}">
                      <a16:colId xmlns:a16="http://schemas.microsoft.com/office/drawing/2014/main" val="2497578509"/>
                    </a:ext>
                  </a:extLst>
                </a:gridCol>
                <a:gridCol w="1070290">
                  <a:extLst>
                    <a:ext uri="{9D8B030D-6E8A-4147-A177-3AD203B41FA5}">
                      <a16:colId xmlns:a16="http://schemas.microsoft.com/office/drawing/2014/main" val="3861827492"/>
                    </a:ext>
                  </a:extLst>
                </a:gridCol>
                <a:gridCol w="1070290">
                  <a:extLst>
                    <a:ext uri="{9D8B030D-6E8A-4147-A177-3AD203B41FA5}">
                      <a16:colId xmlns:a16="http://schemas.microsoft.com/office/drawing/2014/main" val="1518998979"/>
                    </a:ext>
                  </a:extLst>
                </a:gridCol>
              </a:tblGrid>
              <a:tr h="762906">
                <a:tc>
                  <a:txBody>
                    <a:bodyPr/>
                    <a:lstStyle/>
                    <a:p>
                      <a:pPr algn="ctr" fontAlgn="b"/>
                      <a:r>
                        <a:rPr lang="en-US" sz="1600" u="none" strike="noStrike" dirty="0" smtClean="0">
                          <a:solidFill>
                            <a:schemeClr val="bg1"/>
                          </a:solidFill>
                          <a:effectLst/>
                        </a:rPr>
                        <a:t>Link Name</a:t>
                      </a:r>
                      <a:endParaRPr lang="en-US" sz="1600" b="1"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600" u="none" strike="noStrike" dirty="0">
                          <a:solidFill>
                            <a:schemeClr val="bg1"/>
                          </a:solidFill>
                          <a:effectLst/>
                        </a:rPr>
                        <a:t>Unit</a:t>
                      </a:r>
                      <a:endParaRPr lang="en-US" sz="1600" b="1"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600" u="none" strike="noStrike">
                          <a:solidFill>
                            <a:schemeClr val="bg1"/>
                          </a:solidFill>
                          <a:effectLst/>
                        </a:rPr>
                        <a:t>C-1</a:t>
                      </a:r>
                      <a:endParaRPr lang="en-US" sz="1600" b="1" i="0" u="none" strike="noStrike">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600" u="none" strike="noStrike">
                          <a:solidFill>
                            <a:schemeClr val="bg1"/>
                          </a:solidFill>
                          <a:effectLst/>
                        </a:rPr>
                        <a:t>C-2</a:t>
                      </a:r>
                      <a:endParaRPr lang="en-US" sz="1600" b="1" i="0" u="none" strike="noStrike">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600" u="none" strike="noStrike">
                          <a:solidFill>
                            <a:schemeClr val="bg1"/>
                          </a:solidFill>
                          <a:effectLst/>
                        </a:rPr>
                        <a:t>C-3</a:t>
                      </a:r>
                      <a:endParaRPr lang="en-US" sz="1600" b="1" i="0" u="none" strike="noStrike">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600" u="none" strike="noStrike">
                          <a:solidFill>
                            <a:schemeClr val="bg1"/>
                          </a:solidFill>
                          <a:effectLst/>
                        </a:rPr>
                        <a:t>No Impact</a:t>
                      </a:r>
                      <a:endParaRPr lang="en-US" sz="1600" b="1" i="0" u="none" strike="noStrike">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600" u="none" strike="noStrike" dirty="0">
                          <a:solidFill>
                            <a:schemeClr val="bg1"/>
                          </a:solidFill>
                          <a:effectLst/>
                        </a:rPr>
                        <a:t>Grand Total</a:t>
                      </a:r>
                      <a:endParaRPr lang="en-US" sz="1600" b="1"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1442062881"/>
                  </a:ext>
                </a:extLst>
              </a:tr>
              <a:tr h="341993">
                <a:tc>
                  <a:txBody>
                    <a:bodyPr/>
                    <a:lstStyle/>
                    <a:p>
                      <a:pPr algn="ctr" fontAlgn="b"/>
                      <a:r>
                        <a:rPr lang="en-US" sz="1400" u="none" strike="noStrike">
                          <a:effectLst/>
                        </a:rPr>
                        <a:t>DHKDM42-DHKDM30</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SCL</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09321400"/>
                  </a:ext>
                </a:extLst>
              </a:tr>
              <a:tr h="341993">
                <a:tc>
                  <a:txBody>
                    <a:bodyPr/>
                    <a:lstStyle/>
                    <a:p>
                      <a:pPr algn="ctr" fontAlgn="b"/>
                      <a:r>
                        <a:rPr lang="en-US" sz="1400" u="none" strike="noStrike">
                          <a:effectLst/>
                        </a:rPr>
                        <a:t>NGBND30-NGSDRJ1</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SCL</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4300286"/>
                  </a:ext>
                </a:extLst>
              </a:tr>
              <a:tr h="341993">
                <a:tc>
                  <a:txBody>
                    <a:bodyPr/>
                    <a:lstStyle/>
                    <a:p>
                      <a:pPr algn="ctr" fontAlgn="b"/>
                      <a:r>
                        <a:rPr lang="en-US" sz="1400" u="none" strike="noStrike">
                          <a:effectLst/>
                        </a:rPr>
                        <a:t>DHKDM30-DHSTR68</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SCL</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88781917"/>
                  </a:ext>
                </a:extLst>
              </a:tr>
              <a:tr h="341993">
                <a:tc>
                  <a:txBody>
                    <a:bodyPr/>
                    <a:lstStyle/>
                    <a:p>
                      <a:pPr algn="ctr" fontAlgn="b"/>
                      <a:r>
                        <a:rPr lang="en-US" sz="1400" u="none" strike="noStrike">
                          <a:effectLst/>
                        </a:rPr>
                        <a:t>BOSDR61-BOSDR59</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SCL</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70695819"/>
                  </a:ext>
                </a:extLst>
              </a:tr>
              <a:tr h="341993">
                <a:tc>
                  <a:txBody>
                    <a:bodyPr/>
                    <a:lstStyle/>
                    <a:p>
                      <a:pPr algn="ctr" fontAlgn="b"/>
                      <a:r>
                        <a:rPr lang="en-US" sz="1400" u="none" strike="noStrike">
                          <a:effectLst/>
                        </a:rPr>
                        <a:t>BOSDR59-BOSJP02</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SCL</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58504232"/>
                  </a:ext>
                </a:extLst>
              </a:tr>
              <a:tr h="341993">
                <a:tc>
                  <a:txBody>
                    <a:bodyPr/>
                    <a:lstStyle/>
                    <a:p>
                      <a:pPr algn="ctr" fontAlgn="b"/>
                      <a:r>
                        <a:rPr lang="en-US" sz="1400" u="none" strike="noStrike">
                          <a:effectLst/>
                        </a:rPr>
                        <a:t>DHLLB50-DHSTR68</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SCL</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20878981"/>
                  </a:ext>
                </a:extLst>
              </a:tr>
            </a:tbl>
          </a:graphicData>
        </a:graphic>
      </p:graphicFrame>
    </p:spTree>
    <p:extLst>
      <p:ext uri="{BB962C8B-B14F-4D97-AF65-F5344CB8AC3E}">
        <p14:creationId xmlns:p14="http://schemas.microsoft.com/office/powerpoint/2010/main" val="3446721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6558" y="59026"/>
            <a:ext cx="7736881" cy="624451"/>
          </a:xfrm>
          <a:prstGeom prst="rect">
            <a:avLst/>
          </a:prstGeom>
        </p:spPr>
        <p:txBody>
          <a:bodyPr lIns="114278" tIns="57139" rIns="114278" bIns="57139"/>
          <a:lstStyle>
            <a:lvl1pPr algn="ctr" defTabSz="911093"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tx2">
                    <a:lumMod val="75000"/>
                  </a:schemeClr>
                </a:solidFill>
                <a:latin typeface="Calibri" panose="020F0502020204030204" pitchFamily="34" charset="0"/>
                <a:cs typeface="Axiata Book" panose="020B0503060202020004" pitchFamily="34" charset="0"/>
              </a:rPr>
              <a:t>Quality Issues on Jan-2019 (SCL)</a:t>
            </a:r>
            <a:endParaRPr lang="en-US" sz="2400" b="1" dirty="0">
              <a:solidFill>
                <a:schemeClr val="tx2">
                  <a:lumMod val="75000"/>
                </a:schemeClr>
              </a:solidFill>
              <a:latin typeface="Calibri" panose="020F0502020204030204" pitchFamily="34" charset="0"/>
              <a:cs typeface="Axiata Book" panose="020B0503060202020004" pitchFamily="34" charset="0"/>
            </a:endParaRPr>
          </a:p>
        </p:txBody>
      </p:sp>
      <p:graphicFrame>
        <p:nvGraphicFramePr>
          <p:cNvPr id="3" name="Table 2"/>
          <p:cNvGraphicFramePr>
            <a:graphicFrameLocks noGrp="1"/>
          </p:cNvGraphicFramePr>
          <p:nvPr>
            <p:extLst/>
          </p:nvPr>
        </p:nvGraphicFramePr>
        <p:xfrm>
          <a:off x="169460" y="867130"/>
          <a:ext cx="11635853" cy="5888512"/>
        </p:xfrm>
        <a:graphic>
          <a:graphicData uri="http://schemas.openxmlformats.org/drawingml/2006/table">
            <a:tbl>
              <a:tblPr>
                <a:tableStyleId>{5DA37D80-6434-44D0-A028-1B22A696006F}</a:tableStyleId>
              </a:tblPr>
              <a:tblGrid>
                <a:gridCol w="822395">
                  <a:extLst>
                    <a:ext uri="{9D8B030D-6E8A-4147-A177-3AD203B41FA5}">
                      <a16:colId xmlns:a16="http://schemas.microsoft.com/office/drawing/2014/main" val="3825570164"/>
                    </a:ext>
                  </a:extLst>
                </a:gridCol>
                <a:gridCol w="1337148">
                  <a:extLst>
                    <a:ext uri="{9D8B030D-6E8A-4147-A177-3AD203B41FA5}">
                      <a16:colId xmlns:a16="http://schemas.microsoft.com/office/drawing/2014/main" val="1031227695"/>
                    </a:ext>
                  </a:extLst>
                </a:gridCol>
                <a:gridCol w="595903">
                  <a:extLst>
                    <a:ext uri="{9D8B030D-6E8A-4147-A177-3AD203B41FA5}">
                      <a16:colId xmlns:a16="http://schemas.microsoft.com/office/drawing/2014/main" val="930577808"/>
                    </a:ext>
                  </a:extLst>
                </a:gridCol>
                <a:gridCol w="3828521">
                  <a:extLst>
                    <a:ext uri="{9D8B030D-6E8A-4147-A177-3AD203B41FA5}">
                      <a16:colId xmlns:a16="http://schemas.microsoft.com/office/drawing/2014/main" val="1859485070"/>
                    </a:ext>
                  </a:extLst>
                </a:gridCol>
                <a:gridCol w="4412382">
                  <a:extLst>
                    <a:ext uri="{9D8B030D-6E8A-4147-A177-3AD203B41FA5}">
                      <a16:colId xmlns:a16="http://schemas.microsoft.com/office/drawing/2014/main" val="4018541871"/>
                    </a:ext>
                  </a:extLst>
                </a:gridCol>
                <a:gridCol w="639504">
                  <a:extLst>
                    <a:ext uri="{9D8B030D-6E8A-4147-A177-3AD203B41FA5}">
                      <a16:colId xmlns:a16="http://schemas.microsoft.com/office/drawing/2014/main" val="2938757564"/>
                    </a:ext>
                  </a:extLst>
                </a:gridCol>
              </a:tblGrid>
              <a:tr h="646955">
                <a:tc>
                  <a:txBody>
                    <a:bodyPr/>
                    <a:lstStyle/>
                    <a:p>
                      <a:pPr algn="ctr" fontAlgn="b"/>
                      <a:r>
                        <a:rPr lang="en-US" sz="1400" b="1" u="none" strike="noStrike">
                          <a:solidFill>
                            <a:schemeClr val="bg1"/>
                          </a:solidFill>
                          <a:effectLst/>
                        </a:rPr>
                        <a:t>Incident Date</a:t>
                      </a:r>
                      <a:endParaRPr lang="en-US" sz="1400" b="1" i="0" u="none" strike="noStrike">
                        <a:solidFill>
                          <a:schemeClr val="bg1"/>
                        </a:solidFill>
                        <a:effectLst/>
                        <a:latin typeface="Arial" panose="020B0604020202020204" pitchFamily="34" charset="0"/>
                      </a:endParaRPr>
                    </a:p>
                  </a:txBody>
                  <a:tcPr marL="6191" marR="6191" marT="6191" marB="0" anchor="ctr">
                    <a:solidFill>
                      <a:schemeClr val="accent2"/>
                    </a:solidFill>
                  </a:tcPr>
                </a:tc>
                <a:tc>
                  <a:txBody>
                    <a:bodyPr/>
                    <a:lstStyle/>
                    <a:p>
                      <a:pPr algn="ctr" fontAlgn="b"/>
                      <a:r>
                        <a:rPr lang="en-US" sz="1400" b="1" u="none" strike="noStrike" dirty="0">
                          <a:solidFill>
                            <a:schemeClr val="bg1"/>
                          </a:solidFill>
                          <a:effectLst/>
                        </a:rPr>
                        <a:t>Impact</a:t>
                      </a:r>
                      <a:endParaRPr lang="en-US" sz="1400" b="1" i="0" u="none" strike="noStrike" dirty="0">
                        <a:solidFill>
                          <a:schemeClr val="bg1"/>
                        </a:solidFill>
                        <a:effectLst/>
                        <a:latin typeface="Arial" panose="020B0604020202020204" pitchFamily="34" charset="0"/>
                      </a:endParaRPr>
                    </a:p>
                  </a:txBody>
                  <a:tcPr marL="6191" marR="6191" marT="6191" marB="0" anchor="ctr">
                    <a:solidFill>
                      <a:schemeClr val="accent2"/>
                    </a:solidFill>
                  </a:tcPr>
                </a:tc>
                <a:tc>
                  <a:txBody>
                    <a:bodyPr/>
                    <a:lstStyle/>
                    <a:p>
                      <a:pPr algn="ctr" fontAlgn="b"/>
                      <a:r>
                        <a:rPr lang="en-US" sz="1400" b="1" u="none" strike="noStrike">
                          <a:solidFill>
                            <a:schemeClr val="bg1"/>
                          </a:solidFill>
                          <a:effectLst/>
                        </a:rPr>
                        <a:t>Tx Owner</a:t>
                      </a:r>
                      <a:endParaRPr lang="en-US" sz="1400" b="1" i="0" u="none" strike="noStrike">
                        <a:solidFill>
                          <a:schemeClr val="bg1"/>
                        </a:solidFill>
                        <a:effectLst/>
                        <a:latin typeface="Arial" panose="020B0604020202020204" pitchFamily="34" charset="0"/>
                      </a:endParaRPr>
                    </a:p>
                  </a:txBody>
                  <a:tcPr marL="6191" marR="6191" marT="6191" marB="0" anchor="ctr">
                    <a:solidFill>
                      <a:schemeClr val="accent2"/>
                    </a:solidFill>
                  </a:tcPr>
                </a:tc>
                <a:tc>
                  <a:txBody>
                    <a:bodyPr/>
                    <a:lstStyle/>
                    <a:p>
                      <a:pPr algn="ctr" fontAlgn="b"/>
                      <a:r>
                        <a:rPr lang="en-US" sz="1400" b="1" u="none" strike="noStrike" dirty="0">
                          <a:solidFill>
                            <a:schemeClr val="bg1"/>
                          </a:solidFill>
                          <a:effectLst/>
                        </a:rPr>
                        <a:t>GE/POP</a:t>
                      </a:r>
                      <a:endParaRPr lang="en-US" sz="1400" b="1" i="0" u="none" strike="noStrike" dirty="0">
                        <a:solidFill>
                          <a:schemeClr val="bg1"/>
                        </a:solidFill>
                        <a:effectLst/>
                        <a:latin typeface="Arial" panose="020B0604020202020204" pitchFamily="34" charset="0"/>
                      </a:endParaRPr>
                    </a:p>
                  </a:txBody>
                  <a:tcPr marL="6191" marR="6191" marT="6191" marB="0" anchor="ctr">
                    <a:solidFill>
                      <a:schemeClr val="accent2"/>
                    </a:solidFill>
                  </a:tcPr>
                </a:tc>
                <a:tc>
                  <a:txBody>
                    <a:bodyPr/>
                    <a:lstStyle/>
                    <a:p>
                      <a:pPr algn="ctr" fontAlgn="b"/>
                      <a:r>
                        <a:rPr lang="en-US" sz="1400" b="1" u="none" strike="noStrike">
                          <a:solidFill>
                            <a:schemeClr val="bg1"/>
                          </a:solidFill>
                          <a:effectLst/>
                        </a:rPr>
                        <a:t>Resolution</a:t>
                      </a:r>
                      <a:endParaRPr lang="en-US" sz="1400" b="1" i="0" u="none" strike="noStrike">
                        <a:solidFill>
                          <a:schemeClr val="bg1"/>
                        </a:solidFill>
                        <a:effectLst/>
                        <a:latin typeface="Arial" panose="020B0604020202020204" pitchFamily="34" charset="0"/>
                      </a:endParaRPr>
                    </a:p>
                  </a:txBody>
                  <a:tcPr marL="6191" marR="6191" marT="6191" marB="0" anchor="ctr">
                    <a:solidFill>
                      <a:schemeClr val="accent2"/>
                    </a:solidFill>
                  </a:tcPr>
                </a:tc>
                <a:tc>
                  <a:txBody>
                    <a:bodyPr/>
                    <a:lstStyle/>
                    <a:p>
                      <a:pPr algn="ctr" fontAlgn="b"/>
                      <a:r>
                        <a:rPr lang="en-US" sz="1400" b="1" u="none" strike="noStrike" dirty="0">
                          <a:solidFill>
                            <a:schemeClr val="bg1"/>
                          </a:solidFill>
                          <a:effectLst/>
                        </a:rPr>
                        <a:t>Duration</a:t>
                      </a:r>
                      <a:endParaRPr lang="en-US" sz="1400" b="1" i="0" u="none" strike="noStrike" dirty="0">
                        <a:solidFill>
                          <a:schemeClr val="bg1"/>
                        </a:solidFill>
                        <a:effectLst/>
                        <a:latin typeface="Arial" panose="020B0604020202020204" pitchFamily="34" charset="0"/>
                      </a:endParaRPr>
                    </a:p>
                  </a:txBody>
                  <a:tcPr marL="6191" marR="6191" marT="6191" marB="0" anchor="ctr">
                    <a:solidFill>
                      <a:schemeClr val="accent2"/>
                    </a:solidFill>
                  </a:tcPr>
                </a:tc>
                <a:extLst>
                  <a:ext uri="{0D108BD9-81ED-4DB2-BD59-A6C34878D82A}">
                    <a16:rowId xmlns:a16="http://schemas.microsoft.com/office/drawing/2014/main" val="3080432331"/>
                  </a:ext>
                </a:extLst>
              </a:tr>
              <a:tr h="555418">
                <a:tc>
                  <a:txBody>
                    <a:bodyPr/>
                    <a:lstStyle/>
                    <a:p>
                      <a:pPr algn="ctr" fontAlgn="b"/>
                      <a:r>
                        <a:rPr lang="en-US" sz="1200" u="none" strike="noStrike">
                          <a:effectLst/>
                        </a:rPr>
                        <a:t>14/1/2019</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HS Frame Loss: 54 Node B</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dirty="0">
                          <a:effectLst/>
                        </a:rPr>
                        <a:t>GE: 3G_4G_10GE_SCL_DRE14_DRH19_DRH21_DRE29_GPSDRO5_GPSDRI1_113</a:t>
                      </a:r>
                      <a:endParaRPr lang="en-US" sz="1200" b="0" i="0" u="none" strike="noStrike" dirty="0">
                        <a:effectLst/>
                        <a:latin typeface="Arial" panose="020B0604020202020204" pitchFamily="34" charset="0"/>
                      </a:endParaRPr>
                    </a:p>
                  </a:txBody>
                  <a:tcPr marL="6191" marR="6191" marT="6191" marB="0" anchor="ctr"/>
                </a:tc>
                <a:tc>
                  <a:txBody>
                    <a:bodyPr/>
                    <a:lstStyle/>
                    <a:p>
                      <a:pPr algn="ctr" fontAlgn="b"/>
                      <a:r>
                        <a:rPr lang="en-US" sz="1200" u="none" strike="noStrike" dirty="0" smtClean="0">
                          <a:effectLst/>
                        </a:rPr>
                        <a:t>Resolved by SCL</a:t>
                      </a:r>
                      <a:endParaRPr lang="en-US" sz="1200" b="0" i="0" u="none" strike="noStrike" dirty="0">
                        <a:effectLst/>
                        <a:latin typeface="Arial" panose="020B0604020202020204" pitchFamily="34" charset="0"/>
                      </a:endParaRPr>
                    </a:p>
                  </a:txBody>
                  <a:tcPr marL="6191" marR="6191" marT="6191" marB="0" anchor="ctr"/>
                </a:tc>
                <a:tc>
                  <a:txBody>
                    <a:bodyPr/>
                    <a:lstStyle/>
                    <a:p>
                      <a:pPr algn="ctr" fontAlgn="b"/>
                      <a:r>
                        <a:rPr lang="en-US" sz="1200" u="none" strike="noStrike">
                          <a:effectLst/>
                        </a:rPr>
                        <a:t>4:46:13</a:t>
                      </a:r>
                      <a:endParaRPr lang="en-US" sz="1200" b="0" i="0" u="none" strike="noStrike">
                        <a:effectLst/>
                        <a:latin typeface="Arial" panose="020B0604020202020204" pitchFamily="34" charset="0"/>
                      </a:endParaRPr>
                    </a:p>
                  </a:txBody>
                  <a:tcPr marL="6191" marR="6191" marT="6191" marB="0" anchor="ctr"/>
                </a:tc>
                <a:extLst>
                  <a:ext uri="{0D108BD9-81ED-4DB2-BD59-A6C34878D82A}">
                    <a16:rowId xmlns:a16="http://schemas.microsoft.com/office/drawing/2014/main" val="3489898202"/>
                  </a:ext>
                </a:extLst>
              </a:tr>
              <a:tr h="555418">
                <a:tc>
                  <a:txBody>
                    <a:bodyPr/>
                    <a:lstStyle/>
                    <a:p>
                      <a:pPr algn="ctr" fontAlgn="b"/>
                      <a:r>
                        <a:rPr lang="en-US" sz="1200" u="none" strike="noStrike">
                          <a:effectLst/>
                        </a:rPr>
                        <a:t>14/1/2019</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HS Frame Loss: 89 Node B</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dirty="0">
                          <a:effectLst/>
                        </a:rPr>
                        <a:t>GE: 10GE_SCL_DRE14_DRH19_DRH21_DRE29_GPSDRO5_GPSDR34_102</a:t>
                      </a:r>
                      <a:endParaRPr lang="en-US" sz="1200" b="0" i="0" u="none" strike="noStrike" dirty="0">
                        <a:effectLst/>
                        <a:latin typeface="Arial" panose="020B0604020202020204" pitchFamily="34" charset="0"/>
                      </a:endParaRPr>
                    </a:p>
                  </a:txBody>
                  <a:tcPr marL="6191" marR="6191" marT="619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Arial"/>
                          <a:ea typeface="ＭＳ Ｐゴシック"/>
                          <a:cs typeface="+mn-cs"/>
                        </a:rPr>
                        <a:t>Resolved by SCL</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a:cs typeface="+mn-cs"/>
                      </a:endParaRPr>
                    </a:p>
                  </a:txBody>
                  <a:tcPr marL="6191" marR="6191" marT="6191" marB="0" anchor="ctr"/>
                </a:tc>
                <a:tc>
                  <a:txBody>
                    <a:bodyPr/>
                    <a:lstStyle/>
                    <a:p>
                      <a:pPr algn="ctr" fontAlgn="b"/>
                      <a:r>
                        <a:rPr lang="en-US" sz="1200" u="none" strike="noStrike">
                          <a:effectLst/>
                        </a:rPr>
                        <a:t>4:31:38</a:t>
                      </a:r>
                      <a:endParaRPr lang="en-US" sz="1200" b="0" i="0" u="none" strike="noStrike">
                        <a:effectLst/>
                        <a:latin typeface="Arial" panose="020B0604020202020204" pitchFamily="34" charset="0"/>
                      </a:endParaRPr>
                    </a:p>
                  </a:txBody>
                  <a:tcPr marL="6191" marR="6191" marT="6191" marB="0" anchor="ctr"/>
                </a:tc>
                <a:extLst>
                  <a:ext uri="{0D108BD9-81ED-4DB2-BD59-A6C34878D82A}">
                    <a16:rowId xmlns:a16="http://schemas.microsoft.com/office/drawing/2014/main" val="1939559595"/>
                  </a:ext>
                </a:extLst>
              </a:tr>
              <a:tr h="902740">
                <a:tc>
                  <a:txBody>
                    <a:bodyPr/>
                    <a:lstStyle/>
                    <a:p>
                      <a:pPr algn="ctr" fontAlgn="b"/>
                      <a:r>
                        <a:rPr lang="en-US" sz="1200" u="none" strike="noStrike">
                          <a:effectLst/>
                        </a:rPr>
                        <a:t>14/1/2019</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HS Frame Loss: 81 Node B</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dirty="0">
                          <a:effectLst/>
                        </a:rPr>
                        <a:t>GE: 3G_4G_2X10GE_SCL_DRE14_DRH19_DRH21_DRE29_DRE35_GPSDRO5_DHGULO1_184</a:t>
                      </a:r>
                      <a:endParaRPr lang="en-US" sz="1200" b="0" i="0" u="none" strike="noStrike" dirty="0">
                        <a:effectLst/>
                        <a:latin typeface="Arial" panose="020B0604020202020204" pitchFamily="34" charset="0"/>
                      </a:endParaRPr>
                    </a:p>
                  </a:txBody>
                  <a:tcPr marL="6191" marR="6191" marT="619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a:ea typeface="ＭＳ Ｐゴシック"/>
                          <a:cs typeface="+mn-cs"/>
                        </a:rPr>
                        <a:t>Resolved by SCL</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a:cs typeface="+mn-cs"/>
                      </a:endParaRPr>
                    </a:p>
                  </a:txBody>
                  <a:tcPr marL="6191" marR="6191" marT="6191" marB="0" anchor="ctr"/>
                </a:tc>
                <a:tc>
                  <a:txBody>
                    <a:bodyPr/>
                    <a:lstStyle/>
                    <a:p>
                      <a:pPr algn="ctr" fontAlgn="b"/>
                      <a:r>
                        <a:rPr lang="en-US" sz="1200" u="none" strike="noStrike">
                          <a:effectLst/>
                        </a:rPr>
                        <a:t>4:11:19</a:t>
                      </a:r>
                      <a:endParaRPr lang="en-US" sz="1200" b="0" i="0" u="none" strike="noStrike">
                        <a:effectLst/>
                        <a:latin typeface="Arial" panose="020B0604020202020204" pitchFamily="34" charset="0"/>
                      </a:endParaRPr>
                    </a:p>
                  </a:txBody>
                  <a:tcPr marL="6191" marR="6191" marT="6191" marB="0" anchor="ctr"/>
                </a:tc>
                <a:extLst>
                  <a:ext uri="{0D108BD9-81ED-4DB2-BD59-A6C34878D82A}">
                    <a16:rowId xmlns:a16="http://schemas.microsoft.com/office/drawing/2014/main" val="2033140366"/>
                  </a:ext>
                </a:extLst>
              </a:tr>
              <a:tr h="902740">
                <a:tc>
                  <a:txBody>
                    <a:bodyPr/>
                    <a:lstStyle/>
                    <a:p>
                      <a:pPr algn="ctr" fontAlgn="b"/>
                      <a:r>
                        <a:rPr lang="en-US" sz="1200" u="none" strike="noStrike">
                          <a:effectLst/>
                        </a:rPr>
                        <a:t>20/1/2019</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Ping Loss: 7 Node B</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PoP: Fenchuganj</a:t>
                      </a:r>
                      <a:endParaRPr lang="en-US" sz="1200" b="0" i="0" u="none" strike="noStrike">
                        <a:effectLst/>
                        <a:latin typeface="Arial" panose="020B0604020202020204" pitchFamily="34" charset="0"/>
                      </a:endParaRPr>
                    </a:p>
                  </a:txBody>
                  <a:tcPr marL="6191" marR="6191" marT="619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a:ea typeface="ＭＳ Ｐゴシック"/>
                          <a:cs typeface="+mn-cs"/>
                        </a:rPr>
                        <a:t>Resolved by SCL</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a:cs typeface="+mn-cs"/>
                      </a:endParaRPr>
                    </a:p>
                  </a:txBody>
                  <a:tcPr marL="6191" marR="6191" marT="6191" marB="0" anchor="ctr"/>
                </a:tc>
                <a:tc>
                  <a:txBody>
                    <a:bodyPr/>
                    <a:lstStyle/>
                    <a:p>
                      <a:pPr algn="ctr" fontAlgn="b"/>
                      <a:r>
                        <a:rPr lang="en-US" sz="1200" u="none" strike="noStrike">
                          <a:effectLst/>
                        </a:rPr>
                        <a:t>0:22:20</a:t>
                      </a:r>
                      <a:endParaRPr lang="en-US" sz="1200" b="0" i="0" u="none" strike="noStrike">
                        <a:effectLst/>
                        <a:latin typeface="Arial" panose="020B0604020202020204" pitchFamily="34" charset="0"/>
                      </a:endParaRPr>
                    </a:p>
                  </a:txBody>
                  <a:tcPr marL="6191" marR="6191" marT="6191" marB="0" anchor="ctr"/>
                </a:tc>
                <a:extLst>
                  <a:ext uri="{0D108BD9-81ED-4DB2-BD59-A6C34878D82A}">
                    <a16:rowId xmlns:a16="http://schemas.microsoft.com/office/drawing/2014/main" val="1441761168"/>
                  </a:ext>
                </a:extLst>
              </a:tr>
              <a:tr h="930094">
                <a:tc>
                  <a:txBody>
                    <a:bodyPr/>
                    <a:lstStyle/>
                    <a:p>
                      <a:pPr algn="ctr" fontAlgn="b"/>
                      <a:r>
                        <a:rPr lang="en-US" sz="1200" u="none" strike="noStrike">
                          <a:effectLst/>
                        </a:rPr>
                        <a:t>22/1/2019</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High Call Drop: 223 Cells</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GE: 3G_4G_10GE_SCL_DRE03_DRE11_DRE15_DRE28_DRE37_NGRPG01_NGSDRD1_179,</a:t>
                      </a:r>
                      <a:br>
                        <a:rPr lang="en-US" sz="1200" u="none" strike="noStrike">
                          <a:effectLst/>
                        </a:rPr>
                      </a:br>
                      <a:r>
                        <a:rPr lang="en-US" sz="1200" u="none" strike="noStrike">
                          <a:effectLst/>
                        </a:rPr>
                        <a:t>3G_4G_2X10GE_SCL_DRE03_DRE11_DRE15_DRE28_NGRPG01_DHPTN42_111</a:t>
                      </a:r>
                      <a:endParaRPr lang="en-US" sz="1200" b="0" i="0" u="none" strike="noStrike">
                        <a:effectLst/>
                        <a:latin typeface="Arial" panose="020B0604020202020204" pitchFamily="34" charset="0"/>
                      </a:endParaRPr>
                    </a:p>
                  </a:txBody>
                  <a:tcPr marL="6191" marR="6191" marT="619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Arial"/>
                          <a:ea typeface="ＭＳ Ｐゴシック"/>
                          <a:cs typeface="+mn-cs"/>
                        </a:rPr>
                        <a:t>Resolved by SCL</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a:cs typeface="+mn-cs"/>
                      </a:endParaRPr>
                    </a:p>
                  </a:txBody>
                  <a:tcPr marL="6191" marR="6191" marT="6191" marB="0" anchor="ctr"/>
                </a:tc>
                <a:tc>
                  <a:txBody>
                    <a:bodyPr/>
                    <a:lstStyle/>
                    <a:p>
                      <a:pPr algn="ctr" fontAlgn="b"/>
                      <a:r>
                        <a:rPr lang="en-US" sz="1200" u="none" strike="noStrike">
                          <a:effectLst/>
                        </a:rPr>
                        <a:t>0:58:19</a:t>
                      </a:r>
                      <a:endParaRPr lang="en-US" sz="1200" b="0" i="0" u="none" strike="noStrike">
                        <a:effectLst/>
                        <a:latin typeface="Arial" panose="020B0604020202020204" pitchFamily="34" charset="0"/>
                      </a:endParaRPr>
                    </a:p>
                  </a:txBody>
                  <a:tcPr marL="6191" marR="6191" marT="6191" marB="0" anchor="ctr"/>
                </a:tc>
                <a:extLst>
                  <a:ext uri="{0D108BD9-81ED-4DB2-BD59-A6C34878D82A}">
                    <a16:rowId xmlns:a16="http://schemas.microsoft.com/office/drawing/2014/main" val="2664512474"/>
                  </a:ext>
                </a:extLst>
              </a:tr>
              <a:tr h="465049">
                <a:tc>
                  <a:txBody>
                    <a:bodyPr/>
                    <a:lstStyle/>
                    <a:p>
                      <a:pPr algn="ctr" fontAlgn="b"/>
                      <a:r>
                        <a:rPr lang="en-US" sz="1200" u="none" strike="noStrike">
                          <a:effectLst/>
                        </a:rPr>
                        <a:t>22/1/2019</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High Ping Loss: 81 Node B</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6191" marR="6191" marT="6191" marB="0" anchor="ctr"/>
                </a:tc>
                <a:tc>
                  <a:txBody>
                    <a:bodyPr/>
                    <a:lstStyle/>
                    <a:p>
                      <a:pPr algn="ctr" fontAlgn="b"/>
                      <a:endParaRPr lang="en-US" sz="1200" b="0" i="0" u="none" strike="noStrike">
                        <a:effectLst/>
                        <a:latin typeface="Arial" panose="020B0604020202020204" pitchFamily="34" charset="0"/>
                      </a:endParaRPr>
                    </a:p>
                  </a:txBody>
                  <a:tcPr marL="6191" marR="6191" marT="619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a:ea typeface="ＭＳ Ｐゴシック"/>
                          <a:cs typeface="+mn-cs"/>
                        </a:rPr>
                        <a:t>Resolved by SCL</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a:cs typeface="+mn-cs"/>
                      </a:endParaRPr>
                    </a:p>
                  </a:txBody>
                  <a:tcPr marL="6191" marR="6191" marT="6191" marB="0" anchor="ctr"/>
                </a:tc>
                <a:tc>
                  <a:txBody>
                    <a:bodyPr/>
                    <a:lstStyle/>
                    <a:p>
                      <a:pPr algn="ctr" fontAlgn="b"/>
                      <a:r>
                        <a:rPr lang="en-US" sz="1200" u="none" strike="noStrike">
                          <a:effectLst/>
                        </a:rPr>
                        <a:t>1:46:14</a:t>
                      </a:r>
                      <a:endParaRPr lang="en-US" sz="1200" b="0" i="0" u="none" strike="noStrike">
                        <a:effectLst/>
                        <a:latin typeface="Arial" panose="020B0604020202020204" pitchFamily="34" charset="0"/>
                      </a:endParaRPr>
                    </a:p>
                  </a:txBody>
                  <a:tcPr marL="6191" marR="6191" marT="6191" marB="0" anchor="ctr"/>
                </a:tc>
                <a:extLst>
                  <a:ext uri="{0D108BD9-81ED-4DB2-BD59-A6C34878D82A}">
                    <a16:rowId xmlns:a16="http://schemas.microsoft.com/office/drawing/2014/main" val="2754785034"/>
                  </a:ext>
                </a:extLst>
              </a:tr>
              <a:tr h="465049">
                <a:tc>
                  <a:txBody>
                    <a:bodyPr/>
                    <a:lstStyle/>
                    <a:p>
                      <a:pPr algn="ctr" fontAlgn="b"/>
                      <a:r>
                        <a:rPr lang="en-US" sz="1200" u="none" strike="noStrike">
                          <a:solidFill>
                            <a:schemeClr val="tx1"/>
                          </a:solidFill>
                          <a:effectLst/>
                        </a:rPr>
                        <a:t>23/1/2019</a:t>
                      </a:r>
                      <a:endParaRPr lang="en-US" sz="1200" b="0" i="0" u="none" strike="noStrike">
                        <a:solidFill>
                          <a:schemeClr val="tx1"/>
                        </a:solidFill>
                        <a:effectLst/>
                        <a:latin typeface="Arial" panose="020B0604020202020204" pitchFamily="34" charset="0"/>
                      </a:endParaRPr>
                    </a:p>
                  </a:txBody>
                  <a:tcPr marL="6191" marR="6191" marT="6191" marB="0" anchor="ctr"/>
                </a:tc>
                <a:tc>
                  <a:txBody>
                    <a:bodyPr/>
                    <a:lstStyle/>
                    <a:p>
                      <a:pPr algn="ctr" fontAlgn="b"/>
                      <a:r>
                        <a:rPr lang="en-US" sz="1200" u="none" strike="noStrike">
                          <a:solidFill>
                            <a:schemeClr val="tx1"/>
                          </a:solidFill>
                          <a:effectLst/>
                        </a:rPr>
                        <a:t>Ping Loss: 10 Node B</a:t>
                      </a:r>
                      <a:endParaRPr lang="en-US" sz="1200" b="0" i="0" u="none" strike="noStrike">
                        <a:solidFill>
                          <a:schemeClr val="tx1"/>
                        </a:solidFill>
                        <a:effectLst/>
                        <a:latin typeface="Arial" panose="020B0604020202020204" pitchFamily="34" charset="0"/>
                      </a:endParaRPr>
                    </a:p>
                  </a:txBody>
                  <a:tcPr marL="6191" marR="6191" marT="6191" marB="0" anchor="ctr"/>
                </a:tc>
                <a:tc>
                  <a:txBody>
                    <a:bodyPr/>
                    <a:lstStyle/>
                    <a:p>
                      <a:pPr algn="ctr" fontAlgn="b"/>
                      <a:r>
                        <a:rPr lang="en-US" sz="1200" u="none" strike="noStrike">
                          <a:solidFill>
                            <a:schemeClr val="tx1"/>
                          </a:solidFill>
                          <a:effectLst/>
                        </a:rPr>
                        <a:t>SCL</a:t>
                      </a:r>
                      <a:endParaRPr lang="en-US" sz="1200" b="0" i="0" u="none" strike="noStrike">
                        <a:solidFill>
                          <a:schemeClr val="tx1"/>
                        </a:solidFill>
                        <a:effectLst/>
                        <a:latin typeface="Arial" panose="020B0604020202020204" pitchFamily="34" charset="0"/>
                      </a:endParaRPr>
                    </a:p>
                  </a:txBody>
                  <a:tcPr marL="6191" marR="6191" marT="6191" marB="0" anchor="ctr"/>
                </a:tc>
                <a:tc>
                  <a:txBody>
                    <a:bodyPr/>
                    <a:lstStyle/>
                    <a:p>
                      <a:pPr algn="ctr" fontAlgn="b"/>
                      <a:r>
                        <a:rPr lang="en-US" sz="1200" u="none" strike="noStrike" dirty="0" err="1">
                          <a:solidFill>
                            <a:schemeClr val="tx1"/>
                          </a:solidFill>
                          <a:effectLst/>
                        </a:rPr>
                        <a:t>PoP</a:t>
                      </a:r>
                      <a:r>
                        <a:rPr lang="en-US" sz="1200" u="none" strike="noStrike" dirty="0">
                          <a:solidFill>
                            <a:schemeClr val="tx1"/>
                          </a:solidFill>
                          <a:effectLst/>
                        </a:rPr>
                        <a:t>: </a:t>
                      </a:r>
                      <a:r>
                        <a:rPr lang="en-US" sz="1200" u="none" strike="noStrike" dirty="0" err="1">
                          <a:solidFill>
                            <a:schemeClr val="tx1"/>
                          </a:solidFill>
                          <a:effectLst/>
                        </a:rPr>
                        <a:t>pirojpur</a:t>
                      </a:r>
                      <a:endParaRPr lang="en-US" sz="1200" b="0" i="0" u="none" strike="noStrike" dirty="0">
                        <a:solidFill>
                          <a:schemeClr val="tx1"/>
                        </a:solidFill>
                        <a:effectLst/>
                        <a:latin typeface="Arial" panose="020B0604020202020204" pitchFamily="34" charset="0"/>
                      </a:endParaRPr>
                    </a:p>
                  </a:txBody>
                  <a:tcPr marL="6191" marR="6191" marT="6191" marB="0" anchor="ctr"/>
                </a:tc>
                <a:tc>
                  <a:txBody>
                    <a:bodyPr/>
                    <a:lstStyle/>
                    <a:p>
                      <a:pPr algn="ctr" fontAlgn="b"/>
                      <a:r>
                        <a:rPr lang="en-US" sz="1200" u="none" strike="noStrike" dirty="0">
                          <a:solidFill>
                            <a:schemeClr val="tx1"/>
                          </a:solidFill>
                          <a:effectLst/>
                        </a:rPr>
                        <a:t>Problem solved from 2019-01-23 11:09:37 BDT. Root Cause - several BB down at </a:t>
                      </a:r>
                      <a:r>
                        <a:rPr lang="en-US" sz="1200" u="none" strike="noStrike" dirty="0" err="1">
                          <a:solidFill>
                            <a:schemeClr val="tx1"/>
                          </a:solidFill>
                          <a:effectLst/>
                        </a:rPr>
                        <a:t>Bagerhat</a:t>
                      </a:r>
                      <a:r>
                        <a:rPr lang="en-US" sz="1200" u="none" strike="noStrike" dirty="0">
                          <a:solidFill>
                            <a:schemeClr val="tx1"/>
                          </a:solidFill>
                          <a:effectLst/>
                        </a:rPr>
                        <a:t> area.</a:t>
                      </a:r>
                      <a:endParaRPr lang="en-US" sz="1200" b="0" i="0" u="none" strike="noStrike" dirty="0">
                        <a:solidFill>
                          <a:schemeClr val="tx1"/>
                        </a:solidFill>
                        <a:effectLst/>
                        <a:latin typeface="Arial" panose="020B0604020202020204" pitchFamily="34" charset="0"/>
                      </a:endParaRPr>
                    </a:p>
                  </a:txBody>
                  <a:tcPr marL="6191" marR="6191" marT="6191" marB="0" anchor="ctr"/>
                </a:tc>
                <a:tc>
                  <a:txBody>
                    <a:bodyPr/>
                    <a:lstStyle/>
                    <a:p>
                      <a:pPr algn="ctr" fontAlgn="b"/>
                      <a:r>
                        <a:rPr lang="en-US" sz="1200" u="none" strike="noStrike" dirty="0">
                          <a:solidFill>
                            <a:schemeClr val="tx1"/>
                          </a:solidFill>
                          <a:effectLst/>
                        </a:rPr>
                        <a:t>2:28:20</a:t>
                      </a:r>
                      <a:endParaRPr lang="en-US" sz="1200" b="0" i="0" u="none" strike="noStrike" dirty="0">
                        <a:solidFill>
                          <a:schemeClr val="tx1"/>
                        </a:solidFill>
                        <a:effectLst/>
                        <a:latin typeface="Arial" panose="020B0604020202020204" pitchFamily="34" charset="0"/>
                      </a:endParaRPr>
                    </a:p>
                  </a:txBody>
                  <a:tcPr marL="6191" marR="6191" marT="6191" marB="0" anchor="ctr"/>
                </a:tc>
                <a:extLst>
                  <a:ext uri="{0D108BD9-81ED-4DB2-BD59-A6C34878D82A}">
                    <a16:rowId xmlns:a16="http://schemas.microsoft.com/office/drawing/2014/main" val="622140161"/>
                  </a:ext>
                </a:extLst>
              </a:tr>
              <a:tr h="465049">
                <a:tc>
                  <a:txBody>
                    <a:bodyPr/>
                    <a:lstStyle/>
                    <a:p>
                      <a:pPr algn="ctr" fontAlgn="b"/>
                      <a:r>
                        <a:rPr lang="en-US" sz="1200" u="none" strike="noStrike">
                          <a:effectLst/>
                        </a:rPr>
                        <a:t>28/1/2019</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High Ping Loss: 8 Node B</a:t>
                      </a:r>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6191" marR="6191" marT="6191" marB="0" anchor="ctr"/>
                </a:tc>
                <a:tc>
                  <a:txBody>
                    <a:bodyPr/>
                    <a:lstStyle/>
                    <a:p>
                      <a:pPr algn="ctr" fontAlgn="b"/>
                      <a:endParaRPr lang="en-US" sz="1200" b="0" i="0" u="none" strike="noStrike">
                        <a:effectLst/>
                        <a:latin typeface="Arial" panose="020B0604020202020204" pitchFamily="34" charset="0"/>
                      </a:endParaRPr>
                    </a:p>
                  </a:txBody>
                  <a:tcPr marL="6191" marR="6191" marT="6191" marB="0" anchor="ctr"/>
                </a:tc>
                <a:tc>
                  <a:txBody>
                    <a:bodyPr/>
                    <a:lstStyle/>
                    <a:p>
                      <a:pPr algn="ctr" fontAlgn="b"/>
                      <a:r>
                        <a:rPr lang="en-US" sz="1200" u="none" strike="noStrike" dirty="0">
                          <a:effectLst/>
                        </a:rPr>
                        <a:t>Below problem was occurred due to high RSL at DPPBT03 to DPPBT02 link.</a:t>
                      </a:r>
                      <a:endParaRPr lang="en-US" sz="1200" b="0" i="0" u="none" strike="noStrike" dirty="0">
                        <a:effectLst/>
                        <a:latin typeface="Arial" panose="020B0604020202020204" pitchFamily="34" charset="0"/>
                      </a:endParaRPr>
                    </a:p>
                  </a:txBody>
                  <a:tcPr marL="6191" marR="6191" marT="6191" marB="0" anchor="ctr"/>
                </a:tc>
                <a:tc>
                  <a:txBody>
                    <a:bodyPr/>
                    <a:lstStyle/>
                    <a:p>
                      <a:pPr algn="ctr" fontAlgn="b"/>
                      <a:r>
                        <a:rPr lang="en-US" sz="1200" u="none" strike="noStrike" dirty="0">
                          <a:effectLst/>
                        </a:rPr>
                        <a:t>21:15:28</a:t>
                      </a:r>
                      <a:endParaRPr lang="en-US" sz="1200" b="0" i="0" u="none" strike="noStrike" dirty="0">
                        <a:effectLst/>
                        <a:latin typeface="Arial" panose="020B0604020202020204" pitchFamily="34" charset="0"/>
                      </a:endParaRPr>
                    </a:p>
                  </a:txBody>
                  <a:tcPr marL="6191" marR="6191" marT="6191" marB="0" anchor="ctr"/>
                </a:tc>
                <a:extLst>
                  <a:ext uri="{0D108BD9-81ED-4DB2-BD59-A6C34878D82A}">
                    <a16:rowId xmlns:a16="http://schemas.microsoft.com/office/drawing/2014/main" val="3345729462"/>
                  </a:ext>
                </a:extLst>
              </a:tr>
            </a:tbl>
          </a:graphicData>
        </a:graphic>
      </p:graphicFrame>
    </p:spTree>
    <p:extLst>
      <p:ext uri="{BB962C8B-B14F-4D97-AF65-F5344CB8AC3E}">
        <p14:creationId xmlns:p14="http://schemas.microsoft.com/office/powerpoint/2010/main" val="11717229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 y="14376"/>
            <a:ext cx="7736881" cy="624451"/>
          </a:xfrm>
          <a:prstGeom prst="rect">
            <a:avLst/>
          </a:prstGeom>
        </p:spPr>
        <p:txBody>
          <a:bodyPr lIns="114278" tIns="57139" rIns="114278" bIns="57139"/>
          <a:lstStyle>
            <a:lvl1pPr algn="ctr" defTabSz="911093"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tx2">
                    <a:lumMod val="75000"/>
                  </a:schemeClr>
                </a:solidFill>
                <a:latin typeface="Calibri" panose="020F0502020204030204" pitchFamily="34" charset="0"/>
                <a:cs typeface="Axiata Book" panose="020B0503060202020004" pitchFamily="34" charset="0"/>
              </a:rPr>
              <a:t>Quality Issues on Feb-2019 (SCL)</a:t>
            </a:r>
            <a:endParaRPr lang="en-US" sz="2400" b="1" dirty="0">
              <a:solidFill>
                <a:schemeClr val="tx2">
                  <a:lumMod val="75000"/>
                </a:schemeClr>
              </a:solidFill>
              <a:latin typeface="Calibri" panose="020F0502020204030204" pitchFamily="34" charset="0"/>
              <a:cs typeface="Axiata Book" panose="020B0503060202020004" pitchFamily="34" charset="0"/>
            </a:endParaRPr>
          </a:p>
        </p:txBody>
      </p:sp>
      <p:graphicFrame>
        <p:nvGraphicFramePr>
          <p:cNvPr id="2" name="Table 1"/>
          <p:cNvGraphicFramePr>
            <a:graphicFrameLocks noGrp="1"/>
          </p:cNvGraphicFramePr>
          <p:nvPr>
            <p:extLst/>
          </p:nvPr>
        </p:nvGraphicFramePr>
        <p:xfrm>
          <a:off x="143328" y="565938"/>
          <a:ext cx="11809186" cy="1432679"/>
        </p:xfrm>
        <a:graphic>
          <a:graphicData uri="http://schemas.openxmlformats.org/drawingml/2006/table">
            <a:tbl>
              <a:tblPr>
                <a:tableStyleId>{5DA37D80-6434-44D0-A028-1B22A696006F}</a:tableStyleId>
              </a:tblPr>
              <a:tblGrid>
                <a:gridCol w="1290111">
                  <a:extLst>
                    <a:ext uri="{9D8B030D-6E8A-4147-A177-3AD203B41FA5}">
                      <a16:colId xmlns:a16="http://schemas.microsoft.com/office/drawing/2014/main" val="3633100024"/>
                    </a:ext>
                  </a:extLst>
                </a:gridCol>
                <a:gridCol w="1875140">
                  <a:extLst>
                    <a:ext uri="{9D8B030D-6E8A-4147-A177-3AD203B41FA5}">
                      <a16:colId xmlns:a16="http://schemas.microsoft.com/office/drawing/2014/main" val="219647775"/>
                    </a:ext>
                  </a:extLst>
                </a:gridCol>
                <a:gridCol w="1158622">
                  <a:extLst>
                    <a:ext uri="{9D8B030D-6E8A-4147-A177-3AD203B41FA5}">
                      <a16:colId xmlns:a16="http://schemas.microsoft.com/office/drawing/2014/main" val="2191662407"/>
                    </a:ext>
                  </a:extLst>
                </a:gridCol>
                <a:gridCol w="1737934">
                  <a:extLst>
                    <a:ext uri="{9D8B030D-6E8A-4147-A177-3AD203B41FA5}">
                      <a16:colId xmlns:a16="http://schemas.microsoft.com/office/drawing/2014/main" val="370486826"/>
                    </a:ext>
                  </a:extLst>
                </a:gridCol>
                <a:gridCol w="1737933">
                  <a:extLst>
                    <a:ext uri="{9D8B030D-6E8A-4147-A177-3AD203B41FA5}">
                      <a16:colId xmlns:a16="http://schemas.microsoft.com/office/drawing/2014/main" val="2021938107"/>
                    </a:ext>
                  </a:extLst>
                </a:gridCol>
                <a:gridCol w="3029618">
                  <a:extLst>
                    <a:ext uri="{9D8B030D-6E8A-4147-A177-3AD203B41FA5}">
                      <a16:colId xmlns:a16="http://schemas.microsoft.com/office/drawing/2014/main" val="2830609421"/>
                    </a:ext>
                  </a:extLst>
                </a:gridCol>
                <a:gridCol w="979828">
                  <a:extLst>
                    <a:ext uri="{9D8B030D-6E8A-4147-A177-3AD203B41FA5}">
                      <a16:colId xmlns:a16="http://schemas.microsoft.com/office/drawing/2014/main" val="2968647690"/>
                    </a:ext>
                  </a:extLst>
                </a:gridCol>
              </a:tblGrid>
              <a:tr h="375143">
                <a:tc>
                  <a:txBody>
                    <a:bodyPr/>
                    <a:lstStyle/>
                    <a:p>
                      <a:pPr algn="ctr" fontAlgn="b"/>
                      <a:r>
                        <a:rPr lang="en-US" sz="1400" u="none" strike="noStrike">
                          <a:solidFill>
                            <a:schemeClr val="bg1"/>
                          </a:solidFill>
                          <a:effectLst/>
                          <a:latin typeface="Axiata Book" panose="020B0503060202020004" pitchFamily="34" charset="0"/>
                          <a:cs typeface="Axiata Book" panose="020B0503060202020004" pitchFamily="34" charset="0"/>
                        </a:rPr>
                        <a:t>Incident Date</a:t>
                      </a:r>
                      <a:endParaRPr lang="en-US" sz="1400" b="1" i="0" u="none" strike="noStrike">
                        <a:solidFill>
                          <a:schemeClr val="bg1"/>
                        </a:solidFill>
                        <a:effectLst/>
                        <a:latin typeface="Axiata Book" panose="020B0503060202020004" pitchFamily="34" charset="0"/>
                        <a:cs typeface="Axiata Book" panose="020B0503060202020004" pitchFamily="34" charset="0"/>
                      </a:endParaRPr>
                    </a:p>
                  </a:txBody>
                  <a:tcPr marL="9525" marR="9525" marT="9525" marB="0" anchor="ctr">
                    <a:solidFill>
                      <a:schemeClr val="accent2"/>
                    </a:solidFill>
                  </a:tcPr>
                </a:tc>
                <a:tc>
                  <a:txBody>
                    <a:bodyPr/>
                    <a:lstStyle/>
                    <a:p>
                      <a:pPr algn="ctr" fontAlgn="b"/>
                      <a:r>
                        <a:rPr lang="en-US" sz="1400" u="none" strike="noStrike">
                          <a:solidFill>
                            <a:schemeClr val="bg1"/>
                          </a:solidFill>
                          <a:effectLst/>
                          <a:latin typeface="Axiata Book" panose="020B0503060202020004" pitchFamily="34" charset="0"/>
                          <a:cs typeface="Axiata Book" panose="020B0503060202020004" pitchFamily="34" charset="0"/>
                        </a:rPr>
                        <a:t>Impact</a:t>
                      </a:r>
                      <a:endParaRPr lang="en-US" sz="1400" b="1" i="0" u="none" strike="noStrike">
                        <a:solidFill>
                          <a:schemeClr val="bg1"/>
                        </a:solidFill>
                        <a:effectLst/>
                        <a:latin typeface="Axiata Book" panose="020B0503060202020004" pitchFamily="34" charset="0"/>
                        <a:cs typeface="Axiata Book" panose="020B0503060202020004" pitchFamily="34" charset="0"/>
                      </a:endParaRPr>
                    </a:p>
                  </a:txBody>
                  <a:tcPr marL="9525" marR="9525" marT="9525" marB="0" anchor="ctr">
                    <a:solidFill>
                      <a:schemeClr val="accent2"/>
                    </a:solidFill>
                  </a:tcPr>
                </a:tc>
                <a:tc>
                  <a:txBody>
                    <a:bodyPr/>
                    <a:lstStyle/>
                    <a:p>
                      <a:pPr algn="ctr" fontAlgn="b"/>
                      <a:r>
                        <a:rPr lang="en-US" sz="1400" u="none" strike="noStrike" dirty="0">
                          <a:solidFill>
                            <a:schemeClr val="bg1"/>
                          </a:solidFill>
                          <a:effectLst/>
                          <a:latin typeface="Axiata Book" panose="020B0503060202020004" pitchFamily="34" charset="0"/>
                          <a:cs typeface="Axiata Book" panose="020B0503060202020004" pitchFamily="34" charset="0"/>
                        </a:rPr>
                        <a:t>Status</a:t>
                      </a:r>
                      <a:endParaRPr lang="en-US" sz="1400" b="1" i="0" u="none" strike="noStrike" dirty="0">
                        <a:solidFill>
                          <a:schemeClr val="bg1"/>
                        </a:solidFill>
                        <a:effectLst/>
                        <a:latin typeface="Axiata Book" panose="020B0503060202020004" pitchFamily="34" charset="0"/>
                        <a:cs typeface="Axiata Book" panose="020B0503060202020004" pitchFamily="34" charset="0"/>
                      </a:endParaRPr>
                    </a:p>
                  </a:txBody>
                  <a:tcPr marL="9525" marR="9525" marT="9525" marB="0" anchor="ctr">
                    <a:solidFill>
                      <a:schemeClr val="accent2"/>
                    </a:solidFill>
                  </a:tcPr>
                </a:tc>
                <a:tc>
                  <a:txBody>
                    <a:bodyPr/>
                    <a:lstStyle/>
                    <a:p>
                      <a:pPr algn="ctr" fontAlgn="b"/>
                      <a:r>
                        <a:rPr lang="en-US" sz="1400" u="none" strike="noStrike">
                          <a:solidFill>
                            <a:schemeClr val="bg1"/>
                          </a:solidFill>
                          <a:effectLst/>
                          <a:latin typeface="Axiata Book" panose="020B0503060202020004" pitchFamily="34" charset="0"/>
                          <a:cs typeface="Axiata Book" panose="020B0503060202020004" pitchFamily="34" charset="0"/>
                        </a:rPr>
                        <a:t>Tx Owner</a:t>
                      </a:r>
                      <a:endParaRPr lang="en-US" sz="1400" b="1" i="0" u="none" strike="noStrike">
                        <a:solidFill>
                          <a:schemeClr val="bg1"/>
                        </a:solidFill>
                        <a:effectLst/>
                        <a:latin typeface="Axiata Book" panose="020B0503060202020004" pitchFamily="34" charset="0"/>
                        <a:cs typeface="Axiata Book" panose="020B0503060202020004" pitchFamily="34" charset="0"/>
                      </a:endParaRPr>
                    </a:p>
                  </a:txBody>
                  <a:tcPr marL="9525" marR="9525" marT="9525" marB="0" anchor="ctr">
                    <a:solidFill>
                      <a:schemeClr val="accent2"/>
                    </a:solidFill>
                  </a:tcPr>
                </a:tc>
                <a:tc>
                  <a:txBody>
                    <a:bodyPr/>
                    <a:lstStyle/>
                    <a:p>
                      <a:pPr algn="ctr" fontAlgn="b"/>
                      <a:r>
                        <a:rPr lang="en-US" sz="1400" u="none" strike="noStrike">
                          <a:solidFill>
                            <a:schemeClr val="bg1"/>
                          </a:solidFill>
                          <a:effectLst/>
                          <a:latin typeface="Axiata Book" panose="020B0503060202020004" pitchFamily="34" charset="0"/>
                          <a:cs typeface="Axiata Book" panose="020B0503060202020004" pitchFamily="34" charset="0"/>
                        </a:rPr>
                        <a:t>GE/POP</a:t>
                      </a:r>
                      <a:endParaRPr lang="en-US" sz="1400" b="1" i="0" u="none" strike="noStrike">
                        <a:solidFill>
                          <a:schemeClr val="bg1"/>
                        </a:solidFill>
                        <a:effectLst/>
                        <a:latin typeface="Axiata Book" panose="020B0503060202020004" pitchFamily="34" charset="0"/>
                        <a:cs typeface="Axiata Book" panose="020B0503060202020004" pitchFamily="34" charset="0"/>
                      </a:endParaRPr>
                    </a:p>
                  </a:txBody>
                  <a:tcPr marL="9525" marR="9525" marT="9525" marB="0" anchor="ctr">
                    <a:solidFill>
                      <a:schemeClr val="accent2"/>
                    </a:solidFill>
                  </a:tcPr>
                </a:tc>
                <a:tc>
                  <a:txBody>
                    <a:bodyPr/>
                    <a:lstStyle/>
                    <a:p>
                      <a:pPr algn="ctr" fontAlgn="b"/>
                      <a:r>
                        <a:rPr lang="en-US" sz="1400" u="none" strike="noStrike" dirty="0">
                          <a:solidFill>
                            <a:schemeClr val="bg1"/>
                          </a:solidFill>
                          <a:effectLst/>
                          <a:latin typeface="Axiata Book" panose="020B0503060202020004" pitchFamily="34" charset="0"/>
                          <a:cs typeface="Axiata Book" panose="020B0503060202020004" pitchFamily="34" charset="0"/>
                        </a:rPr>
                        <a:t>Resolution</a:t>
                      </a:r>
                      <a:endParaRPr lang="en-US" sz="1400" b="1" i="0" u="none" strike="noStrike" dirty="0">
                        <a:solidFill>
                          <a:schemeClr val="bg1"/>
                        </a:solidFill>
                        <a:effectLst/>
                        <a:latin typeface="Axiata Book" panose="020B0503060202020004" pitchFamily="34" charset="0"/>
                        <a:cs typeface="Axiata Book" panose="020B0503060202020004" pitchFamily="34" charset="0"/>
                      </a:endParaRPr>
                    </a:p>
                  </a:txBody>
                  <a:tcPr marL="9525" marR="9525" marT="9525" marB="0" anchor="ctr">
                    <a:solidFill>
                      <a:schemeClr val="accent2"/>
                    </a:solidFill>
                  </a:tcPr>
                </a:tc>
                <a:tc>
                  <a:txBody>
                    <a:bodyPr/>
                    <a:lstStyle/>
                    <a:p>
                      <a:pPr algn="ctr" fontAlgn="b"/>
                      <a:r>
                        <a:rPr lang="en-US" sz="1400" u="none" strike="noStrike" dirty="0">
                          <a:solidFill>
                            <a:schemeClr val="bg1"/>
                          </a:solidFill>
                          <a:effectLst/>
                          <a:latin typeface="Axiata Book" panose="020B0503060202020004" pitchFamily="34" charset="0"/>
                          <a:cs typeface="Axiata Book" panose="020B0503060202020004" pitchFamily="34" charset="0"/>
                        </a:rPr>
                        <a:t>Duration</a:t>
                      </a:r>
                      <a:endParaRPr lang="en-US" sz="1400" b="1" i="0" u="none" strike="noStrike" dirty="0">
                        <a:solidFill>
                          <a:schemeClr val="bg1"/>
                        </a:solidFill>
                        <a:effectLst/>
                        <a:latin typeface="Axiata Book" panose="020B0503060202020004" pitchFamily="34" charset="0"/>
                        <a:cs typeface="Axiata Book" panose="020B0503060202020004" pitchFamily="34" charset="0"/>
                      </a:endParaRPr>
                    </a:p>
                  </a:txBody>
                  <a:tcPr marL="9525" marR="9525" marT="9525" marB="0" anchor="ctr">
                    <a:solidFill>
                      <a:schemeClr val="accent2"/>
                    </a:solidFill>
                  </a:tcPr>
                </a:tc>
                <a:extLst>
                  <a:ext uri="{0D108BD9-81ED-4DB2-BD59-A6C34878D82A}">
                    <a16:rowId xmlns:a16="http://schemas.microsoft.com/office/drawing/2014/main" val="79304808"/>
                  </a:ext>
                </a:extLst>
              </a:tr>
              <a:tr h="528768">
                <a:tc>
                  <a:txBody>
                    <a:bodyPr/>
                    <a:lstStyle/>
                    <a:p>
                      <a:pPr algn="ctr" fontAlgn="b"/>
                      <a:r>
                        <a:rPr lang="en-US" sz="1200" u="none" strike="noStrike">
                          <a:effectLst/>
                          <a:latin typeface="Axiata Book" panose="020B0503060202020004" pitchFamily="34" charset="0"/>
                          <a:cs typeface="Axiata Book" panose="020B0503060202020004" pitchFamily="34" charset="0"/>
                        </a:rPr>
                        <a:t>11/2/2019</a:t>
                      </a:r>
                      <a:endParaRPr lang="en-US" sz="1200" b="0" i="0" u="none" strike="noStrike">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a:effectLst/>
                          <a:latin typeface="Axiata Book" panose="020B0503060202020004" pitchFamily="34" charset="0"/>
                          <a:cs typeface="Axiata Book" panose="020B0503060202020004" pitchFamily="34" charset="0"/>
                        </a:rPr>
                        <a:t>High call drop: 153 Cells</a:t>
                      </a:r>
                      <a:endParaRPr lang="en-US" sz="1200" b="0" i="0" u="none" strike="noStrike">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a:effectLst/>
                          <a:latin typeface="Axiata Book" panose="020B0503060202020004" pitchFamily="34" charset="0"/>
                          <a:cs typeface="Axiata Book" panose="020B0503060202020004" pitchFamily="34" charset="0"/>
                        </a:rPr>
                        <a:t>Closed</a:t>
                      </a:r>
                      <a:endParaRPr lang="en-US" sz="1200" b="0" i="0" u="none" strike="noStrike">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dirty="0">
                          <a:effectLst/>
                          <a:latin typeface="Axiata Book" panose="020B0503060202020004" pitchFamily="34" charset="0"/>
                          <a:cs typeface="Axiata Book" panose="020B0503060202020004" pitchFamily="34" charset="0"/>
                        </a:rPr>
                        <a:t>SCL</a:t>
                      </a:r>
                      <a:endParaRPr lang="en-US" sz="1200" b="0" i="0" u="none" strike="noStrike" dirty="0">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endParaRPr lang="en-US" sz="1200" b="0" i="0" u="none" strike="noStrike" dirty="0">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a:effectLst/>
                          <a:latin typeface="Axiata Book" panose="020B0503060202020004" pitchFamily="34" charset="0"/>
                          <a:cs typeface="Axiata Book" panose="020B0503060202020004" pitchFamily="34" charset="0"/>
                        </a:rPr>
                        <a:t>SCL TX issue</a:t>
                      </a:r>
                      <a:endParaRPr lang="en-US" sz="1200" b="0" i="0" u="none" strike="noStrike">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a:effectLst/>
                          <a:latin typeface="Axiata Book" panose="020B0503060202020004" pitchFamily="34" charset="0"/>
                          <a:cs typeface="Axiata Book" panose="020B0503060202020004" pitchFamily="34" charset="0"/>
                        </a:rPr>
                        <a:t>3:15:52</a:t>
                      </a:r>
                      <a:endParaRPr lang="en-US" sz="1200" b="0" i="0" u="none" strike="noStrike">
                        <a:effectLst/>
                        <a:latin typeface="Axiata Book" panose="020B0503060202020004" pitchFamily="34" charset="0"/>
                        <a:cs typeface="Axiata Book" panose="020B0503060202020004" pitchFamily="34" charset="0"/>
                      </a:endParaRPr>
                    </a:p>
                  </a:txBody>
                  <a:tcPr marL="9525" marR="9525" marT="9525" marB="0" anchor="ctr"/>
                </a:tc>
                <a:extLst>
                  <a:ext uri="{0D108BD9-81ED-4DB2-BD59-A6C34878D82A}">
                    <a16:rowId xmlns:a16="http://schemas.microsoft.com/office/drawing/2014/main" val="1206135721"/>
                  </a:ext>
                </a:extLst>
              </a:tr>
              <a:tr h="528768">
                <a:tc>
                  <a:txBody>
                    <a:bodyPr/>
                    <a:lstStyle/>
                    <a:p>
                      <a:pPr algn="ctr" fontAlgn="b"/>
                      <a:r>
                        <a:rPr lang="en-US" sz="1200" u="none" strike="noStrike">
                          <a:effectLst/>
                          <a:latin typeface="Axiata Book" panose="020B0503060202020004" pitchFamily="34" charset="0"/>
                          <a:cs typeface="Axiata Book" panose="020B0503060202020004" pitchFamily="34" charset="0"/>
                        </a:rPr>
                        <a:t>20/2/2019</a:t>
                      </a:r>
                      <a:endParaRPr lang="en-US" sz="1200" b="0" i="0" u="none" strike="noStrike">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a:effectLst/>
                          <a:latin typeface="Axiata Book" panose="020B0503060202020004" pitchFamily="34" charset="0"/>
                          <a:cs typeface="Axiata Book" panose="020B0503060202020004" pitchFamily="34" charset="0"/>
                        </a:rPr>
                        <a:t>Fluctuation: 654 Cells</a:t>
                      </a:r>
                      <a:endParaRPr lang="en-US" sz="1200" b="0" i="0" u="none" strike="noStrike">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dirty="0">
                          <a:effectLst/>
                          <a:latin typeface="Axiata Book" panose="020B0503060202020004" pitchFamily="34" charset="0"/>
                          <a:cs typeface="Axiata Book" panose="020B0503060202020004" pitchFamily="34" charset="0"/>
                        </a:rPr>
                        <a:t>Closed</a:t>
                      </a:r>
                      <a:endParaRPr lang="en-US" sz="1200" b="0" i="0" u="none" strike="noStrike" dirty="0">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a:effectLst/>
                          <a:latin typeface="Axiata Book" panose="020B0503060202020004" pitchFamily="34" charset="0"/>
                          <a:cs typeface="Axiata Book" panose="020B0503060202020004" pitchFamily="34" charset="0"/>
                        </a:rPr>
                        <a:t>SCL</a:t>
                      </a:r>
                      <a:endParaRPr lang="en-US" sz="1200" b="0" i="0" u="none" strike="noStrike">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endParaRPr lang="en-US" sz="1200" b="0" i="0" u="none" strike="noStrike" dirty="0">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a:effectLst/>
                          <a:latin typeface="Axiata Book" panose="020B0503060202020004" pitchFamily="34" charset="0"/>
                          <a:cs typeface="Axiata Book" panose="020B0503060202020004" pitchFamily="34" charset="0"/>
                        </a:rPr>
                        <a:t>Found resolved. RCA will share after getting from SCL</a:t>
                      </a:r>
                      <a:endParaRPr lang="en-US" sz="1200" b="0" i="0" u="none" strike="noStrike">
                        <a:effectLst/>
                        <a:latin typeface="Axiata Book" panose="020B0503060202020004" pitchFamily="34" charset="0"/>
                        <a:cs typeface="Axiata Book" panose="020B0503060202020004" pitchFamily="34" charset="0"/>
                      </a:endParaRPr>
                    </a:p>
                  </a:txBody>
                  <a:tcPr marL="9525" marR="9525" marT="9525" marB="0" anchor="ctr"/>
                </a:tc>
                <a:tc>
                  <a:txBody>
                    <a:bodyPr/>
                    <a:lstStyle/>
                    <a:p>
                      <a:pPr algn="ctr" fontAlgn="b"/>
                      <a:r>
                        <a:rPr lang="en-US" sz="1200" u="none" strike="noStrike" dirty="0">
                          <a:effectLst/>
                          <a:latin typeface="Axiata Book" panose="020B0503060202020004" pitchFamily="34" charset="0"/>
                          <a:cs typeface="Axiata Book" panose="020B0503060202020004" pitchFamily="34" charset="0"/>
                        </a:rPr>
                        <a:t>6:11:37</a:t>
                      </a:r>
                      <a:endParaRPr lang="en-US" sz="1200" b="0" i="0" u="none" strike="noStrike" dirty="0">
                        <a:effectLst/>
                        <a:latin typeface="Axiata Book" panose="020B0503060202020004" pitchFamily="34" charset="0"/>
                        <a:cs typeface="Axiata Book" panose="020B0503060202020004" pitchFamily="34" charset="0"/>
                      </a:endParaRPr>
                    </a:p>
                  </a:txBody>
                  <a:tcPr marL="9525" marR="9525" marT="9525" marB="0" anchor="ctr"/>
                </a:tc>
                <a:extLst>
                  <a:ext uri="{0D108BD9-81ED-4DB2-BD59-A6C34878D82A}">
                    <a16:rowId xmlns:a16="http://schemas.microsoft.com/office/drawing/2014/main" val="935739503"/>
                  </a:ext>
                </a:extLst>
              </a:tr>
            </a:tbl>
          </a:graphicData>
        </a:graphic>
      </p:graphicFrame>
      <p:sp>
        <p:nvSpPr>
          <p:cNvPr id="6" name="Title 1"/>
          <p:cNvSpPr txBox="1">
            <a:spLocks/>
          </p:cNvSpPr>
          <p:nvPr/>
        </p:nvSpPr>
        <p:spPr>
          <a:xfrm>
            <a:off x="0" y="1925728"/>
            <a:ext cx="7736881" cy="624451"/>
          </a:xfrm>
          <a:prstGeom prst="rect">
            <a:avLst/>
          </a:prstGeom>
        </p:spPr>
        <p:txBody>
          <a:bodyPr lIns="114278" tIns="57139" rIns="114278" bIns="57139"/>
          <a:lstStyle>
            <a:lvl1pPr algn="ctr" defTabSz="911093"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tx2">
                    <a:lumMod val="75000"/>
                  </a:schemeClr>
                </a:solidFill>
                <a:latin typeface="Calibri" panose="020F0502020204030204" pitchFamily="34" charset="0"/>
                <a:cs typeface="Axiata Book" panose="020B0503060202020004" pitchFamily="34" charset="0"/>
              </a:rPr>
              <a:t>Quality Issues on Mar-2019 (SCL), Till 9</a:t>
            </a:r>
            <a:r>
              <a:rPr lang="en-US" sz="2400" b="1" baseline="30000" dirty="0" smtClean="0">
                <a:solidFill>
                  <a:schemeClr val="tx2">
                    <a:lumMod val="75000"/>
                  </a:schemeClr>
                </a:solidFill>
                <a:latin typeface="Calibri" panose="020F0502020204030204" pitchFamily="34" charset="0"/>
                <a:cs typeface="Axiata Book" panose="020B0503060202020004" pitchFamily="34" charset="0"/>
              </a:rPr>
              <a:t>th</a:t>
            </a:r>
            <a:r>
              <a:rPr lang="en-US" sz="2400" b="1" dirty="0" smtClean="0">
                <a:solidFill>
                  <a:schemeClr val="tx2">
                    <a:lumMod val="75000"/>
                  </a:schemeClr>
                </a:solidFill>
                <a:latin typeface="Calibri" panose="020F0502020204030204" pitchFamily="34" charset="0"/>
                <a:cs typeface="Axiata Book" panose="020B0503060202020004" pitchFamily="34" charset="0"/>
              </a:rPr>
              <a:t> March</a:t>
            </a:r>
            <a:endParaRPr lang="en-US" sz="2400" b="1" dirty="0">
              <a:solidFill>
                <a:schemeClr val="tx2">
                  <a:lumMod val="75000"/>
                </a:schemeClr>
              </a:solidFill>
              <a:latin typeface="Calibri" panose="020F0502020204030204" pitchFamily="34" charset="0"/>
              <a:cs typeface="Axiata Book" panose="020B0503060202020004" pitchFamily="34" charset="0"/>
            </a:endParaRPr>
          </a:p>
        </p:txBody>
      </p:sp>
      <p:graphicFrame>
        <p:nvGraphicFramePr>
          <p:cNvPr id="3" name="Table 2"/>
          <p:cNvGraphicFramePr>
            <a:graphicFrameLocks noGrp="1"/>
          </p:cNvGraphicFramePr>
          <p:nvPr/>
        </p:nvGraphicFramePr>
        <p:xfrm>
          <a:off x="143328" y="2393426"/>
          <a:ext cx="11809185" cy="4396224"/>
        </p:xfrm>
        <a:graphic>
          <a:graphicData uri="http://schemas.openxmlformats.org/drawingml/2006/table">
            <a:tbl>
              <a:tblPr>
                <a:tableStyleId>{5DA37D80-6434-44D0-A028-1B22A696006F}</a:tableStyleId>
              </a:tblPr>
              <a:tblGrid>
                <a:gridCol w="718821">
                  <a:extLst>
                    <a:ext uri="{9D8B030D-6E8A-4147-A177-3AD203B41FA5}">
                      <a16:colId xmlns:a16="http://schemas.microsoft.com/office/drawing/2014/main" val="206457986"/>
                    </a:ext>
                  </a:extLst>
                </a:gridCol>
                <a:gridCol w="1342425">
                  <a:extLst>
                    <a:ext uri="{9D8B030D-6E8A-4147-A177-3AD203B41FA5}">
                      <a16:colId xmlns:a16="http://schemas.microsoft.com/office/drawing/2014/main" val="2802346551"/>
                    </a:ext>
                  </a:extLst>
                </a:gridCol>
                <a:gridCol w="525563">
                  <a:extLst>
                    <a:ext uri="{9D8B030D-6E8A-4147-A177-3AD203B41FA5}">
                      <a16:colId xmlns:a16="http://schemas.microsoft.com/office/drawing/2014/main" val="185659495"/>
                    </a:ext>
                  </a:extLst>
                </a:gridCol>
                <a:gridCol w="4990012">
                  <a:extLst>
                    <a:ext uri="{9D8B030D-6E8A-4147-A177-3AD203B41FA5}">
                      <a16:colId xmlns:a16="http://schemas.microsoft.com/office/drawing/2014/main" val="1616360561"/>
                    </a:ext>
                  </a:extLst>
                </a:gridCol>
                <a:gridCol w="1711186">
                  <a:extLst>
                    <a:ext uri="{9D8B030D-6E8A-4147-A177-3AD203B41FA5}">
                      <a16:colId xmlns:a16="http://schemas.microsoft.com/office/drawing/2014/main" val="1717645250"/>
                    </a:ext>
                  </a:extLst>
                </a:gridCol>
                <a:gridCol w="659476">
                  <a:extLst>
                    <a:ext uri="{9D8B030D-6E8A-4147-A177-3AD203B41FA5}">
                      <a16:colId xmlns:a16="http://schemas.microsoft.com/office/drawing/2014/main" val="2106674762"/>
                    </a:ext>
                  </a:extLst>
                </a:gridCol>
                <a:gridCol w="995880">
                  <a:extLst>
                    <a:ext uri="{9D8B030D-6E8A-4147-A177-3AD203B41FA5}">
                      <a16:colId xmlns:a16="http://schemas.microsoft.com/office/drawing/2014/main" val="1432415839"/>
                    </a:ext>
                  </a:extLst>
                </a:gridCol>
                <a:gridCol w="865822">
                  <a:extLst>
                    <a:ext uri="{9D8B030D-6E8A-4147-A177-3AD203B41FA5}">
                      <a16:colId xmlns:a16="http://schemas.microsoft.com/office/drawing/2014/main" val="2550281412"/>
                    </a:ext>
                  </a:extLst>
                </a:gridCol>
              </a:tblGrid>
              <a:tr h="317289">
                <a:tc>
                  <a:txBody>
                    <a:bodyPr/>
                    <a:lstStyle/>
                    <a:p>
                      <a:pPr algn="ctr" fontAlgn="b"/>
                      <a:r>
                        <a:rPr lang="en-US" sz="1200" u="none" strike="noStrike">
                          <a:solidFill>
                            <a:schemeClr val="bg1"/>
                          </a:solidFill>
                          <a:effectLst/>
                        </a:rPr>
                        <a:t>Incident Date</a:t>
                      </a:r>
                      <a:endParaRPr lang="en-US" sz="1200" b="1" i="0" u="none" strike="noStrike">
                        <a:solidFill>
                          <a:schemeClr val="bg1"/>
                        </a:solidFill>
                        <a:effectLst/>
                        <a:latin typeface="Arial" panose="020B0604020202020204" pitchFamily="34" charset="0"/>
                      </a:endParaRPr>
                    </a:p>
                  </a:txBody>
                  <a:tcPr marL="2639" marR="2639" marT="2639" marB="0" anchor="ctr">
                    <a:solidFill>
                      <a:schemeClr val="accent2"/>
                    </a:solidFill>
                  </a:tcPr>
                </a:tc>
                <a:tc>
                  <a:txBody>
                    <a:bodyPr/>
                    <a:lstStyle/>
                    <a:p>
                      <a:pPr algn="ctr" fontAlgn="b"/>
                      <a:r>
                        <a:rPr lang="en-US" sz="1200" u="none" strike="noStrike">
                          <a:solidFill>
                            <a:schemeClr val="bg1"/>
                          </a:solidFill>
                          <a:effectLst/>
                        </a:rPr>
                        <a:t>Impact</a:t>
                      </a:r>
                      <a:endParaRPr lang="en-US" sz="1200" b="1" i="0" u="none" strike="noStrike">
                        <a:solidFill>
                          <a:schemeClr val="bg1"/>
                        </a:solidFill>
                        <a:effectLst/>
                        <a:latin typeface="Arial" panose="020B0604020202020204" pitchFamily="34" charset="0"/>
                      </a:endParaRPr>
                    </a:p>
                  </a:txBody>
                  <a:tcPr marL="2639" marR="2639" marT="2639" marB="0" anchor="ctr">
                    <a:solidFill>
                      <a:schemeClr val="accent2"/>
                    </a:solidFill>
                  </a:tcPr>
                </a:tc>
                <a:tc>
                  <a:txBody>
                    <a:bodyPr/>
                    <a:lstStyle/>
                    <a:p>
                      <a:pPr algn="ctr" fontAlgn="b"/>
                      <a:r>
                        <a:rPr lang="en-US" sz="1200" u="none" strike="noStrike" dirty="0" err="1">
                          <a:solidFill>
                            <a:schemeClr val="bg1"/>
                          </a:solidFill>
                          <a:effectLst/>
                        </a:rPr>
                        <a:t>Tx</a:t>
                      </a:r>
                      <a:r>
                        <a:rPr lang="en-US" sz="1200" u="none" strike="noStrike" dirty="0">
                          <a:solidFill>
                            <a:schemeClr val="bg1"/>
                          </a:solidFill>
                          <a:effectLst/>
                        </a:rPr>
                        <a:t> Owner</a:t>
                      </a:r>
                      <a:endParaRPr lang="en-US" sz="1200" b="1" i="0" u="none" strike="noStrike" dirty="0">
                        <a:solidFill>
                          <a:schemeClr val="bg1"/>
                        </a:solidFill>
                        <a:effectLst/>
                        <a:latin typeface="Arial" panose="020B0604020202020204" pitchFamily="34" charset="0"/>
                      </a:endParaRPr>
                    </a:p>
                  </a:txBody>
                  <a:tcPr marL="2639" marR="2639" marT="2639" marB="0" anchor="ctr">
                    <a:solidFill>
                      <a:schemeClr val="accent2"/>
                    </a:solidFill>
                  </a:tcPr>
                </a:tc>
                <a:tc>
                  <a:txBody>
                    <a:bodyPr/>
                    <a:lstStyle/>
                    <a:p>
                      <a:pPr algn="ctr" fontAlgn="b"/>
                      <a:r>
                        <a:rPr lang="en-US" sz="1200" u="none" strike="noStrike">
                          <a:solidFill>
                            <a:schemeClr val="bg1"/>
                          </a:solidFill>
                          <a:effectLst/>
                        </a:rPr>
                        <a:t>GE/POP</a:t>
                      </a:r>
                      <a:endParaRPr lang="en-US" sz="1200" b="1" i="0" u="none" strike="noStrike">
                        <a:solidFill>
                          <a:schemeClr val="bg1"/>
                        </a:solidFill>
                        <a:effectLst/>
                        <a:latin typeface="Arial" panose="020B0604020202020204" pitchFamily="34" charset="0"/>
                      </a:endParaRPr>
                    </a:p>
                  </a:txBody>
                  <a:tcPr marL="2639" marR="2639" marT="2639" marB="0" anchor="ctr">
                    <a:solidFill>
                      <a:schemeClr val="accent2"/>
                    </a:solidFill>
                  </a:tcPr>
                </a:tc>
                <a:tc>
                  <a:txBody>
                    <a:bodyPr/>
                    <a:lstStyle/>
                    <a:p>
                      <a:pPr algn="ctr" fontAlgn="b"/>
                      <a:r>
                        <a:rPr lang="en-US" sz="1200" u="none" strike="noStrike">
                          <a:solidFill>
                            <a:schemeClr val="bg1"/>
                          </a:solidFill>
                          <a:effectLst/>
                        </a:rPr>
                        <a:t>Resolution</a:t>
                      </a:r>
                      <a:endParaRPr lang="en-US" sz="1200" b="1" i="0" u="none" strike="noStrike">
                        <a:solidFill>
                          <a:schemeClr val="bg1"/>
                        </a:solidFill>
                        <a:effectLst/>
                        <a:latin typeface="Arial" panose="020B0604020202020204" pitchFamily="34" charset="0"/>
                      </a:endParaRPr>
                    </a:p>
                  </a:txBody>
                  <a:tcPr marL="2639" marR="2639" marT="2639" marB="0" anchor="ctr">
                    <a:solidFill>
                      <a:schemeClr val="accent2"/>
                    </a:solidFill>
                  </a:tcPr>
                </a:tc>
                <a:tc>
                  <a:txBody>
                    <a:bodyPr/>
                    <a:lstStyle/>
                    <a:p>
                      <a:pPr algn="ctr" fontAlgn="b"/>
                      <a:r>
                        <a:rPr lang="en-US" sz="1200" u="none" strike="noStrike">
                          <a:solidFill>
                            <a:schemeClr val="bg1"/>
                          </a:solidFill>
                          <a:effectLst/>
                        </a:rPr>
                        <a:t>Duration</a:t>
                      </a:r>
                      <a:endParaRPr lang="en-US" sz="1200" b="1" i="0" u="none" strike="noStrike">
                        <a:solidFill>
                          <a:schemeClr val="bg1"/>
                        </a:solidFill>
                        <a:effectLst/>
                        <a:latin typeface="Arial" panose="020B0604020202020204" pitchFamily="34" charset="0"/>
                      </a:endParaRPr>
                    </a:p>
                  </a:txBody>
                  <a:tcPr marL="2639" marR="2639" marT="2639" marB="0" anchor="ctr">
                    <a:solidFill>
                      <a:schemeClr val="accent2"/>
                    </a:solidFill>
                  </a:tcPr>
                </a:tc>
                <a:tc>
                  <a:txBody>
                    <a:bodyPr/>
                    <a:lstStyle/>
                    <a:p>
                      <a:pPr algn="ctr" fontAlgn="b"/>
                      <a:r>
                        <a:rPr lang="en-US" sz="1200" u="none" strike="noStrike">
                          <a:solidFill>
                            <a:schemeClr val="bg1"/>
                          </a:solidFill>
                          <a:effectLst/>
                        </a:rPr>
                        <a:t>Impacted Node/Sites</a:t>
                      </a:r>
                      <a:endParaRPr lang="en-US" sz="1200" b="1" i="0" u="none" strike="noStrike">
                        <a:solidFill>
                          <a:schemeClr val="bg1"/>
                        </a:solidFill>
                        <a:effectLst/>
                        <a:latin typeface="Arial" panose="020B0604020202020204" pitchFamily="34" charset="0"/>
                      </a:endParaRPr>
                    </a:p>
                  </a:txBody>
                  <a:tcPr marL="2639" marR="2639" marT="2639" marB="0" anchor="ctr">
                    <a:solidFill>
                      <a:schemeClr val="accent2"/>
                    </a:solidFill>
                  </a:tcPr>
                </a:tc>
                <a:tc>
                  <a:txBody>
                    <a:bodyPr/>
                    <a:lstStyle/>
                    <a:p>
                      <a:pPr algn="ctr" fontAlgn="b"/>
                      <a:r>
                        <a:rPr lang="en-US" sz="1200" u="none" strike="noStrike" dirty="0">
                          <a:solidFill>
                            <a:schemeClr val="bg1"/>
                          </a:solidFill>
                          <a:effectLst/>
                        </a:rPr>
                        <a:t>Non Quality Hours</a:t>
                      </a:r>
                      <a:endParaRPr lang="en-US" sz="1200" b="1" i="0" u="none" strike="noStrike" dirty="0">
                        <a:solidFill>
                          <a:schemeClr val="bg1"/>
                        </a:solidFill>
                        <a:effectLst/>
                        <a:latin typeface="Arial" panose="020B0604020202020204" pitchFamily="34" charset="0"/>
                      </a:endParaRPr>
                    </a:p>
                  </a:txBody>
                  <a:tcPr marL="2639" marR="2639" marT="2639" marB="0" anchor="ctr">
                    <a:solidFill>
                      <a:schemeClr val="accent2"/>
                    </a:solidFill>
                  </a:tcPr>
                </a:tc>
                <a:extLst>
                  <a:ext uri="{0D108BD9-81ED-4DB2-BD59-A6C34878D82A}">
                    <a16:rowId xmlns:a16="http://schemas.microsoft.com/office/drawing/2014/main" val="3363137729"/>
                  </a:ext>
                </a:extLst>
              </a:tr>
              <a:tr h="632306">
                <a:tc>
                  <a:txBody>
                    <a:bodyPr/>
                    <a:lstStyle/>
                    <a:p>
                      <a:pPr algn="ctr" fontAlgn="b"/>
                      <a:r>
                        <a:rPr lang="en-US" sz="1200" u="none" strike="noStrike">
                          <a:effectLst/>
                        </a:rPr>
                        <a:t>4/3/2019</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HS Frame Loss: 46 Node B</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dirty="0">
                          <a:effectLst/>
                        </a:rPr>
                        <a:t>GE: 3G_4G_2X10GE_SCL_DRE14_DRH19_DRH21_DRE29_DRE35_GPSDRO5_DHGULO1_184</a:t>
                      </a:r>
                      <a:endParaRPr lang="en-US" sz="1200" b="0" i="0" u="none" strike="noStrike" dirty="0">
                        <a:effectLst/>
                        <a:latin typeface="Arial" panose="020B0604020202020204" pitchFamily="34" charset="0"/>
                      </a:endParaRPr>
                    </a:p>
                  </a:txBody>
                  <a:tcPr marL="2639" marR="2639" marT="2639" marB="0" anchor="ctr"/>
                </a:tc>
                <a:tc>
                  <a:txBody>
                    <a:bodyPr/>
                    <a:lstStyle/>
                    <a:p>
                      <a:pPr algn="ctr" fontAlgn="b"/>
                      <a:r>
                        <a:rPr lang="en-US" sz="1200" u="none" strike="noStrike">
                          <a:effectLst/>
                        </a:rPr>
                        <a:t>Resolved by reroute. RCA will share by mail</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19:12:21</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46</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883:28:06</a:t>
                      </a:r>
                      <a:endParaRPr lang="en-US" sz="1200" b="0" i="0" u="none" strike="noStrike">
                        <a:effectLst/>
                        <a:latin typeface="Arial" panose="020B0604020202020204" pitchFamily="34" charset="0"/>
                      </a:endParaRPr>
                    </a:p>
                  </a:txBody>
                  <a:tcPr marL="2639" marR="2639" marT="2639" marB="0" anchor="ctr"/>
                </a:tc>
                <a:extLst>
                  <a:ext uri="{0D108BD9-81ED-4DB2-BD59-A6C34878D82A}">
                    <a16:rowId xmlns:a16="http://schemas.microsoft.com/office/drawing/2014/main" val="1237921458"/>
                  </a:ext>
                </a:extLst>
              </a:tr>
              <a:tr h="474798">
                <a:tc>
                  <a:txBody>
                    <a:bodyPr/>
                    <a:lstStyle/>
                    <a:p>
                      <a:pPr algn="ctr" fontAlgn="b"/>
                      <a:r>
                        <a:rPr lang="en-US" sz="1200" u="none" strike="noStrike">
                          <a:effectLst/>
                        </a:rPr>
                        <a:t>6/3/2019</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HS Frame Loss: 30 Node B</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GE: 3G_4G_10GE_SCL_DRE14_DRH19_DRH21_DRE29_GPSDRO5_GPSDR34_102</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dirty="0">
                          <a:effectLst/>
                        </a:rPr>
                        <a:t>Issue found resolved </a:t>
                      </a:r>
                      <a:r>
                        <a:rPr lang="en-US" sz="1200" u="none" strike="noStrike" dirty="0" smtClean="0">
                          <a:effectLst/>
                        </a:rPr>
                        <a:t>previously</a:t>
                      </a:r>
                      <a:endParaRPr lang="en-US" sz="1200" b="0" i="0" u="none" strike="noStrike" dirty="0">
                        <a:effectLst/>
                        <a:latin typeface="Arial" panose="020B0604020202020204" pitchFamily="34" charset="0"/>
                      </a:endParaRPr>
                    </a:p>
                  </a:txBody>
                  <a:tcPr marL="2639" marR="2639" marT="2639" marB="0" anchor="ctr"/>
                </a:tc>
                <a:tc>
                  <a:txBody>
                    <a:bodyPr/>
                    <a:lstStyle/>
                    <a:p>
                      <a:pPr algn="ctr" fontAlgn="b"/>
                      <a:r>
                        <a:rPr lang="en-US" sz="1200" u="none" strike="noStrike">
                          <a:effectLst/>
                        </a:rPr>
                        <a:t>0:24:28</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30</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12:14:00</a:t>
                      </a:r>
                      <a:endParaRPr lang="en-US" sz="1200" b="0" i="0" u="none" strike="noStrike">
                        <a:effectLst/>
                        <a:latin typeface="Arial" panose="020B0604020202020204" pitchFamily="34" charset="0"/>
                      </a:endParaRPr>
                    </a:p>
                  </a:txBody>
                  <a:tcPr marL="2639" marR="2639" marT="2639" marB="0" anchor="ctr"/>
                </a:tc>
                <a:extLst>
                  <a:ext uri="{0D108BD9-81ED-4DB2-BD59-A6C34878D82A}">
                    <a16:rowId xmlns:a16="http://schemas.microsoft.com/office/drawing/2014/main" val="2926191293"/>
                  </a:ext>
                </a:extLst>
              </a:tr>
              <a:tr h="474798">
                <a:tc>
                  <a:txBody>
                    <a:bodyPr/>
                    <a:lstStyle/>
                    <a:p>
                      <a:pPr algn="ctr" fontAlgn="b"/>
                      <a:r>
                        <a:rPr lang="en-US" sz="1200" u="none" strike="noStrike">
                          <a:effectLst/>
                        </a:rPr>
                        <a:t>11/3/2019</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High Call Drop: 242 Cells</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dirty="0">
                          <a:effectLst/>
                        </a:rPr>
                        <a:t>GE: 10GE_SCL_CRE13_DRE12_CRE26_CRE27_CMSDR01_FNSDR01_74 </a:t>
                      </a:r>
                      <a:endParaRPr lang="en-US" sz="1200" b="0" i="0" u="none" strike="noStrike" dirty="0">
                        <a:effectLst/>
                        <a:latin typeface="Arial" panose="020B0604020202020204" pitchFamily="34" charset="0"/>
                      </a:endParaRPr>
                    </a:p>
                  </a:txBody>
                  <a:tcPr marL="2639" marR="2639" marT="2639" marB="0" anchor="ctr"/>
                </a:tc>
                <a:tc>
                  <a:txBody>
                    <a:bodyPr/>
                    <a:lstStyle/>
                    <a:p>
                      <a:pPr algn="ctr" fontAlgn="b"/>
                      <a:r>
                        <a:rPr lang="en-US" sz="1200" u="none" strike="noStrike" dirty="0" smtClean="0">
                          <a:effectLst/>
                        </a:rPr>
                        <a:t>occurred </a:t>
                      </a:r>
                      <a:r>
                        <a:rPr lang="en-US" sz="1200" u="none" strike="noStrike" dirty="0">
                          <a:effectLst/>
                        </a:rPr>
                        <a:t>due to high RSL in a </a:t>
                      </a:r>
                      <a:r>
                        <a:rPr lang="en-US" sz="1200" u="none" strike="noStrike" dirty="0" smtClean="0">
                          <a:effectLst/>
                        </a:rPr>
                        <a:t>link</a:t>
                      </a:r>
                      <a:endParaRPr lang="en-US" sz="1200" b="0" i="0" u="none" strike="noStrike" dirty="0">
                        <a:effectLst/>
                        <a:latin typeface="Arial" panose="020B0604020202020204" pitchFamily="34" charset="0"/>
                      </a:endParaRPr>
                    </a:p>
                  </a:txBody>
                  <a:tcPr marL="2639" marR="2639" marT="2639" marB="0" anchor="ctr"/>
                </a:tc>
                <a:tc>
                  <a:txBody>
                    <a:bodyPr/>
                    <a:lstStyle/>
                    <a:p>
                      <a:pPr algn="ctr" fontAlgn="b"/>
                      <a:r>
                        <a:rPr lang="en-US" sz="1200" u="none" strike="noStrike">
                          <a:effectLst/>
                        </a:rPr>
                        <a:t>19:46:07</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34</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672:07:58</a:t>
                      </a:r>
                      <a:endParaRPr lang="en-US" sz="1200" b="0" i="0" u="none" strike="noStrike">
                        <a:effectLst/>
                        <a:latin typeface="Arial" panose="020B0604020202020204" pitchFamily="34" charset="0"/>
                      </a:endParaRPr>
                    </a:p>
                  </a:txBody>
                  <a:tcPr marL="2639" marR="2639" marT="2639" marB="0" anchor="ctr"/>
                </a:tc>
                <a:extLst>
                  <a:ext uri="{0D108BD9-81ED-4DB2-BD59-A6C34878D82A}">
                    <a16:rowId xmlns:a16="http://schemas.microsoft.com/office/drawing/2014/main" val="1819955826"/>
                  </a:ext>
                </a:extLst>
              </a:tr>
              <a:tr h="947322">
                <a:tc>
                  <a:txBody>
                    <a:bodyPr/>
                    <a:lstStyle/>
                    <a:p>
                      <a:pPr algn="ctr" fontAlgn="b"/>
                      <a:r>
                        <a:rPr lang="en-US" sz="1200" u="none" strike="noStrike">
                          <a:effectLst/>
                        </a:rPr>
                        <a:t>11/3/2019</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High Call Drop: 75 Cells</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GE:10GE_ROBI_DRE14_DRH19_DRH21_DRE29_GPSDRO5_30,</a:t>
                      </a:r>
                      <a:br>
                        <a:rPr lang="en-US" sz="1200" u="none" strike="noStrike">
                          <a:effectLst/>
                        </a:rPr>
                      </a:br>
                      <a:r>
                        <a:rPr lang="en-US" sz="1200" u="none" strike="noStrike">
                          <a:effectLst/>
                        </a:rPr>
                        <a:t>10GE_SCL_DRE14_DRH19_DRH21_DRE29_GPSDRO5_GPSDR34_102,</a:t>
                      </a:r>
                      <a:br>
                        <a:rPr lang="en-US" sz="1200" u="none" strike="noStrike">
                          <a:effectLst/>
                        </a:rPr>
                      </a:br>
                      <a:r>
                        <a:rPr lang="en-US" sz="1200" u="none" strike="noStrike">
                          <a:effectLst/>
                        </a:rPr>
                        <a:t>3G_4G_10GE_SCL_DRE14_DRH19_DRH21_DRE29_GPSDRO5_GPSDRI1_113</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dirty="0">
                          <a:effectLst/>
                        </a:rPr>
                        <a:t>SCL </a:t>
                      </a:r>
                      <a:r>
                        <a:rPr lang="en-US" sz="1200" u="none" strike="noStrike" dirty="0" err="1">
                          <a:effectLst/>
                        </a:rPr>
                        <a:t>Tx</a:t>
                      </a:r>
                      <a:r>
                        <a:rPr lang="en-US" sz="1200" u="none" strike="noStrike" dirty="0">
                          <a:effectLst/>
                        </a:rPr>
                        <a:t> issue</a:t>
                      </a:r>
                      <a:endParaRPr lang="en-US" sz="1200" b="0" i="0" u="none" strike="noStrike" dirty="0">
                        <a:effectLst/>
                        <a:latin typeface="Arial" panose="020B0604020202020204" pitchFamily="34" charset="0"/>
                      </a:endParaRPr>
                    </a:p>
                  </a:txBody>
                  <a:tcPr marL="2639" marR="2639" marT="2639" marB="0" anchor="ctr"/>
                </a:tc>
                <a:tc>
                  <a:txBody>
                    <a:bodyPr/>
                    <a:lstStyle/>
                    <a:p>
                      <a:pPr algn="ctr" fontAlgn="b"/>
                      <a:r>
                        <a:rPr lang="en-US" sz="1200" u="none" strike="noStrike">
                          <a:effectLst/>
                        </a:rPr>
                        <a:t>5:45:46</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11</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63:23:26</a:t>
                      </a:r>
                      <a:endParaRPr lang="en-US" sz="1200" b="0" i="0" u="none" strike="noStrike">
                        <a:effectLst/>
                        <a:latin typeface="Arial" panose="020B0604020202020204" pitchFamily="34" charset="0"/>
                      </a:endParaRPr>
                    </a:p>
                  </a:txBody>
                  <a:tcPr marL="2639" marR="2639" marT="2639" marB="0" anchor="ctr"/>
                </a:tc>
                <a:extLst>
                  <a:ext uri="{0D108BD9-81ED-4DB2-BD59-A6C34878D82A}">
                    <a16:rowId xmlns:a16="http://schemas.microsoft.com/office/drawing/2014/main" val="1242272952"/>
                  </a:ext>
                </a:extLst>
              </a:tr>
              <a:tr h="789814">
                <a:tc>
                  <a:txBody>
                    <a:bodyPr/>
                    <a:lstStyle/>
                    <a:p>
                      <a:pPr algn="ctr" fontAlgn="b"/>
                      <a:r>
                        <a:rPr lang="en-US" sz="1200" u="none" strike="noStrike">
                          <a:effectLst/>
                        </a:rPr>
                        <a:t>12/3/2019</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HS Frame Loss: 44 Node B</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dirty="0">
                          <a:effectLst/>
                        </a:rPr>
                        <a:t>GE: 10GE_SCL_CRE13_DRE12_CRE26_CRE27_CMSDR01_FNSDR01_74</a:t>
                      </a:r>
                      <a:endParaRPr lang="en-US" sz="1200" b="0" i="0" u="none" strike="noStrike" dirty="0">
                        <a:effectLst/>
                        <a:latin typeface="Arial" panose="020B0604020202020204" pitchFamily="34" charset="0"/>
                      </a:endParaRPr>
                    </a:p>
                  </a:txBody>
                  <a:tcPr marL="2639" marR="2639" marT="2639" marB="0" anchor="ctr"/>
                </a:tc>
                <a:tc>
                  <a:txBody>
                    <a:bodyPr/>
                    <a:lstStyle/>
                    <a:p>
                      <a:pPr algn="ctr" fontAlgn="b"/>
                      <a:r>
                        <a:rPr lang="en-US" sz="1200" u="none" strike="noStrike" dirty="0" smtClean="0">
                          <a:effectLst/>
                        </a:rPr>
                        <a:t>rectify </a:t>
                      </a:r>
                      <a:r>
                        <a:rPr lang="en-US" sz="1200" u="none" strike="noStrike" dirty="0">
                          <a:effectLst/>
                        </a:rPr>
                        <a:t>the LXSDR40 to CP2904 high </a:t>
                      </a:r>
                      <a:r>
                        <a:rPr lang="en-US" sz="1200" u="none" strike="noStrike" dirty="0" smtClean="0">
                          <a:effectLst/>
                        </a:rPr>
                        <a:t>RSL</a:t>
                      </a:r>
                      <a:endParaRPr lang="en-US" sz="1200" b="0" i="0" u="none" strike="noStrike" dirty="0">
                        <a:effectLst/>
                        <a:latin typeface="Arial" panose="020B0604020202020204" pitchFamily="34" charset="0"/>
                      </a:endParaRPr>
                    </a:p>
                  </a:txBody>
                  <a:tcPr marL="2639" marR="2639" marT="2639" marB="0" anchor="ctr"/>
                </a:tc>
                <a:tc>
                  <a:txBody>
                    <a:bodyPr/>
                    <a:lstStyle/>
                    <a:p>
                      <a:pPr algn="ctr" fontAlgn="b"/>
                      <a:r>
                        <a:rPr lang="en-US" sz="1200" u="none" strike="noStrike">
                          <a:effectLst/>
                        </a:rPr>
                        <a:t>15:43:18</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44</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691:45:12</a:t>
                      </a:r>
                      <a:endParaRPr lang="en-US" sz="1200" b="0" i="0" u="none" strike="noStrike">
                        <a:effectLst/>
                        <a:latin typeface="Arial" panose="020B0604020202020204" pitchFamily="34" charset="0"/>
                      </a:endParaRPr>
                    </a:p>
                  </a:txBody>
                  <a:tcPr marL="2639" marR="2639" marT="2639" marB="0" anchor="ctr"/>
                </a:tc>
                <a:extLst>
                  <a:ext uri="{0D108BD9-81ED-4DB2-BD59-A6C34878D82A}">
                    <a16:rowId xmlns:a16="http://schemas.microsoft.com/office/drawing/2014/main" val="3371322229"/>
                  </a:ext>
                </a:extLst>
              </a:tr>
              <a:tr h="632306">
                <a:tc>
                  <a:txBody>
                    <a:bodyPr/>
                    <a:lstStyle/>
                    <a:p>
                      <a:pPr algn="ctr" fontAlgn="b"/>
                      <a:r>
                        <a:rPr lang="en-US" sz="1200" u="none" strike="noStrike">
                          <a:effectLst/>
                        </a:rPr>
                        <a:t>12/3/2019</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dirty="0">
                          <a:effectLst/>
                        </a:rPr>
                        <a:t>HS Frame Loss: 17 </a:t>
                      </a:r>
                      <a:r>
                        <a:rPr lang="en-US" sz="1200" u="none" strike="noStrike" dirty="0" smtClean="0">
                          <a:effectLst/>
                        </a:rPr>
                        <a:t>Node</a:t>
                      </a:r>
                      <a:endParaRPr lang="en-US" sz="1200" b="0" i="0" u="none" strike="noStrike" dirty="0">
                        <a:effectLst/>
                        <a:latin typeface="Arial" panose="020B0604020202020204" pitchFamily="34" charset="0"/>
                      </a:endParaRPr>
                    </a:p>
                  </a:txBody>
                  <a:tcPr marL="2639" marR="2639" marT="2639" marB="0" anchor="ctr"/>
                </a:tc>
                <a:tc>
                  <a:txBody>
                    <a:bodyPr/>
                    <a:lstStyle/>
                    <a:p>
                      <a:pPr algn="ctr" fontAlgn="b"/>
                      <a:r>
                        <a:rPr lang="en-US" sz="1200" u="none" strike="noStrike">
                          <a:effectLst/>
                        </a:rPr>
                        <a:t>SCL</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GE: 3G_4G_10GE_SCL_CRE13_DRE12_CRE26_CRE27_CRE30_CMSDR01_FNSDR01_74</a:t>
                      </a:r>
                      <a:endParaRPr lang="en-US" sz="1200" b="0" i="0" u="none" strike="noStrike">
                        <a:effectLst/>
                        <a:latin typeface="Arial" panose="020B0604020202020204" pitchFamily="34" charset="0"/>
                      </a:endParaRPr>
                    </a:p>
                  </a:txBody>
                  <a:tcPr marL="2639" marR="2639" marT="2639" marB="0" anchor="ctr"/>
                </a:tc>
                <a:tc>
                  <a:txBody>
                    <a:bodyPr/>
                    <a:lstStyle/>
                    <a:p>
                      <a:pPr algn="ctr" fontAlgn="b"/>
                      <a:endParaRPr lang="en-US" sz="1200" b="0" i="0" u="none" strike="noStrike" dirty="0">
                        <a:effectLst/>
                        <a:latin typeface="Arial" panose="020B0604020202020204" pitchFamily="34" charset="0"/>
                      </a:endParaRPr>
                    </a:p>
                  </a:txBody>
                  <a:tcPr marL="2639" marR="2639" marT="2639" marB="0" anchor="ctr"/>
                </a:tc>
                <a:tc>
                  <a:txBody>
                    <a:bodyPr/>
                    <a:lstStyle/>
                    <a:p>
                      <a:pPr algn="ctr" fontAlgn="b"/>
                      <a:r>
                        <a:rPr lang="en-US" sz="1200" u="none" strike="noStrike">
                          <a:effectLst/>
                        </a:rPr>
                        <a:t>1:17:24</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a:effectLst/>
                        </a:rPr>
                        <a:t>17</a:t>
                      </a:r>
                      <a:endParaRPr lang="en-US" sz="1200" b="0" i="0" u="none" strike="noStrike">
                        <a:effectLst/>
                        <a:latin typeface="Arial" panose="020B0604020202020204" pitchFamily="34" charset="0"/>
                      </a:endParaRPr>
                    </a:p>
                  </a:txBody>
                  <a:tcPr marL="2639" marR="2639" marT="2639" marB="0" anchor="ctr"/>
                </a:tc>
                <a:tc>
                  <a:txBody>
                    <a:bodyPr/>
                    <a:lstStyle/>
                    <a:p>
                      <a:pPr algn="ctr" fontAlgn="b"/>
                      <a:r>
                        <a:rPr lang="en-US" sz="1200" u="none" strike="noStrike" dirty="0">
                          <a:effectLst/>
                        </a:rPr>
                        <a:t>21:55:48</a:t>
                      </a:r>
                      <a:endParaRPr lang="en-US" sz="1200" b="0" i="0" u="none" strike="noStrike" dirty="0">
                        <a:effectLst/>
                        <a:latin typeface="Arial" panose="020B0604020202020204" pitchFamily="34" charset="0"/>
                      </a:endParaRPr>
                    </a:p>
                  </a:txBody>
                  <a:tcPr marL="2639" marR="2639" marT="2639" marB="0" anchor="ctr"/>
                </a:tc>
                <a:extLst>
                  <a:ext uri="{0D108BD9-81ED-4DB2-BD59-A6C34878D82A}">
                    <a16:rowId xmlns:a16="http://schemas.microsoft.com/office/drawing/2014/main" val="2781206059"/>
                  </a:ext>
                </a:extLst>
              </a:tr>
            </a:tbl>
          </a:graphicData>
        </a:graphic>
      </p:graphicFrame>
    </p:spTree>
    <p:extLst>
      <p:ext uri="{BB962C8B-B14F-4D97-AF65-F5344CB8AC3E}">
        <p14:creationId xmlns:p14="http://schemas.microsoft.com/office/powerpoint/2010/main" val="116635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9302134" y="1402490"/>
            <a:ext cx="1101506" cy="2277713"/>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0000" tIns="45720" rIns="900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graphicFrame>
        <p:nvGraphicFramePr>
          <p:cNvPr id="8" name="Chart 7"/>
          <p:cNvGraphicFramePr>
            <a:graphicFrameLocks/>
          </p:cNvGraphicFramePr>
          <p:nvPr>
            <p:extLst>
              <p:ext uri="{D42A27DB-BD31-4B8C-83A1-F6EECF244321}">
                <p14:modId xmlns:p14="http://schemas.microsoft.com/office/powerpoint/2010/main" val="1875707406"/>
              </p:ext>
            </p:extLst>
          </p:nvPr>
        </p:nvGraphicFramePr>
        <p:xfrm>
          <a:off x="555512" y="1007913"/>
          <a:ext cx="10456477" cy="2672291"/>
        </p:xfrm>
        <a:graphic>
          <a:graphicData uri="http://schemas.openxmlformats.org/drawingml/2006/chart">
            <c:chart xmlns:c="http://schemas.openxmlformats.org/drawingml/2006/chart" xmlns:r="http://schemas.openxmlformats.org/officeDocument/2006/relationships" r:id="rId2"/>
          </a:graphicData>
        </a:graphic>
      </p:graphicFrame>
      <p:sp>
        <p:nvSpPr>
          <p:cNvPr id="13" name="Rectangle 12"/>
          <p:cNvSpPr/>
          <p:nvPr/>
        </p:nvSpPr>
        <p:spPr bwMode="auto">
          <a:xfrm>
            <a:off x="9735984" y="4550228"/>
            <a:ext cx="667656" cy="1582057"/>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0000" tIns="45720" rIns="900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4" name="TextBox 13"/>
          <p:cNvSpPr txBox="1"/>
          <p:nvPr/>
        </p:nvSpPr>
        <p:spPr>
          <a:xfrm>
            <a:off x="9235076" y="4039191"/>
            <a:ext cx="1669471" cy="400110"/>
          </a:xfrm>
          <a:prstGeom prst="rect">
            <a:avLst/>
          </a:prstGeom>
          <a:noFill/>
        </p:spPr>
        <p:txBody>
          <a:bodyPr wrap="square" rtlCol="0">
            <a:spAutoFit/>
          </a:bodyPr>
          <a:lstStyle/>
          <a:p>
            <a:pPr algn="ctr"/>
            <a:r>
              <a:rPr lang="en-US" sz="1000" dirty="0">
                <a:solidFill>
                  <a:srgbClr val="002060"/>
                </a:solidFill>
              </a:rPr>
              <a:t>Outage Settlement In Progress</a:t>
            </a:r>
          </a:p>
        </p:txBody>
      </p:sp>
      <p:sp>
        <p:nvSpPr>
          <p:cNvPr id="6" name="Title 1"/>
          <p:cNvSpPr txBox="1">
            <a:spLocks/>
          </p:cNvSpPr>
          <p:nvPr/>
        </p:nvSpPr>
        <p:spPr>
          <a:xfrm>
            <a:off x="203200" y="123371"/>
            <a:ext cx="7736881" cy="822961"/>
          </a:xfrm>
          <a:prstGeom prst="rect">
            <a:avLst/>
          </a:prstGeom>
        </p:spPr>
        <p:txBody>
          <a:bodyPr lIns="114278" tIns="57139" rIns="114278" bIns="57139"/>
          <a:lstStyle>
            <a:lvl1pPr algn="ctr" defTabSz="911093" rtl="0" eaLnBrk="1" latinLnBrk="0" hangingPunct="1">
              <a:spcBef>
                <a:spcPct val="0"/>
              </a:spcBef>
              <a:buNone/>
              <a:defRPr sz="4400" kern="1200">
                <a:solidFill>
                  <a:schemeClr val="tx1"/>
                </a:solidFill>
                <a:latin typeface="+mj-lt"/>
                <a:ea typeface="+mj-ea"/>
                <a:cs typeface="+mj-cs"/>
              </a:defRPr>
            </a:lvl1pPr>
          </a:lstStyle>
          <a:p>
            <a:pPr algn="l"/>
            <a:r>
              <a:rPr lang="en-US" sz="2500" b="1" dirty="0" smtClean="0">
                <a:solidFill>
                  <a:srgbClr val="002060"/>
                </a:solidFill>
                <a:latin typeface="Calibri" panose="020F0502020204030204" pitchFamily="34" charset="0"/>
                <a:cs typeface="Axiata Book" panose="020B0503060202020004" pitchFamily="34" charset="0"/>
              </a:rPr>
              <a:t>Performance Review</a:t>
            </a:r>
          </a:p>
          <a:p>
            <a:pPr algn="l"/>
            <a:r>
              <a:rPr lang="en-US" sz="1600" b="1" dirty="0" smtClean="0">
                <a:solidFill>
                  <a:srgbClr val="C00000"/>
                </a:solidFill>
                <a:latin typeface="Calibri" panose="020F0502020204030204" pitchFamily="34" charset="0"/>
                <a:cs typeface="Axiata Book" panose="020B0503060202020004" pitchFamily="34" charset="0"/>
              </a:rPr>
              <a:t>Monthly Site </a:t>
            </a:r>
            <a:r>
              <a:rPr lang="en-US" sz="1600" b="1" dirty="0">
                <a:solidFill>
                  <a:srgbClr val="C00000"/>
                </a:solidFill>
                <a:latin typeface="Calibri" panose="020F0502020204030204" pitchFamily="34" charset="0"/>
                <a:cs typeface="Axiata Book" panose="020B0503060202020004" pitchFamily="34" charset="0"/>
              </a:rPr>
              <a:t>SLA Status for </a:t>
            </a:r>
            <a:r>
              <a:rPr lang="en-US" sz="1600" b="1" dirty="0" smtClean="0">
                <a:solidFill>
                  <a:srgbClr val="C00000"/>
                </a:solidFill>
                <a:latin typeface="Calibri" panose="020F0502020204030204" pitchFamily="34" charset="0"/>
                <a:cs typeface="Axiata Book" panose="020B0503060202020004" pitchFamily="34" charset="0"/>
              </a:rPr>
              <a:t>2018 &amp; Jan’19- </a:t>
            </a:r>
            <a:r>
              <a:rPr lang="en-US" sz="1600" b="1" dirty="0" smtClean="0">
                <a:solidFill>
                  <a:srgbClr val="002060"/>
                </a:solidFill>
                <a:latin typeface="Calibri" panose="020F0502020204030204" pitchFamily="34" charset="0"/>
                <a:cs typeface="Axiata Book" panose="020B0503060202020004" pitchFamily="34" charset="0"/>
              </a:rPr>
              <a:t>SLA Maintained</a:t>
            </a:r>
            <a:endParaRPr lang="en-US" sz="1600" b="1" dirty="0">
              <a:solidFill>
                <a:srgbClr val="002060"/>
              </a:solidFill>
              <a:latin typeface="Calibri" panose="020F0502020204030204" pitchFamily="34" charset="0"/>
              <a:cs typeface="Axiata Book" panose="020B05030602020200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3256446497"/>
              </p:ext>
            </p:extLst>
          </p:nvPr>
        </p:nvGraphicFramePr>
        <p:xfrm>
          <a:off x="555512" y="3791132"/>
          <a:ext cx="10456477" cy="263579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8959495" y="1028363"/>
            <a:ext cx="1786784" cy="400110"/>
          </a:xfrm>
          <a:prstGeom prst="rect">
            <a:avLst/>
          </a:prstGeom>
          <a:noFill/>
        </p:spPr>
        <p:txBody>
          <a:bodyPr wrap="square" rtlCol="0">
            <a:spAutoFit/>
          </a:bodyPr>
          <a:lstStyle/>
          <a:p>
            <a:pPr algn="ctr"/>
            <a:r>
              <a:rPr lang="en-US" sz="1000" dirty="0" smtClean="0">
                <a:solidFill>
                  <a:srgbClr val="002060"/>
                </a:solidFill>
              </a:rPr>
              <a:t>Outage Settlement In Progress</a:t>
            </a:r>
            <a:endParaRPr lang="en-US" sz="1000" dirty="0">
              <a:solidFill>
                <a:srgbClr val="002060"/>
              </a:solidFill>
            </a:endParaRPr>
          </a:p>
        </p:txBody>
      </p:sp>
      <p:sp>
        <p:nvSpPr>
          <p:cNvPr id="2" name="TextBox 1"/>
          <p:cNvSpPr txBox="1"/>
          <p:nvPr/>
        </p:nvSpPr>
        <p:spPr>
          <a:xfrm>
            <a:off x="3566160" y="6531429"/>
            <a:ext cx="5668916" cy="369332"/>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p14="http://schemas.microsoft.com/office/powerpoint/2010/main" val="2621324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1045879" y="1565473"/>
            <a:ext cx="446365" cy="1378266"/>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0000" tIns="45720" rIns="900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graphicFrame>
        <p:nvGraphicFramePr>
          <p:cNvPr id="17" name="Chart 16"/>
          <p:cNvGraphicFramePr>
            <a:graphicFrameLocks/>
          </p:cNvGraphicFramePr>
          <p:nvPr>
            <p:extLst>
              <p:ext uri="{D42A27DB-BD31-4B8C-83A1-F6EECF244321}">
                <p14:modId xmlns:p14="http://schemas.microsoft.com/office/powerpoint/2010/main" val="2515552741"/>
              </p:ext>
            </p:extLst>
          </p:nvPr>
        </p:nvGraphicFramePr>
        <p:xfrm>
          <a:off x="5988275" y="759854"/>
          <a:ext cx="5851805" cy="2786236"/>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p:cNvSpPr txBox="1"/>
          <p:nvPr/>
        </p:nvSpPr>
        <p:spPr>
          <a:xfrm>
            <a:off x="10777368" y="1011475"/>
            <a:ext cx="1030514" cy="553998"/>
          </a:xfrm>
          <a:prstGeom prst="rect">
            <a:avLst/>
          </a:prstGeom>
          <a:noFill/>
        </p:spPr>
        <p:txBody>
          <a:bodyPr wrap="square" rtlCol="0">
            <a:spAutoFit/>
          </a:bodyPr>
          <a:lstStyle/>
          <a:p>
            <a:pPr algn="ctr"/>
            <a:r>
              <a:rPr lang="en-US" sz="1000" dirty="0"/>
              <a:t>Outage Settlement In Progress</a:t>
            </a:r>
          </a:p>
        </p:txBody>
      </p:sp>
      <p:sp>
        <p:nvSpPr>
          <p:cNvPr id="3" name="Rectangle 2"/>
          <p:cNvSpPr/>
          <p:nvPr/>
        </p:nvSpPr>
        <p:spPr bwMode="auto">
          <a:xfrm>
            <a:off x="10985679" y="4285135"/>
            <a:ext cx="613893" cy="1768596"/>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0000" tIns="45720" rIns="900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5" name="Title 1"/>
          <p:cNvSpPr txBox="1">
            <a:spLocks/>
          </p:cNvSpPr>
          <p:nvPr/>
        </p:nvSpPr>
        <p:spPr>
          <a:xfrm>
            <a:off x="94676" y="0"/>
            <a:ext cx="7736881" cy="504719"/>
          </a:xfrm>
          <a:prstGeom prst="rect">
            <a:avLst/>
          </a:prstGeom>
        </p:spPr>
        <p:txBody>
          <a:bodyPr lIns="114278" tIns="57139" rIns="114278" bIns="57139"/>
          <a:lstStyle>
            <a:lvl1pPr algn="ctr" defTabSz="911093" rtl="0" eaLnBrk="1" latinLnBrk="0" hangingPunct="1">
              <a:spcBef>
                <a:spcPct val="0"/>
              </a:spcBef>
              <a:buNone/>
              <a:defRPr sz="4400" kern="1200">
                <a:solidFill>
                  <a:schemeClr val="tx1"/>
                </a:solidFill>
                <a:latin typeface="+mj-lt"/>
                <a:ea typeface="+mj-ea"/>
                <a:cs typeface="+mj-cs"/>
              </a:defRPr>
            </a:lvl1pPr>
          </a:lstStyle>
          <a:p>
            <a:pPr algn="l"/>
            <a:r>
              <a:rPr lang="en-US" sz="2500" b="1" dirty="0">
                <a:solidFill>
                  <a:srgbClr val="002060"/>
                </a:solidFill>
                <a:latin typeface="Calibri" panose="020F0502020204030204" pitchFamily="34" charset="0"/>
                <a:cs typeface="Axiata Book" panose="020B0503060202020004" pitchFamily="34" charset="0"/>
              </a:rPr>
              <a:t>Performance Review</a:t>
            </a:r>
          </a:p>
          <a:p>
            <a:pPr algn="l"/>
            <a:r>
              <a:rPr lang="en-US" sz="1600" b="1" dirty="0" smtClean="0">
                <a:solidFill>
                  <a:srgbClr val="C00000"/>
                </a:solidFill>
                <a:latin typeface="Calibri" panose="020F0502020204030204" pitchFamily="34" charset="0"/>
                <a:cs typeface="Axiata Book" panose="020B0503060202020004" pitchFamily="34" charset="0"/>
              </a:rPr>
              <a:t>Fiber Incident Count &amp; Outage</a:t>
            </a:r>
            <a:endParaRPr lang="en-US" sz="1600" b="1" dirty="0">
              <a:solidFill>
                <a:srgbClr val="C00000"/>
              </a:solidFill>
              <a:latin typeface="Calibri" panose="020F0502020204030204" pitchFamily="34" charset="0"/>
              <a:cs typeface="Axiata Book" panose="020B0503060202020004" pitchFamily="34" charset="0"/>
            </a:endParaRPr>
          </a:p>
        </p:txBody>
      </p:sp>
      <p:graphicFrame>
        <p:nvGraphicFramePr>
          <p:cNvPr id="14" name="Chart 13"/>
          <p:cNvGraphicFramePr>
            <a:graphicFrameLocks/>
          </p:cNvGraphicFramePr>
          <p:nvPr>
            <p:extLst/>
          </p:nvPr>
        </p:nvGraphicFramePr>
        <p:xfrm>
          <a:off x="229285" y="759854"/>
          <a:ext cx="5542854" cy="27862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nvPr>
        </p:nvGraphicFramePr>
        <p:xfrm>
          <a:off x="216405" y="3731136"/>
          <a:ext cx="5542854" cy="2946399"/>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3287163" y="3731136"/>
            <a:ext cx="2484976" cy="553998"/>
          </a:xfrm>
          <a:prstGeom prst="rect">
            <a:avLst/>
          </a:prstGeom>
          <a:noFill/>
          <a:ln>
            <a:solidFill>
              <a:schemeClr val="tx1"/>
            </a:solidFill>
            <a:prstDash val="sysDash"/>
          </a:ln>
        </p:spPr>
        <p:txBody>
          <a:bodyPr wrap="none" rtlCol="0">
            <a:spAutoFit/>
          </a:bodyPr>
          <a:lstStyle/>
          <a:p>
            <a:r>
              <a:rPr lang="en-US" sz="1000" b="1" dirty="0" smtClean="0"/>
              <a:t>YTD avg. </a:t>
            </a:r>
          </a:p>
          <a:p>
            <a:r>
              <a:rPr lang="en-US" sz="1000" b="1" dirty="0" smtClean="0"/>
              <a:t>2:07 (Impacting)|| Last year 2:26</a:t>
            </a:r>
          </a:p>
          <a:p>
            <a:r>
              <a:rPr lang="en-US" sz="1000" b="1" dirty="0" smtClean="0"/>
              <a:t>3:40 (Non Impacting) || Last year: 4:52</a:t>
            </a:r>
            <a:endParaRPr lang="en-US" sz="1000" b="1" dirty="0"/>
          </a:p>
        </p:txBody>
      </p:sp>
      <p:graphicFrame>
        <p:nvGraphicFramePr>
          <p:cNvPr id="11" name="Chart 10"/>
          <p:cNvGraphicFramePr>
            <a:graphicFrameLocks/>
          </p:cNvGraphicFramePr>
          <p:nvPr>
            <p:extLst>
              <p:ext uri="{D42A27DB-BD31-4B8C-83A1-F6EECF244321}">
                <p14:modId xmlns:p14="http://schemas.microsoft.com/office/powerpoint/2010/main" val="1993930881"/>
              </p:ext>
            </p:extLst>
          </p:nvPr>
        </p:nvGraphicFramePr>
        <p:xfrm>
          <a:off x="6055522" y="3727399"/>
          <a:ext cx="5889805" cy="2888605"/>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p:cNvSpPr txBox="1"/>
          <p:nvPr/>
        </p:nvSpPr>
        <p:spPr>
          <a:xfrm>
            <a:off x="11019753" y="3731136"/>
            <a:ext cx="1030514" cy="553998"/>
          </a:xfrm>
          <a:prstGeom prst="rect">
            <a:avLst/>
          </a:prstGeom>
          <a:noFill/>
        </p:spPr>
        <p:txBody>
          <a:bodyPr wrap="square" rtlCol="0">
            <a:spAutoFit/>
          </a:bodyPr>
          <a:lstStyle/>
          <a:p>
            <a:pPr algn="ctr"/>
            <a:r>
              <a:rPr lang="en-US" sz="1000" dirty="0"/>
              <a:t>Outage Settlement In Progress</a:t>
            </a:r>
          </a:p>
        </p:txBody>
      </p:sp>
    </p:spTree>
    <p:extLst>
      <p:ext uri="{BB962C8B-B14F-4D97-AF65-F5344CB8AC3E}">
        <p14:creationId xmlns:p14="http://schemas.microsoft.com/office/powerpoint/2010/main" val="3406539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9804" y="141017"/>
            <a:ext cx="7736881" cy="624451"/>
          </a:xfrm>
          <a:prstGeom prst="rect">
            <a:avLst/>
          </a:prstGeom>
        </p:spPr>
        <p:txBody>
          <a:bodyPr lIns="114278" tIns="57139" rIns="114278" bIns="57139"/>
          <a:lstStyle>
            <a:lvl1pPr algn="ctr" defTabSz="911093" rtl="0" eaLnBrk="1" latinLnBrk="0" hangingPunct="1">
              <a:spcBef>
                <a:spcPct val="0"/>
              </a:spcBef>
              <a:buNone/>
              <a:defRPr sz="4400" kern="1200">
                <a:solidFill>
                  <a:schemeClr val="tx1"/>
                </a:solidFill>
                <a:latin typeface="+mj-lt"/>
                <a:ea typeface="+mj-ea"/>
                <a:cs typeface="+mj-cs"/>
              </a:defRPr>
            </a:lvl1pPr>
          </a:lstStyle>
          <a:p>
            <a:pPr algn="l"/>
            <a:r>
              <a:rPr lang="en-US" sz="2500" b="1" dirty="0">
                <a:solidFill>
                  <a:srgbClr val="002060"/>
                </a:solidFill>
                <a:latin typeface="Calibri" panose="020F0502020204030204" pitchFamily="34" charset="0"/>
                <a:cs typeface="Axiata Book" panose="020B0503060202020004" pitchFamily="34" charset="0"/>
              </a:rPr>
              <a:t>Performance Review</a:t>
            </a:r>
          </a:p>
          <a:p>
            <a:pPr algn="l"/>
            <a:r>
              <a:rPr lang="en-US" sz="1600" b="1" dirty="0" smtClean="0">
                <a:solidFill>
                  <a:srgbClr val="C00000"/>
                </a:solidFill>
                <a:latin typeface="Calibri" panose="020F0502020204030204" pitchFamily="34" charset="0"/>
                <a:cs typeface="Axiata Book" panose="020B0503060202020004" pitchFamily="34" charset="0"/>
              </a:rPr>
              <a:t>Zone Wise Incident &amp; Outage </a:t>
            </a:r>
            <a:r>
              <a:rPr lang="en-US" sz="1600" b="1" dirty="0" smtClean="0">
                <a:solidFill>
                  <a:srgbClr val="C00000"/>
                </a:solidFill>
                <a:latin typeface="Calibri" panose="020F0502020204030204" pitchFamily="34" charset="0"/>
                <a:cs typeface="Axiata Book" panose="020B0503060202020004" pitchFamily="34" charset="0"/>
              </a:rPr>
              <a:t>2019 (01-Jan’19 to 18-Mar’19)</a:t>
            </a:r>
            <a:endParaRPr lang="en-US" sz="1600" b="1" dirty="0">
              <a:solidFill>
                <a:srgbClr val="C00000"/>
              </a:solidFill>
              <a:latin typeface="Calibri" panose="020F0502020204030204" pitchFamily="34" charset="0"/>
              <a:cs typeface="Axiata Book" panose="020B0503060202020004" pitchFamily="34" charset="0"/>
            </a:endParaRPr>
          </a:p>
        </p:txBody>
      </p:sp>
      <p:sp>
        <p:nvSpPr>
          <p:cNvPr id="3" name="TextBox 2"/>
          <p:cNvSpPr txBox="1"/>
          <p:nvPr/>
        </p:nvSpPr>
        <p:spPr>
          <a:xfrm>
            <a:off x="294068" y="4624252"/>
            <a:ext cx="11632892" cy="923330"/>
          </a:xfrm>
          <a:prstGeom prst="rect">
            <a:avLst/>
          </a:prstGeom>
          <a:noFill/>
          <a:ln cap="rnd">
            <a:solidFill>
              <a:schemeClr val="tx1"/>
            </a:solidFill>
            <a:prstDash val="sysDash"/>
          </a:ln>
        </p:spPr>
        <p:txBody>
          <a:bodyPr wrap="square" rtlCol="0">
            <a:spAutoFit/>
          </a:bodyPr>
          <a:lstStyle/>
          <a:p>
            <a:pPr marL="342900" indent="-342900">
              <a:buFont typeface="Wingdings" panose="05000000000000000000" pitchFamily="2" charset="2"/>
              <a:buChar char="ü"/>
            </a:pPr>
            <a:r>
              <a:rPr lang="en-US" b="1" dirty="0" smtClean="0">
                <a:latin typeface="Calibri" panose="020F0502020204030204" pitchFamily="34" charset="0"/>
              </a:rPr>
              <a:t>Dhaka is most impacted in terms of Incident count and outage hour.</a:t>
            </a:r>
          </a:p>
          <a:p>
            <a:pPr marL="342900" indent="-342900">
              <a:buFont typeface="Wingdings" panose="05000000000000000000" pitchFamily="2" charset="2"/>
              <a:buChar char="ü"/>
            </a:pPr>
            <a:endParaRPr lang="en-US" b="1" dirty="0" smtClean="0">
              <a:latin typeface="Calibri" panose="020F0502020204030204" pitchFamily="34" charset="0"/>
            </a:endParaRPr>
          </a:p>
          <a:p>
            <a:pPr marL="342900" indent="-342900">
              <a:buFont typeface="Wingdings" panose="05000000000000000000" pitchFamily="2" charset="2"/>
              <a:buChar char="ü"/>
            </a:pPr>
            <a:r>
              <a:rPr lang="en-US" b="1" dirty="0" smtClean="0">
                <a:latin typeface="Calibri" panose="020F0502020204030204" pitchFamily="34" charset="0"/>
              </a:rPr>
              <a:t>CTG is heavily impacted as well.</a:t>
            </a:r>
            <a:endParaRPr lang="en-US" b="1" dirty="0">
              <a:latin typeface="Calibri" panose="020F0502020204030204"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4201054019"/>
              </p:ext>
            </p:extLst>
          </p:nvPr>
        </p:nvGraphicFramePr>
        <p:xfrm>
          <a:off x="306557" y="1183484"/>
          <a:ext cx="5803957" cy="31795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213268458"/>
              </p:ext>
            </p:extLst>
          </p:nvPr>
        </p:nvGraphicFramePr>
        <p:xfrm>
          <a:off x="6241143" y="1183484"/>
          <a:ext cx="5587999" cy="31795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5996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8043" y="78377"/>
            <a:ext cx="7337208" cy="870244"/>
          </a:xfrm>
        </p:spPr>
        <p:txBody>
          <a:bodyPr/>
          <a:lstStyle/>
          <a:p>
            <a:r>
              <a:rPr lang="en-US" sz="2500" dirty="0">
                <a:solidFill>
                  <a:srgbClr val="002060"/>
                </a:solidFill>
                <a:latin typeface="Calibri" panose="020F0502020204030204" pitchFamily="34" charset="0"/>
                <a:cs typeface="Axiata Book" panose="020B0503060202020004" pitchFamily="34" charset="0"/>
              </a:rPr>
              <a:t>Performance Review</a:t>
            </a:r>
            <a:br>
              <a:rPr lang="en-US" sz="2500" dirty="0">
                <a:solidFill>
                  <a:srgbClr val="002060"/>
                </a:solidFill>
                <a:latin typeface="Calibri" panose="020F0502020204030204" pitchFamily="34" charset="0"/>
                <a:cs typeface="Axiata Book" panose="020B0503060202020004" pitchFamily="34" charset="0"/>
              </a:rPr>
            </a:br>
            <a:r>
              <a:rPr lang="en-US" sz="1600" dirty="0" smtClean="0">
                <a:solidFill>
                  <a:srgbClr val="C00000"/>
                </a:solidFill>
                <a:latin typeface="Calibri" panose="020F0502020204030204" pitchFamily="34" charset="0"/>
              </a:rPr>
              <a:t>Consecutive 2months repetitive Availability SLA Failed Site of last 3 Months </a:t>
            </a:r>
            <a:endParaRPr lang="en-US" sz="1600" dirty="0">
              <a:solidFill>
                <a:srgbClr val="C00000"/>
              </a:solidFill>
              <a:latin typeface="Calibri" panose="020F0502020204030204"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477974622"/>
              </p:ext>
            </p:extLst>
          </p:nvPr>
        </p:nvGraphicFramePr>
        <p:xfrm>
          <a:off x="10615687" y="6000750"/>
          <a:ext cx="1426857" cy="857250"/>
        </p:xfrm>
        <a:graphic>
          <a:graphicData uri="http://schemas.openxmlformats.org/presentationml/2006/ole">
            <mc:AlternateContent xmlns:mc="http://schemas.openxmlformats.org/markup-compatibility/2006">
              <mc:Choice xmlns:v="urn:schemas-microsoft-com:vml" Requires="v">
                <p:oleObj spid="_x0000_s86150"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0615687" y="6000750"/>
                        <a:ext cx="1426857" cy="857250"/>
                      </a:xfrm>
                      <a:prstGeom prst="rect">
                        <a:avLst/>
                      </a:prstGeom>
                    </p:spPr>
                  </p:pic>
                </p:oleObj>
              </mc:Fallback>
            </mc:AlternateContent>
          </a:graphicData>
        </a:graphic>
      </p:graphicFrame>
      <p:sp>
        <p:nvSpPr>
          <p:cNvPr id="2" name="TextBox 1"/>
          <p:cNvSpPr txBox="1"/>
          <p:nvPr/>
        </p:nvSpPr>
        <p:spPr>
          <a:xfrm>
            <a:off x="826951" y="772199"/>
            <a:ext cx="4148893"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No of total repetitive availability failed sites 	: </a:t>
            </a:r>
            <a:r>
              <a:rPr lang="en-US" sz="1400" b="1" dirty="0" smtClean="0">
                <a:latin typeface="Calibri" panose="020F0502020204030204" pitchFamily="34" charset="0"/>
              </a:rPr>
              <a:t>32</a:t>
            </a:r>
          </a:p>
          <a:p>
            <a:pPr marL="285750" indent="-285750">
              <a:buFont typeface="Arial" panose="020B0604020202020204" pitchFamily="34" charset="0"/>
              <a:buChar char="•"/>
            </a:pPr>
            <a:r>
              <a:rPr lang="en-US" sz="1400" dirty="0" smtClean="0">
                <a:latin typeface="Calibri" panose="020F0502020204030204" pitchFamily="34" charset="0"/>
              </a:rPr>
              <a:t>Improvement action taken &amp; resolved 	: </a:t>
            </a:r>
            <a:r>
              <a:rPr lang="en-US" sz="1400" b="1" dirty="0" smtClean="0">
                <a:latin typeface="Calibri" panose="020F0502020204030204" pitchFamily="34" charset="0"/>
              </a:rPr>
              <a:t>24</a:t>
            </a:r>
            <a:endParaRPr lang="en-US" sz="1400" b="1" dirty="0">
              <a:latin typeface="Calibri" panose="020F050202020403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1617855065"/>
              </p:ext>
            </p:extLst>
          </p:nvPr>
        </p:nvGraphicFramePr>
        <p:xfrm>
          <a:off x="826951" y="4243267"/>
          <a:ext cx="8774249" cy="24558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14094901"/>
              </p:ext>
            </p:extLst>
          </p:nvPr>
        </p:nvGraphicFramePr>
        <p:xfrm>
          <a:off x="399495" y="1295419"/>
          <a:ext cx="10929620" cy="3053201"/>
        </p:xfrm>
        <a:graphic>
          <a:graphicData uri="http://schemas.openxmlformats.org/drawingml/2006/table">
            <a:tbl>
              <a:tblPr/>
              <a:tblGrid>
                <a:gridCol w="1223918">
                  <a:extLst>
                    <a:ext uri="{9D8B030D-6E8A-4147-A177-3AD203B41FA5}">
                      <a16:colId xmlns:a16="http://schemas.microsoft.com/office/drawing/2014/main" val="454217713"/>
                    </a:ext>
                  </a:extLst>
                </a:gridCol>
                <a:gridCol w="7994468">
                  <a:extLst>
                    <a:ext uri="{9D8B030D-6E8A-4147-A177-3AD203B41FA5}">
                      <a16:colId xmlns:a16="http://schemas.microsoft.com/office/drawing/2014/main" val="16866272"/>
                    </a:ext>
                  </a:extLst>
                </a:gridCol>
                <a:gridCol w="1711234">
                  <a:extLst>
                    <a:ext uri="{9D8B030D-6E8A-4147-A177-3AD203B41FA5}">
                      <a16:colId xmlns:a16="http://schemas.microsoft.com/office/drawing/2014/main" val="2419397207"/>
                    </a:ext>
                  </a:extLst>
                </a:gridCol>
              </a:tblGrid>
              <a:tr h="215752">
                <a:tc>
                  <a:txBody>
                    <a:bodyPr/>
                    <a:lstStyle/>
                    <a:p>
                      <a:pPr algn="l" fontAlgn="ctr"/>
                      <a:r>
                        <a:rPr lang="en-US" sz="1200" b="1" i="0" u="none" strike="noStrike" dirty="0">
                          <a:solidFill>
                            <a:srgbClr val="FFFFFF"/>
                          </a:solidFill>
                          <a:effectLst/>
                          <a:latin typeface="Calibri" panose="020F0502020204030204" pitchFamily="34" charset="0"/>
                        </a:rPr>
                        <a:t>Region</a:t>
                      </a:r>
                    </a:p>
                  </a:txBody>
                  <a:tcPr marL="9525" marR="9525" marT="9525" marB="0" anchor="ctr">
                    <a:lnL>
                      <a:noFill/>
                    </a:lnL>
                    <a:lnR>
                      <a:noFill/>
                    </a:lnR>
                    <a:lnT>
                      <a:noFill/>
                    </a:lnT>
                    <a:lnB>
                      <a:noFill/>
                    </a:lnB>
                    <a:solidFill>
                      <a:srgbClr val="002060"/>
                    </a:solidFill>
                  </a:tcPr>
                </a:tc>
                <a:tc>
                  <a:txBody>
                    <a:bodyPr/>
                    <a:lstStyle/>
                    <a:p>
                      <a:pPr algn="l" fontAlgn="ctr"/>
                      <a:r>
                        <a:rPr lang="en-US" sz="1200" b="1" i="0" u="none" strike="noStrike" dirty="0">
                          <a:solidFill>
                            <a:srgbClr val="FFFFFF"/>
                          </a:solidFill>
                          <a:effectLst/>
                          <a:latin typeface="Calibri" panose="020F0502020204030204" pitchFamily="34" charset="0"/>
                        </a:rPr>
                        <a:t>Action Taken</a:t>
                      </a:r>
                    </a:p>
                  </a:txBody>
                  <a:tcPr marL="9525" marR="9525" marT="9525" marB="0" anchor="ctr">
                    <a:lnL>
                      <a:noFill/>
                    </a:lnL>
                    <a:lnR>
                      <a:noFill/>
                    </a:lnR>
                    <a:lnT>
                      <a:noFill/>
                    </a:lnT>
                    <a:lnB>
                      <a:noFill/>
                    </a:lnB>
                    <a:solidFill>
                      <a:srgbClr val="002060"/>
                    </a:solidFill>
                  </a:tcPr>
                </a:tc>
                <a:tc>
                  <a:txBody>
                    <a:bodyPr/>
                    <a:lstStyle/>
                    <a:p>
                      <a:pPr algn="ctr" fontAlgn="ctr"/>
                      <a:r>
                        <a:rPr lang="en-US" sz="1200" b="1" i="0" u="none" strike="noStrike" dirty="0">
                          <a:solidFill>
                            <a:srgbClr val="FFFFFF"/>
                          </a:solidFill>
                          <a:effectLst/>
                          <a:latin typeface="Calibri" panose="020F0502020204030204" pitchFamily="34" charset="0"/>
                        </a:rPr>
                        <a:t>No of Sites</a:t>
                      </a:r>
                    </a:p>
                  </a:txBody>
                  <a:tcPr marL="9525" marR="9525" marT="9525" marB="0" anchor="ctr">
                    <a:lnL>
                      <a:noFill/>
                    </a:lnL>
                    <a:lnR>
                      <a:noFill/>
                    </a:lnR>
                    <a:lnT>
                      <a:noFill/>
                    </a:lnT>
                    <a:lnB>
                      <a:noFill/>
                    </a:lnB>
                    <a:solidFill>
                      <a:srgbClr val="002060"/>
                    </a:solidFill>
                  </a:tcPr>
                </a:tc>
                <a:extLst>
                  <a:ext uri="{0D108BD9-81ED-4DB2-BD59-A6C34878D82A}">
                    <a16:rowId xmlns:a16="http://schemas.microsoft.com/office/drawing/2014/main" val="2799948339"/>
                  </a:ext>
                </a:extLst>
              </a:tr>
              <a:tr h="272272">
                <a:tc>
                  <a:txBody>
                    <a:bodyPr/>
                    <a:lstStyle/>
                    <a:p>
                      <a:pPr algn="l" fontAlgn="ctr"/>
                      <a:r>
                        <a:rPr lang="en-US" sz="1200" b="0" i="0" u="none" strike="noStrike" dirty="0">
                          <a:solidFill>
                            <a:srgbClr val="000000"/>
                          </a:solidFill>
                          <a:effectLst/>
                          <a:latin typeface="Calibri" panose="020F0502020204030204" pitchFamily="34" charset="0"/>
                        </a:rPr>
                        <a:t>Barisal</a:t>
                      </a:r>
                    </a:p>
                  </a:txBody>
                  <a:tcPr marL="9525" marR="9525" marT="9525" marB="0" anchor="ctr">
                    <a:lnL>
                      <a:noFill/>
                    </a:lnL>
                    <a:lnR>
                      <a:noFill/>
                    </a:lnR>
                    <a:lnT>
                      <a:noFill/>
                    </a:lnT>
                    <a:lnB>
                      <a:noFill/>
                    </a:lnB>
                  </a:tcPr>
                </a:tc>
                <a:tc>
                  <a:txBody>
                    <a:bodyPr/>
                    <a:lstStyle/>
                    <a:p>
                      <a:pPr algn="l" fontAlgn="ctr"/>
                      <a:r>
                        <a:rPr lang="en-US" sz="1100" b="0" i="0" u="none" strike="noStrike" dirty="0" smtClean="0">
                          <a:solidFill>
                            <a:schemeClr val="bg1">
                              <a:lumMod val="65000"/>
                            </a:schemeClr>
                          </a:solidFill>
                          <a:effectLst/>
                          <a:latin typeface="Calibri" panose="020F0502020204030204" pitchFamily="34" charset="0"/>
                        </a:rPr>
                        <a:t>Rectification Done and Solved (Non-messenger to messenger shifting, Fiber path reroute, Fiber pull over newly deployed REB poll</a:t>
                      </a:r>
                      <a:endParaRPr lang="en-US" sz="1100" b="0" i="0" u="none" strike="noStrike" dirty="0">
                        <a:solidFill>
                          <a:schemeClr val="bg1">
                            <a:lumMod val="65000"/>
                          </a:schemeClr>
                        </a:solidFill>
                        <a:effectLst/>
                        <a:latin typeface="Calibri" panose="020F0502020204030204" pitchFamily="34" charset="0"/>
                      </a:endParaRPr>
                    </a:p>
                  </a:txBody>
                  <a:tcPr marL="9525" marR="9525" marT="9525" marB="0" anchor="ctr">
                    <a:lnL>
                      <a:noFill/>
                    </a:lnL>
                    <a:lnR>
                      <a:noFill/>
                    </a:lnR>
                    <a:lnT>
                      <a:noFill/>
                    </a:lnT>
                    <a:lnB>
                      <a:noFill/>
                    </a:lnB>
                    <a:solidFill>
                      <a:schemeClr val="bg1">
                        <a:lumMod val="95000"/>
                      </a:schemeClr>
                    </a:solidFill>
                  </a:tcPr>
                </a:tc>
                <a:tc>
                  <a:txBody>
                    <a:bodyPr/>
                    <a:lstStyle/>
                    <a:p>
                      <a:pPr algn="ctr" fontAlgn="ctr"/>
                      <a:r>
                        <a:rPr lang="en-US" sz="1100" b="0" i="0" u="none" strike="noStrike" dirty="0">
                          <a:solidFill>
                            <a:schemeClr val="bg1">
                              <a:lumMod val="65000"/>
                            </a:schemeClr>
                          </a:solidFill>
                          <a:effectLst/>
                          <a:latin typeface="Calibri" panose="020F0502020204030204" pitchFamily="34" charset="0"/>
                        </a:rPr>
                        <a:t>1</a:t>
                      </a:r>
                    </a:p>
                  </a:txBody>
                  <a:tcPr marL="9525" marR="9525" marT="9525"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3160608516"/>
                  </a:ext>
                </a:extLst>
              </a:tr>
              <a:tr h="272272">
                <a:tc rowSpan="2">
                  <a:txBody>
                    <a:bodyPr/>
                    <a:lstStyle/>
                    <a:p>
                      <a:pPr algn="l" fontAlgn="ctr"/>
                      <a:r>
                        <a:rPr lang="en-US" sz="1200" b="0" i="0" u="none" strike="noStrike" dirty="0" err="1">
                          <a:solidFill>
                            <a:srgbClr val="000000"/>
                          </a:solidFill>
                          <a:effectLst/>
                          <a:latin typeface="Calibri" panose="020F0502020204030204" pitchFamily="34" charset="0"/>
                        </a:rPr>
                        <a:t>CTG_North</a:t>
                      </a:r>
                      <a:endParaRPr lang="en-US" sz="12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100" b="0" i="0" u="none" strike="noStrike" dirty="0" smtClean="0">
                          <a:solidFill>
                            <a:schemeClr val="bg1">
                              <a:lumMod val="65000"/>
                            </a:schemeClr>
                          </a:solidFill>
                          <a:effectLst/>
                          <a:latin typeface="Calibri" panose="020F0502020204030204" pitchFamily="34" charset="0"/>
                        </a:rPr>
                        <a:t>Rectification Done and Solved (Non-messenger to messenger shifting, Fiber path reroute, Fiber pull over newly deployed REB poll</a:t>
                      </a:r>
                      <a:endParaRPr lang="en-US" sz="1100" b="0" i="0" u="none" strike="noStrike" dirty="0">
                        <a:solidFill>
                          <a:schemeClr val="bg1">
                            <a:lumMod val="65000"/>
                          </a:schemeClr>
                        </a:solidFill>
                        <a:effectLst/>
                        <a:latin typeface="Calibri" panose="020F0502020204030204" pitchFamily="34" charset="0"/>
                      </a:endParaRPr>
                    </a:p>
                  </a:txBody>
                  <a:tcPr marL="9525" marR="9525" marT="9525" marB="0" anchor="ctr">
                    <a:lnL>
                      <a:noFill/>
                    </a:lnL>
                    <a:lnR>
                      <a:noFill/>
                    </a:lnR>
                    <a:lnT>
                      <a:noFill/>
                    </a:lnT>
                    <a:lnB>
                      <a:noFill/>
                    </a:lnB>
                    <a:solidFill>
                      <a:schemeClr val="bg1">
                        <a:lumMod val="95000"/>
                      </a:schemeClr>
                    </a:solidFill>
                  </a:tcPr>
                </a:tc>
                <a:tc>
                  <a:txBody>
                    <a:bodyPr/>
                    <a:lstStyle/>
                    <a:p>
                      <a:pPr algn="ctr" fontAlgn="ctr"/>
                      <a:r>
                        <a:rPr lang="en-US" sz="1100" b="0" i="0" u="none" strike="noStrike" dirty="0">
                          <a:solidFill>
                            <a:schemeClr val="bg1">
                              <a:lumMod val="65000"/>
                            </a:schemeClr>
                          </a:solidFill>
                          <a:effectLst/>
                          <a:latin typeface="Calibri" panose="020F0502020204030204" pitchFamily="34" charset="0"/>
                        </a:rPr>
                        <a:t>1</a:t>
                      </a:r>
                    </a:p>
                  </a:txBody>
                  <a:tcPr marL="9525" marR="9525" marT="9525"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2083721151"/>
                  </a:ext>
                </a:extLst>
              </a:tr>
              <a:tr h="162549">
                <a:tc vMerge="1">
                  <a:txBody>
                    <a:bodyPr/>
                    <a:lstStyle/>
                    <a:p>
                      <a:endParaRPr lang="en-US"/>
                    </a:p>
                  </a:txBody>
                  <a:tcPr/>
                </a:tc>
                <a:tc>
                  <a:txBody>
                    <a:bodyPr/>
                    <a:lstStyle/>
                    <a:p>
                      <a:pPr algn="l" fontAlgn="ctr"/>
                      <a:r>
                        <a:rPr lang="en-US" sz="1100" b="0" i="0" u="none" strike="noStrike" dirty="0">
                          <a:solidFill>
                            <a:srgbClr val="000000"/>
                          </a:solidFill>
                          <a:effectLst/>
                          <a:latin typeface="Calibri" panose="020F0502020204030204" pitchFamily="34" charset="0"/>
                        </a:rPr>
                        <a:t>Yet to ensure protection via Robi MW link for some of hill tracts sites</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9525" marR="9525" marT="9525" marB="0" anchor="ctr">
                    <a:lnL>
                      <a:noFill/>
                    </a:lnL>
                    <a:lnR>
                      <a:noFill/>
                    </a:lnR>
                    <a:lnT>
                      <a:noFill/>
                    </a:lnT>
                    <a:lnB>
                      <a:noFill/>
                    </a:lnB>
                  </a:tcPr>
                </a:tc>
                <a:extLst>
                  <a:ext uri="{0D108BD9-81ED-4DB2-BD59-A6C34878D82A}">
                    <a16:rowId xmlns:a16="http://schemas.microsoft.com/office/drawing/2014/main" val="1930115351"/>
                  </a:ext>
                </a:extLst>
              </a:tr>
              <a:tr h="272272">
                <a:tc rowSpan="2">
                  <a:txBody>
                    <a:bodyPr/>
                    <a:lstStyle/>
                    <a:p>
                      <a:pPr algn="l" fontAlgn="ctr"/>
                      <a:r>
                        <a:rPr lang="en-US" sz="1200" b="0" i="0" u="none" strike="noStrike" dirty="0" err="1">
                          <a:solidFill>
                            <a:srgbClr val="000000"/>
                          </a:solidFill>
                          <a:effectLst/>
                          <a:latin typeface="Calibri" panose="020F0502020204030204" pitchFamily="34" charset="0"/>
                        </a:rPr>
                        <a:t>DHK_Metro</a:t>
                      </a:r>
                      <a:endParaRPr lang="en-US" sz="12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100" b="0" i="0" u="none" strike="noStrike" dirty="0" smtClean="0">
                          <a:solidFill>
                            <a:schemeClr val="bg1">
                              <a:lumMod val="65000"/>
                            </a:schemeClr>
                          </a:solidFill>
                          <a:effectLst/>
                          <a:latin typeface="Calibri" panose="020F0502020204030204" pitchFamily="34" charset="0"/>
                        </a:rPr>
                        <a:t>Rectification Done and Solved (Non-messenger to messenger shifting, Fiber path reroute, Fiber pull over newly deployed REB poll</a:t>
                      </a:r>
                      <a:endParaRPr lang="en-US" sz="1100" b="0" i="0" u="none" strike="noStrike" dirty="0">
                        <a:solidFill>
                          <a:schemeClr val="bg1">
                            <a:lumMod val="65000"/>
                          </a:schemeClr>
                        </a:solidFill>
                        <a:effectLst/>
                        <a:latin typeface="Calibri" panose="020F0502020204030204" pitchFamily="34" charset="0"/>
                      </a:endParaRPr>
                    </a:p>
                  </a:txBody>
                  <a:tcPr marL="9525" marR="9525" marT="9525" marB="0" anchor="ctr">
                    <a:lnL>
                      <a:noFill/>
                    </a:lnL>
                    <a:lnR>
                      <a:noFill/>
                    </a:lnR>
                    <a:lnT>
                      <a:noFill/>
                    </a:lnT>
                    <a:lnB>
                      <a:noFill/>
                    </a:lnB>
                    <a:solidFill>
                      <a:schemeClr val="bg1">
                        <a:lumMod val="95000"/>
                      </a:schemeClr>
                    </a:solidFill>
                  </a:tcPr>
                </a:tc>
                <a:tc>
                  <a:txBody>
                    <a:bodyPr/>
                    <a:lstStyle/>
                    <a:p>
                      <a:pPr algn="ctr" fontAlgn="ctr"/>
                      <a:r>
                        <a:rPr lang="en-US" sz="1100" b="0" i="0" u="none" strike="noStrike" dirty="0">
                          <a:solidFill>
                            <a:schemeClr val="bg1">
                              <a:lumMod val="65000"/>
                            </a:schemeClr>
                          </a:solidFill>
                          <a:effectLst/>
                          <a:latin typeface="Calibri" panose="020F0502020204030204" pitchFamily="34" charset="0"/>
                        </a:rPr>
                        <a:t>2</a:t>
                      </a:r>
                    </a:p>
                  </a:txBody>
                  <a:tcPr marL="9525" marR="9525" marT="9525"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2899926818"/>
                  </a:ext>
                </a:extLst>
              </a:tr>
              <a:tr h="162549">
                <a:tc vMerge="1">
                  <a:txBody>
                    <a:bodyPr/>
                    <a:lstStyle/>
                    <a:p>
                      <a:endParaRPr lang="en-US"/>
                    </a:p>
                  </a:txBody>
                  <a:tcPr/>
                </a:tc>
                <a:tc>
                  <a:txBody>
                    <a:bodyPr/>
                    <a:lstStyle/>
                    <a:p>
                      <a:pPr algn="l" fontAlgn="ctr"/>
                      <a:r>
                        <a:rPr lang="en-US" sz="1100" b="0" i="0" u="none" strike="noStrike" dirty="0">
                          <a:solidFill>
                            <a:srgbClr val="000000"/>
                          </a:solidFill>
                          <a:effectLst/>
                          <a:latin typeface="Calibri" panose="020F0502020204030204" pitchFamily="34" charset="0"/>
                        </a:rPr>
                        <a:t>Will be solved by 30-Mar'19</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9525" marR="9525" marT="9525" marB="0" anchor="ctr">
                    <a:lnL>
                      <a:noFill/>
                    </a:lnL>
                    <a:lnR>
                      <a:noFill/>
                    </a:lnR>
                    <a:lnT>
                      <a:noFill/>
                    </a:lnT>
                    <a:lnB>
                      <a:noFill/>
                    </a:lnB>
                  </a:tcPr>
                </a:tc>
                <a:extLst>
                  <a:ext uri="{0D108BD9-81ED-4DB2-BD59-A6C34878D82A}">
                    <a16:rowId xmlns:a16="http://schemas.microsoft.com/office/drawing/2014/main" val="2171019169"/>
                  </a:ext>
                </a:extLst>
              </a:tr>
              <a:tr h="272272">
                <a:tc>
                  <a:txBody>
                    <a:bodyPr/>
                    <a:lstStyle/>
                    <a:p>
                      <a:pPr algn="l" fontAlgn="ctr"/>
                      <a:r>
                        <a:rPr lang="en-US" sz="1200" b="0" i="0" u="none" strike="noStrike" dirty="0" err="1">
                          <a:solidFill>
                            <a:srgbClr val="000000"/>
                          </a:solidFill>
                          <a:effectLst/>
                          <a:latin typeface="Calibri" panose="020F0502020204030204" pitchFamily="34" charset="0"/>
                        </a:rPr>
                        <a:t>DHK_North</a:t>
                      </a:r>
                      <a:endParaRPr lang="en-US" sz="12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100" b="0" i="0" u="none" strike="noStrike" dirty="0" smtClean="0">
                          <a:solidFill>
                            <a:schemeClr val="bg1">
                              <a:lumMod val="65000"/>
                            </a:schemeClr>
                          </a:solidFill>
                          <a:effectLst/>
                          <a:latin typeface="Calibri" panose="020F0502020204030204" pitchFamily="34" charset="0"/>
                        </a:rPr>
                        <a:t>Rectification Done and Solved (Non-messenger to messenger shifting, Fiber path reroute, Fiber pull over newly deployed REB poll</a:t>
                      </a:r>
                      <a:endParaRPr lang="en-US" sz="1100" b="0" i="0" u="none" strike="noStrike" dirty="0">
                        <a:solidFill>
                          <a:schemeClr val="bg1">
                            <a:lumMod val="65000"/>
                          </a:schemeClr>
                        </a:solidFill>
                        <a:effectLst/>
                        <a:latin typeface="Calibri" panose="020F0502020204030204" pitchFamily="34" charset="0"/>
                      </a:endParaRPr>
                    </a:p>
                  </a:txBody>
                  <a:tcPr marL="9525" marR="9525" marT="9525" marB="0" anchor="ctr">
                    <a:lnL>
                      <a:noFill/>
                    </a:lnL>
                    <a:lnR>
                      <a:noFill/>
                    </a:lnR>
                    <a:lnT>
                      <a:noFill/>
                    </a:lnT>
                    <a:lnB>
                      <a:noFill/>
                    </a:lnB>
                    <a:solidFill>
                      <a:schemeClr val="bg1">
                        <a:lumMod val="95000"/>
                      </a:schemeClr>
                    </a:solidFill>
                  </a:tcPr>
                </a:tc>
                <a:tc>
                  <a:txBody>
                    <a:bodyPr/>
                    <a:lstStyle/>
                    <a:p>
                      <a:pPr algn="ctr" fontAlgn="ctr"/>
                      <a:r>
                        <a:rPr lang="en-US" sz="1100" b="0" i="0" u="none" strike="noStrike" dirty="0">
                          <a:solidFill>
                            <a:schemeClr val="bg1">
                              <a:lumMod val="65000"/>
                            </a:schemeClr>
                          </a:solidFill>
                          <a:effectLst/>
                          <a:latin typeface="Calibri" panose="020F0502020204030204" pitchFamily="34" charset="0"/>
                        </a:rPr>
                        <a:t>5</a:t>
                      </a:r>
                    </a:p>
                  </a:txBody>
                  <a:tcPr marL="9525" marR="9525" marT="9525"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105861391"/>
                  </a:ext>
                </a:extLst>
              </a:tr>
              <a:tr h="162549">
                <a:tc rowSpan="3">
                  <a:txBody>
                    <a:bodyPr/>
                    <a:lstStyle/>
                    <a:p>
                      <a:pPr algn="l" fontAlgn="ctr"/>
                      <a:r>
                        <a:rPr lang="en-US" sz="1200" b="0" i="0" u="none" strike="noStrike" dirty="0" err="1">
                          <a:solidFill>
                            <a:schemeClr val="accent2">
                              <a:lumMod val="75000"/>
                            </a:schemeClr>
                          </a:solidFill>
                          <a:effectLst/>
                          <a:latin typeface="Calibri" panose="020F0502020204030204" pitchFamily="34" charset="0"/>
                        </a:rPr>
                        <a:t>DHK_South</a:t>
                      </a:r>
                      <a:endParaRPr lang="en-US" sz="1200" b="0" i="0" u="none" strike="noStrike" dirty="0">
                        <a:solidFill>
                          <a:schemeClr val="accent2">
                            <a:lumMod val="75000"/>
                          </a:schemeClr>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100" u="none" strike="noStrike" dirty="0" smtClean="0">
                          <a:effectLst/>
                        </a:rPr>
                        <a:t>Fiber path re-route required (after survey deadline will be share)</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extLst>
                  <a:ext uri="{0D108BD9-81ED-4DB2-BD59-A6C34878D82A}">
                    <a16:rowId xmlns:a16="http://schemas.microsoft.com/office/drawing/2014/main" val="1110311280"/>
                  </a:ext>
                </a:extLst>
              </a:tr>
              <a:tr h="272272">
                <a:tc vMerge="1">
                  <a:txBody>
                    <a:bodyPr/>
                    <a:lstStyle/>
                    <a:p>
                      <a:endParaRPr lang="en-US"/>
                    </a:p>
                  </a:txBody>
                  <a:tcPr/>
                </a:tc>
                <a:tc>
                  <a:txBody>
                    <a:bodyPr/>
                    <a:lstStyle/>
                    <a:p>
                      <a:pPr algn="l" fontAlgn="ctr"/>
                      <a:r>
                        <a:rPr lang="en-US" sz="1100" b="0" i="0" u="none" strike="noStrike" dirty="0" smtClean="0">
                          <a:solidFill>
                            <a:schemeClr val="bg1">
                              <a:lumMod val="65000"/>
                            </a:schemeClr>
                          </a:solidFill>
                          <a:effectLst/>
                          <a:latin typeface="Calibri" panose="020F0502020204030204" pitchFamily="34" charset="0"/>
                        </a:rPr>
                        <a:t>Rectification Done and Solved (Non-messenger to messenger shifting, Fiber path reroute, Fiber pull over newly deployed REB poll</a:t>
                      </a:r>
                      <a:endParaRPr lang="en-US" sz="1100" b="0" i="0" u="none" strike="noStrike" dirty="0">
                        <a:solidFill>
                          <a:schemeClr val="bg1">
                            <a:lumMod val="65000"/>
                          </a:schemeClr>
                        </a:solidFill>
                        <a:effectLst/>
                        <a:latin typeface="Calibri" panose="020F0502020204030204" pitchFamily="34" charset="0"/>
                      </a:endParaRPr>
                    </a:p>
                  </a:txBody>
                  <a:tcPr marL="9525" marR="9525" marT="9525" marB="0" anchor="ctr">
                    <a:lnL>
                      <a:noFill/>
                    </a:lnL>
                    <a:lnR>
                      <a:noFill/>
                    </a:lnR>
                    <a:lnT>
                      <a:noFill/>
                    </a:lnT>
                    <a:lnB>
                      <a:noFill/>
                    </a:lnB>
                    <a:solidFill>
                      <a:schemeClr val="bg1">
                        <a:lumMod val="95000"/>
                      </a:schemeClr>
                    </a:solidFill>
                  </a:tcPr>
                </a:tc>
                <a:tc>
                  <a:txBody>
                    <a:bodyPr/>
                    <a:lstStyle/>
                    <a:p>
                      <a:pPr algn="ctr" fontAlgn="ctr"/>
                      <a:r>
                        <a:rPr lang="en-US" sz="1100" b="0" i="0" u="none" strike="noStrike" dirty="0">
                          <a:solidFill>
                            <a:schemeClr val="bg1">
                              <a:lumMod val="65000"/>
                            </a:schemeClr>
                          </a:solidFill>
                          <a:effectLst/>
                          <a:latin typeface="Calibri" panose="020F0502020204030204" pitchFamily="34" charset="0"/>
                        </a:rPr>
                        <a:t>11</a:t>
                      </a:r>
                    </a:p>
                  </a:txBody>
                  <a:tcPr marL="9525" marR="9525" marT="9525"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3354895767"/>
                  </a:ext>
                </a:extLst>
              </a:tr>
              <a:tr h="162549">
                <a:tc vMerge="1">
                  <a:txBody>
                    <a:bodyPr/>
                    <a:lstStyle/>
                    <a:p>
                      <a:endParaRPr lang="en-US"/>
                    </a:p>
                  </a:txBody>
                  <a:tcPr/>
                </a:tc>
                <a:tc>
                  <a:txBody>
                    <a:bodyPr/>
                    <a:lstStyle/>
                    <a:p>
                      <a:pPr algn="l" fontAlgn="ctr"/>
                      <a:r>
                        <a:rPr lang="en-US" sz="1100" b="0" i="0" u="none" strike="noStrike" dirty="0">
                          <a:solidFill>
                            <a:srgbClr val="000000"/>
                          </a:solidFill>
                          <a:effectLst/>
                          <a:latin typeface="Calibri" panose="020F0502020204030204" pitchFamily="34" charset="0"/>
                        </a:rPr>
                        <a:t>Will be solved by 30-Mar'19</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extLst>
                  <a:ext uri="{0D108BD9-81ED-4DB2-BD59-A6C34878D82A}">
                    <a16:rowId xmlns:a16="http://schemas.microsoft.com/office/drawing/2014/main" val="1548313600"/>
                  </a:ext>
                </a:extLst>
              </a:tr>
              <a:tr h="272272">
                <a:tc>
                  <a:txBody>
                    <a:bodyPr/>
                    <a:lstStyle/>
                    <a:p>
                      <a:pPr algn="l" fontAlgn="ctr"/>
                      <a:r>
                        <a:rPr lang="en-US" sz="1200" b="0" i="0" u="none" strike="noStrike" dirty="0">
                          <a:solidFill>
                            <a:srgbClr val="000000"/>
                          </a:solidFill>
                          <a:effectLst/>
                          <a:latin typeface="Calibri" panose="020F0502020204030204" pitchFamily="34" charset="0"/>
                        </a:rPr>
                        <a:t>Khulna</a:t>
                      </a:r>
                    </a:p>
                  </a:txBody>
                  <a:tcPr marL="9525" marR="9525" marT="9525" marB="0" anchor="ctr">
                    <a:lnL>
                      <a:noFill/>
                    </a:lnL>
                    <a:lnR>
                      <a:noFill/>
                    </a:lnR>
                    <a:lnT>
                      <a:noFill/>
                    </a:lnT>
                    <a:lnB>
                      <a:noFill/>
                    </a:lnB>
                  </a:tcPr>
                </a:tc>
                <a:tc>
                  <a:txBody>
                    <a:bodyPr/>
                    <a:lstStyle/>
                    <a:p>
                      <a:pPr algn="l" fontAlgn="ctr"/>
                      <a:r>
                        <a:rPr lang="en-US" sz="1100" b="0" i="0" u="none" strike="noStrike" dirty="0" smtClean="0">
                          <a:solidFill>
                            <a:schemeClr val="bg1">
                              <a:lumMod val="65000"/>
                            </a:schemeClr>
                          </a:solidFill>
                          <a:effectLst/>
                          <a:latin typeface="Calibri" panose="020F0502020204030204" pitchFamily="34" charset="0"/>
                        </a:rPr>
                        <a:t>Rectification Done and Solved (Non-messenger to messenger shifting, Fiber path reroute, Fiber pull over newly deployed REB poll</a:t>
                      </a:r>
                      <a:endParaRPr lang="en-US" sz="1100" b="0" i="0" u="none" strike="noStrike" dirty="0">
                        <a:solidFill>
                          <a:schemeClr val="bg1">
                            <a:lumMod val="65000"/>
                          </a:schemeClr>
                        </a:solidFill>
                        <a:effectLst/>
                        <a:latin typeface="Calibri" panose="020F0502020204030204" pitchFamily="34" charset="0"/>
                      </a:endParaRPr>
                    </a:p>
                  </a:txBody>
                  <a:tcPr marL="9525" marR="9525" marT="9525" marB="0" anchor="ctr">
                    <a:lnL>
                      <a:noFill/>
                    </a:lnL>
                    <a:lnR>
                      <a:noFill/>
                    </a:lnR>
                    <a:lnT>
                      <a:noFill/>
                    </a:lnT>
                    <a:lnB>
                      <a:noFill/>
                    </a:lnB>
                    <a:solidFill>
                      <a:schemeClr val="bg1">
                        <a:lumMod val="95000"/>
                      </a:schemeClr>
                    </a:solidFill>
                  </a:tcPr>
                </a:tc>
                <a:tc>
                  <a:txBody>
                    <a:bodyPr/>
                    <a:lstStyle/>
                    <a:p>
                      <a:pPr algn="ctr" fontAlgn="ctr"/>
                      <a:r>
                        <a:rPr lang="en-US" sz="1100" b="0" i="0" u="none" strike="noStrike" dirty="0">
                          <a:solidFill>
                            <a:schemeClr val="bg1">
                              <a:lumMod val="65000"/>
                            </a:schemeClr>
                          </a:solidFill>
                          <a:effectLst/>
                          <a:latin typeface="Calibri" panose="020F0502020204030204" pitchFamily="34" charset="0"/>
                        </a:rPr>
                        <a:t>1</a:t>
                      </a:r>
                    </a:p>
                  </a:txBody>
                  <a:tcPr marL="9525" marR="9525" marT="9525"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727078831"/>
                  </a:ext>
                </a:extLst>
              </a:tr>
              <a:tr h="272272">
                <a:tc>
                  <a:txBody>
                    <a:bodyPr/>
                    <a:lstStyle/>
                    <a:p>
                      <a:pPr algn="l" fontAlgn="ctr"/>
                      <a:r>
                        <a:rPr lang="en-US" sz="1200" b="0" i="0" u="none" strike="noStrike" dirty="0" err="1">
                          <a:solidFill>
                            <a:srgbClr val="000000"/>
                          </a:solidFill>
                          <a:effectLst/>
                          <a:latin typeface="Calibri" panose="020F0502020204030204" pitchFamily="34" charset="0"/>
                        </a:rPr>
                        <a:t>Mymensingh</a:t>
                      </a:r>
                      <a:endParaRPr lang="en-US" sz="12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100" b="0" i="0" u="none" strike="noStrike" dirty="0" smtClean="0">
                          <a:solidFill>
                            <a:schemeClr val="bg1">
                              <a:lumMod val="65000"/>
                            </a:schemeClr>
                          </a:solidFill>
                          <a:effectLst/>
                          <a:latin typeface="Calibri" panose="020F0502020204030204" pitchFamily="34" charset="0"/>
                        </a:rPr>
                        <a:t>Rectification Done and Solved (Non-messenger to messenger shifting, Fiber path reroute, Fiber pull over newly deployed REB poll</a:t>
                      </a:r>
                      <a:endParaRPr lang="en-US" sz="1100" b="0" i="0" u="none" strike="noStrike" dirty="0">
                        <a:solidFill>
                          <a:schemeClr val="bg1">
                            <a:lumMod val="65000"/>
                          </a:schemeClr>
                        </a:solidFill>
                        <a:effectLst/>
                        <a:latin typeface="Calibri" panose="020F0502020204030204" pitchFamily="34" charset="0"/>
                      </a:endParaRPr>
                    </a:p>
                  </a:txBody>
                  <a:tcPr marL="9525" marR="9525" marT="9525" marB="0" anchor="ctr">
                    <a:lnL>
                      <a:noFill/>
                    </a:lnL>
                    <a:lnR>
                      <a:noFill/>
                    </a:lnR>
                    <a:lnT>
                      <a:noFill/>
                    </a:lnT>
                    <a:lnB>
                      <a:noFill/>
                    </a:lnB>
                    <a:solidFill>
                      <a:schemeClr val="bg1">
                        <a:lumMod val="95000"/>
                      </a:schemeClr>
                    </a:solidFill>
                  </a:tcPr>
                </a:tc>
                <a:tc>
                  <a:txBody>
                    <a:bodyPr/>
                    <a:lstStyle/>
                    <a:p>
                      <a:pPr algn="ctr" fontAlgn="ctr"/>
                      <a:r>
                        <a:rPr lang="en-US" sz="1100" b="0" i="0" u="none" strike="noStrike" dirty="0">
                          <a:solidFill>
                            <a:schemeClr val="bg1">
                              <a:lumMod val="65000"/>
                            </a:schemeClr>
                          </a:solidFill>
                          <a:effectLst/>
                          <a:latin typeface="Calibri" panose="020F0502020204030204" pitchFamily="34" charset="0"/>
                        </a:rPr>
                        <a:t>3</a:t>
                      </a:r>
                    </a:p>
                  </a:txBody>
                  <a:tcPr marL="9525" marR="9525" marT="9525"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3228052730"/>
                  </a:ext>
                </a:extLst>
              </a:tr>
              <a:tr h="175999">
                <a:tc>
                  <a:txBody>
                    <a:bodyPr/>
                    <a:lstStyle/>
                    <a:p>
                      <a:pPr algn="l" fontAlgn="ctr"/>
                      <a:r>
                        <a:rPr lang="en-US" sz="1200" b="1" i="0" u="none" strike="noStrike" dirty="0" err="1">
                          <a:solidFill>
                            <a:srgbClr val="000000"/>
                          </a:solidFill>
                          <a:effectLst/>
                          <a:latin typeface="Calibri" panose="020F0502020204030204" pitchFamily="34" charset="0"/>
                        </a:rPr>
                        <a:t>InTotal</a:t>
                      </a:r>
                      <a:endParaRPr lang="en-US" sz="12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D9D9D9"/>
                    </a:solidFill>
                  </a:tcPr>
                </a:tc>
                <a:tc>
                  <a:txBody>
                    <a:bodyPr/>
                    <a:lstStyle/>
                    <a:p>
                      <a:pPr algn="l" fontAlgn="ctr"/>
                      <a:r>
                        <a:rPr lang="en-US" sz="14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D9D9D9"/>
                    </a:solidFill>
                  </a:tcPr>
                </a:tc>
                <a:tc>
                  <a:txBody>
                    <a:bodyPr/>
                    <a:lstStyle/>
                    <a:p>
                      <a:pPr algn="ctr" fontAlgn="ctr"/>
                      <a:r>
                        <a:rPr lang="en-US" sz="1100" b="1" i="0" u="none" strike="noStrike" dirty="0">
                          <a:solidFill>
                            <a:srgbClr val="000000"/>
                          </a:solidFill>
                          <a:effectLst/>
                          <a:latin typeface="Calibri" panose="020F0502020204030204" pitchFamily="34" charset="0"/>
                        </a:rPr>
                        <a:t>32</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994078579"/>
                  </a:ext>
                </a:extLst>
              </a:tr>
            </a:tbl>
          </a:graphicData>
        </a:graphic>
      </p:graphicFrame>
    </p:spTree>
    <p:extLst>
      <p:ext uri="{BB962C8B-B14F-4D97-AF65-F5344CB8AC3E}">
        <p14:creationId xmlns:p14="http://schemas.microsoft.com/office/powerpoint/2010/main" val="155266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907" y="179391"/>
            <a:ext cx="1234249" cy="492443"/>
          </a:xfrm>
          <a:prstGeom prst="rect">
            <a:avLst/>
          </a:prstGeom>
        </p:spPr>
        <p:txBody>
          <a:bodyPr wrap="none">
            <a:spAutoFit/>
          </a:bodyPr>
          <a:lstStyle/>
          <a:p>
            <a:r>
              <a:rPr lang="en-US" sz="2600" b="1" dirty="0" smtClean="0">
                <a:solidFill>
                  <a:srgbClr val="002060"/>
                </a:solidFill>
                <a:latin typeface="Calibri" panose="020F0502020204030204" pitchFamily="34" charset="0"/>
              </a:rPr>
              <a:t>Agenda</a:t>
            </a:r>
            <a:endParaRPr lang="en-US" sz="2600" b="1" dirty="0">
              <a:solidFill>
                <a:srgbClr val="002060"/>
              </a:solidFill>
              <a:latin typeface="Calibri" panose="020F0502020204030204" pitchFamily="34" charset="0"/>
            </a:endParaRPr>
          </a:p>
        </p:txBody>
      </p:sp>
      <p:sp>
        <p:nvSpPr>
          <p:cNvPr id="6" name="Freeform 5"/>
          <p:cNvSpPr/>
          <p:nvPr/>
        </p:nvSpPr>
        <p:spPr>
          <a:xfrm>
            <a:off x="851336" y="83901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Performance Review</a:t>
            </a:r>
            <a:endParaRPr lang="en-US" sz="2000" b="1" kern="1200" dirty="0">
              <a:solidFill>
                <a:srgbClr val="002060"/>
              </a:solidFill>
              <a:latin typeface="Calibri" panose="020F0502020204030204" pitchFamily="34" charset="0"/>
            </a:endParaRPr>
          </a:p>
        </p:txBody>
      </p:sp>
      <p:grpSp>
        <p:nvGrpSpPr>
          <p:cNvPr id="2" name="Group 1"/>
          <p:cNvGrpSpPr/>
          <p:nvPr/>
        </p:nvGrpSpPr>
        <p:grpSpPr>
          <a:xfrm>
            <a:off x="4269902" y="839019"/>
            <a:ext cx="2901814" cy="2474278"/>
            <a:chOff x="960283" y="3717516"/>
            <a:chExt cx="2901814" cy="2474278"/>
          </a:xfrm>
          <a:solidFill>
            <a:schemeClr val="bg1">
              <a:lumMod val="85000"/>
            </a:schemeClr>
          </a:solidFill>
        </p:grpSpPr>
        <p:sp>
          <p:nvSpPr>
            <p:cNvPr id="14" name="Freeform 13"/>
            <p:cNvSpPr/>
            <p:nvPr/>
          </p:nvSpPr>
          <p:spPr>
            <a:xfrm>
              <a:off x="960283" y="3717516"/>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7" name="Freeform 6"/>
            <p:cNvSpPr/>
            <p:nvPr/>
          </p:nvSpPr>
          <p:spPr>
            <a:xfrm>
              <a:off x="1265869" y="4147298"/>
              <a:ext cx="2188199" cy="1647719"/>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Quality Incident </a:t>
              </a:r>
              <a:endParaRPr lang="en-US" sz="2000" b="1" kern="1200" dirty="0">
                <a:solidFill>
                  <a:srgbClr val="002060"/>
                </a:solidFill>
                <a:latin typeface="Calibri" panose="020F0502020204030204" pitchFamily="34" charset="0"/>
              </a:endParaRPr>
            </a:p>
          </p:txBody>
        </p:sp>
      </p:grpSp>
      <p:sp>
        <p:nvSpPr>
          <p:cNvPr id="9" name="Freeform 8"/>
          <p:cNvSpPr/>
          <p:nvPr/>
        </p:nvSpPr>
        <p:spPr>
          <a:xfrm>
            <a:off x="7616785" y="855521"/>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Proactive Action Plan for Network Improvement</a:t>
            </a:r>
            <a:endParaRPr lang="en-US" sz="2000" b="1" kern="1200" dirty="0">
              <a:solidFill>
                <a:srgbClr val="002060"/>
              </a:solidFill>
              <a:latin typeface="Calibri" panose="020F0502020204030204" pitchFamily="34" charset="0"/>
            </a:endParaRPr>
          </a:p>
        </p:txBody>
      </p:sp>
      <p:sp>
        <p:nvSpPr>
          <p:cNvPr id="12" name="Freeform 11"/>
          <p:cNvSpPr/>
          <p:nvPr/>
        </p:nvSpPr>
        <p:spPr>
          <a:xfrm>
            <a:off x="851336" y="373546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L2 to L3 Migration</a:t>
            </a:r>
            <a:endParaRPr lang="en-US" sz="2000" b="1" kern="1200" dirty="0">
              <a:solidFill>
                <a:srgbClr val="002060"/>
              </a:solidFill>
              <a:latin typeface="Calibri" panose="020F0502020204030204" pitchFamily="34" charset="0"/>
            </a:endParaRPr>
          </a:p>
        </p:txBody>
      </p:sp>
      <p:grpSp>
        <p:nvGrpSpPr>
          <p:cNvPr id="3" name="Group 2"/>
          <p:cNvGrpSpPr/>
          <p:nvPr/>
        </p:nvGrpSpPr>
        <p:grpSpPr>
          <a:xfrm>
            <a:off x="7697754" y="3743079"/>
            <a:ext cx="2901814" cy="2474278"/>
            <a:chOff x="7865786" y="1352633"/>
            <a:chExt cx="2901814" cy="2474278"/>
          </a:xfrm>
          <a:solidFill>
            <a:schemeClr val="bg1">
              <a:lumMod val="85000"/>
            </a:schemeClr>
          </a:solidFill>
        </p:grpSpPr>
        <p:sp>
          <p:nvSpPr>
            <p:cNvPr id="11" name="Freeform 10"/>
            <p:cNvSpPr/>
            <p:nvPr/>
          </p:nvSpPr>
          <p:spPr>
            <a:xfrm>
              <a:off x="7865786" y="1352633"/>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13" name="Freeform 12"/>
            <p:cNvSpPr/>
            <p:nvPr/>
          </p:nvSpPr>
          <p:spPr>
            <a:xfrm>
              <a:off x="7913468" y="1847488"/>
              <a:ext cx="2806449" cy="1484567"/>
            </a:xfrm>
            <a:custGeom>
              <a:avLst/>
              <a:gdLst>
                <a:gd name="connsiteX0" fmla="*/ 0 w 1690076"/>
                <a:gd name="connsiteY0" fmla="*/ 0 h 1205177"/>
                <a:gd name="connsiteX1" fmla="*/ 1690076 w 1690076"/>
                <a:gd name="connsiteY1" fmla="*/ 0 h 1205177"/>
                <a:gd name="connsiteX2" fmla="*/ 1690076 w 1690076"/>
                <a:gd name="connsiteY2" fmla="*/ 1205177 h 1205177"/>
                <a:gd name="connsiteX3" fmla="*/ 0 w 1690076"/>
                <a:gd name="connsiteY3" fmla="*/ 1205177 h 1205177"/>
                <a:gd name="connsiteX4" fmla="*/ 0 w 1690076"/>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76" h="1205177">
                  <a:moveTo>
                    <a:pt x="0" y="0"/>
                  </a:moveTo>
                  <a:lnTo>
                    <a:pt x="1690076" y="0"/>
                  </a:lnTo>
                  <a:lnTo>
                    <a:pt x="1690076"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Contract Amendment</a:t>
              </a:r>
              <a:endParaRPr lang="en-US" sz="2000" b="1" kern="1200" dirty="0">
                <a:solidFill>
                  <a:srgbClr val="002060"/>
                </a:solidFill>
                <a:latin typeface="Calibri" panose="020F0502020204030204" pitchFamily="34" charset="0"/>
              </a:endParaRPr>
            </a:p>
          </p:txBody>
        </p:sp>
      </p:grpSp>
      <p:sp>
        <p:nvSpPr>
          <p:cNvPr id="15" name="Freeform 14"/>
          <p:cNvSpPr/>
          <p:nvPr/>
        </p:nvSpPr>
        <p:spPr>
          <a:xfrm>
            <a:off x="4269902" y="374307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666750">
              <a:lnSpc>
                <a:spcPct val="90000"/>
              </a:lnSpc>
              <a:spcBef>
                <a:spcPct val="0"/>
              </a:spcBef>
              <a:spcAft>
                <a:spcPct val="35000"/>
              </a:spcAft>
            </a:pPr>
            <a:r>
              <a:rPr lang="en-US" sz="2000" b="1" dirty="0" smtClean="0">
                <a:solidFill>
                  <a:srgbClr val="002060"/>
                </a:solidFill>
                <a:latin typeface="Calibri" panose="020F0502020204030204" pitchFamily="34" charset="0"/>
              </a:rPr>
              <a:t>EMS/OSS Integration</a:t>
            </a:r>
            <a:endParaRPr lang="en-US" sz="20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42520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6558" y="59026"/>
            <a:ext cx="8301865" cy="700828"/>
          </a:xfrm>
          <a:prstGeom prst="rect">
            <a:avLst/>
          </a:prstGeom>
        </p:spPr>
        <p:txBody>
          <a:bodyPr lIns="114278" tIns="57139" rIns="114278" bIns="57139"/>
          <a:lstStyle>
            <a:lvl1pPr algn="ctr" defTabSz="911093" rtl="0" eaLnBrk="1" latinLnBrk="0" hangingPunct="1">
              <a:spcBef>
                <a:spcPct val="0"/>
              </a:spcBef>
              <a:buNone/>
              <a:defRPr sz="4400" kern="1200">
                <a:solidFill>
                  <a:schemeClr val="tx1"/>
                </a:solidFill>
                <a:latin typeface="+mj-lt"/>
                <a:ea typeface="+mj-ea"/>
                <a:cs typeface="+mj-cs"/>
              </a:defRPr>
            </a:lvl1pPr>
          </a:lstStyle>
          <a:p>
            <a:pPr algn="l"/>
            <a:r>
              <a:rPr lang="en-US" sz="2500" b="1" dirty="0">
                <a:solidFill>
                  <a:srgbClr val="002060"/>
                </a:solidFill>
                <a:latin typeface="Calibri" panose="020F0502020204030204" pitchFamily="34" charset="0"/>
              </a:rPr>
              <a:t>Update on Quality Incident </a:t>
            </a:r>
            <a:endParaRPr lang="en-US" sz="2500" b="1" dirty="0" smtClean="0">
              <a:solidFill>
                <a:srgbClr val="002060"/>
              </a:solidFill>
              <a:latin typeface="Calibri" panose="020F0502020204030204" pitchFamily="34" charset="0"/>
            </a:endParaRPr>
          </a:p>
          <a:p>
            <a:pPr algn="l"/>
            <a:r>
              <a:rPr lang="en-US" sz="1600" b="1" dirty="0" smtClean="0">
                <a:solidFill>
                  <a:srgbClr val="C00000"/>
                </a:solidFill>
                <a:latin typeface="Calibri" panose="020F0502020204030204" pitchFamily="34" charset="0"/>
                <a:cs typeface="Axiata Book" panose="020B0503060202020004" pitchFamily="34" charset="0"/>
              </a:rPr>
              <a:t>Quality Issues on 01-Jan to 09-Mar,2019 (SCL)</a:t>
            </a:r>
            <a:endParaRPr lang="en-US" sz="1600" b="1" dirty="0">
              <a:solidFill>
                <a:srgbClr val="C00000"/>
              </a:solidFill>
              <a:latin typeface="Calibri" panose="020F0502020204030204" pitchFamily="34" charset="0"/>
              <a:cs typeface="Axiata Book" panose="020B05030602020200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26587561"/>
              </p:ext>
            </p:extLst>
          </p:nvPr>
        </p:nvGraphicFramePr>
        <p:xfrm>
          <a:off x="720897" y="1009469"/>
          <a:ext cx="10419501" cy="1407402"/>
        </p:xfrm>
        <a:graphic>
          <a:graphicData uri="http://schemas.openxmlformats.org/drawingml/2006/table">
            <a:tbl>
              <a:tblPr>
                <a:tableStyleId>{616DA210-FB5B-4158-B5E0-FEB733F419BA}</a:tableStyleId>
              </a:tblPr>
              <a:tblGrid>
                <a:gridCol w="1920694">
                  <a:extLst>
                    <a:ext uri="{9D8B030D-6E8A-4147-A177-3AD203B41FA5}">
                      <a16:colId xmlns:a16="http://schemas.microsoft.com/office/drawing/2014/main" val="3306075118"/>
                    </a:ext>
                  </a:extLst>
                </a:gridCol>
                <a:gridCol w="1869495">
                  <a:extLst>
                    <a:ext uri="{9D8B030D-6E8A-4147-A177-3AD203B41FA5}">
                      <a16:colId xmlns:a16="http://schemas.microsoft.com/office/drawing/2014/main" val="3309987942"/>
                    </a:ext>
                  </a:extLst>
                </a:gridCol>
                <a:gridCol w="3065363">
                  <a:extLst>
                    <a:ext uri="{9D8B030D-6E8A-4147-A177-3AD203B41FA5}">
                      <a16:colId xmlns:a16="http://schemas.microsoft.com/office/drawing/2014/main" val="102559857"/>
                    </a:ext>
                  </a:extLst>
                </a:gridCol>
                <a:gridCol w="3563949">
                  <a:extLst>
                    <a:ext uri="{9D8B030D-6E8A-4147-A177-3AD203B41FA5}">
                      <a16:colId xmlns:a16="http://schemas.microsoft.com/office/drawing/2014/main" val="1063368095"/>
                    </a:ext>
                  </a:extLst>
                </a:gridCol>
              </a:tblGrid>
              <a:tr h="292755">
                <a:tc>
                  <a:txBody>
                    <a:bodyPr/>
                    <a:lstStyle/>
                    <a:p>
                      <a:pPr algn="ctr" rtl="0" fontAlgn="b"/>
                      <a:r>
                        <a:rPr lang="en-US" sz="1600" b="1" u="none" strike="noStrike" dirty="0">
                          <a:solidFill>
                            <a:schemeClr val="bg1"/>
                          </a:solidFill>
                          <a:effectLst/>
                          <a:latin typeface="Calibri" panose="020F0502020204030204" pitchFamily="34" charset="0"/>
                        </a:rPr>
                        <a:t>Month</a:t>
                      </a:r>
                      <a:endParaRPr lang="en-US" sz="1600" b="1" i="0" u="none" strike="noStrike" dirty="0">
                        <a:solidFill>
                          <a:schemeClr val="bg1"/>
                        </a:solidFill>
                        <a:effectLst/>
                        <a:latin typeface="Calibri" panose="020F0502020204030204" pitchFamily="34" charset="0"/>
                      </a:endParaRPr>
                    </a:p>
                  </a:txBody>
                  <a:tcPr marL="9525" marR="9525" marT="9525" marB="0" anchor="ctr">
                    <a:solidFill>
                      <a:schemeClr val="tx2"/>
                    </a:solidFill>
                  </a:tcPr>
                </a:tc>
                <a:tc>
                  <a:txBody>
                    <a:bodyPr/>
                    <a:lstStyle/>
                    <a:p>
                      <a:pPr algn="ctr" rtl="0" fontAlgn="b"/>
                      <a:r>
                        <a:rPr lang="en-US" sz="1600" b="1" u="none" strike="noStrike" dirty="0">
                          <a:solidFill>
                            <a:schemeClr val="bg1"/>
                          </a:solidFill>
                          <a:effectLst/>
                          <a:latin typeface="Calibri" panose="020F0502020204030204" pitchFamily="34" charset="0"/>
                        </a:rPr>
                        <a:t>No of Incidents</a:t>
                      </a:r>
                      <a:endParaRPr lang="en-US" sz="1600" b="1" i="0" u="none" strike="noStrike" dirty="0">
                        <a:solidFill>
                          <a:schemeClr val="bg1"/>
                        </a:solidFill>
                        <a:effectLst/>
                        <a:latin typeface="Calibri" panose="020F0502020204030204" pitchFamily="34" charset="0"/>
                      </a:endParaRPr>
                    </a:p>
                  </a:txBody>
                  <a:tcPr marL="9525" marR="9525" marT="9525" marB="0" anchor="ctr">
                    <a:solidFill>
                      <a:schemeClr val="tx2"/>
                    </a:solidFill>
                  </a:tcPr>
                </a:tc>
                <a:tc>
                  <a:txBody>
                    <a:bodyPr/>
                    <a:lstStyle/>
                    <a:p>
                      <a:pPr algn="ctr" rtl="0" fontAlgn="b"/>
                      <a:r>
                        <a:rPr lang="en-US" sz="1600" b="1" u="none" strike="noStrike" dirty="0" smtClean="0">
                          <a:solidFill>
                            <a:schemeClr val="bg1"/>
                          </a:solidFill>
                          <a:effectLst/>
                          <a:latin typeface="Calibri" panose="020F0502020204030204" pitchFamily="34" charset="0"/>
                        </a:rPr>
                        <a:t>Total no </a:t>
                      </a:r>
                      <a:r>
                        <a:rPr lang="en-US" sz="1600" b="1" u="none" strike="noStrike" dirty="0">
                          <a:solidFill>
                            <a:schemeClr val="bg1"/>
                          </a:solidFill>
                          <a:effectLst/>
                          <a:latin typeface="Calibri" panose="020F0502020204030204" pitchFamily="34" charset="0"/>
                        </a:rPr>
                        <a:t>of </a:t>
                      </a:r>
                      <a:r>
                        <a:rPr lang="en-US" sz="1600" b="1" u="none" strike="noStrike" dirty="0" smtClean="0">
                          <a:solidFill>
                            <a:schemeClr val="bg1"/>
                          </a:solidFill>
                          <a:effectLst/>
                          <a:latin typeface="Calibri" panose="020F0502020204030204" pitchFamily="34" charset="0"/>
                        </a:rPr>
                        <a:t>impacted</a:t>
                      </a:r>
                      <a:r>
                        <a:rPr lang="en-US" sz="1600" b="1" u="none" strike="noStrike" baseline="0" dirty="0" smtClean="0">
                          <a:solidFill>
                            <a:schemeClr val="bg1"/>
                          </a:solidFill>
                          <a:effectLst/>
                          <a:latin typeface="Calibri" panose="020F0502020204030204" pitchFamily="34" charset="0"/>
                        </a:rPr>
                        <a:t> </a:t>
                      </a:r>
                      <a:r>
                        <a:rPr lang="en-US" sz="1600" b="1" u="none" strike="noStrike" dirty="0" smtClean="0">
                          <a:solidFill>
                            <a:schemeClr val="bg1"/>
                          </a:solidFill>
                          <a:effectLst/>
                          <a:latin typeface="Calibri" panose="020F0502020204030204" pitchFamily="34" charset="0"/>
                        </a:rPr>
                        <a:t>Nodes</a:t>
                      </a:r>
                      <a:endParaRPr lang="en-US" sz="1600" b="1" i="0" u="none" strike="noStrike" dirty="0">
                        <a:solidFill>
                          <a:schemeClr val="bg1"/>
                        </a:solidFill>
                        <a:effectLst/>
                        <a:latin typeface="Calibri" panose="020F0502020204030204" pitchFamily="34" charset="0"/>
                      </a:endParaRPr>
                    </a:p>
                  </a:txBody>
                  <a:tcPr marL="9525" marR="9525" marT="9525" marB="0" anchor="ctr">
                    <a:solidFill>
                      <a:schemeClr val="tx2"/>
                    </a:solidFill>
                  </a:tcPr>
                </a:tc>
                <a:tc>
                  <a:txBody>
                    <a:bodyPr/>
                    <a:lstStyle/>
                    <a:p>
                      <a:pPr algn="ctr" rtl="0" fontAlgn="b"/>
                      <a:r>
                        <a:rPr lang="en-US" sz="1600" b="1" u="none" strike="noStrike" dirty="0" smtClean="0">
                          <a:solidFill>
                            <a:schemeClr val="bg1"/>
                          </a:solidFill>
                          <a:effectLst/>
                          <a:latin typeface="Calibri" panose="020F0502020204030204" pitchFamily="34" charset="0"/>
                        </a:rPr>
                        <a:t>SCL impacted Base Sites </a:t>
                      </a:r>
                      <a:endParaRPr lang="en-US" sz="1600" b="1" i="0" u="none" strike="noStrike" dirty="0">
                        <a:solidFill>
                          <a:schemeClr val="bg1"/>
                        </a:solidFill>
                        <a:effectLst/>
                        <a:latin typeface="Calibri" panose="020F0502020204030204" pitchFamily="34" charset="0"/>
                      </a:endParaRPr>
                    </a:p>
                  </a:txBody>
                  <a:tcPr marL="9525" marR="9525" marT="9525" marB="0" anchor="ctr">
                    <a:solidFill>
                      <a:schemeClr val="tx2"/>
                    </a:solidFill>
                  </a:tcPr>
                </a:tc>
                <a:extLst>
                  <a:ext uri="{0D108BD9-81ED-4DB2-BD59-A6C34878D82A}">
                    <a16:rowId xmlns:a16="http://schemas.microsoft.com/office/drawing/2014/main" val="1970718587"/>
                  </a:ext>
                </a:extLst>
              </a:tr>
              <a:tr h="292755">
                <a:tc>
                  <a:txBody>
                    <a:bodyPr/>
                    <a:lstStyle/>
                    <a:p>
                      <a:pPr algn="ctr" rtl="0" fontAlgn="b"/>
                      <a:r>
                        <a:rPr lang="en-US" sz="1600" u="none" strike="noStrike" dirty="0">
                          <a:effectLst/>
                          <a:latin typeface="Calibri" panose="020F0502020204030204" pitchFamily="34" charset="0"/>
                        </a:rPr>
                        <a:t>Jan'19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600" u="none" strike="noStrike" dirty="0">
                          <a:effectLst/>
                          <a:latin typeface="Calibri" panose="020F0502020204030204" pitchFamily="34" charset="0"/>
                        </a:rPr>
                        <a:t>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600" u="none" strike="noStrike" dirty="0">
                          <a:effectLst/>
                          <a:latin typeface="Calibri" panose="020F0502020204030204" pitchFamily="34" charset="0"/>
                        </a:rPr>
                        <a:t>353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600" u="none" strike="noStrike" dirty="0" smtClean="0">
                          <a:effectLst/>
                          <a:latin typeface="Calibri" panose="020F0502020204030204" pitchFamily="34" charset="0"/>
                        </a:rPr>
                        <a:t>138</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56184745"/>
                  </a:ext>
                </a:extLst>
              </a:tr>
              <a:tr h="248335">
                <a:tc>
                  <a:txBody>
                    <a:bodyPr/>
                    <a:lstStyle/>
                    <a:p>
                      <a:pPr algn="ctr" rtl="0" fontAlgn="b"/>
                      <a:r>
                        <a:rPr lang="en-US" sz="1600" u="none" strike="noStrike">
                          <a:effectLst/>
                          <a:latin typeface="Calibri" panose="020F0502020204030204" pitchFamily="34" charset="0"/>
                        </a:rPr>
                        <a:t>Feb'19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600" u="none" strike="noStrike" dirty="0">
                          <a:effectLst/>
                          <a:latin typeface="Calibri" panose="020F0502020204030204" pitchFamily="34" charset="0"/>
                        </a:rPr>
                        <a:t>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600" u="none" strike="noStrike" dirty="0">
                          <a:effectLst/>
                          <a:latin typeface="Calibri" panose="020F0502020204030204" pitchFamily="34" charset="0"/>
                        </a:rPr>
                        <a:t>107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600" u="none" strike="noStrike" dirty="0" smtClean="0">
                          <a:effectLst/>
                          <a:latin typeface="Calibri" panose="020F0502020204030204" pitchFamily="34" charset="0"/>
                        </a:rPr>
                        <a:t>34</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62299431"/>
                  </a:ext>
                </a:extLst>
              </a:tr>
              <a:tr h="275772">
                <a:tc>
                  <a:txBody>
                    <a:bodyPr/>
                    <a:lstStyle/>
                    <a:p>
                      <a:pPr algn="ctr" rtl="0" fontAlgn="b"/>
                      <a:r>
                        <a:rPr lang="en-US" sz="1600" u="none" strike="noStrike" dirty="0">
                          <a:effectLst/>
                          <a:latin typeface="Calibri" panose="020F0502020204030204" pitchFamily="34" charset="0"/>
                        </a:rPr>
                        <a:t>Mar'19(Till </a:t>
                      </a:r>
                      <a:r>
                        <a:rPr lang="en-US" sz="1600" u="none" strike="noStrike" dirty="0" smtClean="0">
                          <a:effectLst/>
                          <a:latin typeface="Calibri" panose="020F0502020204030204" pitchFamily="34" charset="0"/>
                        </a:rPr>
                        <a:t>9th </a:t>
                      </a:r>
                      <a:r>
                        <a:rPr lang="en-US" sz="1600" u="none" strike="noStrike" dirty="0">
                          <a:effectLst/>
                          <a:latin typeface="Calibri" panose="020F0502020204030204" pitchFamily="34" charset="0"/>
                        </a:rPr>
                        <a:t>Mar)</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600" u="none" strike="noStrike" dirty="0" smtClean="0">
                          <a:effectLst/>
                          <a:latin typeface="Calibri" panose="020F0502020204030204" pitchFamily="34" charset="0"/>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600" u="none" strike="noStrike" dirty="0" smtClean="0">
                          <a:effectLst/>
                          <a:latin typeface="Calibri" panose="020F0502020204030204" pitchFamily="34" charset="0"/>
                        </a:rPr>
                        <a:t>182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600" u="none" strike="noStrike" dirty="0" smtClean="0">
                          <a:effectLst/>
                          <a:latin typeface="Calibri" panose="020F0502020204030204" pitchFamily="34" charset="0"/>
                        </a:rPr>
                        <a:t>24</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52065676"/>
                  </a:ext>
                </a:extLst>
              </a:tr>
              <a:tr h="292755">
                <a:tc>
                  <a:txBody>
                    <a:bodyPr/>
                    <a:lstStyle/>
                    <a:p>
                      <a:pPr algn="ctr" rtl="0" fontAlgn="b"/>
                      <a:r>
                        <a:rPr lang="en-US" sz="1400" b="1" u="none" strike="noStrike" dirty="0">
                          <a:effectLst/>
                          <a:latin typeface="Calibri" panose="020F0502020204030204" pitchFamily="34" charset="0"/>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rtl="0" fontAlgn="ctr"/>
                      <a:r>
                        <a:rPr lang="en-US" sz="1400" b="1" u="none" strike="noStrike" dirty="0" smtClean="0">
                          <a:effectLst/>
                          <a:latin typeface="Calibri" panose="020F0502020204030204" pitchFamily="34" charset="0"/>
                        </a:rPr>
                        <a:t>16</a:t>
                      </a:r>
                      <a:endParaRPr lang="en-US" sz="14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rtl="0" fontAlgn="ctr"/>
                      <a:r>
                        <a:rPr lang="en-US" sz="1400" b="1" u="none" strike="noStrike" dirty="0" smtClean="0">
                          <a:effectLst/>
                          <a:latin typeface="Calibri" panose="020F0502020204030204" pitchFamily="34" charset="0"/>
                        </a:rPr>
                        <a:t>642</a:t>
                      </a:r>
                      <a:endParaRPr lang="en-US" sz="14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rtl="0" fontAlgn="ctr"/>
                      <a:r>
                        <a:rPr lang="en-US" sz="1600" b="1" u="none" strike="noStrike" dirty="0" smtClean="0">
                          <a:effectLst/>
                          <a:latin typeface="Calibri" panose="020F0502020204030204" pitchFamily="34" charset="0"/>
                        </a:rPr>
                        <a:t>196</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773437570"/>
                  </a:ext>
                </a:extLst>
              </a:tr>
            </a:tbl>
          </a:graphicData>
        </a:graphic>
      </p:graphicFrame>
      <p:sp>
        <p:nvSpPr>
          <p:cNvPr id="8" name="TextBox 7"/>
          <p:cNvSpPr txBox="1"/>
          <p:nvPr/>
        </p:nvSpPr>
        <p:spPr>
          <a:xfrm>
            <a:off x="720896" y="5364445"/>
            <a:ext cx="10419501" cy="1046440"/>
          </a:xfrm>
          <a:prstGeom prst="rect">
            <a:avLst/>
          </a:prstGeom>
          <a:solidFill>
            <a:schemeClr val="bg1">
              <a:lumMod val="85000"/>
            </a:schemeClr>
          </a:solidFill>
          <a:ln>
            <a:solidFill>
              <a:schemeClr val="tx1"/>
            </a:solidFill>
            <a:prstDash val="solid"/>
          </a:ln>
        </p:spPr>
        <p:txBody>
          <a:bodyPr wrap="square" rtlCol="0">
            <a:spAutoFit/>
          </a:bodyPr>
          <a:lstStyle/>
          <a:p>
            <a:pPr marL="285750" indent="-285750">
              <a:buFont typeface="Arial" panose="020B0604020202020204" pitchFamily="34" charset="0"/>
              <a:buChar char="•"/>
            </a:pPr>
            <a:r>
              <a:rPr lang="en-US" sz="1600" b="1" dirty="0" smtClean="0">
                <a:latin typeface="Calibri" panose="020F0502020204030204" pitchFamily="34" charset="0"/>
              </a:rPr>
              <a:t>5 Incidents </a:t>
            </a:r>
            <a:r>
              <a:rPr lang="en-US" sz="1600" dirty="0" smtClean="0">
                <a:latin typeface="Calibri" panose="020F0502020204030204" pitchFamily="34" charset="0"/>
              </a:rPr>
              <a:t>in </a:t>
            </a:r>
            <a:r>
              <a:rPr lang="en-US" sz="1600" dirty="0" err="1" smtClean="0">
                <a:latin typeface="Calibri" panose="020F0502020204030204" pitchFamily="34" charset="0"/>
              </a:rPr>
              <a:t>Gazipur</a:t>
            </a:r>
            <a:r>
              <a:rPr lang="en-US" sz="1600" dirty="0" smtClean="0">
                <a:latin typeface="Calibri" panose="020F0502020204030204" pitchFamily="34" charset="0"/>
              </a:rPr>
              <a:t> impacting </a:t>
            </a:r>
            <a:r>
              <a:rPr lang="en-US" sz="1600" b="1" dirty="0" smtClean="0">
                <a:latin typeface="Calibri" panose="020F0502020204030204" pitchFamily="34" charset="0"/>
              </a:rPr>
              <a:t>300 Nodes </a:t>
            </a:r>
            <a:r>
              <a:rPr lang="en-US" sz="1600" dirty="0" smtClean="0">
                <a:latin typeface="Calibri" panose="020F0502020204030204" pitchFamily="34" charset="0"/>
              </a:rPr>
              <a:t>in total.</a:t>
            </a:r>
          </a:p>
          <a:p>
            <a:pPr marL="285750" indent="-285750">
              <a:buFont typeface="Arial" panose="020B0604020202020204" pitchFamily="34" charset="0"/>
              <a:buChar char="•"/>
            </a:pPr>
            <a:endParaRPr lang="en-US" sz="1600" dirty="0" smtClean="0">
              <a:latin typeface="Calibri" panose="020F0502020204030204" pitchFamily="34" charset="0"/>
            </a:endParaRPr>
          </a:p>
          <a:p>
            <a:pPr marL="285750" indent="-285750">
              <a:buFont typeface="Arial" panose="020B0604020202020204" pitchFamily="34" charset="0"/>
              <a:buChar char="•"/>
            </a:pPr>
            <a:r>
              <a:rPr lang="en-US" sz="1600" b="1" dirty="0" smtClean="0">
                <a:latin typeface="Calibri" panose="020F0502020204030204" pitchFamily="34" charset="0"/>
              </a:rPr>
              <a:t>2 incidents </a:t>
            </a:r>
            <a:r>
              <a:rPr lang="en-US" sz="1600" dirty="0" smtClean="0">
                <a:latin typeface="Calibri" panose="020F0502020204030204" pitchFamily="34" charset="0"/>
              </a:rPr>
              <a:t>each for : </a:t>
            </a:r>
            <a:r>
              <a:rPr lang="en-US" sz="1400" dirty="0" smtClean="0">
                <a:latin typeface="Calibri" panose="020F0502020204030204" pitchFamily="34" charset="0"/>
              </a:rPr>
              <a:t>10GE_SCL_DRE14_DRH19_DRH21_DRE29_GPSDRO5_GPSDR34_102  &amp; 3G_4G_2X10GE_SCL_DRE14_DRH19_DRH21_DRE29_DRE35_GPSDRO5_DHGULO1_184  </a:t>
            </a:r>
            <a:endParaRPr lang="en-US" sz="1400" dirty="0">
              <a:latin typeface="Calibri" panose="020F050202020403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3588571215"/>
              </p:ext>
            </p:extLst>
          </p:nvPr>
        </p:nvGraphicFramePr>
        <p:xfrm>
          <a:off x="720896" y="2661457"/>
          <a:ext cx="10419501" cy="24584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6407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907" y="179391"/>
            <a:ext cx="1234249" cy="492443"/>
          </a:xfrm>
          <a:prstGeom prst="rect">
            <a:avLst/>
          </a:prstGeom>
        </p:spPr>
        <p:txBody>
          <a:bodyPr wrap="none">
            <a:spAutoFit/>
          </a:bodyPr>
          <a:lstStyle/>
          <a:p>
            <a:r>
              <a:rPr lang="en-US" sz="2600" b="1" dirty="0" smtClean="0">
                <a:solidFill>
                  <a:srgbClr val="002060"/>
                </a:solidFill>
                <a:latin typeface="Calibri" panose="020F0502020204030204" pitchFamily="34" charset="0"/>
              </a:rPr>
              <a:t>Agenda</a:t>
            </a:r>
            <a:endParaRPr lang="en-US" sz="2600" b="1" dirty="0">
              <a:solidFill>
                <a:srgbClr val="002060"/>
              </a:solidFill>
              <a:latin typeface="Calibri" panose="020F0502020204030204" pitchFamily="34" charset="0"/>
            </a:endParaRPr>
          </a:p>
        </p:txBody>
      </p:sp>
      <p:sp>
        <p:nvSpPr>
          <p:cNvPr id="6" name="Freeform 5"/>
          <p:cNvSpPr/>
          <p:nvPr/>
        </p:nvSpPr>
        <p:spPr>
          <a:xfrm>
            <a:off x="851336" y="83901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Performance Review</a:t>
            </a:r>
            <a:endParaRPr lang="en-US" sz="2000" b="1" kern="1200" dirty="0">
              <a:solidFill>
                <a:srgbClr val="002060"/>
              </a:solidFill>
              <a:latin typeface="Calibri" panose="020F0502020204030204" pitchFamily="34" charset="0"/>
            </a:endParaRPr>
          </a:p>
        </p:txBody>
      </p:sp>
      <p:grpSp>
        <p:nvGrpSpPr>
          <p:cNvPr id="2" name="Group 1"/>
          <p:cNvGrpSpPr/>
          <p:nvPr/>
        </p:nvGrpSpPr>
        <p:grpSpPr>
          <a:xfrm>
            <a:off x="4269902" y="839019"/>
            <a:ext cx="2901814" cy="2474278"/>
            <a:chOff x="960283" y="3717516"/>
            <a:chExt cx="2901814" cy="2474278"/>
          </a:xfrm>
          <a:solidFill>
            <a:schemeClr val="bg1">
              <a:lumMod val="85000"/>
            </a:schemeClr>
          </a:solidFill>
        </p:grpSpPr>
        <p:sp>
          <p:nvSpPr>
            <p:cNvPr id="14" name="Freeform 13"/>
            <p:cNvSpPr/>
            <p:nvPr/>
          </p:nvSpPr>
          <p:spPr>
            <a:xfrm>
              <a:off x="960283" y="3717516"/>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7" name="Freeform 6"/>
            <p:cNvSpPr/>
            <p:nvPr/>
          </p:nvSpPr>
          <p:spPr>
            <a:xfrm>
              <a:off x="1265869" y="4147298"/>
              <a:ext cx="2188199" cy="1647719"/>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Quality Incident </a:t>
              </a:r>
              <a:endParaRPr lang="en-US" sz="2000" b="1" kern="1200" dirty="0">
                <a:solidFill>
                  <a:srgbClr val="002060"/>
                </a:solidFill>
                <a:latin typeface="Calibri" panose="020F0502020204030204" pitchFamily="34" charset="0"/>
              </a:endParaRPr>
            </a:p>
          </p:txBody>
        </p:sp>
      </p:grpSp>
      <p:sp>
        <p:nvSpPr>
          <p:cNvPr id="9" name="Freeform 8"/>
          <p:cNvSpPr/>
          <p:nvPr/>
        </p:nvSpPr>
        <p:spPr>
          <a:xfrm>
            <a:off x="7616785" y="855521"/>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Proactive Action Plan for Network Improvement</a:t>
            </a:r>
            <a:endParaRPr lang="en-US" sz="2000" b="1" kern="1200" dirty="0">
              <a:solidFill>
                <a:srgbClr val="002060"/>
              </a:solidFill>
              <a:latin typeface="Calibri" panose="020F0502020204030204" pitchFamily="34" charset="0"/>
            </a:endParaRPr>
          </a:p>
        </p:txBody>
      </p:sp>
      <p:sp>
        <p:nvSpPr>
          <p:cNvPr id="12" name="Freeform 11"/>
          <p:cNvSpPr/>
          <p:nvPr/>
        </p:nvSpPr>
        <p:spPr>
          <a:xfrm>
            <a:off x="851336" y="373546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470" tIns="370161" rIns="329470" bIns="370161"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Update on L2 to L3 Migration</a:t>
            </a:r>
            <a:endParaRPr lang="en-US" sz="2000" b="1" kern="1200" dirty="0">
              <a:solidFill>
                <a:srgbClr val="002060"/>
              </a:solidFill>
              <a:latin typeface="Calibri" panose="020F0502020204030204" pitchFamily="34" charset="0"/>
            </a:endParaRPr>
          </a:p>
        </p:txBody>
      </p:sp>
      <p:grpSp>
        <p:nvGrpSpPr>
          <p:cNvPr id="3" name="Group 2"/>
          <p:cNvGrpSpPr/>
          <p:nvPr/>
        </p:nvGrpSpPr>
        <p:grpSpPr>
          <a:xfrm>
            <a:off x="7697754" y="3743079"/>
            <a:ext cx="2901814" cy="2474278"/>
            <a:chOff x="7865786" y="1352633"/>
            <a:chExt cx="2901814" cy="2474278"/>
          </a:xfrm>
          <a:solidFill>
            <a:schemeClr val="bg1">
              <a:lumMod val="85000"/>
            </a:schemeClr>
          </a:solidFill>
        </p:grpSpPr>
        <p:sp>
          <p:nvSpPr>
            <p:cNvPr id="11" name="Freeform 10"/>
            <p:cNvSpPr/>
            <p:nvPr/>
          </p:nvSpPr>
          <p:spPr>
            <a:xfrm>
              <a:off x="7865786" y="1352633"/>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2000" kern="1200">
                <a:solidFill>
                  <a:schemeClr val="tx1"/>
                </a:solidFill>
                <a:latin typeface="Calibri" panose="020F0502020204030204" pitchFamily="34" charset="0"/>
              </a:endParaRPr>
            </a:p>
          </p:txBody>
        </p:sp>
        <p:sp>
          <p:nvSpPr>
            <p:cNvPr id="13" name="Freeform 12"/>
            <p:cNvSpPr/>
            <p:nvPr/>
          </p:nvSpPr>
          <p:spPr>
            <a:xfrm>
              <a:off x="7913468" y="1847488"/>
              <a:ext cx="2806449" cy="1484567"/>
            </a:xfrm>
            <a:custGeom>
              <a:avLst/>
              <a:gdLst>
                <a:gd name="connsiteX0" fmla="*/ 0 w 1690076"/>
                <a:gd name="connsiteY0" fmla="*/ 0 h 1205177"/>
                <a:gd name="connsiteX1" fmla="*/ 1690076 w 1690076"/>
                <a:gd name="connsiteY1" fmla="*/ 0 h 1205177"/>
                <a:gd name="connsiteX2" fmla="*/ 1690076 w 1690076"/>
                <a:gd name="connsiteY2" fmla="*/ 1205177 h 1205177"/>
                <a:gd name="connsiteX3" fmla="*/ 0 w 1690076"/>
                <a:gd name="connsiteY3" fmla="*/ 1205177 h 1205177"/>
                <a:gd name="connsiteX4" fmla="*/ 0 w 1690076"/>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76" h="1205177">
                  <a:moveTo>
                    <a:pt x="0" y="0"/>
                  </a:moveTo>
                  <a:lnTo>
                    <a:pt x="1690076" y="0"/>
                  </a:lnTo>
                  <a:lnTo>
                    <a:pt x="1690076" y="1205177"/>
                  </a:lnTo>
                  <a:lnTo>
                    <a:pt x="0" y="120517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2000" b="1" kern="1200" dirty="0" smtClean="0">
                  <a:solidFill>
                    <a:srgbClr val="002060"/>
                  </a:solidFill>
                  <a:latin typeface="Calibri" panose="020F0502020204030204" pitchFamily="34" charset="0"/>
                </a:rPr>
                <a:t>Contract Amendment</a:t>
              </a:r>
              <a:endParaRPr lang="en-US" sz="2000" b="1" kern="1200" dirty="0">
                <a:solidFill>
                  <a:srgbClr val="002060"/>
                </a:solidFill>
                <a:latin typeface="Calibri" panose="020F0502020204030204" pitchFamily="34" charset="0"/>
              </a:endParaRPr>
            </a:p>
          </p:txBody>
        </p:sp>
      </p:grpSp>
      <p:sp>
        <p:nvSpPr>
          <p:cNvPr id="15" name="Freeform 14"/>
          <p:cNvSpPr/>
          <p:nvPr/>
        </p:nvSpPr>
        <p:spPr>
          <a:xfrm>
            <a:off x="4269902" y="3743079"/>
            <a:ext cx="2901814" cy="247427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666750">
              <a:lnSpc>
                <a:spcPct val="90000"/>
              </a:lnSpc>
              <a:spcBef>
                <a:spcPct val="0"/>
              </a:spcBef>
              <a:spcAft>
                <a:spcPct val="35000"/>
              </a:spcAft>
            </a:pPr>
            <a:r>
              <a:rPr lang="en-US" sz="2000" b="1" dirty="0" smtClean="0">
                <a:solidFill>
                  <a:srgbClr val="002060"/>
                </a:solidFill>
                <a:latin typeface="Calibri" panose="020F0502020204030204" pitchFamily="34" charset="0"/>
              </a:rPr>
              <a:t>EMS/OSS Integration</a:t>
            </a:r>
            <a:endParaRPr lang="en-US" sz="20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17669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4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5720" rIns="9000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5720" rIns="9000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4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20875</TotalTime>
  <Words>2308</Words>
  <Application>Microsoft Office PowerPoint</Application>
  <PresentationFormat>Widescreen</PresentationFormat>
  <Paragraphs>583</Paragraphs>
  <Slides>26</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2</vt:i4>
      </vt:variant>
      <vt:variant>
        <vt:lpstr>Slide Titles</vt:lpstr>
      </vt:variant>
      <vt:variant>
        <vt:i4>26</vt:i4>
      </vt:variant>
    </vt:vector>
  </HeadingPairs>
  <TitlesOfParts>
    <vt:vector size="38" baseType="lpstr">
      <vt:lpstr>ＭＳ Ｐゴシック</vt:lpstr>
      <vt:lpstr>Arial</vt:lpstr>
      <vt:lpstr>Axiata Bold</vt:lpstr>
      <vt:lpstr>Axiata Book</vt:lpstr>
      <vt:lpstr>Calibri</vt:lpstr>
      <vt:lpstr>Wingdings</vt:lpstr>
      <vt:lpstr>Wingdings 2</vt:lpstr>
      <vt:lpstr>4_blank</vt:lpstr>
      <vt:lpstr>1_Office Theme</vt:lpstr>
      <vt:lpstr>2_Office Theme</vt:lpstr>
      <vt:lpstr>think-cell Slide</vt:lpstr>
      <vt:lpstr>Microsoft Excel Worksheet</vt:lpstr>
      <vt:lpstr>PowerPoint Presentation</vt:lpstr>
      <vt:lpstr>PowerPoint Presentation</vt:lpstr>
      <vt:lpstr>PowerPoint Presentation</vt:lpstr>
      <vt:lpstr>PowerPoint Presentation</vt:lpstr>
      <vt:lpstr>PowerPoint Presentation</vt:lpstr>
      <vt:lpstr>Performance Review Consecutive 2months repetitive Availability SLA Failed Site of last 3 Months </vt:lpstr>
      <vt:lpstr>PowerPoint Presentation</vt:lpstr>
      <vt:lpstr>PowerPoint Presentation</vt:lpstr>
      <vt:lpstr>PowerPoint Presentation</vt:lpstr>
      <vt:lpstr>Proactive Action Plan for Network Improvement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Contract Amendment -SCL 206 terminated sites</vt:lpstr>
      <vt:lpstr>Contract Amendment -SCL Settlement of 2G agreement</vt:lpstr>
      <vt:lpstr>Contract Amendment -SCL  Change of Aggregation location (SYSDR01 to SYBLG04)</vt:lpstr>
      <vt:lpstr>Contract Amendment -SCL  Change of Aggregation location (SYSDR01 to SYBLG04), continued..</vt:lpstr>
      <vt:lpstr>PowerPoint Presentation</vt:lpstr>
      <vt:lpstr>PowerPoint Presentation</vt:lpstr>
      <vt:lpstr>PowerPoint Presentation</vt:lpstr>
      <vt:lpstr>PowerPoint Presentation</vt:lpstr>
      <vt:lpstr>PowerPoint Presentation</vt:lpstr>
    </vt:vector>
  </TitlesOfParts>
  <Company>Robi Axiata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 2017: Weekly MC Update</dc:title>
  <dc:creator>Tauhidur/EPMO/Mohammad Tauhidur Rahman (Email: tauhidur.rahman@robi.com.bd)</dc:creator>
  <cp:lastModifiedBy>Romman/Tech/S.M Mashihure Romman (Email: mashihure.romman@robi.com.bd)</cp:lastModifiedBy>
  <cp:revision>2029</cp:revision>
  <dcterms:created xsi:type="dcterms:W3CDTF">2017-01-18T11:22:54Z</dcterms:created>
  <dcterms:modified xsi:type="dcterms:W3CDTF">2019-03-24T09:36:37Z</dcterms:modified>
</cp:coreProperties>
</file>