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313" r:id="rId2"/>
    <p:sldId id="315" r:id="rId3"/>
    <p:sldId id="320" r:id="rId4"/>
    <p:sldId id="316" r:id="rId5"/>
    <p:sldId id="317" r:id="rId6"/>
    <p:sldId id="318" r:id="rId7"/>
    <p:sldId id="319" r:id="rId8"/>
    <p:sldId id="32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jal.kumar\Downloads\BSS2%20outage%20of%20March%5eJ_SCL%20Feedback_RIO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Overall</a:t>
            </a:r>
            <a:r>
              <a:rPr lang="en-US" b="1" baseline="0"/>
              <a:t> Site Status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256167979002625"/>
          <c:y val="0.15060002916302132"/>
          <c:w val="0.42265463692038496"/>
          <c:h val="0.70442439486730823"/>
        </c:manualLayout>
      </c:layout>
      <c:pieChart>
        <c:varyColors val="1"/>
        <c:ser>
          <c:idx val="0"/>
          <c:order val="0"/>
          <c:tx>
            <c:strRef>
              <c:f>Sheet1!$M$4</c:f>
              <c:strCache>
                <c:ptCount val="1"/>
                <c:pt idx="0">
                  <c:v>Site count</c:v>
                </c:pt>
              </c:strCache>
            </c:strRef>
          </c:tx>
          <c:explosion val="16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Sheet1!$L$5:$L$6</c:f>
              <c:strCache>
                <c:ptCount val="2"/>
                <c:pt idx="0">
                  <c:v>TBL side problem</c:v>
                </c:pt>
                <c:pt idx="1">
                  <c:v>SCL side Problem</c:v>
                </c:pt>
              </c:strCache>
            </c:strRef>
          </c:cat>
          <c:val>
            <c:numRef>
              <c:f>Sheet1!$M$5:$M$6</c:f>
              <c:numCache>
                <c:formatCode>General</c:formatCode>
                <c:ptCount val="2"/>
                <c:pt idx="0">
                  <c:v>115</c:v>
                </c:pt>
                <c:pt idx="1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DF12-8022-4985-8D4C-DF90D56A505F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C130A-202A-4A85-BCFD-31B0443C4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13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52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673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9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9FA7-2870-4A78-9ADB-E46AD1D7E86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75C9D3-689B-41AB-B4F5-F96B37ED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71" y="2737522"/>
            <a:ext cx="3676677" cy="16712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197735"/>
            <a:ext cx="8590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Meeting with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Teletalk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and SCL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18</a:t>
            </a:r>
            <a:r>
              <a:rPr lang="en-US" sz="3200" baseline="30000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April 2019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teletalk.com.bd/images/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03" y="2970464"/>
            <a:ext cx="3553541" cy="170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3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37" y="1069928"/>
            <a:ext cx="6798734" cy="528361"/>
          </a:xfrm>
        </p:spPr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484" y="2022798"/>
            <a:ext cx="64780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Timeline for new 46 sites </a:t>
            </a:r>
            <a:r>
              <a:rPr lang="en-US" dirty="0" smtClean="0"/>
              <a:t>delivery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Card </a:t>
            </a:r>
            <a:r>
              <a:rPr lang="en-US" dirty="0"/>
              <a:t>level </a:t>
            </a:r>
            <a:r>
              <a:rPr lang="en-US" dirty="0" smtClean="0"/>
              <a:t>redundancy  </a:t>
            </a:r>
            <a:r>
              <a:rPr lang="en-US" dirty="0"/>
              <a:t>for HO </a:t>
            </a:r>
            <a:r>
              <a:rPr lang="en-US" dirty="0" smtClean="0"/>
              <a:t>sites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Bandwidth </a:t>
            </a:r>
            <a:r>
              <a:rPr lang="en-US" dirty="0" smtClean="0"/>
              <a:t>up gradation </a:t>
            </a:r>
            <a:r>
              <a:rPr lang="en-US" dirty="0"/>
              <a:t>for 93 </a:t>
            </a:r>
            <a:r>
              <a:rPr lang="en-US" dirty="0" smtClean="0"/>
              <a:t>sites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LTE bandwidth </a:t>
            </a:r>
            <a:r>
              <a:rPr lang="en-US" dirty="0" smtClean="0"/>
              <a:t>up </a:t>
            </a:r>
            <a:r>
              <a:rPr lang="en-US" dirty="0" smtClean="0"/>
              <a:t>gradation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Protection path for long </a:t>
            </a:r>
            <a:r>
              <a:rPr lang="en-US" dirty="0" smtClean="0"/>
              <a:t>haul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SLA for Bandwidth </a:t>
            </a:r>
            <a:r>
              <a:rPr lang="en-US" dirty="0" smtClean="0"/>
              <a:t>Up gradation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Dedicated POC and Communication </a:t>
            </a:r>
            <a:r>
              <a:rPr lang="en-US" dirty="0" smtClean="0"/>
              <a:t>Matrix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site quantity by cross checking W.O. &amp; P.O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Root cause for </a:t>
            </a:r>
            <a:r>
              <a:rPr lang="en-US" dirty="0" smtClean="0"/>
              <a:t>fluctuation </a:t>
            </a:r>
            <a:r>
              <a:rPr lang="en-US" dirty="0"/>
              <a:t>of 37 </a:t>
            </a:r>
            <a:r>
              <a:rPr lang="en-US" dirty="0" smtClean="0"/>
              <a:t>rings.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9" y="6159774"/>
            <a:ext cx="1204410" cy="547459"/>
          </a:xfrm>
          <a:prstGeom prst="rect">
            <a:avLst/>
          </a:prstGeom>
        </p:spPr>
      </p:pic>
      <p:pic>
        <p:nvPicPr>
          <p:cNvPr id="6" name="Picture 2" descr="http://www.teletalk.com.bd/images/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74" y="5905142"/>
            <a:ext cx="2204421" cy="10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4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07606"/>
          </a:xfrm>
        </p:spPr>
        <p:txBody>
          <a:bodyPr>
            <a:normAutofit fontScale="90000"/>
          </a:bodyPr>
          <a:lstStyle/>
          <a:p>
            <a:r>
              <a:rPr lang="en-US" dirty="0"/>
              <a:t>Timeline for new 46 sites delivery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73415"/>
              </p:ext>
            </p:extLst>
          </p:nvPr>
        </p:nvGraphicFramePr>
        <p:xfrm>
          <a:off x="836024" y="1222420"/>
          <a:ext cx="6074227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6532"/>
                <a:gridCol w="2287695"/>
              </a:tblGrid>
              <a:tr h="258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 Wise Delivery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Site Count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4/18/2019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4/19/2019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4/20/2019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4/21/2019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4/22/2019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4/23/2019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4/24/2019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4/25/2019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4/26/2019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4/27/2019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4/28/2019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4/29/2019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4/30/2019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8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9" y="6159774"/>
            <a:ext cx="1204410" cy="547459"/>
          </a:xfrm>
          <a:prstGeom prst="rect">
            <a:avLst/>
          </a:prstGeom>
        </p:spPr>
      </p:pic>
      <p:pic>
        <p:nvPicPr>
          <p:cNvPr id="6" name="Picture 2" descr="http://www.teletalk.com.bd/images/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6" y="5905142"/>
            <a:ext cx="2204421" cy="10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64" y="1281364"/>
            <a:ext cx="7886700" cy="600789"/>
          </a:xfrm>
        </p:spPr>
        <p:txBody>
          <a:bodyPr>
            <a:normAutofit fontScale="90000"/>
          </a:bodyPr>
          <a:lstStyle/>
          <a:p>
            <a:r>
              <a:rPr lang="en-US" dirty="0"/>
              <a:t>Card level redundancy  for HO sites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Redundancy ready for </a:t>
            </a:r>
            <a:r>
              <a:rPr lang="en-US" dirty="0" err="1" smtClean="0"/>
              <a:t>Moghbazar</a:t>
            </a:r>
            <a:r>
              <a:rPr lang="en-US" dirty="0" smtClean="0"/>
              <a:t> HO. SCL inserted the new card dated 15/4/2019 also NCR raised for shifting .But TBL halted the NCR because they have some internal fiber link readiness dependency</a:t>
            </a:r>
            <a:r>
              <a:rPr lang="en-US" dirty="0" smtClean="0"/>
              <a:t>. New date proposed on 21/4/19.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9" y="6159774"/>
            <a:ext cx="1204410" cy="547459"/>
          </a:xfrm>
          <a:prstGeom prst="rect">
            <a:avLst/>
          </a:prstGeom>
        </p:spPr>
      </p:pic>
      <p:pic>
        <p:nvPicPr>
          <p:cNvPr id="5" name="Picture 2" descr="http://www.teletalk.com.bd/images/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6" y="5905142"/>
            <a:ext cx="2204421" cy="10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" y="561703"/>
            <a:ext cx="7886700" cy="562153"/>
          </a:xfrm>
        </p:spPr>
        <p:txBody>
          <a:bodyPr>
            <a:noAutofit/>
          </a:bodyPr>
          <a:lstStyle/>
          <a:p>
            <a:r>
              <a:rPr lang="en-US" sz="2000" dirty="0"/>
              <a:t>Bandwidth up gradation for 93 sites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12032"/>
              </p:ext>
            </p:extLst>
          </p:nvPr>
        </p:nvGraphicFramePr>
        <p:xfrm>
          <a:off x="317557" y="1622580"/>
          <a:ext cx="81783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71"/>
                <a:gridCol w="1635671"/>
                <a:gridCol w="1635671"/>
                <a:gridCol w="3271341"/>
              </a:tblGrid>
              <a:tr h="677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Up gradation from </a:t>
                      </a:r>
                      <a:r>
                        <a:rPr lang="en-US" baseline="0" dirty="0" smtClean="0"/>
                        <a:t>request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458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</a:t>
                      </a:r>
                      <a:r>
                        <a:rPr lang="en-US" sz="1400" baseline="0" dirty="0" smtClean="0"/>
                        <a:t> 38 </a:t>
                      </a:r>
                      <a:r>
                        <a:rPr lang="en-US" sz="1400" baseline="0" dirty="0" smtClean="0"/>
                        <a:t>sites, SCL </a:t>
                      </a:r>
                      <a:r>
                        <a:rPr lang="en-US" sz="1400" baseline="0" dirty="0" smtClean="0"/>
                        <a:t>need ring re arrangement </a:t>
                      </a:r>
                      <a:r>
                        <a:rPr lang="en-US" sz="1400" baseline="0" dirty="0" smtClean="0"/>
                        <a:t>. Deadline will be shared in next meeting.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3491" y="4297734"/>
            <a:ext cx="7163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</a:p>
          <a:p>
            <a:r>
              <a:rPr lang="en-US" dirty="0" smtClean="0"/>
              <a:t>Cross </a:t>
            </a:r>
            <a:r>
              <a:rPr lang="en-US" dirty="0" smtClean="0"/>
              <a:t>checking done and </a:t>
            </a:r>
            <a:r>
              <a:rPr lang="en-US" dirty="0" smtClean="0"/>
              <a:t>no down gradation done from SCL side. Need further investigation for site wise.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9" y="6159774"/>
            <a:ext cx="1204410" cy="547459"/>
          </a:xfrm>
          <a:prstGeom prst="rect">
            <a:avLst/>
          </a:prstGeom>
        </p:spPr>
      </p:pic>
      <p:pic>
        <p:nvPicPr>
          <p:cNvPr id="10" name="Picture 2" descr="http://www.teletalk.com.bd/images/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7" y="5905142"/>
            <a:ext cx="2204421" cy="10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706" y="3735581"/>
            <a:ext cx="8867570" cy="562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LTE bandwidth up </a:t>
            </a:r>
            <a:r>
              <a:rPr lang="en-US" sz="2000" dirty="0" smtClean="0"/>
              <a:t>gradation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3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141" y="119921"/>
            <a:ext cx="7886700" cy="663573"/>
          </a:xfrm>
        </p:spPr>
        <p:txBody>
          <a:bodyPr>
            <a:noAutofit/>
          </a:bodyPr>
          <a:lstStyle/>
          <a:p>
            <a:r>
              <a:rPr lang="en-US" sz="2300" dirty="0"/>
              <a:t>Protection </a:t>
            </a:r>
            <a:r>
              <a:rPr lang="en-US" sz="2300" dirty="0" smtClean="0"/>
              <a:t>status</a:t>
            </a:r>
            <a:r>
              <a:rPr lang="en-US" sz="2300" dirty="0" smtClean="0"/>
              <a:t> </a:t>
            </a:r>
            <a:r>
              <a:rPr lang="en-US" sz="2300" dirty="0"/>
              <a:t>for long haul</a:t>
            </a:r>
            <a:br>
              <a:rPr lang="en-US" sz="2300" dirty="0"/>
            </a:br>
            <a:r>
              <a:rPr lang="en-US" sz="2300" dirty="0"/>
              <a:t/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2" y="1023586"/>
            <a:ext cx="8075285" cy="1139860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Total 23 links </a:t>
            </a:r>
            <a:r>
              <a:rPr lang="en-US" dirty="0" smtClean="0"/>
              <a:t>(path level) are protected </a:t>
            </a:r>
            <a:r>
              <a:rPr lang="en-US" dirty="0" smtClean="0"/>
              <a:t>out of </a:t>
            </a:r>
            <a:r>
              <a:rPr lang="en-US" dirty="0" smtClean="0"/>
              <a:t>24.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1 </a:t>
            </a:r>
            <a:r>
              <a:rPr lang="en-US" dirty="0" smtClean="0"/>
              <a:t>link (Dhaka to </a:t>
            </a:r>
            <a:r>
              <a:rPr lang="en-US" dirty="0" err="1" smtClean="0"/>
              <a:t>M</a:t>
            </a:r>
            <a:r>
              <a:rPr lang="en-US" dirty="0" err="1" smtClean="0"/>
              <a:t>anikgonj</a:t>
            </a:r>
            <a:r>
              <a:rPr lang="en-US" dirty="0" smtClean="0"/>
              <a:t>) </a:t>
            </a:r>
            <a:r>
              <a:rPr lang="en-US" dirty="0" smtClean="0"/>
              <a:t>is u</a:t>
            </a:r>
            <a:r>
              <a:rPr lang="en-US" dirty="0" smtClean="0"/>
              <a:t>nprotected.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SCL </a:t>
            </a:r>
            <a:r>
              <a:rPr lang="en-US" dirty="0" smtClean="0"/>
              <a:t>will share deadline for protection on next meeting .</a:t>
            </a:r>
          </a:p>
          <a:p>
            <a:pPr marL="0" indent="0">
              <a:buClrTx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2892" y="4020765"/>
            <a:ext cx="759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Already </a:t>
            </a:r>
            <a:r>
              <a:rPr lang="en-US" b="1" dirty="0" smtClean="0"/>
              <a:t>shared via </a:t>
            </a:r>
            <a:r>
              <a:rPr lang="en-US" b="1" dirty="0" smtClean="0"/>
              <a:t>mail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9" y="6159774"/>
            <a:ext cx="1204410" cy="547459"/>
          </a:xfrm>
          <a:prstGeom prst="rect">
            <a:avLst/>
          </a:prstGeom>
        </p:spPr>
      </p:pic>
      <p:pic>
        <p:nvPicPr>
          <p:cNvPr id="7" name="Picture 2" descr="http://www.teletalk.com.bd/images/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9" y="5928207"/>
            <a:ext cx="2204421" cy="10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2186149"/>
            <a:ext cx="7886700" cy="663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SLA for Bandwidth Up gradation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629386"/>
            <a:ext cx="7886700" cy="663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Dedicated POC </a:t>
            </a:r>
            <a:r>
              <a:rPr lang="en-US" sz="2400" dirty="0" smtClean="0"/>
              <a:t>and Communication Matrix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3692" y="4876263"/>
            <a:ext cx="7886700" cy="4536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S</a:t>
            </a:r>
            <a:r>
              <a:rPr lang="en-US" sz="2000" dirty="0" smtClean="0"/>
              <a:t>ite </a:t>
            </a:r>
            <a:r>
              <a:rPr lang="en-US" sz="2500" dirty="0" smtClean="0"/>
              <a:t>quantity</a:t>
            </a:r>
            <a:r>
              <a:rPr lang="en-US" sz="2000" dirty="0" smtClean="0"/>
              <a:t> </a:t>
            </a:r>
            <a:r>
              <a:rPr lang="en-US" sz="2000" dirty="0"/>
              <a:t>cross </a:t>
            </a:r>
            <a:r>
              <a:rPr lang="en-US" sz="2000" dirty="0" smtClean="0"/>
              <a:t>check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52068" y="5290707"/>
            <a:ext cx="562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Total Site Quantity  cross checking done and matched with TBL count which is 832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50089"/>
              </p:ext>
            </p:extLst>
          </p:nvPr>
        </p:nvGraphicFramePr>
        <p:xfrm>
          <a:off x="2005691" y="2728321"/>
          <a:ext cx="3219450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952"/>
                <a:gridCol w="1051249"/>
                <a:gridCol w="1051249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effectLst/>
                        </a:rPr>
                        <a:t>Site Count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IP(hr)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SDH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1 to 10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effectLst/>
                        </a:rPr>
                        <a:t>1 to 20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effectLst/>
                        </a:rPr>
                        <a:t>10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1 to 50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60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1 to 100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>
                          <a:effectLst/>
                        </a:rPr>
                        <a:t>96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effectLst/>
                        </a:rPr>
                        <a:t>96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1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73" y="210212"/>
            <a:ext cx="7886700" cy="446243"/>
          </a:xfrm>
        </p:spPr>
        <p:txBody>
          <a:bodyPr>
            <a:noAutofit/>
          </a:bodyPr>
          <a:lstStyle/>
          <a:p>
            <a:r>
              <a:rPr lang="en-US" sz="2400" dirty="0"/>
              <a:t>Root cause for fluctuation of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133 sites in 37 </a:t>
            </a:r>
            <a:r>
              <a:rPr lang="en-US" sz="2400" dirty="0"/>
              <a:t>rings.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59446"/>
              </p:ext>
            </p:extLst>
          </p:nvPr>
        </p:nvGraphicFramePr>
        <p:xfrm>
          <a:off x="400709" y="1181531"/>
          <a:ext cx="7435850" cy="2873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7467"/>
                <a:gridCol w="878383"/>
              </a:tblGrid>
              <a:tr h="58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Problem category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Site count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317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Power problem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317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problem found at that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317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BTS end port down. SCL link was ok.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9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Double fiber break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317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Traffic Shifting </a:t>
                      </a:r>
                      <a:r>
                        <a:rPr lang="en-US" sz="1400" u="none" strike="noStrike" dirty="0" smtClean="0">
                          <a:effectLst/>
                        </a:rPr>
                        <a:t>issue (LTE configuration)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317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One hand power and other hand logical problem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317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DPDC Pole shifting activity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9" y="6159774"/>
            <a:ext cx="1204410" cy="547459"/>
          </a:xfrm>
          <a:prstGeom prst="rect">
            <a:avLst/>
          </a:prstGeom>
        </p:spPr>
      </p:pic>
      <p:pic>
        <p:nvPicPr>
          <p:cNvPr id="6" name="Picture 2" descr="http://www.teletalk.com.bd/images/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7" y="5801278"/>
            <a:ext cx="2204421" cy="10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812496"/>
              </p:ext>
            </p:extLst>
          </p:nvPr>
        </p:nvGraphicFramePr>
        <p:xfrm>
          <a:off x="1750421" y="3964033"/>
          <a:ext cx="539496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16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from TBL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matrix from NOC/operation(24/7) for NCR/operational issues.</a:t>
            </a:r>
          </a:p>
          <a:p>
            <a:r>
              <a:rPr lang="en-US" dirty="0" smtClean="0"/>
              <a:t>Site wise POC for power status confirmation &amp; operation issues.</a:t>
            </a:r>
          </a:p>
          <a:p>
            <a:r>
              <a:rPr lang="en-US" dirty="0" smtClean="0"/>
              <a:t>Service status confirmation required immediately while mail reply from SCL.</a:t>
            </a:r>
          </a:p>
          <a:p>
            <a:r>
              <a:rPr lang="en-US" dirty="0" smtClean="0"/>
              <a:t>Smooth access and key support for BTS access.</a:t>
            </a:r>
          </a:p>
          <a:p>
            <a:r>
              <a:rPr lang="en-US" dirty="0" smtClean="0"/>
              <a:t>Need joint visit while BTS port down during no fiber break at SCL end.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9" y="6159774"/>
            <a:ext cx="1204410" cy="547459"/>
          </a:xfrm>
          <a:prstGeom prst="rect">
            <a:avLst/>
          </a:prstGeom>
        </p:spPr>
      </p:pic>
      <p:pic>
        <p:nvPicPr>
          <p:cNvPr id="5" name="Picture 2" descr="http://www.teletalk.com.bd/images/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7" y="5801278"/>
            <a:ext cx="2204421" cy="10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42" y="2895754"/>
            <a:ext cx="381000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6" y="6159774"/>
            <a:ext cx="1571223" cy="714192"/>
          </a:xfrm>
          <a:prstGeom prst="rect">
            <a:avLst/>
          </a:prstGeom>
        </p:spPr>
      </p:pic>
      <p:pic>
        <p:nvPicPr>
          <p:cNvPr id="7" name="Picture 2" descr="http://www.teletalk.com.bd/images/logo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6" y="5624715"/>
            <a:ext cx="2606054" cy="124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2256</TotalTime>
  <Words>424</Words>
  <Application>Microsoft Office PowerPoint</Application>
  <PresentationFormat>On-screen Show 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Trebuchet MS</vt:lpstr>
      <vt:lpstr>Wingdings</vt:lpstr>
      <vt:lpstr>Wingdings 3</vt:lpstr>
      <vt:lpstr>Facet</vt:lpstr>
      <vt:lpstr>PowerPoint Presentation</vt:lpstr>
      <vt:lpstr>Agenda</vt:lpstr>
      <vt:lpstr>Timeline for new 46 sites delivery </vt:lpstr>
      <vt:lpstr>Card level redundancy  for HO sites </vt:lpstr>
      <vt:lpstr>Bandwidth up gradation for 93 sites </vt:lpstr>
      <vt:lpstr>Protection status for long haul  </vt:lpstr>
      <vt:lpstr>Root cause for fluctuation of  133 sites in 37 rings. </vt:lpstr>
      <vt:lpstr>Expectation from TBL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M.D Khalid Rayhan Shawon</dc:creator>
  <cp:lastModifiedBy>Sajal Kumar Sharma</cp:lastModifiedBy>
  <cp:revision>186</cp:revision>
  <dcterms:created xsi:type="dcterms:W3CDTF">2017-08-24T09:34:04Z</dcterms:created>
  <dcterms:modified xsi:type="dcterms:W3CDTF">2019-04-18T09:15:36Z</dcterms:modified>
</cp:coreProperties>
</file>