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tags/tag2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1" r:id="rId2"/>
    <p:sldMasterId id="2147483676" r:id="rId3"/>
    <p:sldMasterId id="2147483680" r:id="rId4"/>
    <p:sldMasterId id="2147483684" r:id="rId5"/>
    <p:sldMasterId id="2147483703" r:id="rId6"/>
  </p:sldMasterIdLst>
  <p:notesMasterIdLst>
    <p:notesMasterId r:id="rId25"/>
  </p:notesMasterIdLst>
  <p:handoutMasterIdLst>
    <p:handoutMasterId r:id="rId26"/>
  </p:handoutMasterIdLst>
  <p:sldIdLst>
    <p:sldId id="559" r:id="rId7"/>
    <p:sldId id="560" r:id="rId8"/>
    <p:sldId id="571" r:id="rId9"/>
    <p:sldId id="590" r:id="rId10"/>
    <p:sldId id="589" r:id="rId11"/>
    <p:sldId id="582" r:id="rId12"/>
    <p:sldId id="583" r:id="rId13"/>
    <p:sldId id="584" r:id="rId14"/>
    <p:sldId id="585" r:id="rId15"/>
    <p:sldId id="586" r:id="rId16"/>
    <p:sldId id="588" r:id="rId17"/>
    <p:sldId id="587" r:id="rId18"/>
    <p:sldId id="579" r:id="rId19"/>
    <p:sldId id="572" r:id="rId20"/>
    <p:sldId id="573" r:id="rId21"/>
    <p:sldId id="574" r:id="rId22"/>
    <p:sldId id="577" r:id="rId23"/>
    <p:sldId id="570" r:id="rId24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7680" userDrawn="1">
          <p15:clr>
            <a:srgbClr val="A4A3A4"/>
          </p15:clr>
        </p15:guide>
        <p15:guide id="4" orient="horz" pos="2784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7512" userDrawn="1">
          <p15:clr>
            <a:srgbClr val="A4A3A4"/>
          </p15:clr>
        </p15:guide>
        <p15:guide id="7" orient="horz" pos="292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fdur/Tech/Wafdur Rahman Akbar (Email: wafdur.akbar@robi.com.bd)" initials="WRA(w" lastIdx="2" clrIdx="0">
    <p:extLst>
      <p:ext uri="{19B8F6BF-5375-455C-9EA6-DF929625EA0E}">
        <p15:presenceInfo xmlns:p15="http://schemas.microsoft.com/office/powerpoint/2012/main" userId="S-1-5-21-1753990782-2145846170-2255496244-208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8FFC8"/>
    <a:srgbClr val="0000FF"/>
    <a:srgbClr val="FFFFCC"/>
    <a:srgbClr val="CCFFCC"/>
    <a:srgbClr val="CC3300"/>
    <a:srgbClr val="CCFF99"/>
    <a:srgbClr val="2E2040"/>
    <a:srgbClr val="2D2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249" autoAdjust="0"/>
  </p:normalViewPr>
  <p:slideViewPr>
    <p:cSldViewPr snapToGrid="0">
      <p:cViewPr varScale="1">
        <p:scale>
          <a:sx n="116" d="100"/>
          <a:sy n="116" d="100"/>
        </p:scale>
        <p:origin x="216" y="108"/>
      </p:cViewPr>
      <p:guideLst>
        <p:guide pos="7680"/>
        <p:guide orient="horz" pos="2784"/>
        <p:guide pos="3840"/>
        <p:guide pos="7512"/>
        <p:guide orient="horz"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summitcommunications.net\Network%20Operation%20Center\Common\Daily%20Report\Robi\Robi%20Weekly%20Meeting\2019\Week%2015\Robi_April_NA_Report_Forma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afdur.akbar\AppData\Local\Microsoft\Windows\INetCache\Content.Outlook\HG19RRAR\SCL%20Wk%2015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172.20.18.5\scl\Network%20Operation%20Center\Common\Daily%20Report\Robi\Robi%20Weekly%20Meeting\2019\Week%2015\Robi_April_NA_Report_Forma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172.20.18.5\scl\Network%20Operation%20Center\Common\Daily%20Report\Robi\Robi%20Weekly%20Meeting\2019\Week%2015\Robi_April_NA_Report_Forma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IG\RMT\3rd%20party%20activity%20vs%20SCL%20OFC%20Network%20statu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zaul.karim\Desktop\Copy%20of%20ROBI%20Dark%20Fiber%20C-1%20contributed%20Links%202019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Zone Wise </a:t>
            </a:r>
            <a:r>
              <a:rPr lang="en-US" sz="16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Outage_Wk</a:t>
            </a:r>
            <a:r>
              <a:rPr 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15</a:t>
            </a:r>
            <a:endParaRPr lang="en-US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c:rich>
      </c:tx>
      <c:layout>
        <c:manualLayout>
          <c:xMode val="edge"/>
          <c:yMode val="edge"/>
          <c:x val="0.33213454090418298"/>
          <c:y val="1.20502390596638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450059674129679"/>
          <c:y val="0.18037990316888733"/>
          <c:w val="0.61865724816736511"/>
          <c:h val="0.7514979116410766"/>
        </c:manualLayout>
      </c:layout>
      <c:pieChart>
        <c:varyColors val="1"/>
        <c:ser>
          <c:idx val="0"/>
          <c:order val="0"/>
          <c:tx>
            <c:strRef>
              <c:f>[Robi_April_NA_Report_Format.xlsx]Sheet4!$L$11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D8B-48CF-A2DE-7273A5AA713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D8B-48CF-A2DE-7273A5AA713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D8B-48CF-A2DE-7273A5AA713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D8B-48CF-A2DE-7273A5AA713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1D8B-48CF-A2DE-7273A5AA713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1D8B-48CF-A2DE-7273A5AA713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1D8B-48CF-A2DE-7273A5AA713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1D8B-48CF-A2DE-7273A5AA713C}"/>
              </c:ext>
            </c:extLst>
          </c:dPt>
          <c:dLbls>
            <c:dLbl>
              <c:idx val="1"/>
              <c:layout>
                <c:manualLayout>
                  <c:x val="4.3506999125109358E-2"/>
                  <c:y val="-9.3981481481481485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1D8B-48CF-A2DE-7273A5AA713C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2.0527559055118109E-2"/>
                  <c:y val="5.454286964129483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1D8B-48CF-A2DE-7273A5AA713C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3.1117235345581803E-2"/>
                  <c:y val="5.652085156022163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1D8B-48CF-A2DE-7273A5AA713C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[Robi_April_NA_Report_Format.xlsx]Sheet4!$K$12:$K$19</c:f>
              <c:strCache>
                <c:ptCount val="8"/>
                <c:pt idx="0">
                  <c:v>DHAKA</c:v>
                </c:pt>
                <c:pt idx="1">
                  <c:v>CHANDPUR</c:v>
                </c:pt>
                <c:pt idx="2">
                  <c:v>CHITTAGONG</c:v>
                </c:pt>
                <c:pt idx="3">
                  <c:v>GAZIPUR</c:v>
                </c:pt>
                <c:pt idx="4">
                  <c:v>JAMALPUR</c:v>
                </c:pt>
                <c:pt idx="5">
                  <c:v>JHENAIDAH</c:v>
                </c:pt>
                <c:pt idx="6">
                  <c:v>MUNSHIGANJ</c:v>
                </c:pt>
                <c:pt idx="7">
                  <c:v>NARAYANGANJ</c:v>
                </c:pt>
              </c:strCache>
            </c:strRef>
          </c:cat>
          <c:val>
            <c:numRef>
              <c:f>[Robi_April_NA_Report_Format.xlsx]Sheet4!$L$12:$L$19</c:f>
              <c:numCache>
                <c:formatCode>General</c:formatCode>
                <c:ptCount val="8"/>
                <c:pt idx="0">
                  <c:v>9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1D8B-48CF-A2DE-7273A5AA713C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200" dirty="0"/>
              <a:t>Incident Count </a:t>
            </a:r>
            <a:r>
              <a:rPr lang="en-US" sz="1200" dirty="0" smtClean="0"/>
              <a:t>Trend (C1, C2 &amp; C3</a:t>
            </a:r>
            <a:endParaRPr lang="en-US" sz="12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'[SCL Wk 15.xlsx]Summary'!$B$3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'[SCL Wk 15.xlsx]Summary'!$A$4:$A$18</c:f>
              <c:strCache>
                <c:ptCount val="15"/>
                <c:pt idx="0">
                  <c:v>Wk-01</c:v>
                </c:pt>
                <c:pt idx="1">
                  <c:v>Wk-02</c:v>
                </c:pt>
                <c:pt idx="2">
                  <c:v>Wk-03</c:v>
                </c:pt>
                <c:pt idx="3">
                  <c:v>Wk-04</c:v>
                </c:pt>
                <c:pt idx="4">
                  <c:v>Wk-05</c:v>
                </c:pt>
                <c:pt idx="5">
                  <c:v>Wk-06</c:v>
                </c:pt>
                <c:pt idx="6">
                  <c:v>Wk-07</c:v>
                </c:pt>
                <c:pt idx="7">
                  <c:v>Wk-08</c:v>
                </c:pt>
                <c:pt idx="8">
                  <c:v>Wk-09</c:v>
                </c:pt>
                <c:pt idx="9">
                  <c:v>Wk-10</c:v>
                </c:pt>
                <c:pt idx="10">
                  <c:v>Wk-11</c:v>
                </c:pt>
                <c:pt idx="11">
                  <c:v>Wk-12</c:v>
                </c:pt>
                <c:pt idx="12">
                  <c:v>Wk-13</c:v>
                </c:pt>
                <c:pt idx="13">
                  <c:v>Wk-14</c:v>
                </c:pt>
                <c:pt idx="14">
                  <c:v>Wk-15</c:v>
                </c:pt>
              </c:strCache>
            </c:strRef>
          </c:cat>
          <c:val>
            <c:numRef>
              <c:f>'[SCL Wk 15.xlsx]Summary'!$B$4:$B$18</c:f>
              <c:numCache>
                <c:formatCode>General</c:formatCode>
                <c:ptCount val="15"/>
                <c:pt idx="0">
                  <c:v>13</c:v>
                </c:pt>
                <c:pt idx="1">
                  <c:v>17</c:v>
                </c:pt>
                <c:pt idx="2">
                  <c:v>25</c:v>
                </c:pt>
                <c:pt idx="3">
                  <c:v>25</c:v>
                </c:pt>
                <c:pt idx="4">
                  <c:v>21</c:v>
                </c:pt>
                <c:pt idx="5">
                  <c:v>25</c:v>
                </c:pt>
                <c:pt idx="6">
                  <c:v>23</c:v>
                </c:pt>
                <c:pt idx="7">
                  <c:v>34</c:v>
                </c:pt>
                <c:pt idx="8">
                  <c:v>39</c:v>
                </c:pt>
                <c:pt idx="9">
                  <c:v>25</c:v>
                </c:pt>
                <c:pt idx="10">
                  <c:v>20</c:v>
                </c:pt>
                <c:pt idx="11">
                  <c:v>22</c:v>
                </c:pt>
                <c:pt idx="12">
                  <c:v>22</c:v>
                </c:pt>
                <c:pt idx="13">
                  <c:v>35</c:v>
                </c:pt>
                <c:pt idx="14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289-42B6-913D-7A15DFA05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-192751936"/>
        <c:axId val="-192740512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'[SCL Wk 15.xlsx]Summary'!$C$3</c15:sqref>
                        </c15:formulaRef>
                      </c:ext>
                    </c:extLst>
                    <c:strCache>
                      <c:ptCount val="1"/>
                      <c:pt idx="0">
                        <c:v>MTTR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'[SCL Wk 15.xlsx]Summary'!$A$4:$A$18</c15:sqref>
                        </c15:formulaRef>
                      </c:ext>
                    </c:extLst>
                    <c:strCache>
                      <c:ptCount val="15"/>
                      <c:pt idx="0">
                        <c:v>Wk-01</c:v>
                      </c:pt>
                      <c:pt idx="1">
                        <c:v>Wk-02</c:v>
                      </c:pt>
                      <c:pt idx="2">
                        <c:v>Wk-03</c:v>
                      </c:pt>
                      <c:pt idx="3">
                        <c:v>Wk-04</c:v>
                      </c:pt>
                      <c:pt idx="4">
                        <c:v>Wk-05</c:v>
                      </c:pt>
                      <c:pt idx="5">
                        <c:v>Wk-06</c:v>
                      </c:pt>
                      <c:pt idx="6">
                        <c:v>Wk-07</c:v>
                      </c:pt>
                      <c:pt idx="7">
                        <c:v>Wk-08</c:v>
                      </c:pt>
                      <c:pt idx="8">
                        <c:v>Wk-09</c:v>
                      </c:pt>
                      <c:pt idx="9">
                        <c:v>Wk-10</c:v>
                      </c:pt>
                      <c:pt idx="10">
                        <c:v>Wk-11</c:v>
                      </c:pt>
                      <c:pt idx="11">
                        <c:v>Wk-12</c:v>
                      </c:pt>
                      <c:pt idx="12">
                        <c:v>Wk-13</c:v>
                      </c:pt>
                      <c:pt idx="13">
                        <c:v>Wk-14</c:v>
                      </c:pt>
                      <c:pt idx="14">
                        <c:v>Wk-15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'[SCL Wk 15.xlsx]Summary'!$C$4:$C$18</c15:sqref>
                        </c15:formulaRef>
                      </c:ext>
                    </c:extLst>
                    <c:numCache>
                      <c:formatCode>[h]:mm;@</c:formatCode>
                      <c:ptCount val="15"/>
                      <c:pt idx="0">
                        <c:v>0.15400641025641029</c:v>
                      </c:pt>
                      <c:pt idx="1">
                        <c:v>9.9142156862745079E-2</c:v>
                      </c:pt>
                      <c:pt idx="2">
                        <c:v>0.14672222222222225</c:v>
                      </c:pt>
                      <c:pt idx="3">
                        <c:v>8.8111111111111112E-2</c:v>
                      </c:pt>
                      <c:pt idx="4">
                        <c:v>0.18095238095238098</c:v>
                      </c:pt>
                      <c:pt idx="5">
                        <c:v>0.16088888888888889</c:v>
                      </c:pt>
                      <c:pt idx="6">
                        <c:v>0.12035024154589373</c:v>
                      </c:pt>
                      <c:pt idx="7">
                        <c:v>0.19156454248366009</c:v>
                      </c:pt>
                      <c:pt idx="8">
                        <c:v>9.0972222222222218E-2</c:v>
                      </c:pt>
                      <c:pt idx="9">
                        <c:v>0.15633333333333332</c:v>
                      </c:pt>
                      <c:pt idx="10">
                        <c:v>0.10572916666666668</c:v>
                      </c:pt>
                      <c:pt idx="11">
                        <c:v>0.17913510101010102</c:v>
                      </c:pt>
                      <c:pt idx="12">
                        <c:v>0.2178030303030303</c:v>
                      </c:pt>
                      <c:pt idx="13">
                        <c:v>0.20069444444444443</c:v>
                      </c:pt>
                      <c:pt idx="14">
                        <c:v>0.21805555555555556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8289-42B6-913D-7A15DFA05B0A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'[SCL Wk 15.xlsx]Summary'!$D$3</c15:sqref>
                        </c15:formulaRef>
                      </c:ext>
                    </c:extLst>
                    <c:strCache>
                      <c:ptCount val="1"/>
                      <c:pt idx="0">
                        <c:v>Outage Hour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'[SCL Wk 15.xlsx]Summary'!$A$4:$A$18</c15:sqref>
                        </c15:formulaRef>
                      </c:ext>
                    </c:extLst>
                    <c:strCache>
                      <c:ptCount val="15"/>
                      <c:pt idx="0">
                        <c:v>Wk-01</c:v>
                      </c:pt>
                      <c:pt idx="1">
                        <c:v>Wk-02</c:v>
                      </c:pt>
                      <c:pt idx="2">
                        <c:v>Wk-03</c:v>
                      </c:pt>
                      <c:pt idx="3">
                        <c:v>Wk-04</c:v>
                      </c:pt>
                      <c:pt idx="4">
                        <c:v>Wk-05</c:v>
                      </c:pt>
                      <c:pt idx="5">
                        <c:v>Wk-06</c:v>
                      </c:pt>
                      <c:pt idx="6">
                        <c:v>Wk-07</c:v>
                      </c:pt>
                      <c:pt idx="7">
                        <c:v>Wk-08</c:v>
                      </c:pt>
                      <c:pt idx="8">
                        <c:v>Wk-09</c:v>
                      </c:pt>
                      <c:pt idx="9">
                        <c:v>Wk-10</c:v>
                      </c:pt>
                      <c:pt idx="10">
                        <c:v>Wk-11</c:v>
                      </c:pt>
                      <c:pt idx="11">
                        <c:v>Wk-12</c:v>
                      </c:pt>
                      <c:pt idx="12">
                        <c:v>Wk-13</c:v>
                      </c:pt>
                      <c:pt idx="13">
                        <c:v>Wk-14</c:v>
                      </c:pt>
                      <c:pt idx="14">
                        <c:v>Wk-15</c:v>
                      </c:pt>
                    </c:strCache>
                  </c:strRef>
                </c:cat>
                <c: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'[SCL Wk 15.xlsx]Summary'!$D$4:$D$18</c15:sqref>
                        </c15:formulaRef>
                      </c:ext>
                    </c:extLst>
                    <c:numCache>
                      <c:formatCode>[h]:mm</c:formatCode>
                      <c:ptCount val="15"/>
                      <c:pt idx="0">
                        <c:v>11.854166666666668</c:v>
                      </c:pt>
                      <c:pt idx="1">
                        <c:v>26.287500000000001</c:v>
                      </c:pt>
                      <c:pt idx="2">
                        <c:v>42.917361111111113</c:v>
                      </c:pt>
                      <c:pt idx="3">
                        <c:v>6.6291666666666664</c:v>
                      </c:pt>
                      <c:pt idx="4">
                        <c:v>31.146527777777774</c:v>
                      </c:pt>
                      <c:pt idx="5">
                        <c:v>10.950694444444444</c:v>
                      </c:pt>
                      <c:pt idx="6">
                        <c:v>19.611805555555556</c:v>
                      </c:pt>
                      <c:pt idx="7">
                        <c:v>33.115277777777777</c:v>
                      </c:pt>
                      <c:pt idx="8">
                        <c:v>15.356250000000001</c:v>
                      </c:pt>
                      <c:pt idx="9">
                        <c:v>46.643055555555549</c:v>
                      </c:pt>
                      <c:pt idx="10">
                        <c:v>16.665972222222223</c:v>
                      </c:pt>
                      <c:pt idx="11">
                        <c:v>3.8763888888888887</c:v>
                      </c:pt>
                      <c:pt idx="12">
                        <c:v>20.180555555555557</c:v>
                      </c:pt>
                      <c:pt idx="13">
                        <c:v>68.74444444444444</c:v>
                      </c:pt>
                      <c:pt idx="14">
                        <c:v>63.554861111111109</c:v>
                      </c:pt>
                    </c:numCache>
                  </c:numRef>
                </c:val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3-8289-42B6-913D-7A15DFA05B0A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'[SCL Wk 15.xlsx]Summary'!$F$3</c15:sqref>
                        </c15:formulaRef>
                      </c:ext>
                    </c:extLst>
                    <c:strCache>
                      <c:ptCount val="1"/>
                      <c:pt idx="0">
                        <c:v>Average MTTR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'[SCL Wk 15.xlsx]Summary'!$A$4:$A$18</c15:sqref>
                        </c15:formulaRef>
                      </c:ext>
                    </c:extLst>
                    <c:strCache>
                      <c:ptCount val="15"/>
                      <c:pt idx="0">
                        <c:v>Wk-01</c:v>
                      </c:pt>
                      <c:pt idx="1">
                        <c:v>Wk-02</c:v>
                      </c:pt>
                      <c:pt idx="2">
                        <c:v>Wk-03</c:v>
                      </c:pt>
                      <c:pt idx="3">
                        <c:v>Wk-04</c:v>
                      </c:pt>
                      <c:pt idx="4">
                        <c:v>Wk-05</c:v>
                      </c:pt>
                      <c:pt idx="5">
                        <c:v>Wk-06</c:v>
                      </c:pt>
                      <c:pt idx="6">
                        <c:v>Wk-07</c:v>
                      </c:pt>
                      <c:pt idx="7">
                        <c:v>Wk-08</c:v>
                      </c:pt>
                      <c:pt idx="8">
                        <c:v>Wk-09</c:v>
                      </c:pt>
                      <c:pt idx="9">
                        <c:v>Wk-10</c:v>
                      </c:pt>
                      <c:pt idx="10">
                        <c:v>Wk-11</c:v>
                      </c:pt>
                      <c:pt idx="11">
                        <c:v>Wk-12</c:v>
                      </c:pt>
                      <c:pt idx="12">
                        <c:v>Wk-13</c:v>
                      </c:pt>
                      <c:pt idx="13">
                        <c:v>Wk-14</c:v>
                      </c:pt>
                      <c:pt idx="14">
                        <c:v>Wk-15</c:v>
                      </c:pt>
                    </c:strCache>
                  </c:strRef>
                </c:cat>
                <c: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'[SCL Wk 15.xlsx]Summary'!$F$4:$F$18</c15:sqref>
                        </c15:formulaRef>
                      </c:ext>
                    </c:extLst>
                    <c:numCache>
                      <c:formatCode>[h]:mm;@</c:formatCode>
                      <c:ptCount val="15"/>
                      <c:pt idx="0">
                        <c:v>0.15403072052391104</c:v>
                      </c:pt>
                      <c:pt idx="1">
                        <c:v>0.15403072052391104</c:v>
                      </c:pt>
                      <c:pt idx="2">
                        <c:v>0.15403072052391104</c:v>
                      </c:pt>
                      <c:pt idx="3">
                        <c:v>0.15403072052391104</c:v>
                      </c:pt>
                      <c:pt idx="4">
                        <c:v>0.15403072052391104</c:v>
                      </c:pt>
                      <c:pt idx="5">
                        <c:v>0.15403072052391104</c:v>
                      </c:pt>
                      <c:pt idx="6">
                        <c:v>0.15403072052391104</c:v>
                      </c:pt>
                      <c:pt idx="7">
                        <c:v>0.15403072052391104</c:v>
                      </c:pt>
                      <c:pt idx="8">
                        <c:v>0.15403072052391104</c:v>
                      </c:pt>
                      <c:pt idx="9">
                        <c:v>0.15403072052391104</c:v>
                      </c:pt>
                      <c:pt idx="10">
                        <c:v>0.15403072052391104</c:v>
                      </c:pt>
                      <c:pt idx="11">
                        <c:v>0.15403072052391104</c:v>
                      </c:pt>
                      <c:pt idx="12">
                        <c:v>0.15403072052391104</c:v>
                      </c:pt>
                      <c:pt idx="13">
                        <c:v>0.15403072052391104</c:v>
                      </c:pt>
                      <c:pt idx="14">
                        <c:v>0.15403072052391104</c:v>
                      </c:pt>
                    </c:numCache>
                  </c:numRef>
                </c:val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4-8289-42B6-913D-7A15DFA05B0A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'[SCL Wk 15.xlsx]Summary'!$G$3</c15:sqref>
                        </c15:formulaRef>
                      </c:ext>
                    </c:extLst>
                    <c:strCache>
                      <c:ptCount val="1"/>
                      <c:pt idx="0">
                        <c:v>Average Outage Hour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'[SCL Wk 15.xlsx]Summary'!$A$4:$A$18</c15:sqref>
                        </c15:formulaRef>
                      </c:ext>
                    </c:extLst>
                    <c:strCache>
                      <c:ptCount val="15"/>
                      <c:pt idx="0">
                        <c:v>Wk-01</c:v>
                      </c:pt>
                      <c:pt idx="1">
                        <c:v>Wk-02</c:v>
                      </c:pt>
                      <c:pt idx="2">
                        <c:v>Wk-03</c:v>
                      </c:pt>
                      <c:pt idx="3">
                        <c:v>Wk-04</c:v>
                      </c:pt>
                      <c:pt idx="4">
                        <c:v>Wk-05</c:v>
                      </c:pt>
                      <c:pt idx="5">
                        <c:v>Wk-06</c:v>
                      </c:pt>
                      <c:pt idx="6">
                        <c:v>Wk-07</c:v>
                      </c:pt>
                      <c:pt idx="7">
                        <c:v>Wk-08</c:v>
                      </c:pt>
                      <c:pt idx="8">
                        <c:v>Wk-09</c:v>
                      </c:pt>
                      <c:pt idx="9">
                        <c:v>Wk-10</c:v>
                      </c:pt>
                      <c:pt idx="10">
                        <c:v>Wk-11</c:v>
                      </c:pt>
                      <c:pt idx="11">
                        <c:v>Wk-12</c:v>
                      </c:pt>
                      <c:pt idx="12">
                        <c:v>Wk-13</c:v>
                      </c:pt>
                      <c:pt idx="13">
                        <c:v>Wk-14</c:v>
                      </c:pt>
                      <c:pt idx="14">
                        <c:v>Wk-15</c:v>
                      </c:pt>
                    </c:strCache>
                  </c:strRef>
                </c:cat>
                <c: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'[SCL Wk 15.xlsx]Summary'!$G$4:$G$18</c15:sqref>
                        </c15:formulaRef>
                      </c:ext>
                    </c:extLst>
                    <c:numCache>
                      <c:formatCode>[h]:mm</c:formatCode>
                      <c:ptCount val="15"/>
                      <c:pt idx="0">
                        <c:v>27.835601851851848</c:v>
                      </c:pt>
                      <c:pt idx="1">
                        <c:v>27.835601851851848</c:v>
                      </c:pt>
                      <c:pt idx="2">
                        <c:v>27.835601851851848</c:v>
                      </c:pt>
                      <c:pt idx="3">
                        <c:v>27.835601851851848</c:v>
                      </c:pt>
                      <c:pt idx="4">
                        <c:v>27.835601851851848</c:v>
                      </c:pt>
                      <c:pt idx="5">
                        <c:v>27.835601851851848</c:v>
                      </c:pt>
                      <c:pt idx="6">
                        <c:v>27.835601851851848</c:v>
                      </c:pt>
                      <c:pt idx="7">
                        <c:v>27.835601851851848</c:v>
                      </c:pt>
                      <c:pt idx="8">
                        <c:v>27.835601851851848</c:v>
                      </c:pt>
                      <c:pt idx="9">
                        <c:v>27.835601851851848</c:v>
                      </c:pt>
                      <c:pt idx="10">
                        <c:v>27.835601851851848</c:v>
                      </c:pt>
                      <c:pt idx="11">
                        <c:v>27.835601851851848</c:v>
                      </c:pt>
                      <c:pt idx="12">
                        <c:v>27.835601851851848</c:v>
                      </c:pt>
                      <c:pt idx="13">
                        <c:v>27.835601851851848</c:v>
                      </c:pt>
                      <c:pt idx="14">
                        <c:v>27.835601851851848</c:v>
                      </c:pt>
                    </c:numCache>
                  </c:numRef>
                </c:val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5-8289-42B6-913D-7A15DFA05B0A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3"/>
          <c:order val="3"/>
          <c:tx>
            <c:strRef>
              <c:f>'[SCL Wk 15.xlsx]Summary'!$E$3</c:f>
              <c:strCache>
                <c:ptCount val="1"/>
                <c:pt idx="0">
                  <c:v>Average Incident Count</c:v>
                </c:pt>
              </c:strCache>
            </c:strRef>
          </c:tx>
          <c:spPr>
            <a:ln w="22225" cap="rnd">
              <a:solidFill>
                <a:schemeClr val="accent6">
                  <a:lumMod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'[SCL Wk 15.xlsx]Summary'!$A$4:$A$18</c:f>
              <c:strCache>
                <c:ptCount val="15"/>
                <c:pt idx="0">
                  <c:v>Wk-01</c:v>
                </c:pt>
                <c:pt idx="1">
                  <c:v>Wk-02</c:v>
                </c:pt>
                <c:pt idx="2">
                  <c:v>Wk-03</c:v>
                </c:pt>
                <c:pt idx="3">
                  <c:v>Wk-04</c:v>
                </c:pt>
                <c:pt idx="4">
                  <c:v>Wk-05</c:v>
                </c:pt>
                <c:pt idx="5">
                  <c:v>Wk-06</c:v>
                </c:pt>
                <c:pt idx="6">
                  <c:v>Wk-07</c:v>
                </c:pt>
                <c:pt idx="7">
                  <c:v>Wk-08</c:v>
                </c:pt>
                <c:pt idx="8">
                  <c:v>Wk-09</c:v>
                </c:pt>
                <c:pt idx="9">
                  <c:v>Wk-10</c:v>
                </c:pt>
                <c:pt idx="10">
                  <c:v>Wk-11</c:v>
                </c:pt>
                <c:pt idx="11">
                  <c:v>Wk-12</c:v>
                </c:pt>
                <c:pt idx="12">
                  <c:v>Wk-13</c:v>
                </c:pt>
                <c:pt idx="13">
                  <c:v>Wk-14</c:v>
                </c:pt>
                <c:pt idx="14">
                  <c:v>Wk-15</c:v>
                </c:pt>
              </c:strCache>
            </c:strRef>
          </c:cat>
          <c:val>
            <c:numRef>
              <c:f>'[SCL Wk 15.xlsx]Summary'!$E$4:$E$18</c:f>
              <c:numCache>
                <c:formatCode>0</c:formatCode>
                <c:ptCount val="15"/>
                <c:pt idx="0">
                  <c:v>25.066666666666666</c:v>
                </c:pt>
                <c:pt idx="1">
                  <c:v>25.066666666666666</c:v>
                </c:pt>
                <c:pt idx="2">
                  <c:v>25.066666666666666</c:v>
                </c:pt>
                <c:pt idx="3">
                  <c:v>25.066666666666666</c:v>
                </c:pt>
                <c:pt idx="4">
                  <c:v>25.066666666666666</c:v>
                </c:pt>
                <c:pt idx="5">
                  <c:v>25.066666666666666</c:v>
                </c:pt>
                <c:pt idx="6">
                  <c:v>25.066666666666666</c:v>
                </c:pt>
                <c:pt idx="7">
                  <c:v>25.066666666666666</c:v>
                </c:pt>
                <c:pt idx="8">
                  <c:v>25.066666666666666</c:v>
                </c:pt>
                <c:pt idx="9">
                  <c:v>25.066666666666666</c:v>
                </c:pt>
                <c:pt idx="10">
                  <c:v>25.066666666666666</c:v>
                </c:pt>
                <c:pt idx="11">
                  <c:v>25.066666666666666</c:v>
                </c:pt>
                <c:pt idx="12">
                  <c:v>25.066666666666666</c:v>
                </c:pt>
                <c:pt idx="13">
                  <c:v>25.066666666666666</c:v>
                </c:pt>
                <c:pt idx="14">
                  <c:v>25.066666666666666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289-42B6-913D-7A15DFA05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2751936"/>
        <c:axId val="-192740512"/>
      </c:lineChart>
      <c:catAx>
        <c:axId val="-192751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2740512"/>
        <c:crosses val="autoZero"/>
        <c:auto val="1"/>
        <c:lblAlgn val="ctr"/>
        <c:lblOffset val="100"/>
        <c:noMultiLvlLbl val="0"/>
      </c:catAx>
      <c:valAx>
        <c:axId val="-19274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275193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tx1"/>
      </a:solidFill>
      <a:prstDash val="sysDash"/>
      <a:round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200" dirty="0"/>
              <a:t>MTTR </a:t>
            </a:r>
            <a:r>
              <a:rPr lang="en-US" sz="1200" dirty="0" smtClean="0"/>
              <a:t>Trend (SCL Base Site)</a:t>
            </a:r>
            <a:endParaRPr lang="en-US" sz="12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[Robi_April_NA_Report_Format.xlsx]Sheet1!$D$1</c:f>
              <c:strCache>
                <c:ptCount val="1"/>
                <c:pt idx="0">
                  <c:v>MTTR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4"/>
              <c:layout>
                <c:manualLayout>
                  <c:x val="-1.9283304848703494E-3"/>
                  <c:y val="-4.292823923235444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-4.29282392323544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[Robi_April_NA_Report_Format.xlsx]Sheet1!$A$2:$A$16</c:f>
              <c:strCache>
                <c:ptCount val="15"/>
                <c:pt idx="0">
                  <c:v>Wk 1</c:v>
                </c:pt>
                <c:pt idx="1">
                  <c:v>Wk 2</c:v>
                </c:pt>
                <c:pt idx="2">
                  <c:v>Wk 3</c:v>
                </c:pt>
                <c:pt idx="3">
                  <c:v>Wk 4</c:v>
                </c:pt>
                <c:pt idx="4">
                  <c:v>Wk 5</c:v>
                </c:pt>
                <c:pt idx="5">
                  <c:v>Wk 6</c:v>
                </c:pt>
                <c:pt idx="6">
                  <c:v>Wk 7</c:v>
                </c:pt>
                <c:pt idx="7">
                  <c:v>Wk 8</c:v>
                </c:pt>
                <c:pt idx="8">
                  <c:v>Wk 9</c:v>
                </c:pt>
                <c:pt idx="9">
                  <c:v>Wk 10</c:v>
                </c:pt>
                <c:pt idx="10">
                  <c:v>Wk 11</c:v>
                </c:pt>
                <c:pt idx="11">
                  <c:v>Wk 12</c:v>
                </c:pt>
                <c:pt idx="12">
                  <c:v>Wk 13</c:v>
                </c:pt>
                <c:pt idx="13">
                  <c:v>Wk 14</c:v>
                </c:pt>
                <c:pt idx="14">
                  <c:v>Wk 15</c:v>
                </c:pt>
              </c:strCache>
            </c:strRef>
          </c:cat>
          <c:val>
            <c:numRef>
              <c:f>[Robi_April_NA_Report_Format.xlsx]Sheet1!$D$2:$D$16</c:f>
              <c:numCache>
                <c:formatCode>0.00</c:formatCode>
                <c:ptCount val="15"/>
                <c:pt idx="0">
                  <c:v>2.1028645833448536</c:v>
                </c:pt>
                <c:pt idx="1">
                  <c:v>2.3779545454493598</c:v>
                </c:pt>
                <c:pt idx="2">
                  <c:v>0.85099755415477663</c:v>
                </c:pt>
                <c:pt idx="3">
                  <c:v>1.3197026143186068</c:v>
                </c:pt>
                <c:pt idx="4">
                  <c:v>2.3820085470125867</c:v>
                </c:pt>
                <c:pt idx="5">
                  <c:v>2.3063218390713605</c:v>
                </c:pt>
                <c:pt idx="6">
                  <c:v>2.6963164251305303</c:v>
                </c:pt>
                <c:pt idx="7">
                  <c:v>4.6518233618251266</c:v>
                </c:pt>
                <c:pt idx="8">
                  <c:v>3.6958564815043551</c:v>
                </c:pt>
                <c:pt idx="9">
                  <c:v>2.7968827160269334</c:v>
                </c:pt>
                <c:pt idx="10">
                  <c:v>4.385103174621638</c:v>
                </c:pt>
                <c:pt idx="11">
                  <c:v>5.5922514619887806</c:v>
                </c:pt>
                <c:pt idx="12">
                  <c:v>3.7853472222341225</c:v>
                </c:pt>
                <c:pt idx="13">
                  <c:v>6.9769921874712963</c:v>
                </c:pt>
                <c:pt idx="14">
                  <c:v>2.9698648648666897</c:v>
                </c:pt>
              </c:numCache>
            </c:numRef>
          </c:val>
          <c:extLst xmlns:c15="http://schemas.microsoft.com/office/drawing/2012/chart" xmlns:c16r2="http://schemas.microsoft.com/office/drawing/2015/06/chart">
            <c:ext xmlns:c16="http://schemas.microsoft.com/office/drawing/2014/chart" uri="{C3380CC4-5D6E-409C-BE32-E72D297353CC}">
              <c16:uniqueId val="{00000003-A10F-4BA7-8130-B5CC4C3FC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-192739968"/>
        <c:axId val="-19273888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[Robi_April_NA_Report_Format.xlsx]Sheet1!$B$1</c15:sqref>
                        </c15:formulaRef>
                      </c:ext>
                    </c:extLst>
                    <c:strCache>
                      <c:ptCount val="1"/>
                      <c:pt idx="0">
                        <c:v>Outage Hours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200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6r2="http://schemas.microsoft.com/office/drawing/2015/06/chart"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[Robi_April_NA_Report_Format.xlsx]Sheet1!$A$2:$A$16</c15:sqref>
                        </c15:formulaRef>
                      </c:ext>
                    </c:extLst>
                    <c:strCache>
                      <c:ptCount val="15"/>
                      <c:pt idx="0">
                        <c:v>Wk 1</c:v>
                      </c:pt>
                      <c:pt idx="1">
                        <c:v>Wk 2</c:v>
                      </c:pt>
                      <c:pt idx="2">
                        <c:v>Wk 3</c:v>
                      </c:pt>
                      <c:pt idx="3">
                        <c:v>Wk 4</c:v>
                      </c:pt>
                      <c:pt idx="4">
                        <c:v>Wk 5</c:v>
                      </c:pt>
                      <c:pt idx="5">
                        <c:v>Wk 6</c:v>
                      </c:pt>
                      <c:pt idx="6">
                        <c:v>Wk 7</c:v>
                      </c:pt>
                      <c:pt idx="7">
                        <c:v>Wk 8</c:v>
                      </c:pt>
                      <c:pt idx="8">
                        <c:v>Wk 9</c:v>
                      </c:pt>
                      <c:pt idx="9">
                        <c:v>Wk 10</c:v>
                      </c:pt>
                      <c:pt idx="10">
                        <c:v>Wk 11</c:v>
                      </c:pt>
                      <c:pt idx="11">
                        <c:v>Wk 12</c:v>
                      </c:pt>
                      <c:pt idx="12">
                        <c:v>Wk 13</c:v>
                      </c:pt>
                      <c:pt idx="13">
                        <c:v>Wk 14</c:v>
                      </c:pt>
                      <c:pt idx="14">
                        <c:v>Wk 15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[Robi_April_NA_Report_Format.xlsx]Sheet1!$B$2:$B$16</c15:sqref>
                        </c15:formulaRef>
                      </c:ext>
                    </c:extLst>
                    <c:numCache>
                      <c:formatCode>0.00</c:formatCode>
                      <c:ptCount val="15"/>
                      <c:pt idx="0">
                        <c:v>67.291666667035315</c:v>
                      </c:pt>
                      <c:pt idx="1">
                        <c:v>104.62999999977183</c:v>
                      </c:pt>
                      <c:pt idx="2">
                        <c:v>135.30861111060949</c:v>
                      </c:pt>
                      <c:pt idx="3">
                        <c:v>112.17472221708158</c:v>
                      </c:pt>
                      <c:pt idx="4">
                        <c:v>123.86444444465451</c:v>
                      </c:pt>
                      <c:pt idx="5">
                        <c:v>66.883333333069459</c:v>
                      </c:pt>
                      <c:pt idx="6">
                        <c:v>124.0305555560044</c:v>
                      </c:pt>
                      <c:pt idx="7">
                        <c:v>181.42111111117993</c:v>
                      </c:pt>
                      <c:pt idx="8">
                        <c:v>133.05083333415678</c:v>
                      </c:pt>
                      <c:pt idx="9">
                        <c:v>75.515833332727198</c:v>
                      </c:pt>
                      <c:pt idx="10">
                        <c:v>153.47861111175735</c:v>
                      </c:pt>
                      <c:pt idx="11">
                        <c:v>106.25277777778683</c:v>
                      </c:pt>
                      <c:pt idx="12">
                        <c:v>105.98972222255543</c:v>
                      </c:pt>
                      <c:pt idx="13">
                        <c:v>446.52749999816297</c:v>
                      </c:pt>
                      <c:pt idx="14">
                        <c:v>109.88500000006752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A10F-4BA7-8130-B5CC4C3FC7D8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[Robi_April_NA_Report_Format.xlsx]Sheet1!$C$1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anchor="ctr" anchorCtr="1"/>
                    <a:lstStyle/>
                    <a:p>
                      <a:pPr>
                        <a:defRPr sz="1200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6r2="http://schemas.microsoft.com/office/drawing/2015/06/chart"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[Robi_April_NA_Report_Format.xlsx]Sheet1!$A$2:$A$16</c15:sqref>
                        </c15:formulaRef>
                      </c:ext>
                    </c:extLst>
                    <c:strCache>
                      <c:ptCount val="15"/>
                      <c:pt idx="0">
                        <c:v>Wk 1</c:v>
                      </c:pt>
                      <c:pt idx="1">
                        <c:v>Wk 2</c:v>
                      </c:pt>
                      <c:pt idx="2">
                        <c:v>Wk 3</c:v>
                      </c:pt>
                      <c:pt idx="3">
                        <c:v>Wk 4</c:v>
                      </c:pt>
                      <c:pt idx="4">
                        <c:v>Wk 5</c:v>
                      </c:pt>
                      <c:pt idx="5">
                        <c:v>Wk 6</c:v>
                      </c:pt>
                      <c:pt idx="6">
                        <c:v>Wk 7</c:v>
                      </c:pt>
                      <c:pt idx="7">
                        <c:v>Wk 8</c:v>
                      </c:pt>
                      <c:pt idx="8">
                        <c:v>Wk 9</c:v>
                      </c:pt>
                      <c:pt idx="9">
                        <c:v>Wk 10</c:v>
                      </c:pt>
                      <c:pt idx="10">
                        <c:v>Wk 11</c:v>
                      </c:pt>
                      <c:pt idx="11">
                        <c:v>Wk 12</c:v>
                      </c:pt>
                      <c:pt idx="12">
                        <c:v>Wk 13</c:v>
                      </c:pt>
                      <c:pt idx="13">
                        <c:v>Wk 14</c:v>
                      </c:pt>
                      <c:pt idx="14">
                        <c:v>Wk 15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[Robi_April_NA_Report_Format.xlsx]Sheet1!$C$2:$C$16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32</c:v>
                      </c:pt>
                      <c:pt idx="1">
                        <c:v>44</c:v>
                      </c:pt>
                      <c:pt idx="2">
                        <c:v>159</c:v>
                      </c:pt>
                      <c:pt idx="3">
                        <c:v>85</c:v>
                      </c:pt>
                      <c:pt idx="4">
                        <c:v>52</c:v>
                      </c:pt>
                      <c:pt idx="5">
                        <c:v>29</c:v>
                      </c:pt>
                      <c:pt idx="6">
                        <c:v>46</c:v>
                      </c:pt>
                      <c:pt idx="7">
                        <c:v>39</c:v>
                      </c:pt>
                      <c:pt idx="8">
                        <c:v>36</c:v>
                      </c:pt>
                      <c:pt idx="9">
                        <c:v>27</c:v>
                      </c:pt>
                      <c:pt idx="10">
                        <c:v>35</c:v>
                      </c:pt>
                      <c:pt idx="11">
                        <c:v>19</c:v>
                      </c:pt>
                      <c:pt idx="12">
                        <c:v>28</c:v>
                      </c:pt>
                      <c:pt idx="13">
                        <c:v>64</c:v>
                      </c:pt>
                      <c:pt idx="14">
                        <c:v>37</c:v>
                      </c:pt>
                    </c:numCache>
                  </c:numRef>
                </c:val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0-A10F-4BA7-8130-B5CC4C3FC7D8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3"/>
          <c:order val="3"/>
          <c:tx>
            <c:strRef>
              <c:f>[Robi_April_NA_Report_Format.xlsx]Sheet1!$F$1</c:f>
              <c:strCache>
                <c:ptCount val="1"/>
                <c:pt idx="0">
                  <c:v>Average</c:v>
                </c:pt>
              </c:strCache>
            </c:strRef>
          </c:tx>
          <c:spPr>
            <a:ln w="22225" cap="rnd">
              <a:solidFill>
                <a:schemeClr val="accent4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[Robi_April_NA_Report_Format.xlsx]Sheet1!$F$2:$F$16</c:f>
              <c:numCache>
                <c:formatCode>0.00</c:formatCode>
                <c:ptCount val="15"/>
                <c:pt idx="0">
                  <c:v>3.2593525052680681</c:v>
                </c:pt>
                <c:pt idx="1">
                  <c:v>3.2593525052680681</c:v>
                </c:pt>
                <c:pt idx="2">
                  <c:v>3.2593525052680681</c:v>
                </c:pt>
                <c:pt idx="3">
                  <c:v>3.2593525052680681</c:v>
                </c:pt>
                <c:pt idx="4">
                  <c:v>3.2593525052680681</c:v>
                </c:pt>
                <c:pt idx="5">
                  <c:v>3.2593525052680681</c:v>
                </c:pt>
                <c:pt idx="6">
                  <c:v>3.2593525052680681</c:v>
                </c:pt>
                <c:pt idx="7">
                  <c:v>3.2593525052680681</c:v>
                </c:pt>
                <c:pt idx="8">
                  <c:v>3.2593525052680681</c:v>
                </c:pt>
                <c:pt idx="9">
                  <c:v>3.2593525052680681</c:v>
                </c:pt>
                <c:pt idx="10">
                  <c:v>3.2593525052680681</c:v>
                </c:pt>
                <c:pt idx="11">
                  <c:v>3.2593525052680681</c:v>
                </c:pt>
                <c:pt idx="12">
                  <c:v>3.2593525052680681</c:v>
                </c:pt>
                <c:pt idx="13">
                  <c:v>3.2593525052680681</c:v>
                </c:pt>
                <c:pt idx="14">
                  <c:v>3.2593525052680681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2739968"/>
        <c:axId val="-192738880"/>
      </c:lineChart>
      <c:catAx>
        <c:axId val="-192739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2738880"/>
        <c:crosses val="autoZero"/>
        <c:auto val="1"/>
        <c:lblAlgn val="ctr"/>
        <c:lblOffset val="100"/>
        <c:noMultiLvlLbl val="0"/>
      </c:catAx>
      <c:valAx>
        <c:axId val="-1927388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crossAx val="-19273996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tx1"/>
      </a:solidFill>
      <a:prstDash val="sysDash"/>
      <a:round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i="0" u="none" strike="noStrike" kern="1200" cap="none" spc="0" normalizeH="0" baseline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  <a:ea typeface="+mj-ea"/>
                <a:cs typeface="+mj-cs"/>
              </a:defRPr>
            </a:pPr>
            <a:r>
              <a:rPr lang="en-US" sz="1200" dirty="0"/>
              <a:t>Outage hour </a:t>
            </a:r>
            <a:r>
              <a:rPr lang="en-US" sz="1200" dirty="0" smtClean="0"/>
              <a:t>Trend </a:t>
            </a:r>
            <a:r>
              <a:rPr lang="en-US" sz="1200" b="1" i="0" baseline="0" dirty="0" smtClean="0">
                <a:effectLst/>
              </a:rPr>
              <a:t>(SCL Base Site)</a:t>
            </a:r>
            <a:endParaRPr lang="en-US" sz="1200" dirty="0" smtClean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1" i="0" u="none" strike="noStrike" kern="1200" cap="none" spc="0" normalizeH="0" baseline="0">
              <a:solidFill>
                <a:prstClr val="black">
                  <a:lumMod val="50000"/>
                  <a:lumOff val="50000"/>
                </a:prst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[Robi_April_NA_Report_Format.xlsx]Sheet1!$B$1</c:f>
              <c:strCache>
                <c:ptCount val="1"/>
                <c:pt idx="0">
                  <c:v>Outage Hours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4"/>
              <c:layout>
                <c:manualLayout>
                  <c:x val="-1.9283304848703494E-3"/>
                  <c:y val="-4.292823923235444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-4.29282392323544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[Robi_April_NA_Report_Format.xlsx]Sheet1!$A$2:$A$16</c:f>
              <c:strCache>
                <c:ptCount val="15"/>
                <c:pt idx="0">
                  <c:v>Wk 1</c:v>
                </c:pt>
                <c:pt idx="1">
                  <c:v>Wk 2</c:v>
                </c:pt>
                <c:pt idx="2">
                  <c:v>Wk 3</c:v>
                </c:pt>
                <c:pt idx="3">
                  <c:v>Wk 4</c:v>
                </c:pt>
                <c:pt idx="4">
                  <c:v>Wk 5</c:v>
                </c:pt>
                <c:pt idx="5">
                  <c:v>Wk 6</c:v>
                </c:pt>
                <c:pt idx="6">
                  <c:v>Wk 7</c:v>
                </c:pt>
                <c:pt idx="7">
                  <c:v>Wk 8</c:v>
                </c:pt>
                <c:pt idx="8">
                  <c:v>Wk 9</c:v>
                </c:pt>
                <c:pt idx="9">
                  <c:v>Wk 10</c:v>
                </c:pt>
                <c:pt idx="10">
                  <c:v>Wk 11</c:v>
                </c:pt>
                <c:pt idx="11">
                  <c:v>Wk 12</c:v>
                </c:pt>
                <c:pt idx="12">
                  <c:v>Wk 13</c:v>
                </c:pt>
                <c:pt idx="13">
                  <c:v>Wk 14</c:v>
                </c:pt>
                <c:pt idx="14">
                  <c:v>Wk 15</c:v>
                </c:pt>
              </c:strCache>
            </c:strRef>
          </c:cat>
          <c:val>
            <c:numRef>
              <c:f>[Robi_April_NA_Report_Format.xlsx]Sheet1!$B$2:$B$16</c:f>
              <c:numCache>
                <c:formatCode>0.00</c:formatCode>
                <c:ptCount val="15"/>
                <c:pt idx="0">
                  <c:v>67.291666667035315</c:v>
                </c:pt>
                <c:pt idx="1">
                  <c:v>104.62999999977183</c:v>
                </c:pt>
                <c:pt idx="2">
                  <c:v>135.30861111060949</c:v>
                </c:pt>
                <c:pt idx="3">
                  <c:v>112.17472221708158</c:v>
                </c:pt>
                <c:pt idx="4">
                  <c:v>123.86444444465451</c:v>
                </c:pt>
                <c:pt idx="5">
                  <c:v>66.883333333069459</c:v>
                </c:pt>
                <c:pt idx="6">
                  <c:v>124.0305555560044</c:v>
                </c:pt>
                <c:pt idx="7">
                  <c:v>181.42111111117993</c:v>
                </c:pt>
                <c:pt idx="8">
                  <c:v>133.05083333415678</c:v>
                </c:pt>
                <c:pt idx="9">
                  <c:v>75.515833332727198</c:v>
                </c:pt>
                <c:pt idx="10">
                  <c:v>153.47861111175735</c:v>
                </c:pt>
                <c:pt idx="11">
                  <c:v>106.25277777778683</c:v>
                </c:pt>
                <c:pt idx="12">
                  <c:v>105.98972222255543</c:v>
                </c:pt>
                <c:pt idx="13">
                  <c:v>446.52749999816297</c:v>
                </c:pt>
                <c:pt idx="14">
                  <c:v>109.88500000006752</c:v>
                </c:pt>
              </c:numCache>
            </c:numRef>
          </c:val>
          <c:extLst xmlns:c15="http://schemas.microsoft.com/office/drawing/2012/chart" xmlns:c16r2="http://schemas.microsoft.com/office/drawing/2015/06/chart">
            <c:ext xmlns:c16="http://schemas.microsoft.com/office/drawing/2014/chart" uri="{C3380CC4-5D6E-409C-BE32-E72D297353CC}">
              <c16:uniqueId val="{00000003-A10F-4BA7-8130-B5CC4C3FC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-192748672"/>
        <c:axId val="-19274758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[Robi_April_NA_Report_Format.xlsx]Sheet1!$B$1</c15:sqref>
                        </c15:formulaRef>
                      </c:ext>
                    </c:extLst>
                    <c:strCache>
                      <c:ptCount val="1"/>
                      <c:pt idx="0">
                        <c:v>Outage Hours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200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6r2="http://schemas.microsoft.com/office/drawing/2015/06/chart"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[Robi_April_NA_Report_Format.xlsx]Sheet1!$A$2:$A$16</c15:sqref>
                        </c15:formulaRef>
                      </c:ext>
                    </c:extLst>
                    <c:strCache>
                      <c:ptCount val="15"/>
                      <c:pt idx="0">
                        <c:v>Wk 1</c:v>
                      </c:pt>
                      <c:pt idx="1">
                        <c:v>Wk 2</c:v>
                      </c:pt>
                      <c:pt idx="2">
                        <c:v>Wk 3</c:v>
                      </c:pt>
                      <c:pt idx="3">
                        <c:v>Wk 4</c:v>
                      </c:pt>
                      <c:pt idx="4">
                        <c:v>Wk 5</c:v>
                      </c:pt>
                      <c:pt idx="5">
                        <c:v>Wk 6</c:v>
                      </c:pt>
                      <c:pt idx="6">
                        <c:v>Wk 7</c:v>
                      </c:pt>
                      <c:pt idx="7">
                        <c:v>Wk 8</c:v>
                      </c:pt>
                      <c:pt idx="8">
                        <c:v>Wk 9</c:v>
                      </c:pt>
                      <c:pt idx="9">
                        <c:v>Wk 10</c:v>
                      </c:pt>
                      <c:pt idx="10">
                        <c:v>Wk 11</c:v>
                      </c:pt>
                      <c:pt idx="11">
                        <c:v>Wk 12</c:v>
                      </c:pt>
                      <c:pt idx="12">
                        <c:v>Wk 13</c:v>
                      </c:pt>
                      <c:pt idx="13">
                        <c:v>Wk 14</c:v>
                      </c:pt>
                      <c:pt idx="14">
                        <c:v>Wk 15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[Robi_April_NA_Report_Format.xlsx]Sheet1!$B$2:$B$16</c15:sqref>
                        </c15:formulaRef>
                      </c:ext>
                    </c:extLst>
                    <c:numCache>
                      <c:formatCode>0.00</c:formatCode>
                      <c:ptCount val="15"/>
                      <c:pt idx="0">
                        <c:v>67.291666667035315</c:v>
                      </c:pt>
                      <c:pt idx="1">
                        <c:v>104.62999999977183</c:v>
                      </c:pt>
                      <c:pt idx="2">
                        <c:v>135.30861111060949</c:v>
                      </c:pt>
                      <c:pt idx="3">
                        <c:v>112.17472221708158</c:v>
                      </c:pt>
                      <c:pt idx="4">
                        <c:v>123.86444444465451</c:v>
                      </c:pt>
                      <c:pt idx="5">
                        <c:v>66.883333333069459</c:v>
                      </c:pt>
                      <c:pt idx="6">
                        <c:v>124.0305555560044</c:v>
                      </c:pt>
                      <c:pt idx="7">
                        <c:v>181.42111111117993</c:v>
                      </c:pt>
                      <c:pt idx="8">
                        <c:v>133.05083333415678</c:v>
                      </c:pt>
                      <c:pt idx="9">
                        <c:v>75.515833332727198</c:v>
                      </c:pt>
                      <c:pt idx="10">
                        <c:v>153.47861111175735</c:v>
                      </c:pt>
                      <c:pt idx="11">
                        <c:v>106.25277777778683</c:v>
                      </c:pt>
                      <c:pt idx="12">
                        <c:v>105.98972222255543</c:v>
                      </c:pt>
                      <c:pt idx="13">
                        <c:v>446.52749999816297</c:v>
                      </c:pt>
                      <c:pt idx="14">
                        <c:v>109.88500000006752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A10F-4BA7-8130-B5CC4C3FC7D8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[Robi_April_NA_Report_Format.xlsx]Sheet1!$C$1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anchor="ctr" anchorCtr="1"/>
                    <a:lstStyle/>
                    <a:p>
                      <a:pPr>
                        <a:defRPr sz="1200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6r2="http://schemas.microsoft.com/office/drawing/2015/06/chart"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[Robi_April_NA_Report_Format.xlsx]Sheet1!$A$2:$A$16</c15:sqref>
                        </c15:formulaRef>
                      </c:ext>
                    </c:extLst>
                    <c:strCache>
                      <c:ptCount val="15"/>
                      <c:pt idx="0">
                        <c:v>Wk 1</c:v>
                      </c:pt>
                      <c:pt idx="1">
                        <c:v>Wk 2</c:v>
                      </c:pt>
                      <c:pt idx="2">
                        <c:v>Wk 3</c:v>
                      </c:pt>
                      <c:pt idx="3">
                        <c:v>Wk 4</c:v>
                      </c:pt>
                      <c:pt idx="4">
                        <c:v>Wk 5</c:v>
                      </c:pt>
                      <c:pt idx="5">
                        <c:v>Wk 6</c:v>
                      </c:pt>
                      <c:pt idx="6">
                        <c:v>Wk 7</c:v>
                      </c:pt>
                      <c:pt idx="7">
                        <c:v>Wk 8</c:v>
                      </c:pt>
                      <c:pt idx="8">
                        <c:v>Wk 9</c:v>
                      </c:pt>
                      <c:pt idx="9">
                        <c:v>Wk 10</c:v>
                      </c:pt>
                      <c:pt idx="10">
                        <c:v>Wk 11</c:v>
                      </c:pt>
                      <c:pt idx="11">
                        <c:v>Wk 12</c:v>
                      </c:pt>
                      <c:pt idx="12">
                        <c:v>Wk 13</c:v>
                      </c:pt>
                      <c:pt idx="13">
                        <c:v>Wk 14</c:v>
                      </c:pt>
                      <c:pt idx="14">
                        <c:v>Wk 15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[Robi_April_NA_Report_Format.xlsx]Sheet1!$C$2:$C$16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32</c:v>
                      </c:pt>
                      <c:pt idx="1">
                        <c:v>44</c:v>
                      </c:pt>
                      <c:pt idx="2">
                        <c:v>159</c:v>
                      </c:pt>
                      <c:pt idx="3">
                        <c:v>85</c:v>
                      </c:pt>
                      <c:pt idx="4">
                        <c:v>52</c:v>
                      </c:pt>
                      <c:pt idx="5">
                        <c:v>29</c:v>
                      </c:pt>
                      <c:pt idx="6">
                        <c:v>46</c:v>
                      </c:pt>
                      <c:pt idx="7">
                        <c:v>39</c:v>
                      </c:pt>
                      <c:pt idx="8">
                        <c:v>36</c:v>
                      </c:pt>
                      <c:pt idx="9">
                        <c:v>27</c:v>
                      </c:pt>
                      <c:pt idx="10">
                        <c:v>35</c:v>
                      </c:pt>
                      <c:pt idx="11">
                        <c:v>19</c:v>
                      </c:pt>
                      <c:pt idx="12">
                        <c:v>28</c:v>
                      </c:pt>
                      <c:pt idx="13">
                        <c:v>64</c:v>
                      </c:pt>
                      <c:pt idx="14">
                        <c:v>37</c:v>
                      </c:pt>
                    </c:numCache>
                  </c:numRef>
                </c:val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0-A10F-4BA7-8130-B5CC4C3FC7D8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3"/>
          <c:order val="3"/>
          <c:tx>
            <c:strRef>
              <c:f>[Robi_April_NA_Report_Format.xlsx]Sheet1!$G$1</c:f>
              <c:strCache>
                <c:ptCount val="1"/>
                <c:pt idx="0">
                  <c:v>Average</c:v>
                </c:pt>
              </c:strCache>
            </c:strRef>
          </c:tx>
          <c:spPr>
            <a:ln w="22225" cap="rnd">
              <a:solidFill>
                <a:schemeClr val="accent4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[Robi_April_NA_Report_Format.xlsx]Sheet1!$G$2:$G$16</c:f>
              <c:numCache>
                <c:formatCode>0.00</c:formatCode>
                <c:ptCount val="15"/>
                <c:pt idx="0">
                  <c:v>136.42031481444138</c:v>
                </c:pt>
                <c:pt idx="1">
                  <c:v>136.42031481444138</c:v>
                </c:pt>
                <c:pt idx="2">
                  <c:v>136.42031481444138</c:v>
                </c:pt>
                <c:pt idx="3">
                  <c:v>136.42031481444138</c:v>
                </c:pt>
                <c:pt idx="4">
                  <c:v>136.42031481444138</c:v>
                </c:pt>
                <c:pt idx="5">
                  <c:v>136.42031481444138</c:v>
                </c:pt>
                <c:pt idx="6">
                  <c:v>136.42031481444138</c:v>
                </c:pt>
                <c:pt idx="7">
                  <c:v>136.42031481444138</c:v>
                </c:pt>
                <c:pt idx="8">
                  <c:v>136.42031481444138</c:v>
                </c:pt>
                <c:pt idx="9">
                  <c:v>136.42031481444138</c:v>
                </c:pt>
                <c:pt idx="10">
                  <c:v>136.42031481444138</c:v>
                </c:pt>
                <c:pt idx="11">
                  <c:v>136.42031481444138</c:v>
                </c:pt>
                <c:pt idx="12">
                  <c:v>136.42031481444138</c:v>
                </c:pt>
                <c:pt idx="13">
                  <c:v>136.42031481444138</c:v>
                </c:pt>
                <c:pt idx="14">
                  <c:v>136.42031481444138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2748672"/>
        <c:axId val="-192747584"/>
      </c:lineChart>
      <c:catAx>
        <c:axId val="-192748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2747584"/>
        <c:crosses val="autoZero"/>
        <c:auto val="1"/>
        <c:lblAlgn val="ctr"/>
        <c:lblOffset val="100"/>
        <c:noMultiLvlLbl val="0"/>
      </c:catAx>
      <c:valAx>
        <c:axId val="-19274758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crossAx val="-19274867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tx1"/>
      </a:solidFill>
      <a:prstDash val="sysDash"/>
      <a:round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781094527363187E-2"/>
          <c:y val="0.32571051112805577"/>
          <c:w val="0.91243781094527365"/>
          <c:h val="0.319056787749437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Sheet1!$I$11</c:f>
              <c:strCache>
                <c:ptCount val="1"/>
                <c:pt idx="0">
                  <c:v>Shifting Target (Link)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Sheet1!$H$12:$H$18</c:f>
              <c:strCache>
                <c:ptCount val="7"/>
                <c:pt idx="0">
                  <c:v>Already Done</c:v>
                </c:pt>
                <c:pt idx="1">
                  <c:v>W-17</c:v>
                </c:pt>
                <c:pt idx="2">
                  <c:v>W-18</c:v>
                </c:pt>
                <c:pt idx="3">
                  <c:v>W-19</c:v>
                </c:pt>
                <c:pt idx="4">
                  <c:v>W-20</c:v>
                </c:pt>
                <c:pt idx="5">
                  <c:v>W-21</c:v>
                </c:pt>
                <c:pt idx="6">
                  <c:v>W-22</c:v>
                </c:pt>
              </c:strCache>
            </c:strRef>
          </c:cat>
          <c:val>
            <c:numRef>
              <c:f>Sheet1!$I$12:$I$18</c:f>
              <c:numCache>
                <c:formatCode>General</c:formatCode>
                <c:ptCount val="7"/>
                <c:pt idx="0">
                  <c:v>4</c:v>
                </c:pt>
                <c:pt idx="1">
                  <c:v>7</c:v>
                </c:pt>
                <c:pt idx="2">
                  <c:v>10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CCD-4ACD-875F-6B0E729B684B}"/>
            </c:ext>
          </c:extLst>
        </c:ser>
        <c:ser>
          <c:idx val="1"/>
          <c:order val="1"/>
          <c:tx>
            <c:strRef>
              <c:f>Sheet1!$J$11</c:f>
              <c:strCache>
                <c:ptCount val="1"/>
                <c:pt idx="0">
                  <c:v>Cumilitive Total (Link)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CCD-4ACD-875F-6B0E729B684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Sheet1!$H$12:$H$18</c:f>
              <c:strCache>
                <c:ptCount val="7"/>
                <c:pt idx="0">
                  <c:v>Already Done</c:v>
                </c:pt>
                <c:pt idx="1">
                  <c:v>W-17</c:v>
                </c:pt>
                <c:pt idx="2">
                  <c:v>W-18</c:v>
                </c:pt>
                <c:pt idx="3">
                  <c:v>W-19</c:v>
                </c:pt>
                <c:pt idx="4">
                  <c:v>W-20</c:v>
                </c:pt>
                <c:pt idx="5">
                  <c:v>W-21</c:v>
                </c:pt>
                <c:pt idx="6">
                  <c:v>W-22</c:v>
                </c:pt>
              </c:strCache>
            </c:strRef>
          </c:cat>
          <c:val>
            <c:numRef>
              <c:f>Sheet1!$J$12:$J$18</c:f>
              <c:numCache>
                <c:formatCode>#,##0</c:formatCode>
                <c:ptCount val="7"/>
                <c:pt idx="0" formatCode="General">
                  <c:v>4</c:v>
                </c:pt>
                <c:pt idx="1">
                  <c:v>11</c:v>
                </c:pt>
                <c:pt idx="2">
                  <c:v>21</c:v>
                </c:pt>
                <c:pt idx="3">
                  <c:v>41</c:v>
                </c:pt>
                <c:pt idx="4">
                  <c:v>66</c:v>
                </c:pt>
                <c:pt idx="5">
                  <c:v>96</c:v>
                </c:pt>
                <c:pt idx="6">
                  <c:v>131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CCD-4ACD-875F-6B0E729B68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82307664"/>
        <c:axId val="-82298416"/>
      </c:barChart>
      <c:catAx>
        <c:axId val="-82307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2298416"/>
        <c:crosses val="autoZero"/>
        <c:auto val="1"/>
        <c:lblAlgn val="ctr"/>
        <c:lblOffset val="100"/>
        <c:noMultiLvlLbl val="0"/>
      </c:catAx>
      <c:valAx>
        <c:axId val="-822984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82307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1856935793473578E-2"/>
          <c:y val="4.1458751222789837E-2"/>
          <c:w val="0.89999984330316918"/>
          <c:h val="0.189102595772852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>
          <a:lumMod val="60000"/>
          <a:lumOff val="40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en-US" sz="1800">
                <a:solidFill>
                  <a:schemeClr val="tx1"/>
                </a:solidFill>
              </a:rPr>
              <a:t>Dark Core Avaliability (Dec'18-Mar'19)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none" spc="0" normalizeH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7122703412073491E-2"/>
          <c:y val="0.22524129074423899"/>
          <c:w val="0.87232174103237092"/>
          <c:h val="0.288179835059466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Sheet1!$G$2</c:f>
              <c:strCache>
                <c:ptCount val="1"/>
                <c:pt idx="0">
                  <c:v>Achive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Sheet1!$F$3:$F$20</c:f>
              <c:strCache>
                <c:ptCount val="18"/>
                <c:pt idx="0">
                  <c:v>Hub10 to DH0126</c:v>
                </c:pt>
                <c:pt idx="1">
                  <c:v>HUB_10 to HUB_14</c:v>
                </c:pt>
                <c:pt idx="2">
                  <c:v>DH0075 to HUB_06</c:v>
                </c:pt>
                <c:pt idx="3">
                  <c:v>DHMRPB4 (HUB_14) to DHKFR58 (DH0019)</c:v>
                </c:pt>
                <c:pt idx="4">
                  <c:v>DHMRPB4(HUB_14) to DHADB44(HUB_18)</c:v>
                </c:pt>
                <c:pt idx="5">
                  <c:v>DHKDM42 (DH0075) to NGSDRJ1 (NG2138)</c:v>
                </c:pt>
                <c:pt idx="6">
                  <c:v>DHKDM30(DH0076) to DHSTR68(DH0285)</c:v>
                </c:pt>
                <c:pt idx="7">
                  <c:v>DHLLB50(DH0164) to DHSTR68(DH0285)</c:v>
                </c:pt>
                <c:pt idx="8">
                  <c:v>DHMRPB4 (HUB_14) to DHSVRJ9 (DH0032)</c:v>
                </c:pt>
                <c:pt idx="9">
                  <c:v>Dhaka-2 to HUB98</c:v>
                </c:pt>
                <c:pt idx="10">
                  <c:v>Dhaka-2 to HUB02</c:v>
                </c:pt>
                <c:pt idx="11">
                  <c:v>MG2121 to NG2136</c:v>
                </c:pt>
                <c:pt idx="12">
                  <c:v>DHKDM42(DH0075) to DHKDM30(DH0076)_DWDM</c:v>
                </c:pt>
                <c:pt idx="13">
                  <c:v>DHKDM42(DH0075) to DHKDM30(DH0076)_OSN</c:v>
                </c:pt>
                <c:pt idx="14">
                  <c:v>DHPTN42(Dhaka_2) to DHICX02(Borak)</c:v>
                </c:pt>
                <c:pt idx="15">
                  <c:v>DHPTN42(Dhaka_2) to DHRMN72(DH0502)</c:v>
                </c:pt>
                <c:pt idx="16">
                  <c:v>DHTIA53(DH0705) to DHRMP53(HUB_05)</c:v>
                </c:pt>
                <c:pt idx="17">
                  <c:v>NGBND30(NG2110) to NGSDRJ1(NG2138)</c:v>
                </c:pt>
              </c:strCache>
            </c:strRef>
          </c:cat>
          <c:val>
            <c:numRef>
              <c:f>Sheet1!$G$3:$G$20</c:f>
              <c:numCache>
                <c:formatCode>0%</c:formatCode>
                <c:ptCount val="1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 formatCode="0.00%">
                  <c:v>0.98654513888775708</c:v>
                </c:pt>
                <c:pt idx="7" formatCode="0.00%">
                  <c:v>0.99086226851794046</c:v>
                </c:pt>
                <c:pt idx="8" formatCode="0.00%">
                  <c:v>0.99653935185227094</c:v>
                </c:pt>
                <c:pt idx="9" formatCode="0.00%">
                  <c:v>0.98975694444396478</c:v>
                </c:pt>
                <c:pt idx="10" formatCode="0.00%">
                  <c:v>0.9788946759259004</c:v>
                </c:pt>
                <c:pt idx="11" formatCode="0.00%">
                  <c:v>0.99131944444442011</c:v>
                </c:pt>
                <c:pt idx="12" formatCode="0.00%">
                  <c:v>0.98887364969135283</c:v>
                </c:pt>
                <c:pt idx="13" formatCode="0.00%">
                  <c:v>0.99721315586418013</c:v>
                </c:pt>
                <c:pt idx="14" formatCode="0.00%">
                  <c:v>0.99387210648140656</c:v>
                </c:pt>
                <c:pt idx="15" formatCode="0.00%">
                  <c:v>0.98579774305556689</c:v>
                </c:pt>
                <c:pt idx="16" formatCode="0.00%">
                  <c:v>0.99886496913574474</c:v>
                </c:pt>
                <c:pt idx="17" formatCode="0.00%">
                  <c:v>0.98401871141983677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148-4EE6-9B53-D6CD4CED19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overlap val="-27"/>
        <c:axId val="-82300592"/>
        <c:axId val="-82294064"/>
      </c:barChart>
      <c:lineChart>
        <c:grouping val="standard"/>
        <c:varyColors val="0"/>
        <c:ser>
          <c:idx val="1"/>
          <c:order val="1"/>
          <c:tx>
            <c:strRef>
              <c:f>Sheet1!$H$2</c:f>
              <c:strCache>
                <c:ptCount val="1"/>
                <c:pt idx="0">
                  <c:v>Traget (99% Yearly)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Sheet1!$F$3:$F$20</c:f>
              <c:strCache>
                <c:ptCount val="18"/>
                <c:pt idx="0">
                  <c:v>Hub10 to DH0126</c:v>
                </c:pt>
                <c:pt idx="1">
                  <c:v>HUB_10 to HUB_14</c:v>
                </c:pt>
                <c:pt idx="2">
                  <c:v>DH0075 to HUB_06</c:v>
                </c:pt>
                <c:pt idx="3">
                  <c:v>DHMRPB4 (HUB_14) to DHKFR58 (DH0019)</c:v>
                </c:pt>
                <c:pt idx="4">
                  <c:v>DHMRPB4(HUB_14) to DHADB44(HUB_18)</c:v>
                </c:pt>
                <c:pt idx="5">
                  <c:v>DHKDM42 (DH0075) to NGSDRJ1 (NG2138)</c:v>
                </c:pt>
                <c:pt idx="6">
                  <c:v>DHKDM30(DH0076) to DHSTR68(DH0285)</c:v>
                </c:pt>
                <c:pt idx="7">
                  <c:v>DHLLB50(DH0164) to DHSTR68(DH0285)</c:v>
                </c:pt>
                <c:pt idx="8">
                  <c:v>DHMRPB4 (HUB_14) to DHSVRJ9 (DH0032)</c:v>
                </c:pt>
                <c:pt idx="9">
                  <c:v>Dhaka-2 to HUB98</c:v>
                </c:pt>
                <c:pt idx="10">
                  <c:v>Dhaka-2 to HUB02</c:v>
                </c:pt>
                <c:pt idx="11">
                  <c:v>MG2121 to NG2136</c:v>
                </c:pt>
                <c:pt idx="12">
                  <c:v>DHKDM42(DH0075) to DHKDM30(DH0076)_DWDM</c:v>
                </c:pt>
                <c:pt idx="13">
                  <c:v>DHKDM42(DH0075) to DHKDM30(DH0076)_OSN</c:v>
                </c:pt>
                <c:pt idx="14">
                  <c:v>DHPTN42(Dhaka_2) to DHICX02(Borak)</c:v>
                </c:pt>
                <c:pt idx="15">
                  <c:v>DHPTN42(Dhaka_2) to DHRMN72(DH0502)</c:v>
                </c:pt>
                <c:pt idx="16">
                  <c:v>DHTIA53(DH0705) to DHRMP53(HUB_05)</c:v>
                </c:pt>
                <c:pt idx="17">
                  <c:v>NGBND30(NG2110) to NGSDRJ1(NG2138)</c:v>
                </c:pt>
              </c:strCache>
            </c:strRef>
          </c:cat>
          <c:val>
            <c:numRef>
              <c:f>Sheet1!$H$3:$H$20</c:f>
              <c:numCache>
                <c:formatCode>0.00%</c:formatCode>
                <c:ptCount val="18"/>
                <c:pt idx="0">
                  <c:v>0.99</c:v>
                </c:pt>
                <c:pt idx="1">
                  <c:v>0.99</c:v>
                </c:pt>
                <c:pt idx="2">
                  <c:v>0.99</c:v>
                </c:pt>
                <c:pt idx="3">
                  <c:v>0.99</c:v>
                </c:pt>
                <c:pt idx="4">
                  <c:v>0.99</c:v>
                </c:pt>
                <c:pt idx="5">
                  <c:v>0.99</c:v>
                </c:pt>
                <c:pt idx="6">
                  <c:v>0.99</c:v>
                </c:pt>
                <c:pt idx="7">
                  <c:v>0.99</c:v>
                </c:pt>
                <c:pt idx="8">
                  <c:v>0.99</c:v>
                </c:pt>
                <c:pt idx="9">
                  <c:v>0.99</c:v>
                </c:pt>
                <c:pt idx="10">
                  <c:v>0.99</c:v>
                </c:pt>
                <c:pt idx="11">
                  <c:v>0.99</c:v>
                </c:pt>
                <c:pt idx="12">
                  <c:v>0.99</c:v>
                </c:pt>
                <c:pt idx="13">
                  <c:v>0.99</c:v>
                </c:pt>
                <c:pt idx="14">
                  <c:v>0.99</c:v>
                </c:pt>
                <c:pt idx="15">
                  <c:v>0.99</c:v>
                </c:pt>
                <c:pt idx="16">
                  <c:v>0.99</c:v>
                </c:pt>
                <c:pt idx="17">
                  <c:v>0.99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148-4EE6-9B53-D6CD4CED19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82300592"/>
        <c:axId val="-82294064"/>
      </c:lineChart>
      <c:catAx>
        <c:axId val="-823005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2294064"/>
        <c:crosses val="autoZero"/>
        <c:auto val="1"/>
        <c:lblAlgn val="ctr"/>
        <c:lblOffset val="100"/>
        <c:noMultiLvlLbl val="0"/>
      </c:catAx>
      <c:valAx>
        <c:axId val="-8229406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230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8458084453232357"/>
          <c:y val="1.6802665688987802E-2"/>
          <c:w val="0.1818392606137503"/>
          <c:h val="0.120801523621651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tx2">
          <a:lumMod val="60000"/>
          <a:lumOff val="40000"/>
        </a:schemeClr>
      </a:solidFill>
      <a:round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8B0F6B-7044-4785-ADBE-35A2207A0AD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B8754E-C4C4-4C5C-BC2B-7BA97AFD5B9B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accent4">
                  <a:lumMod val="50000"/>
                </a:schemeClr>
              </a:solidFill>
              <a:latin typeface="+mn-lt"/>
              <a:ea typeface="Roboto Condensed Light"/>
              <a:cs typeface="Roboto Condensed Light"/>
            </a:rPr>
            <a:t>Dhaka Metro Network Improvement Activity</a:t>
          </a:r>
          <a:endParaRPr lang="en-US" sz="1600" dirty="0">
            <a:latin typeface="+mn-lt"/>
          </a:endParaRPr>
        </a:p>
      </dgm:t>
    </dgm:pt>
    <dgm:pt modelId="{6132116E-0DDE-465A-857B-07329313F3A1}" type="parTrans" cxnId="{8BBCC856-928D-4C3F-963C-7DB149A03D7F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209C0B34-B0C0-48ED-8B9E-60B91D680742}" type="sibTrans" cxnId="{8BBCC856-928D-4C3F-963C-7DB149A03D7F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D4EA034A-16CF-4805-8C7B-53BD01BDDDD2}">
      <dgm:prSet phldrT="[Text]" custT="1"/>
      <dgm:spPr/>
      <dgm:t>
        <a:bodyPr/>
        <a:lstStyle/>
        <a:p>
          <a:r>
            <a:rPr lang="en-US" sz="1600" u="none" strike="noStrike" dirty="0" smtClean="0">
              <a:effectLst/>
            </a:rPr>
            <a:t>• </a:t>
          </a:r>
          <a:r>
            <a:rPr lang="en-US" sz="1600" b="0" i="0" u="none" strike="noStrike" dirty="0" smtClean="0">
              <a:solidFill>
                <a:srgbClr val="000000"/>
              </a:solidFill>
              <a:effectLst/>
              <a:latin typeface="+mn-lt"/>
            </a:rPr>
            <a:t>Working and protection path separation for Dhaka2-HUB02</a:t>
          </a:r>
          <a:endParaRPr lang="en-US" sz="1600" dirty="0">
            <a:latin typeface="+mn-lt"/>
          </a:endParaRPr>
        </a:p>
      </dgm:t>
    </dgm:pt>
    <dgm:pt modelId="{DFDB3FEA-EF3C-459F-9D50-E3CADF0BBBD6}" type="parTrans" cxnId="{28AEACDF-8464-4A8A-BBF0-BD544E38968A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B008DC81-AC72-4810-B2EE-E3C2F38AE6F4}" type="sibTrans" cxnId="{28AEACDF-8464-4A8A-BBF0-BD544E38968A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FEC9E35E-2B2F-41CC-92CE-EAC6E0FBE0AC}">
      <dgm:prSet phldrT="[Text]" custT="1"/>
      <dgm:spPr/>
      <dgm:t>
        <a:bodyPr/>
        <a:lstStyle/>
        <a:p>
          <a:r>
            <a:rPr lang="en-US" sz="1600" u="none" strike="noStrike" dirty="0" smtClean="0">
              <a:effectLst/>
            </a:rPr>
            <a:t>• </a:t>
          </a:r>
          <a:r>
            <a:rPr lang="en-US" sz="1600" dirty="0" smtClean="0">
              <a:latin typeface="+mn-lt"/>
            </a:rPr>
            <a:t>Continuous communication with R&amp;H,PDB,WASA, authority &amp; contractors</a:t>
          </a:r>
          <a:endParaRPr lang="en-US" sz="1600" dirty="0">
            <a:latin typeface="+mn-lt"/>
          </a:endParaRPr>
        </a:p>
      </dgm:t>
    </dgm:pt>
    <dgm:pt modelId="{34FF3872-BDE0-4306-9AEC-3729A5AB6761}" type="parTrans" cxnId="{66C2789D-7A6D-49E8-9CB7-FE39FA7A2254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350ECDF1-F3DC-403D-B1CF-6FD4DCEC1CC4}" type="sibTrans" cxnId="{66C2789D-7A6D-49E8-9CB7-FE39FA7A2254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FDFA9529-5FCA-4EAB-B8FC-E0A52F074697}">
      <dgm:prSet phldrT="[Text]" custT="1"/>
      <dgm:spPr/>
      <dgm:t>
        <a:bodyPr/>
        <a:lstStyle/>
        <a:p>
          <a:r>
            <a:rPr lang="en-US" sz="1600" u="none" strike="noStrike" dirty="0" smtClean="0">
              <a:effectLst/>
            </a:rPr>
            <a:t>• </a:t>
          </a:r>
          <a:r>
            <a:rPr lang="en-US" sz="1600" b="0" i="0" u="none" strike="noStrike" dirty="0" smtClean="0">
              <a:solidFill>
                <a:srgbClr val="000000"/>
              </a:solidFill>
              <a:effectLst/>
              <a:latin typeface="+mn-lt"/>
            </a:rPr>
            <a:t>Preventive Maintenance</a:t>
          </a:r>
          <a:endParaRPr lang="en-US" sz="1600" dirty="0">
            <a:latin typeface="+mn-lt"/>
          </a:endParaRPr>
        </a:p>
      </dgm:t>
    </dgm:pt>
    <dgm:pt modelId="{129DB20B-9558-42CE-98E3-B683BBABD573}" type="parTrans" cxnId="{0CB51982-AC74-4246-985F-31B58767D3F6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0D951288-5037-43DC-9568-6224C8192F9B}" type="sibTrans" cxnId="{0CB51982-AC74-4246-985F-31B58767D3F6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D0B25BA6-0B87-44FA-B475-0BA689328CD4}">
      <dgm:prSet phldrT="[Text]" custT="1"/>
      <dgm:spPr/>
      <dgm:t>
        <a:bodyPr/>
        <a:lstStyle/>
        <a:p>
          <a:r>
            <a:rPr lang="en-US" sz="1600" u="none" strike="noStrike" dirty="0" smtClean="0">
              <a:effectLst/>
            </a:rPr>
            <a:t>• </a:t>
          </a:r>
          <a:r>
            <a:rPr lang="en-US" sz="1600" dirty="0" smtClean="0">
              <a:latin typeface="+mn-lt"/>
            </a:rPr>
            <a:t>Engineers presence all the time at field during the Gov. activities</a:t>
          </a:r>
          <a:endParaRPr lang="en-US" sz="1600" dirty="0">
            <a:latin typeface="+mn-lt"/>
          </a:endParaRPr>
        </a:p>
      </dgm:t>
    </dgm:pt>
    <dgm:pt modelId="{3CDBCA9C-CA64-4EC9-959F-1A89310D90AB}" type="parTrans" cxnId="{2361CAA2-066F-4BF7-92C6-645A5E024C86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AD391965-FCD7-4BA1-9EA9-18A97089DD57}" type="sibTrans" cxnId="{2361CAA2-066F-4BF7-92C6-645A5E024C86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7965FCED-FF09-4673-87E3-7DE202526650}">
      <dgm:prSet phldrT="[Text]" custT="1"/>
      <dgm:spPr/>
      <dgm:t>
        <a:bodyPr/>
        <a:lstStyle/>
        <a:p>
          <a:r>
            <a:rPr lang="en-US" sz="1600" u="none" strike="noStrike" dirty="0" smtClean="0">
              <a:effectLst/>
            </a:rPr>
            <a:t>• </a:t>
          </a:r>
          <a:r>
            <a:rPr lang="en-US" sz="1600" dirty="0" smtClean="0">
              <a:latin typeface="+mn-lt"/>
            </a:rPr>
            <a:t>Regular patrolling to prevent BB Damage</a:t>
          </a:r>
          <a:endParaRPr lang="en-US" sz="1600" dirty="0">
            <a:latin typeface="+mn-lt"/>
          </a:endParaRPr>
        </a:p>
      </dgm:t>
    </dgm:pt>
    <dgm:pt modelId="{165563DA-C76D-4DB2-950B-B04364DF87EF}" type="parTrans" cxnId="{4B903B50-A8A8-444B-847F-EC39FDDA99F0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7DB487BA-B40C-4668-B276-4CCCF9671B79}" type="sibTrans" cxnId="{4B903B50-A8A8-444B-847F-EC39FDDA99F0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CA4710CA-A858-4765-8B43-529DBE025AB0}" type="pres">
      <dgm:prSet presAssocID="{ED8B0F6B-7044-4785-ADBE-35A2207A0AD4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4679705-CE8B-4207-87C1-41A07BF82FFD}" type="pres">
      <dgm:prSet presAssocID="{88B8754E-C4C4-4C5C-BC2B-7BA97AFD5B9B}" presName="thickLine" presStyleLbl="alignNode1" presStyleIdx="0" presStyleCnt="1"/>
      <dgm:spPr/>
    </dgm:pt>
    <dgm:pt modelId="{AC8E9B52-4EA9-4974-968B-EF9F43208638}" type="pres">
      <dgm:prSet presAssocID="{88B8754E-C4C4-4C5C-BC2B-7BA97AFD5B9B}" presName="horz1" presStyleCnt="0"/>
      <dgm:spPr/>
    </dgm:pt>
    <dgm:pt modelId="{C2AD1C5B-DCDA-4A29-A2B5-6C0F18862DDE}" type="pres">
      <dgm:prSet presAssocID="{88B8754E-C4C4-4C5C-BC2B-7BA97AFD5B9B}" presName="tx1" presStyleLbl="revTx" presStyleIdx="0" presStyleCnt="6"/>
      <dgm:spPr/>
      <dgm:t>
        <a:bodyPr/>
        <a:lstStyle/>
        <a:p>
          <a:endParaRPr lang="en-US"/>
        </a:p>
      </dgm:t>
    </dgm:pt>
    <dgm:pt modelId="{BEAE0050-B32C-45E8-8D71-3D4F5FEBE3D9}" type="pres">
      <dgm:prSet presAssocID="{88B8754E-C4C4-4C5C-BC2B-7BA97AFD5B9B}" presName="vert1" presStyleCnt="0"/>
      <dgm:spPr/>
    </dgm:pt>
    <dgm:pt modelId="{219C9FCF-0F4B-4DEA-AF38-70590B9F5098}" type="pres">
      <dgm:prSet presAssocID="{D4EA034A-16CF-4805-8C7B-53BD01BDDDD2}" presName="vertSpace2a" presStyleCnt="0"/>
      <dgm:spPr/>
    </dgm:pt>
    <dgm:pt modelId="{4F8F364A-DD59-4A05-A29A-F83561471E40}" type="pres">
      <dgm:prSet presAssocID="{D4EA034A-16CF-4805-8C7B-53BD01BDDDD2}" presName="horz2" presStyleCnt="0"/>
      <dgm:spPr/>
    </dgm:pt>
    <dgm:pt modelId="{51081DC3-0192-4F85-BFFB-925812A265FB}" type="pres">
      <dgm:prSet presAssocID="{D4EA034A-16CF-4805-8C7B-53BD01BDDDD2}" presName="horzSpace2" presStyleCnt="0"/>
      <dgm:spPr/>
    </dgm:pt>
    <dgm:pt modelId="{B5E9853C-1AD5-44BB-95BB-FC21448182A6}" type="pres">
      <dgm:prSet presAssocID="{D4EA034A-16CF-4805-8C7B-53BD01BDDDD2}" presName="tx2" presStyleLbl="revTx" presStyleIdx="1" presStyleCnt="6"/>
      <dgm:spPr/>
      <dgm:t>
        <a:bodyPr/>
        <a:lstStyle/>
        <a:p>
          <a:endParaRPr lang="en-US"/>
        </a:p>
      </dgm:t>
    </dgm:pt>
    <dgm:pt modelId="{0B8385CF-0CF2-40E5-88A5-4D937EC4D640}" type="pres">
      <dgm:prSet presAssocID="{D4EA034A-16CF-4805-8C7B-53BD01BDDDD2}" presName="vert2" presStyleCnt="0"/>
      <dgm:spPr/>
    </dgm:pt>
    <dgm:pt modelId="{F19AC2D3-78D1-412B-A178-47864387BA6A}" type="pres">
      <dgm:prSet presAssocID="{D4EA034A-16CF-4805-8C7B-53BD01BDDDD2}" presName="thinLine2b" presStyleLbl="callout" presStyleIdx="0" presStyleCnt="5"/>
      <dgm:spPr/>
    </dgm:pt>
    <dgm:pt modelId="{D9A023C2-1653-4486-A8B5-94AACBD8B5D5}" type="pres">
      <dgm:prSet presAssocID="{D4EA034A-16CF-4805-8C7B-53BD01BDDDD2}" presName="vertSpace2b" presStyleCnt="0"/>
      <dgm:spPr/>
    </dgm:pt>
    <dgm:pt modelId="{4FE6B4FC-2E34-4CA1-8452-895704844EC2}" type="pres">
      <dgm:prSet presAssocID="{FEC9E35E-2B2F-41CC-92CE-EAC6E0FBE0AC}" presName="horz2" presStyleCnt="0"/>
      <dgm:spPr/>
    </dgm:pt>
    <dgm:pt modelId="{D6F60454-860E-409E-98CE-B219F29938B0}" type="pres">
      <dgm:prSet presAssocID="{FEC9E35E-2B2F-41CC-92CE-EAC6E0FBE0AC}" presName="horzSpace2" presStyleCnt="0"/>
      <dgm:spPr/>
    </dgm:pt>
    <dgm:pt modelId="{D508346A-1880-4E9C-AAF5-171D8B6D4324}" type="pres">
      <dgm:prSet presAssocID="{FEC9E35E-2B2F-41CC-92CE-EAC6E0FBE0AC}" presName="tx2" presStyleLbl="revTx" presStyleIdx="2" presStyleCnt="6"/>
      <dgm:spPr/>
      <dgm:t>
        <a:bodyPr/>
        <a:lstStyle/>
        <a:p>
          <a:endParaRPr lang="en-US"/>
        </a:p>
      </dgm:t>
    </dgm:pt>
    <dgm:pt modelId="{6E20B057-D60E-4F68-AC63-BA1207422F9B}" type="pres">
      <dgm:prSet presAssocID="{FEC9E35E-2B2F-41CC-92CE-EAC6E0FBE0AC}" presName="vert2" presStyleCnt="0"/>
      <dgm:spPr/>
    </dgm:pt>
    <dgm:pt modelId="{AEB43F44-3A68-425A-87BC-EA9050D2007D}" type="pres">
      <dgm:prSet presAssocID="{FEC9E35E-2B2F-41CC-92CE-EAC6E0FBE0AC}" presName="thinLine2b" presStyleLbl="callout" presStyleIdx="1" presStyleCnt="5"/>
      <dgm:spPr/>
    </dgm:pt>
    <dgm:pt modelId="{6CE9E47B-7CBC-4072-9037-E9B0392C3147}" type="pres">
      <dgm:prSet presAssocID="{FEC9E35E-2B2F-41CC-92CE-EAC6E0FBE0AC}" presName="vertSpace2b" presStyleCnt="0"/>
      <dgm:spPr/>
    </dgm:pt>
    <dgm:pt modelId="{19056AB8-CE88-4C8A-836C-28981147173F}" type="pres">
      <dgm:prSet presAssocID="{7965FCED-FF09-4673-87E3-7DE202526650}" presName="horz2" presStyleCnt="0"/>
      <dgm:spPr/>
    </dgm:pt>
    <dgm:pt modelId="{47867F5F-6EE7-4054-BFBA-C2CF8196E70A}" type="pres">
      <dgm:prSet presAssocID="{7965FCED-FF09-4673-87E3-7DE202526650}" presName="horzSpace2" presStyleCnt="0"/>
      <dgm:spPr/>
    </dgm:pt>
    <dgm:pt modelId="{A0C2E141-2512-43DC-9535-01D60468921B}" type="pres">
      <dgm:prSet presAssocID="{7965FCED-FF09-4673-87E3-7DE202526650}" presName="tx2" presStyleLbl="revTx" presStyleIdx="3" presStyleCnt="6"/>
      <dgm:spPr/>
      <dgm:t>
        <a:bodyPr/>
        <a:lstStyle/>
        <a:p>
          <a:endParaRPr lang="en-US"/>
        </a:p>
      </dgm:t>
    </dgm:pt>
    <dgm:pt modelId="{90C79807-8A35-41A3-A08A-2999E410F56D}" type="pres">
      <dgm:prSet presAssocID="{7965FCED-FF09-4673-87E3-7DE202526650}" presName="vert2" presStyleCnt="0"/>
      <dgm:spPr/>
    </dgm:pt>
    <dgm:pt modelId="{09B05FD9-9204-4F79-A920-0B85D80F0037}" type="pres">
      <dgm:prSet presAssocID="{7965FCED-FF09-4673-87E3-7DE202526650}" presName="thinLine2b" presStyleLbl="callout" presStyleIdx="2" presStyleCnt="5"/>
      <dgm:spPr/>
    </dgm:pt>
    <dgm:pt modelId="{E5738054-F9D3-4D9A-B65C-8585CD418B82}" type="pres">
      <dgm:prSet presAssocID="{7965FCED-FF09-4673-87E3-7DE202526650}" presName="vertSpace2b" presStyleCnt="0"/>
      <dgm:spPr/>
    </dgm:pt>
    <dgm:pt modelId="{1FC04B2A-96EC-4F2C-B228-FD4169E1DDCF}" type="pres">
      <dgm:prSet presAssocID="{D0B25BA6-0B87-44FA-B475-0BA689328CD4}" presName="horz2" presStyleCnt="0"/>
      <dgm:spPr/>
    </dgm:pt>
    <dgm:pt modelId="{ACF87B78-DF5D-4167-98C2-0679201E5FC8}" type="pres">
      <dgm:prSet presAssocID="{D0B25BA6-0B87-44FA-B475-0BA689328CD4}" presName="horzSpace2" presStyleCnt="0"/>
      <dgm:spPr/>
    </dgm:pt>
    <dgm:pt modelId="{65CA09BC-7EA4-4D14-AE1F-B6AB74E50395}" type="pres">
      <dgm:prSet presAssocID="{D0B25BA6-0B87-44FA-B475-0BA689328CD4}" presName="tx2" presStyleLbl="revTx" presStyleIdx="4" presStyleCnt="6"/>
      <dgm:spPr/>
      <dgm:t>
        <a:bodyPr/>
        <a:lstStyle/>
        <a:p>
          <a:endParaRPr lang="en-US"/>
        </a:p>
      </dgm:t>
    </dgm:pt>
    <dgm:pt modelId="{752FE86D-EF22-4CF5-8750-640289CF127A}" type="pres">
      <dgm:prSet presAssocID="{D0B25BA6-0B87-44FA-B475-0BA689328CD4}" presName="vert2" presStyleCnt="0"/>
      <dgm:spPr/>
    </dgm:pt>
    <dgm:pt modelId="{3F6C57A7-59A9-4EEB-A014-EBA8CE99DA08}" type="pres">
      <dgm:prSet presAssocID="{D0B25BA6-0B87-44FA-B475-0BA689328CD4}" presName="thinLine2b" presStyleLbl="callout" presStyleIdx="3" presStyleCnt="5"/>
      <dgm:spPr/>
    </dgm:pt>
    <dgm:pt modelId="{275C52E2-47F5-4C03-8CA2-52B17928F500}" type="pres">
      <dgm:prSet presAssocID="{D0B25BA6-0B87-44FA-B475-0BA689328CD4}" presName="vertSpace2b" presStyleCnt="0"/>
      <dgm:spPr/>
    </dgm:pt>
    <dgm:pt modelId="{BBA382A6-AFF2-406F-888C-567929859EAE}" type="pres">
      <dgm:prSet presAssocID="{FDFA9529-5FCA-4EAB-B8FC-E0A52F074697}" presName="horz2" presStyleCnt="0"/>
      <dgm:spPr/>
    </dgm:pt>
    <dgm:pt modelId="{AEBA0B99-F86E-4B3C-8857-4B4F3DCB435C}" type="pres">
      <dgm:prSet presAssocID="{FDFA9529-5FCA-4EAB-B8FC-E0A52F074697}" presName="horzSpace2" presStyleCnt="0"/>
      <dgm:spPr/>
    </dgm:pt>
    <dgm:pt modelId="{2510026E-B28A-49F6-8EFE-9C0F56BFB083}" type="pres">
      <dgm:prSet presAssocID="{FDFA9529-5FCA-4EAB-B8FC-E0A52F074697}" presName="tx2" presStyleLbl="revTx" presStyleIdx="5" presStyleCnt="6"/>
      <dgm:spPr/>
      <dgm:t>
        <a:bodyPr/>
        <a:lstStyle/>
        <a:p>
          <a:endParaRPr lang="en-US"/>
        </a:p>
      </dgm:t>
    </dgm:pt>
    <dgm:pt modelId="{51446645-C545-4463-996B-D09F17A9437A}" type="pres">
      <dgm:prSet presAssocID="{FDFA9529-5FCA-4EAB-B8FC-E0A52F074697}" presName="vert2" presStyleCnt="0"/>
      <dgm:spPr/>
    </dgm:pt>
    <dgm:pt modelId="{14F17164-5F66-43AC-8EB3-1F3F7693F840}" type="pres">
      <dgm:prSet presAssocID="{FDFA9529-5FCA-4EAB-B8FC-E0A52F074697}" presName="thinLine2b" presStyleLbl="callout" presStyleIdx="4" presStyleCnt="5"/>
      <dgm:spPr/>
    </dgm:pt>
    <dgm:pt modelId="{F27A36FC-9C2F-4D08-8C97-3EC4CD61AF78}" type="pres">
      <dgm:prSet presAssocID="{FDFA9529-5FCA-4EAB-B8FC-E0A52F074697}" presName="vertSpace2b" presStyleCnt="0"/>
      <dgm:spPr/>
    </dgm:pt>
  </dgm:ptLst>
  <dgm:cxnLst>
    <dgm:cxn modelId="{C6FB55E6-CE80-4A0E-A5B7-CC83713D5E70}" type="presOf" srcId="{ED8B0F6B-7044-4785-ADBE-35A2207A0AD4}" destId="{CA4710CA-A858-4765-8B43-529DBE025AB0}" srcOrd="0" destOrd="0" presId="urn:microsoft.com/office/officeart/2008/layout/LinedList"/>
    <dgm:cxn modelId="{52559FE8-9BD7-4447-85DE-0D06E92B0513}" type="presOf" srcId="{FDFA9529-5FCA-4EAB-B8FC-E0A52F074697}" destId="{2510026E-B28A-49F6-8EFE-9C0F56BFB083}" srcOrd="0" destOrd="0" presId="urn:microsoft.com/office/officeart/2008/layout/LinedList"/>
    <dgm:cxn modelId="{4B903B50-A8A8-444B-847F-EC39FDDA99F0}" srcId="{88B8754E-C4C4-4C5C-BC2B-7BA97AFD5B9B}" destId="{7965FCED-FF09-4673-87E3-7DE202526650}" srcOrd="2" destOrd="0" parTransId="{165563DA-C76D-4DB2-950B-B04364DF87EF}" sibTransId="{7DB487BA-B40C-4668-B276-4CCCF9671B79}"/>
    <dgm:cxn modelId="{2361CAA2-066F-4BF7-92C6-645A5E024C86}" srcId="{88B8754E-C4C4-4C5C-BC2B-7BA97AFD5B9B}" destId="{D0B25BA6-0B87-44FA-B475-0BA689328CD4}" srcOrd="3" destOrd="0" parTransId="{3CDBCA9C-CA64-4EC9-959F-1A89310D90AB}" sibTransId="{AD391965-FCD7-4BA1-9EA9-18A97089DD57}"/>
    <dgm:cxn modelId="{28AEACDF-8464-4A8A-BBF0-BD544E38968A}" srcId="{88B8754E-C4C4-4C5C-BC2B-7BA97AFD5B9B}" destId="{D4EA034A-16CF-4805-8C7B-53BD01BDDDD2}" srcOrd="0" destOrd="0" parTransId="{DFDB3FEA-EF3C-459F-9D50-E3CADF0BBBD6}" sibTransId="{B008DC81-AC72-4810-B2EE-E3C2F38AE6F4}"/>
    <dgm:cxn modelId="{66C2789D-7A6D-49E8-9CB7-FE39FA7A2254}" srcId="{88B8754E-C4C4-4C5C-BC2B-7BA97AFD5B9B}" destId="{FEC9E35E-2B2F-41CC-92CE-EAC6E0FBE0AC}" srcOrd="1" destOrd="0" parTransId="{34FF3872-BDE0-4306-9AEC-3729A5AB6761}" sibTransId="{350ECDF1-F3DC-403D-B1CF-6FD4DCEC1CC4}"/>
    <dgm:cxn modelId="{5BFF9286-5C5D-47C6-B495-4BEF06C4278A}" type="presOf" srcId="{FEC9E35E-2B2F-41CC-92CE-EAC6E0FBE0AC}" destId="{D508346A-1880-4E9C-AAF5-171D8B6D4324}" srcOrd="0" destOrd="0" presId="urn:microsoft.com/office/officeart/2008/layout/LinedList"/>
    <dgm:cxn modelId="{0CB51982-AC74-4246-985F-31B58767D3F6}" srcId="{88B8754E-C4C4-4C5C-BC2B-7BA97AFD5B9B}" destId="{FDFA9529-5FCA-4EAB-B8FC-E0A52F074697}" srcOrd="4" destOrd="0" parTransId="{129DB20B-9558-42CE-98E3-B683BBABD573}" sibTransId="{0D951288-5037-43DC-9568-6224C8192F9B}"/>
    <dgm:cxn modelId="{E18F7661-6BC7-4A6E-90DA-5388A0D1399B}" type="presOf" srcId="{D0B25BA6-0B87-44FA-B475-0BA689328CD4}" destId="{65CA09BC-7EA4-4D14-AE1F-B6AB74E50395}" srcOrd="0" destOrd="0" presId="urn:microsoft.com/office/officeart/2008/layout/LinedList"/>
    <dgm:cxn modelId="{72AF7A16-44AB-4F48-8FEC-D74EF87837BF}" type="presOf" srcId="{88B8754E-C4C4-4C5C-BC2B-7BA97AFD5B9B}" destId="{C2AD1C5B-DCDA-4A29-A2B5-6C0F18862DDE}" srcOrd="0" destOrd="0" presId="urn:microsoft.com/office/officeart/2008/layout/LinedList"/>
    <dgm:cxn modelId="{8BBCC856-928D-4C3F-963C-7DB149A03D7F}" srcId="{ED8B0F6B-7044-4785-ADBE-35A2207A0AD4}" destId="{88B8754E-C4C4-4C5C-BC2B-7BA97AFD5B9B}" srcOrd="0" destOrd="0" parTransId="{6132116E-0DDE-465A-857B-07329313F3A1}" sibTransId="{209C0B34-B0C0-48ED-8B9E-60B91D680742}"/>
    <dgm:cxn modelId="{490E8B6D-24B3-410B-B8AE-9BB49D80C60B}" type="presOf" srcId="{7965FCED-FF09-4673-87E3-7DE202526650}" destId="{A0C2E141-2512-43DC-9535-01D60468921B}" srcOrd="0" destOrd="0" presId="urn:microsoft.com/office/officeart/2008/layout/LinedList"/>
    <dgm:cxn modelId="{7E9E114D-3405-4D84-8043-F4F92E502E5C}" type="presOf" srcId="{D4EA034A-16CF-4805-8C7B-53BD01BDDDD2}" destId="{B5E9853C-1AD5-44BB-95BB-FC21448182A6}" srcOrd="0" destOrd="0" presId="urn:microsoft.com/office/officeart/2008/layout/LinedList"/>
    <dgm:cxn modelId="{BBA3C1EE-2561-4C5E-9597-5EEEE75C05F3}" type="presParOf" srcId="{CA4710CA-A858-4765-8B43-529DBE025AB0}" destId="{14679705-CE8B-4207-87C1-41A07BF82FFD}" srcOrd="0" destOrd="0" presId="urn:microsoft.com/office/officeart/2008/layout/LinedList"/>
    <dgm:cxn modelId="{D68EE4C4-CE61-49D7-B0E7-13F2C6E79018}" type="presParOf" srcId="{CA4710CA-A858-4765-8B43-529DBE025AB0}" destId="{AC8E9B52-4EA9-4974-968B-EF9F43208638}" srcOrd="1" destOrd="0" presId="urn:microsoft.com/office/officeart/2008/layout/LinedList"/>
    <dgm:cxn modelId="{3A45E2DC-E33A-451A-8D3F-C579C052BAB6}" type="presParOf" srcId="{AC8E9B52-4EA9-4974-968B-EF9F43208638}" destId="{C2AD1C5B-DCDA-4A29-A2B5-6C0F18862DDE}" srcOrd="0" destOrd="0" presId="urn:microsoft.com/office/officeart/2008/layout/LinedList"/>
    <dgm:cxn modelId="{2890F5A6-6B65-47B8-8000-6BB21FDD3252}" type="presParOf" srcId="{AC8E9B52-4EA9-4974-968B-EF9F43208638}" destId="{BEAE0050-B32C-45E8-8D71-3D4F5FEBE3D9}" srcOrd="1" destOrd="0" presId="urn:microsoft.com/office/officeart/2008/layout/LinedList"/>
    <dgm:cxn modelId="{B8D5F0DA-2CFC-4589-89FA-A594A277A1C9}" type="presParOf" srcId="{BEAE0050-B32C-45E8-8D71-3D4F5FEBE3D9}" destId="{219C9FCF-0F4B-4DEA-AF38-70590B9F5098}" srcOrd="0" destOrd="0" presId="urn:microsoft.com/office/officeart/2008/layout/LinedList"/>
    <dgm:cxn modelId="{C67B8364-7DB4-4F2D-B4BD-3F5DB38E0D5E}" type="presParOf" srcId="{BEAE0050-B32C-45E8-8D71-3D4F5FEBE3D9}" destId="{4F8F364A-DD59-4A05-A29A-F83561471E40}" srcOrd="1" destOrd="0" presId="urn:microsoft.com/office/officeart/2008/layout/LinedList"/>
    <dgm:cxn modelId="{8C29BCE7-81EF-4689-84A5-02EDA43F161A}" type="presParOf" srcId="{4F8F364A-DD59-4A05-A29A-F83561471E40}" destId="{51081DC3-0192-4F85-BFFB-925812A265FB}" srcOrd="0" destOrd="0" presId="urn:microsoft.com/office/officeart/2008/layout/LinedList"/>
    <dgm:cxn modelId="{32FA3E05-6BCD-4E8B-AC2D-DA75B5D89497}" type="presParOf" srcId="{4F8F364A-DD59-4A05-A29A-F83561471E40}" destId="{B5E9853C-1AD5-44BB-95BB-FC21448182A6}" srcOrd="1" destOrd="0" presId="urn:microsoft.com/office/officeart/2008/layout/LinedList"/>
    <dgm:cxn modelId="{7737DA89-C0BE-4B61-93A9-A4DB6BBBDD27}" type="presParOf" srcId="{4F8F364A-DD59-4A05-A29A-F83561471E40}" destId="{0B8385CF-0CF2-40E5-88A5-4D937EC4D640}" srcOrd="2" destOrd="0" presId="urn:microsoft.com/office/officeart/2008/layout/LinedList"/>
    <dgm:cxn modelId="{38464BB2-0B7B-4FCE-BB7C-6CF2F5645646}" type="presParOf" srcId="{BEAE0050-B32C-45E8-8D71-3D4F5FEBE3D9}" destId="{F19AC2D3-78D1-412B-A178-47864387BA6A}" srcOrd="2" destOrd="0" presId="urn:microsoft.com/office/officeart/2008/layout/LinedList"/>
    <dgm:cxn modelId="{79807299-048A-46B5-932D-CA93452E5907}" type="presParOf" srcId="{BEAE0050-B32C-45E8-8D71-3D4F5FEBE3D9}" destId="{D9A023C2-1653-4486-A8B5-94AACBD8B5D5}" srcOrd="3" destOrd="0" presId="urn:microsoft.com/office/officeart/2008/layout/LinedList"/>
    <dgm:cxn modelId="{5FA8B207-85B8-46F0-80A7-B2121AC0168F}" type="presParOf" srcId="{BEAE0050-B32C-45E8-8D71-3D4F5FEBE3D9}" destId="{4FE6B4FC-2E34-4CA1-8452-895704844EC2}" srcOrd="4" destOrd="0" presId="urn:microsoft.com/office/officeart/2008/layout/LinedList"/>
    <dgm:cxn modelId="{D88157E0-3E54-4E3E-863B-7DC336A019E9}" type="presParOf" srcId="{4FE6B4FC-2E34-4CA1-8452-895704844EC2}" destId="{D6F60454-860E-409E-98CE-B219F29938B0}" srcOrd="0" destOrd="0" presId="urn:microsoft.com/office/officeart/2008/layout/LinedList"/>
    <dgm:cxn modelId="{6A547B11-1253-48CB-BA1E-89BAC9BBFFB9}" type="presParOf" srcId="{4FE6B4FC-2E34-4CA1-8452-895704844EC2}" destId="{D508346A-1880-4E9C-AAF5-171D8B6D4324}" srcOrd="1" destOrd="0" presId="urn:microsoft.com/office/officeart/2008/layout/LinedList"/>
    <dgm:cxn modelId="{73F477D2-C1FD-4B67-B65B-9749E430DFF6}" type="presParOf" srcId="{4FE6B4FC-2E34-4CA1-8452-895704844EC2}" destId="{6E20B057-D60E-4F68-AC63-BA1207422F9B}" srcOrd="2" destOrd="0" presId="urn:microsoft.com/office/officeart/2008/layout/LinedList"/>
    <dgm:cxn modelId="{67528D8E-7A43-4DDE-AB41-152D24CE5EF6}" type="presParOf" srcId="{BEAE0050-B32C-45E8-8D71-3D4F5FEBE3D9}" destId="{AEB43F44-3A68-425A-87BC-EA9050D2007D}" srcOrd="5" destOrd="0" presId="urn:microsoft.com/office/officeart/2008/layout/LinedList"/>
    <dgm:cxn modelId="{F08EE78A-AAF3-47B8-84A7-28A745DC4C63}" type="presParOf" srcId="{BEAE0050-B32C-45E8-8D71-3D4F5FEBE3D9}" destId="{6CE9E47B-7CBC-4072-9037-E9B0392C3147}" srcOrd="6" destOrd="0" presId="urn:microsoft.com/office/officeart/2008/layout/LinedList"/>
    <dgm:cxn modelId="{07800ED7-0C03-4B4D-959C-16827DCEE003}" type="presParOf" srcId="{BEAE0050-B32C-45E8-8D71-3D4F5FEBE3D9}" destId="{19056AB8-CE88-4C8A-836C-28981147173F}" srcOrd="7" destOrd="0" presId="urn:microsoft.com/office/officeart/2008/layout/LinedList"/>
    <dgm:cxn modelId="{A92045B6-A5A7-4D77-8A3F-6CCA8414D1E5}" type="presParOf" srcId="{19056AB8-CE88-4C8A-836C-28981147173F}" destId="{47867F5F-6EE7-4054-BFBA-C2CF8196E70A}" srcOrd="0" destOrd="0" presId="urn:microsoft.com/office/officeart/2008/layout/LinedList"/>
    <dgm:cxn modelId="{5F822E90-B30B-4F12-B706-8453D2805D30}" type="presParOf" srcId="{19056AB8-CE88-4C8A-836C-28981147173F}" destId="{A0C2E141-2512-43DC-9535-01D60468921B}" srcOrd="1" destOrd="0" presId="urn:microsoft.com/office/officeart/2008/layout/LinedList"/>
    <dgm:cxn modelId="{207549B7-A8F6-4B79-9C2C-44100051FE93}" type="presParOf" srcId="{19056AB8-CE88-4C8A-836C-28981147173F}" destId="{90C79807-8A35-41A3-A08A-2999E410F56D}" srcOrd="2" destOrd="0" presId="urn:microsoft.com/office/officeart/2008/layout/LinedList"/>
    <dgm:cxn modelId="{B0828BF4-E28C-457E-9BD0-ECAC874B95B8}" type="presParOf" srcId="{BEAE0050-B32C-45E8-8D71-3D4F5FEBE3D9}" destId="{09B05FD9-9204-4F79-A920-0B85D80F0037}" srcOrd="8" destOrd="0" presId="urn:microsoft.com/office/officeart/2008/layout/LinedList"/>
    <dgm:cxn modelId="{D37D4B88-E89D-46B6-9028-87C7B51D7CBD}" type="presParOf" srcId="{BEAE0050-B32C-45E8-8D71-3D4F5FEBE3D9}" destId="{E5738054-F9D3-4D9A-B65C-8585CD418B82}" srcOrd="9" destOrd="0" presId="urn:microsoft.com/office/officeart/2008/layout/LinedList"/>
    <dgm:cxn modelId="{94576E2A-D659-44BE-8839-10DBBF723A32}" type="presParOf" srcId="{BEAE0050-B32C-45E8-8D71-3D4F5FEBE3D9}" destId="{1FC04B2A-96EC-4F2C-B228-FD4169E1DDCF}" srcOrd="10" destOrd="0" presId="urn:microsoft.com/office/officeart/2008/layout/LinedList"/>
    <dgm:cxn modelId="{EF2F33D2-0A5A-45ED-A14F-46580E36A2E5}" type="presParOf" srcId="{1FC04B2A-96EC-4F2C-B228-FD4169E1DDCF}" destId="{ACF87B78-DF5D-4167-98C2-0679201E5FC8}" srcOrd="0" destOrd="0" presId="urn:microsoft.com/office/officeart/2008/layout/LinedList"/>
    <dgm:cxn modelId="{35B8FB67-B04E-4A48-8B21-16224081349B}" type="presParOf" srcId="{1FC04B2A-96EC-4F2C-B228-FD4169E1DDCF}" destId="{65CA09BC-7EA4-4D14-AE1F-B6AB74E50395}" srcOrd="1" destOrd="0" presId="urn:microsoft.com/office/officeart/2008/layout/LinedList"/>
    <dgm:cxn modelId="{A66CDFC2-5EA6-4CE4-AA09-9F1C21F38A68}" type="presParOf" srcId="{1FC04B2A-96EC-4F2C-B228-FD4169E1DDCF}" destId="{752FE86D-EF22-4CF5-8750-640289CF127A}" srcOrd="2" destOrd="0" presId="urn:microsoft.com/office/officeart/2008/layout/LinedList"/>
    <dgm:cxn modelId="{BEC64F33-0C11-4F30-8074-3A3C3AAFEAFE}" type="presParOf" srcId="{BEAE0050-B32C-45E8-8D71-3D4F5FEBE3D9}" destId="{3F6C57A7-59A9-4EEB-A014-EBA8CE99DA08}" srcOrd="11" destOrd="0" presId="urn:microsoft.com/office/officeart/2008/layout/LinedList"/>
    <dgm:cxn modelId="{C352BCE7-24A9-4B8D-9533-09F406CAF533}" type="presParOf" srcId="{BEAE0050-B32C-45E8-8D71-3D4F5FEBE3D9}" destId="{275C52E2-47F5-4C03-8CA2-52B17928F500}" srcOrd="12" destOrd="0" presId="urn:microsoft.com/office/officeart/2008/layout/LinedList"/>
    <dgm:cxn modelId="{D6292898-AF66-4482-B598-877180484E1E}" type="presParOf" srcId="{BEAE0050-B32C-45E8-8D71-3D4F5FEBE3D9}" destId="{BBA382A6-AFF2-406F-888C-567929859EAE}" srcOrd="13" destOrd="0" presId="urn:microsoft.com/office/officeart/2008/layout/LinedList"/>
    <dgm:cxn modelId="{86733763-6088-45A3-A9E6-77EFAC975F7C}" type="presParOf" srcId="{BBA382A6-AFF2-406F-888C-567929859EAE}" destId="{AEBA0B99-F86E-4B3C-8857-4B4F3DCB435C}" srcOrd="0" destOrd="0" presId="urn:microsoft.com/office/officeart/2008/layout/LinedList"/>
    <dgm:cxn modelId="{D31AF53F-3DDD-4EC3-AB07-3AA2A062FC50}" type="presParOf" srcId="{BBA382A6-AFF2-406F-888C-567929859EAE}" destId="{2510026E-B28A-49F6-8EFE-9C0F56BFB083}" srcOrd="1" destOrd="0" presId="urn:microsoft.com/office/officeart/2008/layout/LinedList"/>
    <dgm:cxn modelId="{4BF3994B-AE95-4099-984E-FF639A414D22}" type="presParOf" srcId="{BBA382A6-AFF2-406F-888C-567929859EAE}" destId="{51446645-C545-4463-996B-D09F17A9437A}" srcOrd="2" destOrd="0" presId="urn:microsoft.com/office/officeart/2008/layout/LinedList"/>
    <dgm:cxn modelId="{B6A6AD7E-C4EA-49E4-BD03-33E5E4332F2F}" type="presParOf" srcId="{BEAE0050-B32C-45E8-8D71-3D4F5FEBE3D9}" destId="{14F17164-5F66-43AC-8EB3-1F3F7693F840}" srcOrd="14" destOrd="0" presId="urn:microsoft.com/office/officeart/2008/layout/LinedList"/>
    <dgm:cxn modelId="{7D01A5D3-CB74-48CC-8480-30DAED523F5C}" type="presParOf" srcId="{BEAE0050-B32C-45E8-8D71-3D4F5FEBE3D9}" destId="{F27A36FC-9C2F-4D08-8C97-3EC4CD61AF78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54A64B-EA49-4141-A79B-BA4B777C433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8E498F-D8AE-444D-AEF9-B48DCA5BE8CD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accent4">
                  <a:lumMod val="50000"/>
                </a:schemeClr>
              </a:solidFill>
              <a:latin typeface="+mn-lt"/>
              <a:ea typeface="Roboto Condensed Light"/>
              <a:cs typeface="Roboto Condensed Light"/>
            </a:rPr>
            <a:t>Repetitive Link Down A</a:t>
          </a:r>
          <a:r>
            <a:rPr lang="en-US" sz="1600" dirty="0" smtClean="0">
              <a:latin typeface="+mn-lt"/>
            </a:rPr>
            <a:t>nalysis</a:t>
          </a:r>
          <a:endParaRPr lang="en-US" sz="1600" dirty="0">
            <a:latin typeface="+mn-lt"/>
          </a:endParaRPr>
        </a:p>
      </dgm:t>
    </dgm:pt>
    <dgm:pt modelId="{8B6E9A1F-4B92-41C7-9BFC-4BA732FF2950}" type="parTrans" cxnId="{546F6089-AB5B-46DA-AEC7-3B346D4B4058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A0418B5E-36A5-48D5-A382-E25CBF21243D}" type="sibTrans" cxnId="{546F6089-AB5B-46DA-AEC7-3B346D4B4058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C8F82A3F-D081-4FD1-9FC4-8B876C3BEB05}">
      <dgm:prSet phldrT="[Text]" custT="1"/>
      <dgm:spPr/>
      <dgm:t>
        <a:bodyPr/>
        <a:lstStyle/>
        <a:p>
          <a:r>
            <a:rPr lang="en-US" sz="1600" u="none" strike="noStrike" dirty="0" smtClean="0">
              <a:effectLst/>
            </a:rPr>
            <a:t>• </a:t>
          </a:r>
          <a:r>
            <a:rPr lang="en-US" sz="1600" dirty="0" smtClean="0">
              <a:latin typeface="+mn-lt"/>
            </a:rPr>
            <a:t>Total </a:t>
          </a:r>
          <a:r>
            <a:rPr lang="en-US" sz="1600" b="1" dirty="0" smtClean="0">
              <a:latin typeface="+mn-lt"/>
            </a:rPr>
            <a:t>236 links </a:t>
          </a:r>
          <a:r>
            <a:rPr lang="en-US" sz="1600" dirty="0" smtClean="0">
              <a:latin typeface="+mn-lt"/>
            </a:rPr>
            <a:t>Identified for last 3 months</a:t>
          </a:r>
          <a:endParaRPr lang="en-US" sz="1600" dirty="0">
            <a:latin typeface="+mn-lt"/>
          </a:endParaRPr>
        </a:p>
      </dgm:t>
    </dgm:pt>
    <dgm:pt modelId="{AA3E94E2-D9C2-43A9-8E94-E69AB54445E3}" type="parTrans" cxnId="{50547516-321D-4CF6-8828-39B6F074ABEC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CC255148-5CBD-4771-BF19-36F0503AB4F5}" type="sibTrans" cxnId="{50547516-321D-4CF6-8828-39B6F074ABEC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98E8848F-428A-459F-91FA-28DF740D8BDA}">
      <dgm:prSet phldrT="[Text]" custT="1"/>
      <dgm:spPr/>
      <dgm:t>
        <a:bodyPr/>
        <a:lstStyle/>
        <a:p>
          <a:r>
            <a:rPr lang="en-US" sz="1600" u="none" strike="noStrike" dirty="0" smtClean="0">
              <a:effectLst/>
            </a:rPr>
            <a:t>• </a:t>
          </a:r>
          <a:r>
            <a:rPr lang="en-US" sz="1600" dirty="0" smtClean="0">
              <a:latin typeface="+mn-lt"/>
            </a:rPr>
            <a:t>Priority </a:t>
          </a:r>
          <a:r>
            <a:rPr lang="en-US" sz="1600" b="1" dirty="0" smtClean="0">
              <a:latin typeface="+mn-lt"/>
            </a:rPr>
            <a:t>141 links  </a:t>
          </a:r>
          <a:r>
            <a:rPr lang="en-US" sz="1600" dirty="0" smtClean="0">
              <a:latin typeface="+mn-lt"/>
            </a:rPr>
            <a:t>identified where </a:t>
          </a:r>
          <a:r>
            <a:rPr lang="en-US" sz="1600" b="1" dirty="0" smtClean="0">
              <a:latin typeface="+mn-lt"/>
            </a:rPr>
            <a:t>49 links already solved </a:t>
          </a:r>
          <a:r>
            <a:rPr lang="en-US" sz="1600" dirty="0" smtClean="0">
              <a:latin typeface="+mn-lt"/>
            </a:rPr>
            <a:t>and 92 links WIP</a:t>
          </a:r>
          <a:endParaRPr lang="en-US" sz="1600" dirty="0">
            <a:latin typeface="+mn-lt"/>
          </a:endParaRPr>
        </a:p>
      </dgm:t>
    </dgm:pt>
    <dgm:pt modelId="{287C1F23-30E0-4732-B95A-4594FBB098B0}" type="parTrans" cxnId="{A3039700-F971-4CFF-A270-2AEA5105F466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CCA7B85C-8521-443C-BA99-34F054BB96CA}" type="sibTrans" cxnId="{A3039700-F971-4CFF-A270-2AEA5105F466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ED42AAE5-6156-4C82-BA3B-F446B2FE6CAB}" type="pres">
      <dgm:prSet presAssocID="{0D54A64B-EA49-4141-A79B-BA4B777C433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B35E484-E810-4EBD-BAA8-F5907701B991}" type="pres">
      <dgm:prSet presAssocID="{108E498F-D8AE-444D-AEF9-B48DCA5BE8CD}" presName="thickLine" presStyleLbl="alignNode1" presStyleIdx="0" presStyleCnt="1"/>
      <dgm:spPr/>
    </dgm:pt>
    <dgm:pt modelId="{3998290D-DBDA-40B9-BBEC-39FEA72230A0}" type="pres">
      <dgm:prSet presAssocID="{108E498F-D8AE-444D-AEF9-B48DCA5BE8CD}" presName="horz1" presStyleCnt="0"/>
      <dgm:spPr/>
    </dgm:pt>
    <dgm:pt modelId="{57A85D79-1D00-4EC0-AAA6-49CF059AB55A}" type="pres">
      <dgm:prSet presAssocID="{108E498F-D8AE-444D-AEF9-B48DCA5BE8CD}" presName="tx1" presStyleLbl="revTx" presStyleIdx="0" presStyleCnt="3"/>
      <dgm:spPr/>
      <dgm:t>
        <a:bodyPr/>
        <a:lstStyle/>
        <a:p>
          <a:endParaRPr lang="en-US"/>
        </a:p>
      </dgm:t>
    </dgm:pt>
    <dgm:pt modelId="{01BBFF18-1526-4D05-A0B0-B21E7E33302E}" type="pres">
      <dgm:prSet presAssocID="{108E498F-D8AE-444D-AEF9-B48DCA5BE8CD}" presName="vert1" presStyleCnt="0"/>
      <dgm:spPr/>
    </dgm:pt>
    <dgm:pt modelId="{92D13CF2-5E8A-421A-BF44-09F8030F2B0F}" type="pres">
      <dgm:prSet presAssocID="{C8F82A3F-D081-4FD1-9FC4-8B876C3BEB05}" presName="vertSpace2a" presStyleCnt="0"/>
      <dgm:spPr/>
    </dgm:pt>
    <dgm:pt modelId="{87C5FD3C-EF77-4962-8DFA-E0411D010A4D}" type="pres">
      <dgm:prSet presAssocID="{C8F82A3F-D081-4FD1-9FC4-8B876C3BEB05}" presName="horz2" presStyleCnt="0"/>
      <dgm:spPr/>
    </dgm:pt>
    <dgm:pt modelId="{9AA78628-9A8B-4026-B9F1-73173DB95F66}" type="pres">
      <dgm:prSet presAssocID="{C8F82A3F-D081-4FD1-9FC4-8B876C3BEB05}" presName="horzSpace2" presStyleCnt="0"/>
      <dgm:spPr/>
    </dgm:pt>
    <dgm:pt modelId="{D62BE050-7C98-418C-A0C6-06F5C52A03E3}" type="pres">
      <dgm:prSet presAssocID="{C8F82A3F-D081-4FD1-9FC4-8B876C3BEB05}" presName="tx2" presStyleLbl="revTx" presStyleIdx="1" presStyleCnt="3"/>
      <dgm:spPr/>
      <dgm:t>
        <a:bodyPr/>
        <a:lstStyle/>
        <a:p>
          <a:endParaRPr lang="en-US"/>
        </a:p>
      </dgm:t>
    </dgm:pt>
    <dgm:pt modelId="{DF0E2DAC-9B1D-469E-805A-2666C3B2C7EE}" type="pres">
      <dgm:prSet presAssocID="{C8F82A3F-D081-4FD1-9FC4-8B876C3BEB05}" presName="vert2" presStyleCnt="0"/>
      <dgm:spPr/>
    </dgm:pt>
    <dgm:pt modelId="{86DF5138-5FB0-4D29-8AFD-F5244FC52CD9}" type="pres">
      <dgm:prSet presAssocID="{C8F82A3F-D081-4FD1-9FC4-8B876C3BEB05}" presName="thinLine2b" presStyleLbl="callout" presStyleIdx="0" presStyleCnt="2"/>
      <dgm:spPr/>
    </dgm:pt>
    <dgm:pt modelId="{441CC0FD-BFF4-4ACA-BF2D-F722EAE9FCC6}" type="pres">
      <dgm:prSet presAssocID="{C8F82A3F-D081-4FD1-9FC4-8B876C3BEB05}" presName="vertSpace2b" presStyleCnt="0"/>
      <dgm:spPr/>
    </dgm:pt>
    <dgm:pt modelId="{9050103B-4057-4ECB-9FF1-0929E80CE130}" type="pres">
      <dgm:prSet presAssocID="{98E8848F-428A-459F-91FA-28DF740D8BDA}" presName="horz2" presStyleCnt="0"/>
      <dgm:spPr/>
    </dgm:pt>
    <dgm:pt modelId="{D65BE409-3B6A-4FA7-8C9B-19BF8C82FB89}" type="pres">
      <dgm:prSet presAssocID="{98E8848F-428A-459F-91FA-28DF740D8BDA}" presName="horzSpace2" presStyleCnt="0"/>
      <dgm:spPr/>
    </dgm:pt>
    <dgm:pt modelId="{536AD05F-E02C-4B58-99A8-9A68C299A682}" type="pres">
      <dgm:prSet presAssocID="{98E8848F-428A-459F-91FA-28DF740D8BDA}" presName="tx2" presStyleLbl="revTx" presStyleIdx="2" presStyleCnt="3"/>
      <dgm:spPr/>
      <dgm:t>
        <a:bodyPr/>
        <a:lstStyle/>
        <a:p>
          <a:endParaRPr lang="en-US"/>
        </a:p>
      </dgm:t>
    </dgm:pt>
    <dgm:pt modelId="{42A05110-7D43-4CF0-95DD-75F4D9AC6C3B}" type="pres">
      <dgm:prSet presAssocID="{98E8848F-428A-459F-91FA-28DF740D8BDA}" presName="vert2" presStyleCnt="0"/>
      <dgm:spPr/>
    </dgm:pt>
    <dgm:pt modelId="{775EA7D9-3376-4D96-8143-98D577201BF8}" type="pres">
      <dgm:prSet presAssocID="{98E8848F-428A-459F-91FA-28DF740D8BDA}" presName="thinLine2b" presStyleLbl="callout" presStyleIdx="1" presStyleCnt="2"/>
      <dgm:spPr/>
    </dgm:pt>
    <dgm:pt modelId="{9CD1EC7C-1A8F-4A2A-8A93-A6B1D2B13F90}" type="pres">
      <dgm:prSet presAssocID="{98E8848F-428A-459F-91FA-28DF740D8BDA}" presName="vertSpace2b" presStyleCnt="0"/>
      <dgm:spPr/>
    </dgm:pt>
  </dgm:ptLst>
  <dgm:cxnLst>
    <dgm:cxn modelId="{50547516-321D-4CF6-8828-39B6F074ABEC}" srcId="{108E498F-D8AE-444D-AEF9-B48DCA5BE8CD}" destId="{C8F82A3F-D081-4FD1-9FC4-8B876C3BEB05}" srcOrd="0" destOrd="0" parTransId="{AA3E94E2-D9C2-43A9-8E94-E69AB54445E3}" sibTransId="{CC255148-5CBD-4771-BF19-36F0503AB4F5}"/>
    <dgm:cxn modelId="{0D7AA5CC-411A-458B-AAAD-18878FDAB082}" type="presOf" srcId="{0D54A64B-EA49-4141-A79B-BA4B777C4331}" destId="{ED42AAE5-6156-4C82-BA3B-F446B2FE6CAB}" srcOrd="0" destOrd="0" presId="urn:microsoft.com/office/officeart/2008/layout/LinedList"/>
    <dgm:cxn modelId="{61752858-9F0E-4D55-A1B6-E69A09D98A6B}" type="presOf" srcId="{108E498F-D8AE-444D-AEF9-B48DCA5BE8CD}" destId="{57A85D79-1D00-4EC0-AAA6-49CF059AB55A}" srcOrd="0" destOrd="0" presId="urn:microsoft.com/office/officeart/2008/layout/LinedList"/>
    <dgm:cxn modelId="{BF02C1E7-21D4-4CC8-91F7-DC1DC94AFE67}" type="presOf" srcId="{C8F82A3F-D081-4FD1-9FC4-8B876C3BEB05}" destId="{D62BE050-7C98-418C-A0C6-06F5C52A03E3}" srcOrd="0" destOrd="0" presId="urn:microsoft.com/office/officeart/2008/layout/LinedList"/>
    <dgm:cxn modelId="{546F6089-AB5B-46DA-AEC7-3B346D4B4058}" srcId="{0D54A64B-EA49-4141-A79B-BA4B777C4331}" destId="{108E498F-D8AE-444D-AEF9-B48DCA5BE8CD}" srcOrd="0" destOrd="0" parTransId="{8B6E9A1F-4B92-41C7-9BFC-4BA732FF2950}" sibTransId="{A0418B5E-36A5-48D5-A382-E25CBF21243D}"/>
    <dgm:cxn modelId="{A0A2F982-748D-495E-945E-ABA3B090ABDF}" type="presOf" srcId="{98E8848F-428A-459F-91FA-28DF740D8BDA}" destId="{536AD05F-E02C-4B58-99A8-9A68C299A682}" srcOrd="0" destOrd="0" presId="urn:microsoft.com/office/officeart/2008/layout/LinedList"/>
    <dgm:cxn modelId="{A3039700-F971-4CFF-A270-2AEA5105F466}" srcId="{108E498F-D8AE-444D-AEF9-B48DCA5BE8CD}" destId="{98E8848F-428A-459F-91FA-28DF740D8BDA}" srcOrd="1" destOrd="0" parTransId="{287C1F23-30E0-4732-B95A-4594FBB098B0}" sibTransId="{CCA7B85C-8521-443C-BA99-34F054BB96CA}"/>
    <dgm:cxn modelId="{9EC24C08-A356-4DCC-8A45-C5EA302650EC}" type="presParOf" srcId="{ED42AAE5-6156-4C82-BA3B-F446B2FE6CAB}" destId="{4B35E484-E810-4EBD-BAA8-F5907701B991}" srcOrd="0" destOrd="0" presId="urn:microsoft.com/office/officeart/2008/layout/LinedList"/>
    <dgm:cxn modelId="{4C452BCD-5F44-431C-9B6C-8D9F11CB4366}" type="presParOf" srcId="{ED42AAE5-6156-4C82-BA3B-F446B2FE6CAB}" destId="{3998290D-DBDA-40B9-BBEC-39FEA72230A0}" srcOrd="1" destOrd="0" presId="urn:microsoft.com/office/officeart/2008/layout/LinedList"/>
    <dgm:cxn modelId="{A933061E-D131-4A78-B321-B760AC931DBD}" type="presParOf" srcId="{3998290D-DBDA-40B9-BBEC-39FEA72230A0}" destId="{57A85D79-1D00-4EC0-AAA6-49CF059AB55A}" srcOrd="0" destOrd="0" presId="urn:microsoft.com/office/officeart/2008/layout/LinedList"/>
    <dgm:cxn modelId="{BD6A694E-EA62-43E9-9C66-05ED0712FA96}" type="presParOf" srcId="{3998290D-DBDA-40B9-BBEC-39FEA72230A0}" destId="{01BBFF18-1526-4D05-A0B0-B21E7E33302E}" srcOrd="1" destOrd="0" presId="urn:microsoft.com/office/officeart/2008/layout/LinedList"/>
    <dgm:cxn modelId="{B44B8642-498E-4F83-86C4-039458E3E805}" type="presParOf" srcId="{01BBFF18-1526-4D05-A0B0-B21E7E33302E}" destId="{92D13CF2-5E8A-421A-BF44-09F8030F2B0F}" srcOrd="0" destOrd="0" presId="urn:microsoft.com/office/officeart/2008/layout/LinedList"/>
    <dgm:cxn modelId="{6E809942-3B4A-48A1-B4F7-5FCB7A6C19AD}" type="presParOf" srcId="{01BBFF18-1526-4D05-A0B0-B21E7E33302E}" destId="{87C5FD3C-EF77-4962-8DFA-E0411D010A4D}" srcOrd="1" destOrd="0" presId="urn:microsoft.com/office/officeart/2008/layout/LinedList"/>
    <dgm:cxn modelId="{BF84AE55-98C5-4E85-9175-041CB9F598AE}" type="presParOf" srcId="{87C5FD3C-EF77-4962-8DFA-E0411D010A4D}" destId="{9AA78628-9A8B-4026-B9F1-73173DB95F66}" srcOrd="0" destOrd="0" presId="urn:microsoft.com/office/officeart/2008/layout/LinedList"/>
    <dgm:cxn modelId="{FE854E46-D473-4479-B7F6-B02E1BF59088}" type="presParOf" srcId="{87C5FD3C-EF77-4962-8DFA-E0411D010A4D}" destId="{D62BE050-7C98-418C-A0C6-06F5C52A03E3}" srcOrd="1" destOrd="0" presId="urn:microsoft.com/office/officeart/2008/layout/LinedList"/>
    <dgm:cxn modelId="{86F91EE1-D68E-4528-826F-78FA24A5A956}" type="presParOf" srcId="{87C5FD3C-EF77-4962-8DFA-E0411D010A4D}" destId="{DF0E2DAC-9B1D-469E-805A-2666C3B2C7EE}" srcOrd="2" destOrd="0" presId="urn:microsoft.com/office/officeart/2008/layout/LinedList"/>
    <dgm:cxn modelId="{43B81EA7-7CE9-4A59-A228-8C5C63F00845}" type="presParOf" srcId="{01BBFF18-1526-4D05-A0B0-B21E7E33302E}" destId="{86DF5138-5FB0-4D29-8AFD-F5244FC52CD9}" srcOrd="2" destOrd="0" presId="urn:microsoft.com/office/officeart/2008/layout/LinedList"/>
    <dgm:cxn modelId="{D5ADA851-2BAB-4F61-A3C5-61DE08CDE478}" type="presParOf" srcId="{01BBFF18-1526-4D05-A0B0-B21E7E33302E}" destId="{441CC0FD-BFF4-4ACA-BF2D-F722EAE9FCC6}" srcOrd="3" destOrd="0" presId="urn:microsoft.com/office/officeart/2008/layout/LinedList"/>
    <dgm:cxn modelId="{A727B2CC-9255-4CBC-9D05-F4EBFAF44DA7}" type="presParOf" srcId="{01BBFF18-1526-4D05-A0B0-B21E7E33302E}" destId="{9050103B-4057-4ECB-9FF1-0929E80CE130}" srcOrd="4" destOrd="0" presId="urn:microsoft.com/office/officeart/2008/layout/LinedList"/>
    <dgm:cxn modelId="{55427F71-96E5-453B-AD45-A388D3937C31}" type="presParOf" srcId="{9050103B-4057-4ECB-9FF1-0929E80CE130}" destId="{D65BE409-3B6A-4FA7-8C9B-19BF8C82FB89}" srcOrd="0" destOrd="0" presId="urn:microsoft.com/office/officeart/2008/layout/LinedList"/>
    <dgm:cxn modelId="{62A5D26B-12FA-472E-A770-9D42A8AE7AB8}" type="presParOf" srcId="{9050103B-4057-4ECB-9FF1-0929E80CE130}" destId="{536AD05F-E02C-4B58-99A8-9A68C299A682}" srcOrd="1" destOrd="0" presId="urn:microsoft.com/office/officeart/2008/layout/LinedList"/>
    <dgm:cxn modelId="{1FD0BECF-2A8E-4B38-BE03-8409A6E87755}" type="presParOf" srcId="{9050103B-4057-4ECB-9FF1-0929E80CE130}" destId="{42A05110-7D43-4CF0-95DD-75F4D9AC6C3B}" srcOrd="2" destOrd="0" presId="urn:microsoft.com/office/officeart/2008/layout/LinedList"/>
    <dgm:cxn modelId="{F713FC23-4BC6-4C5B-AEF3-204546F56323}" type="presParOf" srcId="{01BBFF18-1526-4D05-A0B0-B21E7E33302E}" destId="{775EA7D9-3376-4D96-8143-98D577201BF8}" srcOrd="5" destOrd="0" presId="urn:microsoft.com/office/officeart/2008/layout/LinedList"/>
    <dgm:cxn modelId="{BD371A7D-727A-416B-B8FA-5FED9E30B3DE}" type="presParOf" srcId="{01BBFF18-1526-4D05-A0B0-B21E7E33302E}" destId="{9CD1EC7C-1A8F-4A2A-8A93-A6B1D2B13F90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BBEBB0-462D-4D62-8FB9-22EA3680A79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24045E-506B-4D68-86DC-0062EEB52004}">
      <dgm:prSet phldrT="[Text]" custT="1"/>
      <dgm:spPr/>
      <dgm:t>
        <a:bodyPr/>
        <a:lstStyle/>
        <a:p>
          <a:r>
            <a:rPr lang="en-US" sz="2000" dirty="0" smtClean="0"/>
            <a:t>ROBI Complain for </a:t>
          </a:r>
          <a:r>
            <a:rPr lang="en-US" sz="2000" b="1" dirty="0" smtClean="0"/>
            <a:t>13</a:t>
          </a:r>
          <a:r>
            <a:rPr lang="en-US" sz="2000" dirty="0" smtClean="0"/>
            <a:t> Dark Core Links</a:t>
          </a:r>
          <a:endParaRPr lang="en-US" sz="2000" dirty="0"/>
        </a:p>
      </dgm:t>
    </dgm:pt>
    <dgm:pt modelId="{4F3C51A1-611D-41EE-AAC3-59C05DCFAB1C}" type="parTrans" cxnId="{10A52D5C-4542-4A94-8775-552419F06C03}">
      <dgm:prSet/>
      <dgm:spPr/>
      <dgm:t>
        <a:bodyPr/>
        <a:lstStyle/>
        <a:p>
          <a:endParaRPr lang="en-US" sz="2000"/>
        </a:p>
      </dgm:t>
    </dgm:pt>
    <dgm:pt modelId="{92B1AB44-71AB-4EAB-81A6-C7C009265CF4}" type="sibTrans" cxnId="{10A52D5C-4542-4A94-8775-552419F06C03}">
      <dgm:prSet/>
      <dgm:spPr/>
      <dgm:t>
        <a:bodyPr/>
        <a:lstStyle/>
        <a:p>
          <a:endParaRPr lang="en-US" sz="2000"/>
        </a:p>
      </dgm:t>
    </dgm:pt>
    <dgm:pt modelId="{CEB535FF-7AE7-4E2F-A6DE-EB61EFB4340E}">
      <dgm:prSet phldrT="[Text]" custT="1"/>
      <dgm:spPr/>
      <dgm:t>
        <a:bodyPr/>
        <a:lstStyle/>
        <a:p>
          <a:r>
            <a:rPr lang="en-US" sz="1400" u="none" strike="noStrike" dirty="0" smtClean="0">
              <a:effectLst/>
            </a:rPr>
            <a:t>• </a:t>
          </a:r>
          <a:r>
            <a:rPr lang="en-US" sz="1400" dirty="0" smtClean="0">
              <a:latin typeface="Calibri" panose="020F0502020204030204" pitchFamily="34" charset="0"/>
              <a:ea typeface="Calibri" panose="020F0502020204030204" pitchFamily="34" charset="0"/>
            </a:rPr>
            <a:t>Six (</a:t>
          </a:r>
          <a:r>
            <a:rPr lang="en-US" sz="1400" b="1" dirty="0" smtClean="0">
              <a:latin typeface="Calibri" panose="020F0502020204030204" pitchFamily="34" charset="0"/>
              <a:ea typeface="Calibri" panose="020F0502020204030204" pitchFamily="34" charset="0"/>
            </a:rPr>
            <a:t>6</a:t>
          </a:r>
          <a:r>
            <a:rPr lang="en-US" sz="1400" dirty="0" smtClean="0">
              <a:latin typeface="Calibri" panose="020F0502020204030204" pitchFamily="34" charset="0"/>
              <a:ea typeface="Calibri" panose="020F0502020204030204" pitchFamily="34" charset="0"/>
            </a:rPr>
            <a:t>) links have </a:t>
          </a:r>
          <a:r>
            <a:rPr lang="en-US" sz="1400" b="1" dirty="0" smtClean="0">
              <a:latin typeface="Calibri" panose="020F0502020204030204" pitchFamily="34" charset="0"/>
              <a:ea typeface="Calibri" panose="020F0502020204030204" pitchFamily="34" charset="0"/>
            </a:rPr>
            <a:t>100% availability for last 4 months</a:t>
          </a:r>
          <a:endParaRPr lang="en-US" sz="1400" dirty="0"/>
        </a:p>
      </dgm:t>
    </dgm:pt>
    <dgm:pt modelId="{BF55AEA5-21E2-4D6B-B748-B8BD3170A90F}" type="parTrans" cxnId="{6AECAB1A-0A73-45F8-9CC4-B62F0CB0FECC}">
      <dgm:prSet/>
      <dgm:spPr/>
      <dgm:t>
        <a:bodyPr/>
        <a:lstStyle/>
        <a:p>
          <a:endParaRPr lang="en-US" sz="2000"/>
        </a:p>
      </dgm:t>
    </dgm:pt>
    <dgm:pt modelId="{DEC15ADB-1BF8-4D7E-919E-AB9C3950A451}" type="sibTrans" cxnId="{6AECAB1A-0A73-45F8-9CC4-B62F0CB0FECC}">
      <dgm:prSet/>
      <dgm:spPr/>
      <dgm:t>
        <a:bodyPr/>
        <a:lstStyle/>
        <a:p>
          <a:endParaRPr lang="en-US" sz="2000"/>
        </a:p>
      </dgm:t>
    </dgm:pt>
    <dgm:pt modelId="{99A70380-89B2-4726-BD9C-8BF9A9A5A100}">
      <dgm:prSet phldrT="[Text]" custT="1"/>
      <dgm:spPr/>
      <dgm:t>
        <a:bodyPr/>
        <a:lstStyle/>
        <a:p>
          <a:r>
            <a:rPr lang="en-US" sz="1400" u="none" strike="noStrike" dirty="0" smtClean="0">
              <a:effectLst/>
            </a:rPr>
            <a:t>• </a:t>
          </a:r>
          <a:r>
            <a:rPr lang="en-US" sz="1400" dirty="0" smtClean="0">
              <a:latin typeface="Calibri" panose="020F0502020204030204" pitchFamily="34" charset="0"/>
              <a:ea typeface="Calibri" panose="020F0502020204030204" pitchFamily="34" charset="0"/>
            </a:rPr>
            <a:t>Three (</a:t>
          </a:r>
          <a:r>
            <a:rPr lang="en-US" sz="1400" b="1" dirty="0" smtClean="0">
              <a:latin typeface="Calibri" panose="020F0502020204030204" pitchFamily="34" charset="0"/>
              <a:ea typeface="Calibri" panose="020F0502020204030204" pitchFamily="34" charset="0"/>
            </a:rPr>
            <a:t>3</a:t>
          </a:r>
          <a:r>
            <a:rPr lang="en-US" sz="1400" dirty="0" smtClean="0">
              <a:latin typeface="Calibri" panose="020F0502020204030204" pitchFamily="34" charset="0"/>
              <a:ea typeface="Calibri" panose="020F0502020204030204" pitchFamily="34" charset="0"/>
            </a:rPr>
            <a:t>) links were down and meet SLA for last 4 months</a:t>
          </a:r>
          <a:endParaRPr lang="en-US" sz="1400" dirty="0"/>
        </a:p>
      </dgm:t>
    </dgm:pt>
    <dgm:pt modelId="{E752DA37-F75D-4B0C-B1F8-BB513AE5C2CD}" type="parTrans" cxnId="{A1381D56-11B8-472A-A952-E588FD7447CD}">
      <dgm:prSet/>
      <dgm:spPr/>
      <dgm:t>
        <a:bodyPr/>
        <a:lstStyle/>
        <a:p>
          <a:endParaRPr lang="en-US" sz="2000"/>
        </a:p>
      </dgm:t>
    </dgm:pt>
    <dgm:pt modelId="{5D84E359-97DE-4F23-B0A9-2F742924E9C3}" type="sibTrans" cxnId="{A1381D56-11B8-472A-A952-E588FD7447CD}">
      <dgm:prSet/>
      <dgm:spPr/>
      <dgm:t>
        <a:bodyPr/>
        <a:lstStyle/>
        <a:p>
          <a:endParaRPr lang="en-US" sz="2000"/>
        </a:p>
      </dgm:t>
    </dgm:pt>
    <dgm:pt modelId="{94F66936-92DC-4E72-A303-6B261F71EBD3}">
      <dgm:prSet phldrT="[Text]" custT="1"/>
      <dgm:spPr/>
      <dgm:t>
        <a:bodyPr/>
        <a:lstStyle/>
        <a:p>
          <a:r>
            <a:rPr lang="en-US" sz="1400" u="none" strike="noStrike" dirty="0" smtClean="0">
              <a:effectLst/>
            </a:rPr>
            <a:t>• </a:t>
          </a:r>
          <a:r>
            <a:rPr lang="en-US" sz="1400" dirty="0" smtClean="0">
              <a:latin typeface="Calibri" panose="020F0502020204030204" pitchFamily="34" charset="0"/>
              <a:ea typeface="Calibri" panose="020F0502020204030204" pitchFamily="34" charset="0"/>
            </a:rPr>
            <a:t>Three (</a:t>
          </a:r>
          <a:r>
            <a:rPr lang="en-US" sz="1400" b="1" dirty="0" smtClean="0">
              <a:latin typeface="Calibri" panose="020F0502020204030204" pitchFamily="34" charset="0"/>
              <a:ea typeface="Calibri" panose="020F0502020204030204" pitchFamily="34" charset="0"/>
            </a:rPr>
            <a:t>3</a:t>
          </a:r>
          <a:r>
            <a:rPr lang="en-US" sz="1400" dirty="0" smtClean="0">
              <a:latin typeface="Calibri" panose="020F0502020204030204" pitchFamily="34" charset="0"/>
              <a:ea typeface="Calibri" panose="020F0502020204030204" pitchFamily="34" charset="0"/>
            </a:rPr>
            <a:t>) links repetitively down and could not meet SLA  for last 4 months</a:t>
          </a:r>
          <a:endParaRPr lang="en-US" sz="1400" dirty="0"/>
        </a:p>
      </dgm:t>
    </dgm:pt>
    <dgm:pt modelId="{B0B8A198-C8B7-4677-BEA2-309DB8EB1212}" type="parTrans" cxnId="{A9E5DB77-11D4-4422-9DDB-8694757E4E37}">
      <dgm:prSet/>
      <dgm:spPr/>
      <dgm:t>
        <a:bodyPr/>
        <a:lstStyle/>
        <a:p>
          <a:endParaRPr lang="en-US" sz="2000"/>
        </a:p>
      </dgm:t>
    </dgm:pt>
    <dgm:pt modelId="{67BB0E4E-1300-419D-B514-63FBBE94E4AE}" type="sibTrans" cxnId="{A9E5DB77-11D4-4422-9DDB-8694757E4E37}">
      <dgm:prSet/>
      <dgm:spPr/>
      <dgm:t>
        <a:bodyPr/>
        <a:lstStyle/>
        <a:p>
          <a:endParaRPr lang="en-US" sz="2000"/>
        </a:p>
      </dgm:t>
    </dgm:pt>
    <dgm:pt modelId="{F838E668-02EE-4470-82B2-D4AA9D427F4A}">
      <dgm:prSet phldrT="[Text]" custT="1"/>
      <dgm:spPr/>
      <dgm:t>
        <a:bodyPr/>
        <a:lstStyle/>
        <a:p>
          <a:r>
            <a:rPr lang="en-US" sz="1400" u="none" strike="noStrike" dirty="0" smtClean="0">
              <a:effectLst/>
            </a:rPr>
            <a:t>• </a:t>
          </a:r>
          <a:r>
            <a:rPr lang="en-US" sz="1400" dirty="0" smtClean="0">
              <a:latin typeface="Calibri" panose="020F0502020204030204" pitchFamily="34" charset="0"/>
              <a:ea typeface="Calibri" panose="020F0502020204030204" pitchFamily="34" charset="0"/>
            </a:rPr>
            <a:t>One (</a:t>
          </a:r>
          <a:r>
            <a:rPr lang="en-US" sz="1400" b="1" dirty="0" smtClean="0">
              <a:latin typeface="Calibri" panose="020F0502020204030204" pitchFamily="34" charset="0"/>
              <a:ea typeface="Calibri" panose="020F0502020204030204" pitchFamily="34" charset="0"/>
            </a:rPr>
            <a:t>1</a:t>
          </a:r>
          <a:r>
            <a:rPr lang="en-US" sz="1400" dirty="0" smtClean="0">
              <a:latin typeface="Calibri" panose="020F0502020204030204" pitchFamily="34" charset="0"/>
              <a:ea typeface="Calibri" panose="020F0502020204030204" pitchFamily="34" charset="0"/>
            </a:rPr>
            <a:t>) link is not under SCL</a:t>
          </a:r>
          <a:endParaRPr lang="en-US" sz="1400" dirty="0"/>
        </a:p>
      </dgm:t>
    </dgm:pt>
    <dgm:pt modelId="{BCDC2B48-D887-42FE-8B97-AA644969ACD7}" type="parTrans" cxnId="{5027BF00-680A-4603-AF31-A8D60CE7AEAF}">
      <dgm:prSet/>
      <dgm:spPr/>
      <dgm:t>
        <a:bodyPr/>
        <a:lstStyle/>
        <a:p>
          <a:endParaRPr lang="en-US" sz="2000"/>
        </a:p>
      </dgm:t>
    </dgm:pt>
    <dgm:pt modelId="{42A876CA-5577-4544-97D0-D942959F5F51}" type="sibTrans" cxnId="{5027BF00-680A-4603-AF31-A8D60CE7AEAF}">
      <dgm:prSet/>
      <dgm:spPr/>
      <dgm:t>
        <a:bodyPr/>
        <a:lstStyle/>
        <a:p>
          <a:endParaRPr lang="en-US" sz="2000"/>
        </a:p>
      </dgm:t>
    </dgm:pt>
    <dgm:pt modelId="{6D105ABA-B61E-4E9D-B55D-1D187EE85901}" type="pres">
      <dgm:prSet presAssocID="{07BBEBB0-462D-4D62-8FB9-22EA3680A79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E07248A-4F2F-45B2-AD27-E514048EB54D}" type="pres">
      <dgm:prSet presAssocID="{3424045E-506B-4D68-86DC-0062EEB52004}" presName="thickLine" presStyleLbl="alignNode1" presStyleIdx="0" presStyleCnt="1"/>
      <dgm:spPr/>
    </dgm:pt>
    <dgm:pt modelId="{F160B41B-F468-4C57-9BAB-756DC0F5CDE7}" type="pres">
      <dgm:prSet presAssocID="{3424045E-506B-4D68-86DC-0062EEB52004}" presName="horz1" presStyleCnt="0"/>
      <dgm:spPr/>
    </dgm:pt>
    <dgm:pt modelId="{6D314DAB-D63C-4063-8BC0-F1FCD03180AF}" type="pres">
      <dgm:prSet presAssocID="{3424045E-506B-4D68-86DC-0062EEB52004}" presName="tx1" presStyleLbl="revTx" presStyleIdx="0" presStyleCnt="5"/>
      <dgm:spPr/>
      <dgm:t>
        <a:bodyPr/>
        <a:lstStyle/>
        <a:p>
          <a:endParaRPr lang="en-US"/>
        </a:p>
      </dgm:t>
    </dgm:pt>
    <dgm:pt modelId="{56967FE0-392A-4EA5-BB72-52749D230317}" type="pres">
      <dgm:prSet presAssocID="{3424045E-506B-4D68-86DC-0062EEB52004}" presName="vert1" presStyleCnt="0"/>
      <dgm:spPr/>
    </dgm:pt>
    <dgm:pt modelId="{84401996-09BD-433A-B421-E99257FD0899}" type="pres">
      <dgm:prSet presAssocID="{CEB535FF-7AE7-4E2F-A6DE-EB61EFB4340E}" presName="vertSpace2a" presStyleCnt="0"/>
      <dgm:spPr/>
    </dgm:pt>
    <dgm:pt modelId="{A13C77CF-10D6-4B2F-B431-630BA00D8F9A}" type="pres">
      <dgm:prSet presAssocID="{CEB535FF-7AE7-4E2F-A6DE-EB61EFB4340E}" presName="horz2" presStyleCnt="0"/>
      <dgm:spPr/>
    </dgm:pt>
    <dgm:pt modelId="{F724C551-BB01-4137-878C-C6F39450812D}" type="pres">
      <dgm:prSet presAssocID="{CEB535FF-7AE7-4E2F-A6DE-EB61EFB4340E}" presName="horzSpace2" presStyleCnt="0"/>
      <dgm:spPr/>
    </dgm:pt>
    <dgm:pt modelId="{DB295768-61C3-438D-944B-EFA776471FDA}" type="pres">
      <dgm:prSet presAssocID="{CEB535FF-7AE7-4E2F-A6DE-EB61EFB4340E}" presName="tx2" presStyleLbl="revTx" presStyleIdx="1" presStyleCnt="5"/>
      <dgm:spPr/>
      <dgm:t>
        <a:bodyPr/>
        <a:lstStyle/>
        <a:p>
          <a:endParaRPr lang="en-US"/>
        </a:p>
      </dgm:t>
    </dgm:pt>
    <dgm:pt modelId="{F2262741-3C73-4567-8867-AE4EA1BA0E9F}" type="pres">
      <dgm:prSet presAssocID="{CEB535FF-7AE7-4E2F-A6DE-EB61EFB4340E}" presName="vert2" presStyleCnt="0"/>
      <dgm:spPr/>
    </dgm:pt>
    <dgm:pt modelId="{E9E9E20A-2FC9-4055-898D-550615450CDF}" type="pres">
      <dgm:prSet presAssocID="{CEB535FF-7AE7-4E2F-A6DE-EB61EFB4340E}" presName="thinLine2b" presStyleLbl="callout" presStyleIdx="0" presStyleCnt="4"/>
      <dgm:spPr/>
    </dgm:pt>
    <dgm:pt modelId="{CEDB718A-702B-4604-8244-AF350FB5ABBD}" type="pres">
      <dgm:prSet presAssocID="{CEB535FF-7AE7-4E2F-A6DE-EB61EFB4340E}" presName="vertSpace2b" presStyleCnt="0"/>
      <dgm:spPr/>
    </dgm:pt>
    <dgm:pt modelId="{316B2BEF-14D3-402F-A158-A26669E8706C}" type="pres">
      <dgm:prSet presAssocID="{99A70380-89B2-4726-BD9C-8BF9A9A5A100}" presName="horz2" presStyleCnt="0"/>
      <dgm:spPr/>
    </dgm:pt>
    <dgm:pt modelId="{E0A7832B-8E4C-4740-B906-E28905EBB6FA}" type="pres">
      <dgm:prSet presAssocID="{99A70380-89B2-4726-BD9C-8BF9A9A5A100}" presName="horzSpace2" presStyleCnt="0"/>
      <dgm:spPr/>
    </dgm:pt>
    <dgm:pt modelId="{159C44A1-8C91-4A31-8000-D53F676619B2}" type="pres">
      <dgm:prSet presAssocID="{99A70380-89B2-4726-BD9C-8BF9A9A5A100}" presName="tx2" presStyleLbl="revTx" presStyleIdx="2" presStyleCnt="5"/>
      <dgm:spPr/>
      <dgm:t>
        <a:bodyPr/>
        <a:lstStyle/>
        <a:p>
          <a:endParaRPr lang="en-US"/>
        </a:p>
      </dgm:t>
    </dgm:pt>
    <dgm:pt modelId="{8DE432A4-0B40-4B48-AC89-B4065F904D6A}" type="pres">
      <dgm:prSet presAssocID="{99A70380-89B2-4726-BD9C-8BF9A9A5A100}" presName="vert2" presStyleCnt="0"/>
      <dgm:spPr/>
    </dgm:pt>
    <dgm:pt modelId="{478C2D5D-F702-4B5F-BB9A-064F2413BE37}" type="pres">
      <dgm:prSet presAssocID="{99A70380-89B2-4726-BD9C-8BF9A9A5A100}" presName="thinLine2b" presStyleLbl="callout" presStyleIdx="1" presStyleCnt="4"/>
      <dgm:spPr/>
    </dgm:pt>
    <dgm:pt modelId="{DE682257-CCF5-4CB6-8B25-8D614E271815}" type="pres">
      <dgm:prSet presAssocID="{99A70380-89B2-4726-BD9C-8BF9A9A5A100}" presName="vertSpace2b" presStyleCnt="0"/>
      <dgm:spPr/>
    </dgm:pt>
    <dgm:pt modelId="{2B28F29C-2B0D-4CAB-A321-CB8D887EEB1D}" type="pres">
      <dgm:prSet presAssocID="{94F66936-92DC-4E72-A303-6B261F71EBD3}" presName="horz2" presStyleCnt="0"/>
      <dgm:spPr/>
    </dgm:pt>
    <dgm:pt modelId="{1F1B5F74-2C2B-447D-8EAA-B91E04C33088}" type="pres">
      <dgm:prSet presAssocID="{94F66936-92DC-4E72-A303-6B261F71EBD3}" presName="horzSpace2" presStyleCnt="0"/>
      <dgm:spPr/>
    </dgm:pt>
    <dgm:pt modelId="{7D54088C-37E8-4184-BF17-6F3886151D8D}" type="pres">
      <dgm:prSet presAssocID="{94F66936-92DC-4E72-A303-6B261F71EBD3}" presName="tx2" presStyleLbl="revTx" presStyleIdx="3" presStyleCnt="5"/>
      <dgm:spPr/>
      <dgm:t>
        <a:bodyPr/>
        <a:lstStyle/>
        <a:p>
          <a:endParaRPr lang="en-US"/>
        </a:p>
      </dgm:t>
    </dgm:pt>
    <dgm:pt modelId="{ED5A16E1-5792-4A9D-91B6-4815DFD33D88}" type="pres">
      <dgm:prSet presAssocID="{94F66936-92DC-4E72-A303-6B261F71EBD3}" presName="vert2" presStyleCnt="0"/>
      <dgm:spPr/>
    </dgm:pt>
    <dgm:pt modelId="{90EC14C0-E6A6-468C-9FB9-B7873AAE1E27}" type="pres">
      <dgm:prSet presAssocID="{94F66936-92DC-4E72-A303-6B261F71EBD3}" presName="thinLine2b" presStyleLbl="callout" presStyleIdx="2" presStyleCnt="4"/>
      <dgm:spPr/>
    </dgm:pt>
    <dgm:pt modelId="{21576893-55EF-488F-A62F-2A5F363AA45E}" type="pres">
      <dgm:prSet presAssocID="{94F66936-92DC-4E72-A303-6B261F71EBD3}" presName="vertSpace2b" presStyleCnt="0"/>
      <dgm:spPr/>
    </dgm:pt>
    <dgm:pt modelId="{9C63822F-E63F-45C4-8760-35F1047F80FA}" type="pres">
      <dgm:prSet presAssocID="{F838E668-02EE-4470-82B2-D4AA9D427F4A}" presName="horz2" presStyleCnt="0"/>
      <dgm:spPr/>
    </dgm:pt>
    <dgm:pt modelId="{487184AE-E903-4389-A094-1B3AFFF56547}" type="pres">
      <dgm:prSet presAssocID="{F838E668-02EE-4470-82B2-D4AA9D427F4A}" presName="horzSpace2" presStyleCnt="0"/>
      <dgm:spPr/>
    </dgm:pt>
    <dgm:pt modelId="{92DF55A2-61B8-4023-99B2-3AA8B1936EEF}" type="pres">
      <dgm:prSet presAssocID="{F838E668-02EE-4470-82B2-D4AA9D427F4A}" presName="tx2" presStyleLbl="revTx" presStyleIdx="4" presStyleCnt="5"/>
      <dgm:spPr/>
      <dgm:t>
        <a:bodyPr/>
        <a:lstStyle/>
        <a:p>
          <a:endParaRPr lang="en-US"/>
        </a:p>
      </dgm:t>
    </dgm:pt>
    <dgm:pt modelId="{FE723F9D-F1E1-4D7C-ABAA-B5FF81A7209D}" type="pres">
      <dgm:prSet presAssocID="{F838E668-02EE-4470-82B2-D4AA9D427F4A}" presName="vert2" presStyleCnt="0"/>
      <dgm:spPr/>
    </dgm:pt>
    <dgm:pt modelId="{591C7513-C10C-45D5-B1C4-F2EC91F8B119}" type="pres">
      <dgm:prSet presAssocID="{F838E668-02EE-4470-82B2-D4AA9D427F4A}" presName="thinLine2b" presStyleLbl="callout" presStyleIdx="3" presStyleCnt="4"/>
      <dgm:spPr/>
    </dgm:pt>
    <dgm:pt modelId="{4BD4C9B3-E6AF-449E-BBB2-D3BF3FDD1161}" type="pres">
      <dgm:prSet presAssocID="{F838E668-02EE-4470-82B2-D4AA9D427F4A}" presName="vertSpace2b" presStyleCnt="0"/>
      <dgm:spPr/>
    </dgm:pt>
  </dgm:ptLst>
  <dgm:cxnLst>
    <dgm:cxn modelId="{4A69724B-C4A9-482E-ACEA-6095E3E76D24}" type="presOf" srcId="{07BBEBB0-462D-4D62-8FB9-22EA3680A79D}" destId="{6D105ABA-B61E-4E9D-B55D-1D187EE85901}" srcOrd="0" destOrd="0" presId="urn:microsoft.com/office/officeart/2008/layout/LinedList"/>
    <dgm:cxn modelId="{6AECAB1A-0A73-45F8-9CC4-B62F0CB0FECC}" srcId="{3424045E-506B-4D68-86DC-0062EEB52004}" destId="{CEB535FF-7AE7-4E2F-A6DE-EB61EFB4340E}" srcOrd="0" destOrd="0" parTransId="{BF55AEA5-21E2-4D6B-B748-B8BD3170A90F}" sibTransId="{DEC15ADB-1BF8-4D7E-919E-AB9C3950A451}"/>
    <dgm:cxn modelId="{10A52D5C-4542-4A94-8775-552419F06C03}" srcId="{07BBEBB0-462D-4D62-8FB9-22EA3680A79D}" destId="{3424045E-506B-4D68-86DC-0062EEB52004}" srcOrd="0" destOrd="0" parTransId="{4F3C51A1-611D-41EE-AAC3-59C05DCFAB1C}" sibTransId="{92B1AB44-71AB-4EAB-81A6-C7C009265CF4}"/>
    <dgm:cxn modelId="{264D71F6-044C-4365-A3E9-43CBE10E5EA2}" type="presOf" srcId="{3424045E-506B-4D68-86DC-0062EEB52004}" destId="{6D314DAB-D63C-4063-8BC0-F1FCD03180AF}" srcOrd="0" destOrd="0" presId="urn:microsoft.com/office/officeart/2008/layout/LinedList"/>
    <dgm:cxn modelId="{A1381D56-11B8-472A-A952-E588FD7447CD}" srcId="{3424045E-506B-4D68-86DC-0062EEB52004}" destId="{99A70380-89B2-4726-BD9C-8BF9A9A5A100}" srcOrd="1" destOrd="0" parTransId="{E752DA37-F75D-4B0C-B1F8-BB513AE5C2CD}" sibTransId="{5D84E359-97DE-4F23-B0A9-2F742924E9C3}"/>
    <dgm:cxn modelId="{47C0B6E4-DEC4-4C2F-8566-FAE49C139A19}" type="presOf" srcId="{99A70380-89B2-4726-BD9C-8BF9A9A5A100}" destId="{159C44A1-8C91-4A31-8000-D53F676619B2}" srcOrd="0" destOrd="0" presId="urn:microsoft.com/office/officeart/2008/layout/LinedList"/>
    <dgm:cxn modelId="{64D92BFF-C5B4-4CA9-9017-5D4C279293A5}" type="presOf" srcId="{94F66936-92DC-4E72-A303-6B261F71EBD3}" destId="{7D54088C-37E8-4184-BF17-6F3886151D8D}" srcOrd="0" destOrd="0" presId="urn:microsoft.com/office/officeart/2008/layout/LinedList"/>
    <dgm:cxn modelId="{A9E5DB77-11D4-4422-9DDB-8694757E4E37}" srcId="{3424045E-506B-4D68-86DC-0062EEB52004}" destId="{94F66936-92DC-4E72-A303-6B261F71EBD3}" srcOrd="2" destOrd="0" parTransId="{B0B8A198-C8B7-4677-BEA2-309DB8EB1212}" sibTransId="{67BB0E4E-1300-419D-B514-63FBBE94E4AE}"/>
    <dgm:cxn modelId="{F2AE3E30-AA00-4456-A36B-73EBDCA48741}" type="presOf" srcId="{CEB535FF-7AE7-4E2F-A6DE-EB61EFB4340E}" destId="{DB295768-61C3-438D-944B-EFA776471FDA}" srcOrd="0" destOrd="0" presId="urn:microsoft.com/office/officeart/2008/layout/LinedList"/>
    <dgm:cxn modelId="{9C436154-0A68-42D8-80D4-AB0932A54ECA}" type="presOf" srcId="{F838E668-02EE-4470-82B2-D4AA9D427F4A}" destId="{92DF55A2-61B8-4023-99B2-3AA8B1936EEF}" srcOrd="0" destOrd="0" presId="urn:microsoft.com/office/officeart/2008/layout/LinedList"/>
    <dgm:cxn modelId="{5027BF00-680A-4603-AF31-A8D60CE7AEAF}" srcId="{3424045E-506B-4D68-86DC-0062EEB52004}" destId="{F838E668-02EE-4470-82B2-D4AA9D427F4A}" srcOrd="3" destOrd="0" parTransId="{BCDC2B48-D887-42FE-8B97-AA644969ACD7}" sibTransId="{42A876CA-5577-4544-97D0-D942959F5F51}"/>
    <dgm:cxn modelId="{52E302A3-55FD-4984-986B-192FB7989610}" type="presParOf" srcId="{6D105ABA-B61E-4E9D-B55D-1D187EE85901}" destId="{9E07248A-4F2F-45B2-AD27-E514048EB54D}" srcOrd="0" destOrd="0" presId="urn:microsoft.com/office/officeart/2008/layout/LinedList"/>
    <dgm:cxn modelId="{C176FAFA-1FDD-4F97-8E3E-9990C810C135}" type="presParOf" srcId="{6D105ABA-B61E-4E9D-B55D-1D187EE85901}" destId="{F160B41B-F468-4C57-9BAB-756DC0F5CDE7}" srcOrd="1" destOrd="0" presId="urn:microsoft.com/office/officeart/2008/layout/LinedList"/>
    <dgm:cxn modelId="{01717F8A-807E-45AF-93B7-F0BB66C45A7B}" type="presParOf" srcId="{F160B41B-F468-4C57-9BAB-756DC0F5CDE7}" destId="{6D314DAB-D63C-4063-8BC0-F1FCD03180AF}" srcOrd="0" destOrd="0" presId="urn:microsoft.com/office/officeart/2008/layout/LinedList"/>
    <dgm:cxn modelId="{E556EA42-FD61-47D9-B073-1FA051E0B35B}" type="presParOf" srcId="{F160B41B-F468-4C57-9BAB-756DC0F5CDE7}" destId="{56967FE0-392A-4EA5-BB72-52749D230317}" srcOrd="1" destOrd="0" presId="urn:microsoft.com/office/officeart/2008/layout/LinedList"/>
    <dgm:cxn modelId="{695FA76E-C771-460B-970C-1426AE2E258F}" type="presParOf" srcId="{56967FE0-392A-4EA5-BB72-52749D230317}" destId="{84401996-09BD-433A-B421-E99257FD0899}" srcOrd="0" destOrd="0" presId="urn:microsoft.com/office/officeart/2008/layout/LinedList"/>
    <dgm:cxn modelId="{FE878535-69AC-4EB5-BC7A-4052868D1F8D}" type="presParOf" srcId="{56967FE0-392A-4EA5-BB72-52749D230317}" destId="{A13C77CF-10D6-4B2F-B431-630BA00D8F9A}" srcOrd="1" destOrd="0" presId="urn:microsoft.com/office/officeart/2008/layout/LinedList"/>
    <dgm:cxn modelId="{C41CA4A0-CCC0-462E-BA60-EDAB23183D0E}" type="presParOf" srcId="{A13C77CF-10D6-4B2F-B431-630BA00D8F9A}" destId="{F724C551-BB01-4137-878C-C6F39450812D}" srcOrd="0" destOrd="0" presId="urn:microsoft.com/office/officeart/2008/layout/LinedList"/>
    <dgm:cxn modelId="{8F1E2CD3-805E-4CF7-BF60-93CF15E36B33}" type="presParOf" srcId="{A13C77CF-10D6-4B2F-B431-630BA00D8F9A}" destId="{DB295768-61C3-438D-944B-EFA776471FDA}" srcOrd="1" destOrd="0" presId="urn:microsoft.com/office/officeart/2008/layout/LinedList"/>
    <dgm:cxn modelId="{D68B6A29-E5DC-451B-89C7-C1C3ABA46A33}" type="presParOf" srcId="{A13C77CF-10D6-4B2F-B431-630BA00D8F9A}" destId="{F2262741-3C73-4567-8867-AE4EA1BA0E9F}" srcOrd="2" destOrd="0" presId="urn:microsoft.com/office/officeart/2008/layout/LinedList"/>
    <dgm:cxn modelId="{3918E9E1-3810-4849-853A-D0BAF2E54D3F}" type="presParOf" srcId="{56967FE0-392A-4EA5-BB72-52749D230317}" destId="{E9E9E20A-2FC9-4055-898D-550615450CDF}" srcOrd="2" destOrd="0" presId="urn:microsoft.com/office/officeart/2008/layout/LinedList"/>
    <dgm:cxn modelId="{DD5AD69F-5650-43E1-AD74-5AB17297F90C}" type="presParOf" srcId="{56967FE0-392A-4EA5-BB72-52749D230317}" destId="{CEDB718A-702B-4604-8244-AF350FB5ABBD}" srcOrd="3" destOrd="0" presId="urn:microsoft.com/office/officeart/2008/layout/LinedList"/>
    <dgm:cxn modelId="{27B5B506-20A1-4EFD-AC3A-27CFEA805028}" type="presParOf" srcId="{56967FE0-392A-4EA5-BB72-52749D230317}" destId="{316B2BEF-14D3-402F-A158-A26669E8706C}" srcOrd="4" destOrd="0" presId="urn:microsoft.com/office/officeart/2008/layout/LinedList"/>
    <dgm:cxn modelId="{35B94778-49DE-4CDE-8A31-7FDF8EB7F66A}" type="presParOf" srcId="{316B2BEF-14D3-402F-A158-A26669E8706C}" destId="{E0A7832B-8E4C-4740-B906-E28905EBB6FA}" srcOrd="0" destOrd="0" presId="urn:microsoft.com/office/officeart/2008/layout/LinedList"/>
    <dgm:cxn modelId="{B0E1DFDE-EB82-4E99-84A4-5A16D68F80BA}" type="presParOf" srcId="{316B2BEF-14D3-402F-A158-A26669E8706C}" destId="{159C44A1-8C91-4A31-8000-D53F676619B2}" srcOrd="1" destOrd="0" presId="urn:microsoft.com/office/officeart/2008/layout/LinedList"/>
    <dgm:cxn modelId="{4CBBF3D2-370E-4FE4-BDFA-7ECD4B7EE07F}" type="presParOf" srcId="{316B2BEF-14D3-402F-A158-A26669E8706C}" destId="{8DE432A4-0B40-4B48-AC89-B4065F904D6A}" srcOrd="2" destOrd="0" presId="urn:microsoft.com/office/officeart/2008/layout/LinedList"/>
    <dgm:cxn modelId="{B385378E-2D87-4922-B1CF-4E93C497FD74}" type="presParOf" srcId="{56967FE0-392A-4EA5-BB72-52749D230317}" destId="{478C2D5D-F702-4B5F-BB9A-064F2413BE37}" srcOrd="5" destOrd="0" presId="urn:microsoft.com/office/officeart/2008/layout/LinedList"/>
    <dgm:cxn modelId="{CC112DB6-A233-49B9-AE70-21F3E23212F3}" type="presParOf" srcId="{56967FE0-392A-4EA5-BB72-52749D230317}" destId="{DE682257-CCF5-4CB6-8B25-8D614E271815}" srcOrd="6" destOrd="0" presId="urn:microsoft.com/office/officeart/2008/layout/LinedList"/>
    <dgm:cxn modelId="{4A3BAABE-8F6B-4E5C-9B8B-5CBB1968F3C0}" type="presParOf" srcId="{56967FE0-392A-4EA5-BB72-52749D230317}" destId="{2B28F29C-2B0D-4CAB-A321-CB8D887EEB1D}" srcOrd="7" destOrd="0" presId="urn:microsoft.com/office/officeart/2008/layout/LinedList"/>
    <dgm:cxn modelId="{368EAFD7-150A-4813-A4F1-261386C4C144}" type="presParOf" srcId="{2B28F29C-2B0D-4CAB-A321-CB8D887EEB1D}" destId="{1F1B5F74-2C2B-447D-8EAA-B91E04C33088}" srcOrd="0" destOrd="0" presId="urn:microsoft.com/office/officeart/2008/layout/LinedList"/>
    <dgm:cxn modelId="{B6118160-DDC7-400A-A2F9-F08A830CC6D5}" type="presParOf" srcId="{2B28F29C-2B0D-4CAB-A321-CB8D887EEB1D}" destId="{7D54088C-37E8-4184-BF17-6F3886151D8D}" srcOrd="1" destOrd="0" presId="urn:microsoft.com/office/officeart/2008/layout/LinedList"/>
    <dgm:cxn modelId="{7B7F6EE3-B296-4F75-B189-63D579FFACD2}" type="presParOf" srcId="{2B28F29C-2B0D-4CAB-A321-CB8D887EEB1D}" destId="{ED5A16E1-5792-4A9D-91B6-4815DFD33D88}" srcOrd="2" destOrd="0" presId="urn:microsoft.com/office/officeart/2008/layout/LinedList"/>
    <dgm:cxn modelId="{DC36FF69-50F1-4A34-B13B-C29F2F4EDC3F}" type="presParOf" srcId="{56967FE0-392A-4EA5-BB72-52749D230317}" destId="{90EC14C0-E6A6-468C-9FB9-B7873AAE1E27}" srcOrd="8" destOrd="0" presId="urn:microsoft.com/office/officeart/2008/layout/LinedList"/>
    <dgm:cxn modelId="{890642D6-443F-4437-A634-46233A2BA53F}" type="presParOf" srcId="{56967FE0-392A-4EA5-BB72-52749D230317}" destId="{21576893-55EF-488F-A62F-2A5F363AA45E}" srcOrd="9" destOrd="0" presId="urn:microsoft.com/office/officeart/2008/layout/LinedList"/>
    <dgm:cxn modelId="{1515C558-D681-41D5-B614-CEBBFC781C44}" type="presParOf" srcId="{56967FE0-392A-4EA5-BB72-52749D230317}" destId="{9C63822F-E63F-45C4-8760-35F1047F80FA}" srcOrd="10" destOrd="0" presId="urn:microsoft.com/office/officeart/2008/layout/LinedList"/>
    <dgm:cxn modelId="{A7634481-B641-49BC-A11B-FED14B0C9D0E}" type="presParOf" srcId="{9C63822F-E63F-45C4-8760-35F1047F80FA}" destId="{487184AE-E903-4389-A094-1B3AFFF56547}" srcOrd="0" destOrd="0" presId="urn:microsoft.com/office/officeart/2008/layout/LinedList"/>
    <dgm:cxn modelId="{B01EA7E4-2DB5-423D-8872-6F8DB4359204}" type="presParOf" srcId="{9C63822F-E63F-45C4-8760-35F1047F80FA}" destId="{92DF55A2-61B8-4023-99B2-3AA8B1936EEF}" srcOrd="1" destOrd="0" presId="urn:microsoft.com/office/officeart/2008/layout/LinedList"/>
    <dgm:cxn modelId="{19664B1B-CB03-49A5-8258-3EE6F20DE9FE}" type="presParOf" srcId="{9C63822F-E63F-45C4-8760-35F1047F80FA}" destId="{FE723F9D-F1E1-4D7C-ABAA-B5FF81A7209D}" srcOrd="2" destOrd="0" presId="urn:microsoft.com/office/officeart/2008/layout/LinedList"/>
    <dgm:cxn modelId="{F4AA3AC0-E5BE-4714-9F79-884E6F12BDBA}" type="presParOf" srcId="{56967FE0-392A-4EA5-BB72-52749D230317}" destId="{591C7513-C10C-45D5-B1C4-F2EC91F8B119}" srcOrd="11" destOrd="0" presId="urn:microsoft.com/office/officeart/2008/layout/LinedList"/>
    <dgm:cxn modelId="{304061F0-BC60-4BD7-9B00-E07ADE3435A1}" type="presParOf" srcId="{56967FE0-392A-4EA5-BB72-52749D230317}" destId="{4BD4C9B3-E6AF-449E-BBB2-D3BF3FDD1161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F0454F-3164-4069-8C90-F881743D0BC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F2858E2-D8FA-46CC-A60B-D6C9730F1CAB}">
      <dgm:prSet phldrT="[Text]" custT="1"/>
      <dgm:spPr>
        <a:xfrm>
          <a:off x="0" y="348"/>
          <a:ext cx="9692746" cy="624490"/>
        </a:xfrm>
        <a:prstGeom prst="roundRect">
          <a:avLst/>
        </a:prstGeom>
      </dgm:spPr>
      <dgm:t>
        <a:bodyPr/>
        <a:lstStyle/>
        <a:p>
          <a:r>
            <a:rPr lang="en-US" sz="2400" i="1" dirty="0" smtClean="0">
              <a:latin typeface="Calibri"/>
              <a:ea typeface="+mn-ea"/>
              <a:cs typeface="+mn-cs"/>
            </a:rPr>
            <a:t>CI &amp; C2 Site list along with child site info wouldn’t shared with SCL. [Deadline was 15-Apr-19]</a:t>
          </a:r>
          <a:endParaRPr lang="en-US" sz="2400" i="1" dirty="0">
            <a:latin typeface="Calibri"/>
            <a:ea typeface="+mn-ea"/>
            <a:cs typeface="+mn-cs"/>
          </a:endParaRPr>
        </a:p>
      </dgm:t>
    </dgm:pt>
    <dgm:pt modelId="{743EF10F-C543-4421-B5FA-5D4B1AAAA77D}" type="parTrans" cxnId="{C6F3B4A6-F127-4FC0-B501-2B09E462B606}">
      <dgm:prSet/>
      <dgm:spPr/>
      <dgm:t>
        <a:bodyPr/>
        <a:lstStyle/>
        <a:p>
          <a:endParaRPr lang="en-US" sz="2400" i="1"/>
        </a:p>
      </dgm:t>
    </dgm:pt>
    <dgm:pt modelId="{6F1DC27C-6201-48C3-A844-4A822498B242}" type="sibTrans" cxnId="{C6F3B4A6-F127-4FC0-B501-2B09E462B606}">
      <dgm:prSet/>
      <dgm:spPr/>
      <dgm:t>
        <a:bodyPr/>
        <a:lstStyle/>
        <a:p>
          <a:endParaRPr lang="en-US" sz="2400" i="1"/>
        </a:p>
      </dgm:t>
    </dgm:pt>
    <dgm:pt modelId="{FF3C6D72-F7DB-4C2F-9B31-CCD5A6FBBE61}" type="pres">
      <dgm:prSet presAssocID="{C3F0454F-3164-4069-8C90-F881743D0B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8B2130-EBF2-4B1E-9C53-20D5ADBB1F47}" type="pres">
      <dgm:prSet presAssocID="{2F2858E2-D8FA-46CC-A60B-D6C9730F1CAB}" presName="parentText" presStyleLbl="node1" presStyleIdx="0" presStyleCnt="1" custScaleY="71898" custLinFactY="-91861" custLinFactNeighborX="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C26BD6-A63F-4F17-94E0-1C0D46F6AC39}" type="presOf" srcId="{C3F0454F-3164-4069-8C90-F881743D0BC5}" destId="{FF3C6D72-F7DB-4C2F-9B31-CCD5A6FBBE61}" srcOrd="0" destOrd="0" presId="urn:microsoft.com/office/officeart/2005/8/layout/vList2"/>
    <dgm:cxn modelId="{C6F3B4A6-F127-4FC0-B501-2B09E462B606}" srcId="{C3F0454F-3164-4069-8C90-F881743D0BC5}" destId="{2F2858E2-D8FA-46CC-A60B-D6C9730F1CAB}" srcOrd="0" destOrd="0" parTransId="{743EF10F-C543-4421-B5FA-5D4B1AAAA77D}" sibTransId="{6F1DC27C-6201-48C3-A844-4A822498B242}"/>
    <dgm:cxn modelId="{D90FFBC4-90E2-4307-8FC7-1464649AAE95}" type="presOf" srcId="{2F2858E2-D8FA-46CC-A60B-D6C9730F1CAB}" destId="{E58B2130-EBF2-4B1E-9C53-20D5ADBB1F47}" srcOrd="0" destOrd="0" presId="urn:microsoft.com/office/officeart/2005/8/layout/vList2"/>
    <dgm:cxn modelId="{E9E5CA7E-DE76-4F1B-84E1-EF2885760984}" type="presParOf" srcId="{FF3C6D72-F7DB-4C2F-9B31-CCD5A6FBBE61}" destId="{E58B2130-EBF2-4B1E-9C53-20D5ADBB1F4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F0454F-3164-4069-8C90-F881743D0BC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F2858E2-D8FA-46CC-A60B-D6C9730F1CAB}">
      <dgm:prSet phldrT="[Text]" custT="1"/>
      <dgm:spPr>
        <a:xfrm>
          <a:off x="0" y="348"/>
          <a:ext cx="9692746" cy="624490"/>
        </a:xfrm>
        <a:prstGeom prst="roundRect">
          <a:avLst/>
        </a:prstGeom>
      </dgm:spPr>
      <dgm:t>
        <a:bodyPr/>
        <a:lstStyle/>
        <a:p>
          <a:r>
            <a:rPr lang="en-US" sz="2400" b="1" i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6 Hill Tracts site’s are unprotected </a:t>
          </a:r>
          <a:r>
            <a:rPr lang="en-US" sz="2400" i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due to ROBI MW link dependency. [Deadline was 15-Apr-19 for Exaction Plan]</a:t>
          </a:r>
          <a:endParaRPr lang="en-US" sz="2400" i="1" dirty="0">
            <a:latin typeface="Calibri"/>
            <a:ea typeface="+mn-ea"/>
            <a:cs typeface="+mn-cs"/>
          </a:endParaRPr>
        </a:p>
      </dgm:t>
    </dgm:pt>
    <dgm:pt modelId="{743EF10F-C543-4421-B5FA-5D4B1AAAA77D}" type="parTrans" cxnId="{C6F3B4A6-F127-4FC0-B501-2B09E462B606}">
      <dgm:prSet/>
      <dgm:spPr/>
      <dgm:t>
        <a:bodyPr/>
        <a:lstStyle/>
        <a:p>
          <a:endParaRPr lang="en-US" sz="2400" i="1"/>
        </a:p>
      </dgm:t>
    </dgm:pt>
    <dgm:pt modelId="{6F1DC27C-6201-48C3-A844-4A822498B242}" type="sibTrans" cxnId="{C6F3B4A6-F127-4FC0-B501-2B09E462B606}">
      <dgm:prSet/>
      <dgm:spPr/>
      <dgm:t>
        <a:bodyPr/>
        <a:lstStyle/>
        <a:p>
          <a:endParaRPr lang="en-US" sz="2400" i="1"/>
        </a:p>
      </dgm:t>
    </dgm:pt>
    <dgm:pt modelId="{FF3C6D72-F7DB-4C2F-9B31-CCD5A6FBBE61}" type="pres">
      <dgm:prSet presAssocID="{C3F0454F-3164-4069-8C90-F881743D0B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8B2130-EBF2-4B1E-9C53-20D5ADBB1F47}" type="pres">
      <dgm:prSet presAssocID="{2F2858E2-D8FA-46CC-A60B-D6C9730F1CAB}" presName="parentText" presStyleLbl="node1" presStyleIdx="0" presStyleCnt="1" custScaleY="71743" custLinFactNeighborY="-61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C26BD6-A63F-4F17-94E0-1C0D46F6AC39}" type="presOf" srcId="{C3F0454F-3164-4069-8C90-F881743D0BC5}" destId="{FF3C6D72-F7DB-4C2F-9B31-CCD5A6FBBE61}" srcOrd="0" destOrd="0" presId="urn:microsoft.com/office/officeart/2005/8/layout/vList2"/>
    <dgm:cxn modelId="{C6F3B4A6-F127-4FC0-B501-2B09E462B606}" srcId="{C3F0454F-3164-4069-8C90-F881743D0BC5}" destId="{2F2858E2-D8FA-46CC-A60B-D6C9730F1CAB}" srcOrd="0" destOrd="0" parTransId="{743EF10F-C543-4421-B5FA-5D4B1AAAA77D}" sibTransId="{6F1DC27C-6201-48C3-A844-4A822498B242}"/>
    <dgm:cxn modelId="{D90FFBC4-90E2-4307-8FC7-1464649AAE95}" type="presOf" srcId="{2F2858E2-D8FA-46CC-A60B-D6C9730F1CAB}" destId="{E58B2130-EBF2-4B1E-9C53-20D5ADBB1F47}" srcOrd="0" destOrd="0" presId="urn:microsoft.com/office/officeart/2005/8/layout/vList2"/>
    <dgm:cxn modelId="{E9E5CA7E-DE76-4F1B-84E1-EF2885760984}" type="presParOf" srcId="{FF3C6D72-F7DB-4C2F-9B31-CCD5A6FBBE61}" destId="{E58B2130-EBF2-4B1E-9C53-20D5ADBB1F4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7248A-4F2F-45B2-AD27-E514048EB54D}">
      <dsp:nvSpPr>
        <dsp:cNvPr id="0" name=""/>
        <dsp:cNvSpPr/>
      </dsp:nvSpPr>
      <dsp:spPr>
        <a:xfrm>
          <a:off x="0" y="579"/>
          <a:ext cx="76696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14DAB-D63C-4063-8BC0-F1FCD03180AF}">
      <dsp:nvSpPr>
        <dsp:cNvPr id="0" name=""/>
        <dsp:cNvSpPr/>
      </dsp:nvSpPr>
      <dsp:spPr>
        <a:xfrm>
          <a:off x="0" y="579"/>
          <a:ext cx="1533923" cy="118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ROBI Complain for </a:t>
          </a:r>
          <a:r>
            <a:rPr lang="en-US" sz="2000" b="1" kern="1200" dirty="0" smtClean="0"/>
            <a:t>13</a:t>
          </a:r>
          <a:r>
            <a:rPr lang="en-US" sz="2000" kern="1200" dirty="0" smtClean="0"/>
            <a:t> Dark Core Links</a:t>
          </a:r>
          <a:endParaRPr lang="en-US" sz="2000" kern="1200" dirty="0"/>
        </a:p>
      </dsp:txBody>
      <dsp:txXfrm>
        <a:off x="0" y="579"/>
        <a:ext cx="1533923" cy="1184715"/>
      </dsp:txXfrm>
    </dsp:sp>
    <dsp:sp modelId="{DB295768-61C3-438D-944B-EFA776471FDA}">
      <dsp:nvSpPr>
        <dsp:cNvPr id="0" name=""/>
        <dsp:cNvSpPr/>
      </dsp:nvSpPr>
      <dsp:spPr>
        <a:xfrm>
          <a:off x="1648967" y="14505"/>
          <a:ext cx="6020649" cy="278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u="none" strike="noStrike" kern="1200" dirty="0" smtClean="0">
              <a:effectLst/>
            </a:rPr>
            <a:t>• </a:t>
          </a:r>
          <a:r>
            <a:rPr lang="en-US" sz="1400" kern="1200" dirty="0" smtClean="0">
              <a:latin typeface="Calibri" panose="020F0502020204030204" pitchFamily="34" charset="0"/>
              <a:ea typeface="Calibri" panose="020F0502020204030204" pitchFamily="34" charset="0"/>
            </a:rPr>
            <a:t>Six (</a:t>
          </a:r>
          <a:r>
            <a:rPr lang="en-US" sz="1400" b="1" kern="1200" dirty="0" smtClean="0">
              <a:latin typeface="Calibri" panose="020F0502020204030204" pitchFamily="34" charset="0"/>
              <a:ea typeface="Calibri" panose="020F0502020204030204" pitchFamily="34" charset="0"/>
            </a:rPr>
            <a:t>6</a:t>
          </a:r>
          <a:r>
            <a:rPr lang="en-US" sz="1400" kern="1200" dirty="0" smtClean="0">
              <a:latin typeface="Calibri" panose="020F0502020204030204" pitchFamily="34" charset="0"/>
              <a:ea typeface="Calibri" panose="020F0502020204030204" pitchFamily="34" charset="0"/>
            </a:rPr>
            <a:t>) links have </a:t>
          </a:r>
          <a:r>
            <a:rPr lang="en-US" sz="1400" b="1" kern="1200" dirty="0" smtClean="0">
              <a:latin typeface="Calibri" panose="020F0502020204030204" pitchFamily="34" charset="0"/>
              <a:ea typeface="Calibri" panose="020F0502020204030204" pitchFamily="34" charset="0"/>
            </a:rPr>
            <a:t>100% availability for last 4 months</a:t>
          </a:r>
          <a:endParaRPr lang="en-US" sz="1400" kern="1200" dirty="0"/>
        </a:p>
      </dsp:txBody>
      <dsp:txXfrm>
        <a:off x="1648967" y="14505"/>
        <a:ext cx="6020649" cy="278535"/>
      </dsp:txXfrm>
    </dsp:sp>
    <dsp:sp modelId="{E9E9E20A-2FC9-4055-898D-550615450CDF}">
      <dsp:nvSpPr>
        <dsp:cNvPr id="0" name=""/>
        <dsp:cNvSpPr/>
      </dsp:nvSpPr>
      <dsp:spPr>
        <a:xfrm>
          <a:off x="1533923" y="293041"/>
          <a:ext cx="61356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C44A1-8C91-4A31-8000-D53F676619B2}">
      <dsp:nvSpPr>
        <dsp:cNvPr id="0" name=""/>
        <dsp:cNvSpPr/>
      </dsp:nvSpPr>
      <dsp:spPr>
        <a:xfrm>
          <a:off x="1648967" y="306968"/>
          <a:ext cx="6020649" cy="278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u="none" strike="noStrike" kern="1200" dirty="0" smtClean="0">
              <a:effectLst/>
            </a:rPr>
            <a:t>• </a:t>
          </a:r>
          <a:r>
            <a:rPr lang="en-US" sz="1400" kern="1200" dirty="0" smtClean="0">
              <a:latin typeface="Calibri" panose="020F0502020204030204" pitchFamily="34" charset="0"/>
              <a:ea typeface="Calibri" panose="020F0502020204030204" pitchFamily="34" charset="0"/>
            </a:rPr>
            <a:t>Three (</a:t>
          </a:r>
          <a:r>
            <a:rPr lang="en-US" sz="1400" b="1" kern="1200" dirty="0" smtClean="0">
              <a:latin typeface="Calibri" panose="020F0502020204030204" pitchFamily="34" charset="0"/>
              <a:ea typeface="Calibri" panose="020F0502020204030204" pitchFamily="34" charset="0"/>
            </a:rPr>
            <a:t>3</a:t>
          </a:r>
          <a:r>
            <a:rPr lang="en-US" sz="1400" kern="1200" dirty="0" smtClean="0">
              <a:latin typeface="Calibri" panose="020F0502020204030204" pitchFamily="34" charset="0"/>
              <a:ea typeface="Calibri" panose="020F0502020204030204" pitchFamily="34" charset="0"/>
            </a:rPr>
            <a:t>) links were down and meet SLA for last 4 months</a:t>
          </a:r>
          <a:endParaRPr lang="en-US" sz="1400" kern="1200" dirty="0"/>
        </a:p>
      </dsp:txBody>
      <dsp:txXfrm>
        <a:off x="1648967" y="306968"/>
        <a:ext cx="6020649" cy="278535"/>
      </dsp:txXfrm>
    </dsp:sp>
    <dsp:sp modelId="{478C2D5D-F702-4B5F-BB9A-064F2413BE37}">
      <dsp:nvSpPr>
        <dsp:cNvPr id="0" name=""/>
        <dsp:cNvSpPr/>
      </dsp:nvSpPr>
      <dsp:spPr>
        <a:xfrm>
          <a:off x="1533923" y="585503"/>
          <a:ext cx="61356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54088C-37E8-4184-BF17-6F3886151D8D}">
      <dsp:nvSpPr>
        <dsp:cNvPr id="0" name=""/>
        <dsp:cNvSpPr/>
      </dsp:nvSpPr>
      <dsp:spPr>
        <a:xfrm>
          <a:off x="1648967" y="599430"/>
          <a:ext cx="6020649" cy="278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u="none" strike="noStrike" kern="1200" dirty="0" smtClean="0">
              <a:effectLst/>
            </a:rPr>
            <a:t>• </a:t>
          </a:r>
          <a:r>
            <a:rPr lang="en-US" sz="1400" kern="1200" dirty="0" smtClean="0">
              <a:latin typeface="Calibri" panose="020F0502020204030204" pitchFamily="34" charset="0"/>
              <a:ea typeface="Calibri" panose="020F0502020204030204" pitchFamily="34" charset="0"/>
            </a:rPr>
            <a:t>Three (</a:t>
          </a:r>
          <a:r>
            <a:rPr lang="en-US" sz="1400" b="1" kern="1200" dirty="0" smtClean="0">
              <a:latin typeface="Calibri" panose="020F0502020204030204" pitchFamily="34" charset="0"/>
              <a:ea typeface="Calibri" panose="020F0502020204030204" pitchFamily="34" charset="0"/>
            </a:rPr>
            <a:t>3</a:t>
          </a:r>
          <a:r>
            <a:rPr lang="en-US" sz="1400" kern="1200" dirty="0" smtClean="0">
              <a:latin typeface="Calibri" panose="020F0502020204030204" pitchFamily="34" charset="0"/>
              <a:ea typeface="Calibri" panose="020F0502020204030204" pitchFamily="34" charset="0"/>
            </a:rPr>
            <a:t>) links repetitively down and could not meet SLA  for last 4 months</a:t>
          </a:r>
          <a:endParaRPr lang="en-US" sz="1400" kern="1200" dirty="0"/>
        </a:p>
      </dsp:txBody>
      <dsp:txXfrm>
        <a:off x="1648967" y="599430"/>
        <a:ext cx="6020649" cy="278535"/>
      </dsp:txXfrm>
    </dsp:sp>
    <dsp:sp modelId="{90EC14C0-E6A6-468C-9FB9-B7873AAE1E27}">
      <dsp:nvSpPr>
        <dsp:cNvPr id="0" name=""/>
        <dsp:cNvSpPr/>
      </dsp:nvSpPr>
      <dsp:spPr>
        <a:xfrm>
          <a:off x="1533923" y="877965"/>
          <a:ext cx="61356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DF55A2-61B8-4023-99B2-3AA8B1936EEF}">
      <dsp:nvSpPr>
        <dsp:cNvPr id="0" name=""/>
        <dsp:cNvSpPr/>
      </dsp:nvSpPr>
      <dsp:spPr>
        <a:xfrm>
          <a:off x="1648967" y="891892"/>
          <a:ext cx="6020649" cy="278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u="none" strike="noStrike" kern="1200" dirty="0" smtClean="0">
              <a:effectLst/>
            </a:rPr>
            <a:t>• </a:t>
          </a:r>
          <a:r>
            <a:rPr lang="en-US" sz="1400" kern="1200" dirty="0" smtClean="0">
              <a:latin typeface="Calibri" panose="020F0502020204030204" pitchFamily="34" charset="0"/>
              <a:ea typeface="Calibri" panose="020F0502020204030204" pitchFamily="34" charset="0"/>
            </a:rPr>
            <a:t>One (</a:t>
          </a:r>
          <a:r>
            <a:rPr lang="en-US" sz="1400" b="1" kern="1200" dirty="0" smtClean="0">
              <a:latin typeface="Calibri" panose="020F0502020204030204" pitchFamily="34" charset="0"/>
              <a:ea typeface="Calibri" panose="020F0502020204030204" pitchFamily="34" charset="0"/>
            </a:rPr>
            <a:t>1</a:t>
          </a:r>
          <a:r>
            <a:rPr lang="en-US" sz="1400" kern="1200" dirty="0" smtClean="0">
              <a:latin typeface="Calibri" panose="020F0502020204030204" pitchFamily="34" charset="0"/>
              <a:ea typeface="Calibri" panose="020F0502020204030204" pitchFamily="34" charset="0"/>
            </a:rPr>
            <a:t>) link is not under SCL</a:t>
          </a:r>
          <a:endParaRPr lang="en-US" sz="1400" kern="1200" dirty="0"/>
        </a:p>
      </dsp:txBody>
      <dsp:txXfrm>
        <a:off x="1648967" y="891892"/>
        <a:ext cx="6020649" cy="278535"/>
      </dsp:txXfrm>
    </dsp:sp>
    <dsp:sp modelId="{591C7513-C10C-45D5-B1C4-F2EC91F8B119}">
      <dsp:nvSpPr>
        <dsp:cNvPr id="0" name=""/>
        <dsp:cNvSpPr/>
      </dsp:nvSpPr>
      <dsp:spPr>
        <a:xfrm>
          <a:off x="1533923" y="1170428"/>
          <a:ext cx="61356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FDD8C-6EC7-4488-993B-70725FD08F5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79C21-17F2-442D-8FED-258EBF884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8735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3CCB5-CA1E-4491-B999-E374FC008B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25D40-8353-4756-B14B-4AE3E656C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3619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35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5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03320"/>
            <a:ext cx="10363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7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95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43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91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39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86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34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82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7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D10D57E-31CF-4154-81F7-E26C1A29A2A1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23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57E-31CF-4154-81F7-E26C1A29A2A1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65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57E-31CF-4154-81F7-E26C1A29A2A1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024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57E-31CF-4154-81F7-E26C1A29A2A1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510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57E-31CF-4154-81F7-E26C1A29A2A1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74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57E-31CF-4154-81F7-E26C1A29A2A1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626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57E-31CF-4154-81F7-E26C1A29A2A1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14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57E-31CF-4154-81F7-E26C1A29A2A1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8089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57E-31CF-4154-81F7-E26C1A29A2A1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54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57E-31CF-4154-81F7-E26C1A29A2A1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8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3" y="6355083"/>
            <a:ext cx="508000" cy="313930"/>
          </a:xfrm>
          <a:prstGeom prst="rect">
            <a:avLst/>
          </a:prstGeom>
        </p:spPr>
        <p:txBody>
          <a:bodyPr/>
          <a:lstStyle>
            <a:lvl1pPr algn="r">
              <a:defRPr lang="en-US" sz="800" b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2D2402-CBD8-40F7-ACEA-8F53A9E3C754}" type="slidenum">
              <a:rPr>
                <a:solidFill>
                  <a:prstClr val="black"/>
                </a:solidFill>
              </a:rPr>
              <a:pPr/>
              <a:t>‹#›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314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57E-31CF-4154-81F7-E26C1A29A2A1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802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57E-31CF-4154-81F7-E26C1A29A2A1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072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57E-31CF-4154-81F7-E26C1A29A2A1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04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57E-31CF-4154-81F7-E26C1A29A2A1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286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57E-31CF-4154-81F7-E26C1A29A2A1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5149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57E-31CF-4154-81F7-E26C1A29A2A1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9452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57E-31CF-4154-81F7-E26C1A29A2A1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5866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sz="1000">
                <a:latin typeface="Axiata Book" pitchFamily="34" charset="0"/>
                <a:cs typeface="Axiata Book" pitchFamily="34" charset="0"/>
              </a:defRPr>
            </a:lvl1pPr>
          </a:lstStyle>
          <a:p>
            <a:pPr>
              <a:defRPr/>
            </a:pPr>
            <a:fld id="{EBF36C62-8C8A-4836-94D4-C0519B3D86C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8367184" y="6481764"/>
            <a:ext cx="3012017" cy="376237"/>
          </a:xfrm>
          <a:prstGeom prst="rect">
            <a:avLst/>
          </a:prstGeom>
          <a:ln/>
        </p:spPr>
        <p:txBody>
          <a:bodyPr/>
          <a:lstStyle>
            <a:lvl1pPr>
              <a:defRPr sz="1000">
                <a:latin typeface="Axiata Book" pitchFamily="34" charset="0"/>
                <a:cs typeface="Axiata Book" pitchFamily="34" charset="0"/>
              </a:defRPr>
            </a:lvl1pPr>
          </a:lstStyle>
          <a:p>
            <a:pPr>
              <a:defRPr/>
            </a:pPr>
            <a:fld id="{A0BC98FA-9707-42DA-A207-40A04ECEFF4E}" type="datetime4">
              <a:rPr lang="en-US" smtClean="0"/>
              <a:pPr>
                <a:defRPr/>
              </a:pPr>
              <a:t>April 17,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62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57E-31CF-4154-81F7-E26C1A29A2A1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851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57E-31CF-4154-81F7-E26C1A29A2A1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9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A86FF95-2DFD-4410-AE04-F146AC566157}" type="datetimeFigureOut">
              <a:rPr lang="en-US" smtClean="0">
                <a:solidFill>
                  <a:prstClr val="black"/>
                </a:solidFill>
              </a:rPr>
              <a:pPr/>
              <a:t>4/17/2019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7271-CD8A-498B-8C89-C0693CFD3C47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1765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57E-31CF-4154-81F7-E26C1A29A2A1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709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57E-31CF-4154-81F7-E26C1A29A2A1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230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57E-31CF-4154-81F7-E26C1A29A2A1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664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57E-31CF-4154-81F7-E26C1A29A2A1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100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57E-31CF-4154-81F7-E26C1A29A2A1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585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57E-31CF-4154-81F7-E26C1A29A2A1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482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57E-31CF-4154-81F7-E26C1A29A2A1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894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57E-31CF-4154-81F7-E26C1A29A2A1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58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57E-31CF-4154-81F7-E26C1A29A2A1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680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sz="1000">
                <a:latin typeface="Axiata Book" pitchFamily="34" charset="0"/>
                <a:cs typeface="Axiata Book" pitchFamily="34" charset="0"/>
              </a:defRPr>
            </a:lvl1pPr>
          </a:lstStyle>
          <a:p>
            <a:pPr>
              <a:defRPr/>
            </a:pPr>
            <a:fld id="{EBF36C62-8C8A-4836-94D4-C0519B3D86C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8367184" y="6481764"/>
            <a:ext cx="3012017" cy="376237"/>
          </a:xfrm>
          <a:prstGeom prst="rect">
            <a:avLst/>
          </a:prstGeom>
          <a:ln/>
        </p:spPr>
        <p:txBody>
          <a:bodyPr/>
          <a:lstStyle>
            <a:lvl1pPr>
              <a:defRPr sz="1000">
                <a:latin typeface="Axiata Book" pitchFamily="34" charset="0"/>
                <a:cs typeface="Axiata Book" pitchFamily="34" charset="0"/>
              </a:defRPr>
            </a:lvl1pPr>
          </a:lstStyle>
          <a:p>
            <a:pPr>
              <a:defRPr/>
            </a:pPr>
            <a:fld id="{A0BC98FA-9707-42DA-A207-40A04ECEFF4E}" type="datetime4">
              <a:rPr lang="en-US" smtClean="0"/>
              <a:pPr>
                <a:defRPr/>
              </a:pPr>
              <a:t>April 17,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36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5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03320"/>
            <a:ext cx="10363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7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95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43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91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39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86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34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82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3" y="6355083"/>
            <a:ext cx="508000" cy="313930"/>
          </a:xfrm>
          <a:prstGeom prst="rect">
            <a:avLst/>
          </a:prstGeom>
        </p:spPr>
        <p:txBody>
          <a:bodyPr/>
          <a:lstStyle>
            <a:lvl1pPr algn="r">
              <a:defRPr lang="en-US" sz="800" b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2D2402-CBD8-40F7-ACEA-8F53A9E3C754}" type="slidenum">
              <a:rPr>
                <a:solidFill>
                  <a:prstClr val="black"/>
                </a:solidFill>
              </a:rPr>
              <a:pPr/>
              <a:t>‹#›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722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A86FF95-2DFD-4410-AE04-F146AC566157}" type="datetimeFigureOut">
              <a:rPr lang="en-US" smtClean="0">
                <a:solidFill>
                  <a:prstClr val="black"/>
                </a:solidFill>
              </a:rPr>
              <a:pPr/>
              <a:t>4/17/2019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7271-CD8A-498B-8C89-C0693CFD3C47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54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908"/>
          <a:ext cx="2116" cy="1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1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908"/>
                        <a:ext cx="2116" cy="1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06461" y="6549647"/>
            <a:ext cx="508000" cy="313931"/>
          </a:xfrm>
          <a:prstGeom prst="rect">
            <a:avLst/>
          </a:prstGeom>
        </p:spPr>
        <p:txBody>
          <a:bodyPr/>
          <a:lstStyle>
            <a:lvl1pPr algn="r">
              <a:defRPr lang="en-US" sz="1320" b="0" kern="1200" baseline="0" smtClean="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defRPr>
            </a:lvl1pPr>
          </a:lstStyle>
          <a:p>
            <a:fld id="{6E2D2402-CBD8-40F7-ACEA-8F53A9E3C754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625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908"/>
          <a:ext cx="2116" cy="1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34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908"/>
                        <a:ext cx="2116" cy="1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50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03320"/>
            <a:ext cx="10363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06461" y="6509504"/>
            <a:ext cx="508000" cy="313931"/>
          </a:xfrm>
          <a:prstGeom prst="rect">
            <a:avLst/>
          </a:prstGeom>
        </p:spPr>
        <p:txBody>
          <a:bodyPr/>
          <a:lstStyle>
            <a:lvl1pPr algn="r">
              <a:defRPr lang="en-US" sz="1320" b="0" kern="1200" baseline="0" smtClean="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defRPr>
            </a:lvl1pPr>
          </a:lstStyle>
          <a:p>
            <a:fld id="{6E2D2402-CBD8-40F7-ACEA-8F53A9E3C754}" type="slidenum">
              <a:rPr>
                <a:solidFill>
                  <a:prstClr val="black"/>
                </a:solidFill>
              </a:rPr>
              <a:pPr/>
              <a:t>‹#›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875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908"/>
          <a:ext cx="2116" cy="1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58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6" name="Object 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908"/>
                        <a:ext cx="2116" cy="1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569" y="1295400"/>
            <a:ext cx="5673970" cy="4114800"/>
          </a:xfrm>
        </p:spPr>
        <p:txBody>
          <a:bodyPr/>
          <a:lstStyle>
            <a:lvl1pPr>
              <a:defRPr sz="3000"/>
            </a:lvl1pPr>
            <a:lvl2pPr>
              <a:defRPr sz="252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9109" y="1295400"/>
            <a:ext cx="5673970" cy="4114800"/>
          </a:xfrm>
        </p:spPr>
        <p:txBody>
          <a:bodyPr/>
          <a:lstStyle>
            <a:lvl1pPr>
              <a:defRPr sz="3000"/>
            </a:lvl1pPr>
            <a:lvl2pPr>
              <a:defRPr sz="252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11751853" y="6682922"/>
            <a:ext cx="419189" cy="14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241" tIns="0" rIns="97241" bIns="0" anchor="b">
            <a:spAutoFit/>
          </a:bodyPr>
          <a:lstStyle/>
          <a:p>
            <a:pPr algn="r" defTabSz="943817" eaLnBrk="0" hangingPunct="0"/>
            <a:fld id="{A68EDE52-726D-4B1E-BB90-C99F9E6907F7}" type="slidenum">
              <a:rPr lang="en-GB" sz="96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43817" eaLnBrk="0" hangingPunct="0"/>
              <a:t>‹#›</a:t>
            </a:fld>
            <a:endParaRPr lang="en-GB" sz="96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24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vmlDrawing" Target="../drawings/vmlDrawing1.vml"/><Relationship Id="rId1" Type="http://schemas.openxmlformats.org/officeDocument/2006/relationships/theme" Target="../theme/theme1.x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ags" Target="../tags/tag3.xml"/><Relationship Id="rId5" Type="http://schemas.openxmlformats.org/officeDocument/2006/relationships/vmlDrawing" Target="../drawings/vmlDrawing2.vml"/><Relationship Id="rId10" Type="http://schemas.openxmlformats.org/officeDocument/2006/relationships/image" Target="../media/image4.png"/><Relationship Id="rId4" Type="http://schemas.openxmlformats.org/officeDocument/2006/relationships/theme" Target="../theme/theme4.xml"/><Relationship Id="rId9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2.xml"/><Relationship Id="rId21" Type="http://schemas.openxmlformats.org/officeDocument/2006/relationships/image" Target="../media/image9.png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039477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2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14" descr="Logo_robi english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3493" y="66675"/>
            <a:ext cx="71755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3311340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152A6D"/>
          </a:solidFill>
          <a:latin typeface="+mj-lt"/>
          <a:ea typeface="ＭＳ Ｐゴシック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152A6D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152A6D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152A6D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152A6D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152A6D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152A6D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152A6D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152A6D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defTabSz="1030288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SzPct val="25000"/>
        <a:buChar char=" "/>
        <a:defRPr sz="1600" b="1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1pPr>
      <a:lvl2pPr marL="582613" indent="-163513" algn="l" defTabSz="1030288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SzPct val="100000"/>
        <a:buChar char="•"/>
        <a:defRPr sz="1600" b="1">
          <a:solidFill>
            <a:srgbClr val="000000"/>
          </a:solidFill>
          <a:latin typeface="+mn-lt"/>
          <a:ea typeface="ＭＳ Ｐゴシック" pitchFamily="34" charset="-128"/>
        </a:defRPr>
      </a:lvl2pPr>
      <a:lvl3pPr marL="1146175" indent="-231775" algn="l" defTabSz="1030288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SzPct val="100000"/>
        <a:buChar char="-"/>
        <a:defRPr sz="1600" b="1">
          <a:solidFill>
            <a:srgbClr val="000000"/>
          </a:solidFill>
          <a:latin typeface="+mn-lt"/>
          <a:ea typeface="ＭＳ Ｐゴシック" pitchFamily="34" charset="-128"/>
        </a:defRPr>
      </a:lvl3pPr>
      <a:lvl4pPr marL="1597025" indent="-219075" algn="l" defTabSz="1030288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SzPct val="100000"/>
        <a:buChar char="·"/>
        <a:defRPr sz="1600" b="1">
          <a:solidFill>
            <a:srgbClr val="000000"/>
          </a:solidFill>
          <a:latin typeface="+mn-lt"/>
          <a:ea typeface="ＭＳ Ｐゴシック" pitchFamily="34" charset="-128"/>
        </a:defRPr>
      </a:lvl4pPr>
      <a:lvl5pPr marL="2060575" indent="-177800" algn="l" defTabSz="1030288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SzPct val="100000"/>
        <a:buChar char="-"/>
        <a:defRPr sz="1600" b="1">
          <a:solidFill>
            <a:srgbClr val="000000"/>
          </a:solidFill>
          <a:latin typeface="+mn-lt"/>
          <a:ea typeface="ＭＳ Ｐゴシック" pitchFamily="34" charset="-128"/>
        </a:defRPr>
      </a:lvl5pPr>
      <a:lvl6pPr marL="2517775" indent="-177800" algn="l" defTabSz="1030288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SzPct val="100000"/>
        <a:buChar char="-"/>
        <a:defRPr sz="1600" b="1">
          <a:solidFill>
            <a:srgbClr val="000000"/>
          </a:solidFill>
          <a:latin typeface="+mn-lt"/>
          <a:ea typeface="+mn-ea"/>
        </a:defRPr>
      </a:lvl6pPr>
      <a:lvl7pPr marL="2974975" indent="-177800" algn="l" defTabSz="1030288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SzPct val="100000"/>
        <a:buChar char="-"/>
        <a:defRPr sz="1600" b="1">
          <a:solidFill>
            <a:srgbClr val="000000"/>
          </a:solidFill>
          <a:latin typeface="+mn-lt"/>
          <a:ea typeface="+mn-ea"/>
        </a:defRPr>
      </a:lvl7pPr>
      <a:lvl8pPr marL="3432175" indent="-177800" algn="l" defTabSz="1030288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SzPct val="100000"/>
        <a:buChar char="-"/>
        <a:defRPr sz="1600" b="1">
          <a:solidFill>
            <a:srgbClr val="000000"/>
          </a:solidFill>
          <a:latin typeface="+mn-lt"/>
          <a:ea typeface="+mn-ea"/>
        </a:defRPr>
      </a:lvl8pPr>
      <a:lvl9pPr marL="3889375" indent="-177800" algn="l" defTabSz="1030288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SzPct val="100000"/>
        <a:buChar char="-"/>
        <a:defRPr sz="16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3" y="274640"/>
            <a:ext cx="8839200" cy="868362"/>
          </a:xfrm>
          <a:prstGeom prst="rect">
            <a:avLst/>
          </a:prstGeom>
        </p:spPr>
        <p:txBody>
          <a:bodyPr vert="horz" lIns="69562" tIns="34781" rIns="69562" bIns="34781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17320"/>
            <a:ext cx="10972800" cy="4754880"/>
          </a:xfrm>
          <a:prstGeom prst="rect">
            <a:avLst/>
          </a:prstGeom>
        </p:spPr>
        <p:txBody>
          <a:bodyPr vert="horz" lIns="69562" tIns="34781" rIns="69562" bIns="347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337" y="6355083"/>
            <a:ext cx="818140" cy="313930"/>
          </a:xfrm>
          <a:prstGeom prst="rect">
            <a:avLst/>
          </a:prstGeom>
        </p:spPr>
        <p:txBody>
          <a:bodyPr lIns="69568" tIns="34784" rIns="69568" bIns="34784"/>
          <a:lstStyle>
            <a:lvl1pPr algn="r">
              <a:defRPr lang="en-US" sz="800" b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95622"/>
            <a:r>
              <a:rPr>
                <a:solidFill>
                  <a:prstClr val="black"/>
                </a:solidFill>
              </a:rPr>
              <a:t>1of  XX</a:t>
            </a:r>
            <a:endParaRPr dirty="0">
              <a:solidFill>
                <a:prstClr val="black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2048"/>
            <a:ext cx="1981197" cy="313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493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95622" rtl="0" eaLnBrk="1" latinLnBrk="0" hangingPunct="1">
        <a:spcBef>
          <a:spcPct val="0"/>
        </a:spcBef>
        <a:buNone/>
        <a:defRPr sz="1500" b="1" kern="1200">
          <a:solidFill>
            <a:srgbClr val="EB1C24"/>
          </a:solidFill>
          <a:latin typeface="+mj-lt"/>
          <a:ea typeface="+mj-ea"/>
          <a:cs typeface="+mj-cs"/>
        </a:defRPr>
      </a:lvl1pPr>
    </p:titleStyle>
    <p:bodyStyle>
      <a:lvl1pPr marL="260859" indent="-260859" algn="l" defTabSz="695622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565193" indent="-217382" algn="l" defTabSz="695622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69528" indent="-173906" algn="l" defTabSz="695622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217339" indent="-173906" algn="l" defTabSz="695622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65150" indent="-173906" algn="l" defTabSz="695622" rtl="0" eaLnBrk="1" latinLnBrk="0" hangingPunct="1">
        <a:spcBef>
          <a:spcPct val="20000"/>
        </a:spcBef>
        <a:buFont typeface="Arial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912962" indent="-173906" algn="l" defTabSz="69562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60773" indent="-173906" algn="l" defTabSz="69562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08584" indent="-173906" algn="l" defTabSz="69562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56395" indent="-173906" algn="l" defTabSz="69562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7811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95622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43433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91245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9056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86867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34678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82489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3" y="274640"/>
            <a:ext cx="8839200" cy="868362"/>
          </a:xfrm>
          <a:prstGeom prst="rect">
            <a:avLst/>
          </a:prstGeom>
        </p:spPr>
        <p:txBody>
          <a:bodyPr vert="horz" lIns="69562" tIns="34781" rIns="69562" bIns="34781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17320"/>
            <a:ext cx="10972800" cy="4754880"/>
          </a:xfrm>
          <a:prstGeom prst="rect">
            <a:avLst/>
          </a:prstGeom>
        </p:spPr>
        <p:txBody>
          <a:bodyPr vert="horz" lIns="69562" tIns="34781" rIns="69562" bIns="347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337" y="6355083"/>
            <a:ext cx="818140" cy="313930"/>
          </a:xfrm>
          <a:prstGeom prst="rect">
            <a:avLst/>
          </a:prstGeom>
        </p:spPr>
        <p:txBody>
          <a:bodyPr lIns="69568" tIns="34784" rIns="69568" bIns="34784"/>
          <a:lstStyle>
            <a:lvl1pPr algn="r">
              <a:defRPr lang="en-US" sz="800" b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95622"/>
            <a:r>
              <a:rPr>
                <a:solidFill>
                  <a:prstClr val="black"/>
                </a:solidFill>
              </a:rPr>
              <a:t>1of  XX</a:t>
            </a:r>
            <a:endParaRPr dirty="0">
              <a:solidFill>
                <a:prstClr val="black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2048"/>
            <a:ext cx="1981197" cy="313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6">
            <a:clrChange>
              <a:clrFrom>
                <a:srgbClr val="FAFFFF"/>
              </a:clrFrom>
              <a:clrTo>
                <a:srgbClr val="FA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2"/>
            <a:ext cx="990608" cy="685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17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95622" rtl="0" eaLnBrk="1" latinLnBrk="0" hangingPunct="1">
        <a:spcBef>
          <a:spcPct val="0"/>
        </a:spcBef>
        <a:buNone/>
        <a:defRPr sz="1500" b="1" kern="1200">
          <a:solidFill>
            <a:srgbClr val="EB1C24"/>
          </a:solidFill>
          <a:latin typeface="+mj-lt"/>
          <a:ea typeface="+mj-ea"/>
          <a:cs typeface="+mj-cs"/>
        </a:defRPr>
      </a:lvl1pPr>
    </p:titleStyle>
    <p:bodyStyle>
      <a:lvl1pPr marL="260859" indent="-260859" algn="l" defTabSz="695622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565193" indent="-217382" algn="l" defTabSz="695622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69528" indent="-173906" algn="l" defTabSz="695622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217339" indent="-173906" algn="l" defTabSz="695622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65150" indent="-173906" algn="l" defTabSz="695622" rtl="0" eaLnBrk="1" latinLnBrk="0" hangingPunct="1">
        <a:spcBef>
          <a:spcPct val="20000"/>
        </a:spcBef>
        <a:buFont typeface="Arial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912962" indent="-173906" algn="l" defTabSz="69562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60773" indent="-173906" algn="l" defTabSz="69562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08584" indent="-173906" algn="l" defTabSz="69562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56395" indent="-173906" algn="l" defTabSz="69562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7811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95622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43433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91245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9056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86867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34678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82489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2118" y="1908"/>
          <a:ext cx="2116" cy="1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6" name="think-cell Slide" r:id="rId7" imgW="360" imgH="360" progId="TCLayout.ActiveDocument.1">
                  <p:embed/>
                </p:oleObj>
              </mc:Choice>
              <mc:Fallback>
                <p:oleObj name="think-cell Slide" r:id="rId7" imgW="360" imgH="360" progId="TCLayout.ActiveDocument.1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908"/>
                        <a:ext cx="2116" cy="1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2" y="274641"/>
            <a:ext cx="8839200" cy="868362"/>
          </a:xfrm>
          <a:prstGeom prst="rect">
            <a:avLst/>
          </a:prstGeom>
        </p:spPr>
        <p:txBody>
          <a:bodyPr vert="horz" lIns="91433" tIns="45716" rIns="91433" bIns="45716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17320"/>
            <a:ext cx="10972800" cy="4754880"/>
          </a:xfrm>
          <a:prstGeom prst="rect">
            <a:avLst/>
          </a:prstGeom>
        </p:spPr>
        <p:txBody>
          <a:bodyPr vert="horz" lIns="91433" tIns="45716" rIns="91433" bIns="457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6172200"/>
            <a:ext cx="3149600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10" cstate="print">
            <a:clrChange>
              <a:clrFrom>
                <a:srgbClr val="FAFFFF"/>
              </a:clrFrom>
              <a:clrTo>
                <a:srgbClr val="FA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"/>
            <a:ext cx="1524005" cy="895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06461" y="6509504"/>
            <a:ext cx="508000" cy="313931"/>
          </a:xfrm>
          <a:prstGeom prst="rect">
            <a:avLst/>
          </a:prstGeom>
        </p:spPr>
        <p:txBody>
          <a:bodyPr/>
          <a:lstStyle>
            <a:lvl1pPr algn="r">
              <a:defRPr lang="en-US" sz="1320" b="0" kern="1200" baseline="0" smtClean="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defRPr>
            </a:lvl1pPr>
          </a:lstStyle>
          <a:p>
            <a:fld id="{6E2D2402-CBD8-40F7-ACEA-8F53A9E3C754}" type="slidenum">
              <a:rPr>
                <a:solidFill>
                  <a:prstClr val="black"/>
                </a:solidFill>
              </a:rPr>
              <a:pPr/>
              <a:t>‹#›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8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97196" rtl="0" eaLnBrk="1" latinLnBrk="0" hangingPunct="1">
        <a:spcBef>
          <a:spcPct val="0"/>
        </a:spcBef>
        <a:buNone/>
        <a:defRPr sz="2400" b="1" kern="1200">
          <a:solidFill>
            <a:srgbClr val="EB1C24"/>
          </a:solidFill>
          <a:latin typeface="Arial"/>
          <a:ea typeface="+mj-ea"/>
          <a:cs typeface="Arial"/>
          <a:sym typeface="Arial"/>
        </a:defRPr>
      </a:lvl1pPr>
    </p:titleStyle>
    <p:bodyStyle>
      <a:lvl1pPr marL="411449" indent="-411449" algn="l" defTabSz="1097196" rtl="0" eaLnBrk="1" latinLnBrk="0" hangingPunct="1">
        <a:spcBef>
          <a:spcPct val="20000"/>
        </a:spcBef>
        <a:buFont typeface="Arial" pitchFamily="34" charset="0"/>
        <a:buChar char="•"/>
        <a:defRPr sz="2160" kern="1200">
          <a:solidFill>
            <a:schemeClr val="tx1"/>
          </a:solidFill>
          <a:latin typeface="Arial"/>
          <a:ea typeface="+mn-ea"/>
          <a:cs typeface="Arial"/>
          <a:sym typeface="Arial"/>
        </a:defRPr>
      </a:lvl1pPr>
      <a:lvl2pPr marL="891472" indent="-342874" algn="l" defTabSz="1097196" rtl="0" eaLnBrk="1" latinLnBrk="0" hangingPunct="1">
        <a:spcBef>
          <a:spcPct val="20000"/>
        </a:spcBef>
        <a:buFont typeface="Arial" pitchFamily="34" charset="0"/>
        <a:buChar char="–"/>
        <a:defRPr sz="1920" kern="1200">
          <a:solidFill>
            <a:schemeClr val="tx1"/>
          </a:solidFill>
          <a:latin typeface="Arial"/>
          <a:ea typeface="+mn-ea"/>
          <a:cs typeface="Arial"/>
          <a:sym typeface="Arial"/>
        </a:defRPr>
      </a:lvl2pPr>
      <a:lvl3pPr marL="1371496" indent="-274300" algn="l" defTabSz="1097196" rtl="0" eaLnBrk="1" latinLnBrk="0" hangingPunct="1">
        <a:spcBef>
          <a:spcPct val="20000"/>
        </a:spcBef>
        <a:buFont typeface="Arial" pitchFamily="34" charset="0"/>
        <a:buChar char="•"/>
        <a:defRPr sz="1680" kern="1200">
          <a:solidFill>
            <a:schemeClr val="tx1"/>
          </a:solidFill>
          <a:latin typeface="Arial"/>
          <a:ea typeface="+mn-ea"/>
          <a:cs typeface="Arial"/>
          <a:sym typeface="Arial"/>
        </a:defRPr>
      </a:lvl3pPr>
      <a:lvl4pPr marL="1920094" indent="-274300" algn="l" defTabSz="1097196" rtl="0" eaLnBrk="1" latinLnBrk="0" hangingPunct="1">
        <a:spcBef>
          <a:spcPct val="20000"/>
        </a:spcBef>
        <a:buFont typeface="Arial" pitchFamily="34" charset="0"/>
        <a:buChar char="–"/>
        <a:defRPr sz="1440" kern="1200">
          <a:solidFill>
            <a:schemeClr val="tx1"/>
          </a:solidFill>
          <a:latin typeface="Arial"/>
          <a:ea typeface="+mn-ea"/>
          <a:cs typeface="Arial"/>
          <a:sym typeface="Arial"/>
        </a:defRPr>
      </a:lvl4pPr>
      <a:lvl5pPr marL="2468692" indent="-274300" algn="l" defTabSz="1097196" rtl="0" eaLnBrk="1" latinLnBrk="0" hangingPunct="1">
        <a:spcBef>
          <a:spcPct val="20000"/>
        </a:spcBef>
        <a:buFont typeface="Arial" pitchFamily="34" charset="0"/>
        <a:buChar char="»"/>
        <a:defRPr sz="1440" kern="1200">
          <a:solidFill>
            <a:schemeClr val="tx1"/>
          </a:solidFill>
          <a:latin typeface="Arial"/>
          <a:ea typeface="+mn-ea"/>
          <a:cs typeface="Arial"/>
          <a:sym typeface="Arial"/>
        </a:defRPr>
      </a:lvl5pPr>
      <a:lvl6pPr marL="3017290" indent="-274300" algn="l" defTabSz="10971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888" indent="-274300" algn="l" defTabSz="10971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486" indent="-274300" algn="l" defTabSz="10971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084" indent="-274300" algn="l" defTabSz="10971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19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598" algn="l" defTabSz="109719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196" algn="l" defTabSz="109719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794" algn="l" defTabSz="109719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392" algn="l" defTabSz="109719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2990" algn="l" defTabSz="109719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588" algn="l" defTabSz="109719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186" algn="l" defTabSz="109719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784" algn="l" defTabSz="109719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10D57E-31CF-4154-81F7-E26C1A29A2A1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6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0D57E-31CF-4154-81F7-E26C1A29A2A1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9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microsoft.com/office/2007/relationships/diagramDrawing" Target="../diagrams/drawing5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5.xml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4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4.xml"/><Relationship Id="rId10" Type="http://schemas.openxmlformats.org/officeDocument/2006/relationships/diagramLayout" Target="../diagrams/layout5.xml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8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9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Relationship Id="rId5" Type="http://schemas.openxmlformats.org/officeDocument/2006/relationships/chart" Target="../charts/chart5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4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4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chart" Target="../charts/chart6.xml"/><Relationship Id="rId9" Type="http://schemas.microsoft.com/office/2007/relationships/diagramDrawing" Target="../diagrams/drawin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ChangeArrowheads="1"/>
          </p:cNvSpPr>
          <p:nvPr/>
        </p:nvSpPr>
        <p:spPr bwMode="auto">
          <a:xfrm>
            <a:off x="685800" y="2081349"/>
            <a:ext cx="10972800" cy="204363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7FC31C"/>
              </a:solidFill>
              <a:effectLst/>
              <a:uLnTx/>
              <a:uFillTx/>
              <a:latin typeface="Axiata Bold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FC31C"/>
                </a:solidFill>
                <a:effectLst/>
                <a:uLnTx/>
                <a:uFillTx/>
                <a:latin typeface="Axiata Bold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Weekly NTTN Governance Meeting 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50" normalizeH="0" baseline="0" noProof="0" dirty="0" smtClean="0">
                <a:ln w="11430"/>
                <a:solidFill>
                  <a:prstClr val="white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Wk-15</a:t>
            </a:r>
            <a:endParaRPr kumimoji="0" lang="en-US" sz="3000" b="1" i="0" u="none" strike="noStrike" kern="1200" cap="none" spc="50" normalizeH="0" baseline="0" noProof="0" dirty="0">
              <a:ln w="11430"/>
              <a:solidFill>
                <a:prstClr val="white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Book Antiqua" panose="02040602050305030304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959E4A-293B-4E6F-BBFC-B1AC1EF713CE}" type="datetime4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xiata Book" pitchFamily="34" charset="0"/>
                <a:ea typeface="+mn-ea"/>
                <a:cs typeface="Axiata Book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April 17, 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xiata Book" pitchFamily="34" charset="0"/>
              <a:ea typeface="+mn-ea"/>
              <a:cs typeface="Axiata Book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657725"/>
            <a:ext cx="74295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summit-com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1" y="4886324"/>
            <a:ext cx="1371599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1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2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09"/>
          <p:cNvSpPr txBox="1">
            <a:spLocks/>
          </p:cNvSpPr>
          <p:nvPr/>
        </p:nvSpPr>
        <p:spPr>
          <a:xfrm>
            <a:off x="1637016" y="336297"/>
            <a:ext cx="8917969" cy="486028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50000"/>
                  </a:srgbClr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"/>
              </a:rPr>
              <a:t>SCL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64A2">
                    <a:lumMod val="50000"/>
                  </a:srgbClr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"/>
              </a:rPr>
              <a:t>Dark Core Fibers Contributed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50000"/>
                  </a:srgbClr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"/>
              </a:rPr>
              <a:t>to C-1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64A2">
                    <a:lumMod val="50000"/>
                  </a:srgbClr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"/>
              </a:rPr>
              <a:t>Incident </a:t>
            </a:r>
            <a:endParaRPr kumimoji="0" lang="en" sz="2400" b="1" i="0" u="none" strike="noStrike" kern="1200" cap="none" spc="0" normalizeH="0" baseline="0" noProof="0" dirty="0">
              <a:ln>
                <a:noFill/>
              </a:ln>
              <a:solidFill>
                <a:srgbClr val="8064A2">
                  <a:lumMod val="50000"/>
                </a:srgbClr>
              </a:solidFill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"/>
            </a:endParaRPr>
          </a:p>
        </p:txBody>
      </p:sp>
      <p:pic>
        <p:nvPicPr>
          <p:cNvPr id="3" name="Picture 2" descr="summit-co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39549" y="222250"/>
            <a:ext cx="1371599" cy="600075"/>
          </a:xfrm>
          <a:prstGeom prst="rect">
            <a:avLst/>
          </a:prstGeom>
        </p:spPr>
      </p:pic>
      <p:pic>
        <p:nvPicPr>
          <p:cNvPr id="4" name="Picture 2" descr="Image result for robi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50" y="222250"/>
            <a:ext cx="727500" cy="60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839759"/>
              </p:ext>
            </p:extLst>
          </p:nvPr>
        </p:nvGraphicFramePr>
        <p:xfrm>
          <a:off x="694439" y="1019675"/>
          <a:ext cx="10803123" cy="513951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34475">
                  <a:extLst>
                    <a:ext uri="{9D8B030D-6E8A-4147-A177-3AD203B41FA5}">
                      <a16:colId xmlns:a16="http://schemas.microsoft.com/office/drawing/2014/main" xmlns="" val="4110272011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xmlns="" val="1538530697"/>
                    </a:ext>
                  </a:extLst>
                </a:gridCol>
                <a:gridCol w="4409561">
                  <a:extLst>
                    <a:ext uri="{9D8B030D-6E8A-4147-A177-3AD203B41FA5}">
                      <a16:colId xmlns:a16="http://schemas.microsoft.com/office/drawing/2014/main" xmlns="" val="3552700464"/>
                    </a:ext>
                  </a:extLst>
                </a:gridCol>
                <a:gridCol w="3314287">
                  <a:extLst>
                    <a:ext uri="{9D8B030D-6E8A-4147-A177-3AD203B41FA5}">
                      <a16:colId xmlns:a16="http://schemas.microsoft.com/office/drawing/2014/main" xmlns="" val="3480904260"/>
                    </a:ext>
                  </a:extLst>
                </a:gridCol>
              </a:tblGrid>
              <a:tr h="246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SL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Dark Core Link Name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Fault Reason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Remedy Plan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348454785"/>
                  </a:ext>
                </a:extLst>
              </a:tr>
              <a:tr h="4241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Dhaka-2 to HUB02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• UG </a:t>
                      </a:r>
                      <a:r>
                        <a:rPr lang="en-US" sz="1600" u="none" strike="noStrike" dirty="0">
                          <a:effectLst/>
                        </a:rPr>
                        <a:t>Backbone 432F damaged at </a:t>
                      </a:r>
                      <a:r>
                        <a:rPr lang="en-US" sz="1600" u="none" strike="noStrike" dirty="0" err="1">
                          <a:effectLst/>
                        </a:rPr>
                        <a:t>Paribagh</a:t>
                      </a:r>
                      <a:r>
                        <a:rPr lang="en-US" sz="1600" u="none" strike="noStrike" dirty="0">
                          <a:effectLst/>
                        </a:rPr>
                        <a:t> due to HDD activity by </a:t>
                      </a:r>
                      <a:r>
                        <a:rPr lang="en-US" sz="1600" u="none" strike="noStrike" dirty="0" err="1">
                          <a:effectLst/>
                        </a:rPr>
                        <a:t>Hamida</a:t>
                      </a:r>
                      <a:r>
                        <a:rPr lang="en-US" sz="1600" u="none" strike="noStrike" dirty="0">
                          <a:effectLst/>
                        </a:rPr>
                        <a:t> Traders Ltd (Vendor </a:t>
                      </a:r>
                      <a:r>
                        <a:rPr lang="en-US" sz="1600" u="none" strike="noStrike" dirty="0" err="1">
                          <a:effectLst/>
                        </a:rPr>
                        <a:t>BdREN</a:t>
                      </a:r>
                      <a:r>
                        <a:rPr lang="en-US" sz="1600" u="none" strike="noStrike" dirty="0">
                          <a:effectLst/>
                        </a:rPr>
                        <a:t>)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 smtClean="0">
                          <a:effectLst/>
                        </a:rPr>
                        <a:t>• Enclosure </a:t>
                      </a:r>
                      <a:r>
                        <a:rPr lang="en-US" sz="1600" u="none" strike="noStrike" dirty="0">
                          <a:effectLst/>
                        </a:rPr>
                        <a:t>damaged at </a:t>
                      </a:r>
                      <a:r>
                        <a:rPr lang="en-US" sz="1600" u="none" strike="noStrike" dirty="0" err="1">
                          <a:effectLst/>
                        </a:rPr>
                        <a:t>Malibag</a:t>
                      </a:r>
                      <a:r>
                        <a:rPr lang="en-US" sz="1600" u="none" strike="noStrike" dirty="0">
                          <a:effectLst/>
                        </a:rPr>
                        <a:t> Maxim HH due to DNCC drainage activity.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 smtClean="0">
                          <a:effectLst/>
                        </a:rPr>
                        <a:t>• UG </a:t>
                      </a:r>
                      <a:r>
                        <a:rPr lang="en-US" sz="1600" u="none" strike="noStrike" dirty="0">
                          <a:effectLst/>
                        </a:rPr>
                        <a:t>Backbone shifting at </a:t>
                      </a:r>
                      <a:r>
                        <a:rPr lang="en-US" sz="1600" u="none" strike="noStrike" dirty="0" err="1">
                          <a:effectLst/>
                        </a:rPr>
                        <a:t>Poribagh</a:t>
                      </a:r>
                      <a:r>
                        <a:rPr lang="en-US" sz="1600" u="none" strike="noStrike" dirty="0">
                          <a:effectLst/>
                        </a:rPr>
                        <a:t> BTCL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 smtClean="0">
                          <a:effectLst/>
                        </a:rPr>
                        <a:t>• UG </a:t>
                      </a:r>
                      <a:r>
                        <a:rPr lang="en-US" sz="1600" u="none" strike="noStrike" dirty="0">
                          <a:effectLst/>
                        </a:rPr>
                        <a:t>Backbone 144F damaged at </a:t>
                      </a:r>
                      <a:r>
                        <a:rPr lang="en-US" sz="1600" u="none" strike="noStrike" dirty="0" err="1">
                          <a:effectLst/>
                        </a:rPr>
                        <a:t>Sahabag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• </a:t>
                      </a:r>
                      <a:r>
                        <a:rPr lang="en-US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Working and protection path separation done</a:t>
                      </a:r>
                      <a:r>
                        <a:rPr lang="en-US" sz="1600" u="none" strike="noStrike" dirty="0">
                          <a:effectLst/>
                        </a:rPr>
                        <a:t/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• </a:t>
                      </a:r>
                      <a:r>
                        <a:rPr lang="en-US" sz="1600" u="none" strike="noStrike" dirty="0" smtClean="0">
                          <a:effectLst/>
                        </a:rPr>
                        <a:t>24/7 </a:t>
                      </a:r>
                      <a:r>
                        <a:rPr lang="en-US" sz="1600" u="none" strike="noStrike" dirty="0">
                          <a:effectLst/>
                        </a:rPr>
                        <a:t>Patrolling ongoing.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672460635"/>
                  </a:ext>
                </a:extLst>
              </a:tr>
              <a:tr h="4241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DHKDM30(DH0076) to DHSTR68(DH0285)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• Fiber </a:t>
                      </a:r>
                      <a:r>
                        <a:rPr lang="en-US" sz="1600" u="none" strike="noStrike" dirty="0">
                          <a:effectLst/>
                        </a:rPr>
                        <a:t>high bend at 95 </a:t>
                      </a:r>
                      <a:r>
                        <a:rPr lang="en-US" sz="1600" u="none" strike="noStrike" dirty="0" err="1">
                          <a:effectLst/>
                        </a:rPr>
                        <a:t>Bou</a:t>
                      </a:r>
                      <a:r>
                        <a:rPr lang="en-US" sz="1600" u="none" strike="noStrike" dirty="0">
                          <a:effectLst/>
                        </a:rPr>
                        <a:t> Bazar </a:t>
                      </a:r>
                      <a:r>
                        <a:rPr lang="en-US" sz="1600" u="none" strike="noStrike" dirty="0" err="1">
                          <a:effectLst/>
                        </a:rPr>
                        <a:t>Shympur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• </a:t>
                      </a:r>
                      <a:r>
                        <a:rPr lang="en-US" sz="1600" u="none" strike="noStrike" dirty="0" smtClean="0">
                          <a:effectLst/>
                        </a:rPr>
                        <a:t>PM </a:t>
                      </a:r>
                      <a:r>
                        <a:rPr lang="en-US" sz="1600" u="none" strike="noStrike" dirty="0">
                          <a:effectLst/>
                        </a:rPr>
                        <a:t>Activity WIP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714019763"/>
                  </a:ext>
                </a:extLst>
              </a:tr>
              <a:tr h="957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Dhaka-2 to HUB98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• Enclosure </a:t>
                      </a:r>
                      <a:r>
                        <a:rPr lang="en-US" sz="1600" u="none" strike="noStrike" dirty="0">
                          <a:effectLst/>
                        </a:rPr>
                        <a:t>damaged at </a:t>
                      </a:r>
                      <a:r>
                        <a:rPr lang="en-US" sz="1600" u="none" strike="noStrike" dirty="0" err="1">
                          <a:effectLst/>
                        </a:rPr>
                        <a:t>Malibag</a:t>
                      </a:r>
                      <a:r>
                        <a:rPr lang="en-US" sz="1600" u="none" strike="noStrike" dirty="0">
                          <a:effectLst/>
                        </a:rPr>
                        <a:t> Maxim HH due to DNCC drainage activity.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 smtClean="0">
                          <a:effectLst/>
                        </a:rPr>
                        <a:t>• UG </a:t>
                      </a:r>
                      <a:r>
                        <a:rPr lang="en-US" sz="1600" u="none" strike="noStrike" dirty="0">
                          <a:effectLst/>
                        </a:rPr>
                        <a:t>Backbone damaged at Near Mama </a:t>
                      </a:r>
                      <a:r>
                        <a:rPr lang="en-US" sz="1600" u="none" strike="noStrike" dirty="0" err="1">
                          <a:effectLst/>
                        </a:rPr>
                        <a:t>Vagna</a:t>
                      </a:r>
                      <a:r>
                        <a:rPr lang="en-US" sz="1600" u="none" strike="noStrike" dirty="0">
                          <a:effectLst/>
                        </a:rPr>
                        <a:t> POC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• </a:t>
                      </a:r>
                      <a:r>
                        <a:rPr lang="en-US" sz="1600" u="none" strike="noStrike" dirty="0" smtClean="0">
                          <a:effectLst/>
                        </a:rPr>
                        <a:t>24/7 </a:t>
                      </a:r>
                      <a:r>
                        <a:rPr lang="en-US" sz="1600" u="none" strike="noStrike" dirty="0">
                          <a:effectLst/>
                        </a:rPr>
                        <a:t>Patrolling ongoing.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120783133"/>
                  </a:ext>
                </a:extLst>
              </a:tr>
              <a:tr h="7205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DHKDM42(DH0075) to DHKDM30(DH0076) SCL DWDM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• Core </a:t>
                      </a:r>
                      <a:r>
                        <a:rPr lang="en-US" sz="1600" u="none" strike="noStrike" dirty="0">
                          <a:effectLst/>
                        </a:rPr>
                        <a:t>bend inside TJ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 smtClean="0">
                          <a:effectLst/>
                        </a:rPr>
                        <a:t>• Fiber </a:t>
                      </a:r>
                      <a:r>
                        <a:rPr lang="en-US" sz="1600" u="none" strike="noStrike" dirty="0">
                          <a:effectLst/>
                        </a:rPr>
                        <a:t>Burnt at </a:t>
                      </a:r>
                      <a:r>
                        <a:rPr lang="en-US" sz="1600" u="none" strike="noStrike" dirty="0" err="1">
                          <a:effectLst/>
                        </a:rPr>
                        <a:t>Sonir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Akhra</a:t>
                      </a:r>
                      <a:r>
                        <a:rPr lang="en-US" sz="1600" u="none" strike="noStrike" dirty="0">
                          <a:effectLst/>
                        </a:rPr>
                        <a:t> &amp; Zia </a:t>
                      </a:r>
                      <a:r>
                        <a:rPr lang="en-US" sz="1600" u="none" strike="noStrike" dirty="0" err="1">
                          <a:effectLst/>
                        </a:rPr>
                        <a:t>Soroni</a:t>
                      </a:r>
                      <a:r>
                        <a:rPr lang="en-US" sz="1600" u="none" strike="noStrike" dirty="0">
                          <a:effectLst/>
                        </a:rPr>
                        <a:t> Road due to </a:t>
                      </a:r>
                      <a:r>
                        <a:rPr lang="en-US" sz="1600" u="none" strike="noStrike" dirty="0" smtClean="0">
                          <a:effectLst/>
                        </a:rPr>
                        <a:t>transformer bluest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• </a:t>
                      </a:r>
                      <a:r>
                        <a:rPr lang="en-US" sz="1600" u="none" strike="noStrike" dirty="0" smtClean="0">
                          <a:effectLst/>
                        </a:rPr>
                        <a:t>PM </a:t>
                      </a:r>
                      <a:r>
                        <a:rPr lang="en-US" sz="1600" u="none" strike="noStrike" dirty="0">
                          <a:effectLst/>
                        </a:rPr>
                        <a:t>Activity WIP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472972600"/>
                  </a:ext>
                </a:extLst>
              </a:tr>
              <a:tr h="4834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DHPTN42(Dhaka_2) to DHRMN72(DH0502) SCL DWDM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• UG </a:t>
                      </a:r>
                      <a:r>
                        <a:rPr lang="en-US" sz="1600" u="none" strike="noStrike" dirty="0">
                          <a:effectLst/>
                        </a:rPr>
                        <a:t>144F damaged near </a:t>
                      </a:r>
                      <a:r>
                        <a:rPr lang="en-US" sz="1600" u="none" strike="noStrike" dirty="0" err="1">
                          <a:effectLst/>
                        </a:rPr>
                        <a:t>Rajmoni</a:t>
                      </a:r>
                      <a:r>
                        <a:rPr lang="en-US" sz="1600" u="none" strike="noStrike" dirty="0">
                          <a:effectLst/>
                        </a:rPr>
                        <a:t> Cinema hall </a:t>
                      </a:r>
                      <a:r>
                        <a:rPr lang="en-US" sz="1600" u="none" strike="noStrike" dirty="0" err="1">
                          <a:effectLst/>
                        </a:rPr>
                        <a:t>kakrail</a:t>
                      </a:r>
                      <a:r>
                        <a:rPr lang="en-US" sz="1600" u="none" strike="noStrike" dirty="0">
                          <a:effectLst/>
                        </a:rPr>
                        <a:t> due to HDD activity by WASA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• </a:t>
                      </a:r>
                      <a:r>
                        <a:rPr lang="en-US" sz="1600" u="none" strike="noStrike" dirty="0" smtClean="0">
                          <a:effectLst/>
                        </a:rPr>
                        <a:t>24/7 </a:t>
                      </a:r>
                      <a:r>
                        <a:rPr lang="en-US" sz="1600" u="none" strike="noStrike" dirty="0">
                          <a:effectLst/>
                        </a:rPr>
                        <a:t>Patrolling ongoing.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34230717"/>
                  </a:ext>
                </a:extLst>
              </a:tr>
              <a:tr h="7205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NGBND30(NG2110) to NGSDRJ1(NG2138) SCL OSN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• Fiber </a:t>
                      </a:r>
                      <a:r>
                        <a:rPr lang="en-US" sz="1600" u="none" strike="noStrike" dirty="0">
                          <a:effectLst/>
                        </a:rPr>
                        <a:t>cut by </a:t>
                      </a:r>
                      <a:r>
                        <a:rPr lang="en-US" sz="1600" u="none" strike="noStrike" dirty="0" smtClean="0">
                          <a:effectLst/>
                        </a:rPr>
                        <a:t>Gov. </a:t>
                      </a:r>
                      <a:r>
                        <a:rPr lang="en-US" sz="1600" u="none" strike="noStrike" dirty="0">
                          <a:effectLst/>
                        </a:rPr>
                        <a:t>tree decluttering activity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 smtClean="0">
                          <a:effectLst/>
                        </a:rPr>
                        <a:t>• Fiber </a:t>
                      </a:r>
                      <a:r>
                        <a:rPr lang="en-US" sz="1600" u="none" strike="noStrike" dirty="0">
                          <a:effectLst/>
                        </a:rPr>
                        <a:t>cut during Govt. Road expansion activity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• </a:t>
                      </a:r>
                      <a:r>
                        <a:rPr lang="en-US" sz="1600" u="none" strike="noStrike" dirty="0" smtClean="0">
                          <a:effectLst/>
                        </a:rPr>
                        <a:t>PM </a:t>
                      </a:r>
                      <a:r>
                        <a:rPr lang="en-US" sz="1600" u="none" strike="noStrike" dirty="0">
                          <a:effectLst/>
                        </a:rPr>
                        <a:t>Activity WIP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6327385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94114" y="6352791"/>
            <a:ext cx="840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NB: Dark Core List with Working and Protection Info Required from ROBI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15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56" y="349402"/>
            <a:ext cx="74295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summit-com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02984" y="349402"/>
            <a:ext cx="1371599" cy="6000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75506" y="426257"/>
            <a:ext cx="734481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mbria" panose="02040503050406030204" pitchFamily="18" charset="0"/>
              </a:rPr>
              <a:t>Repeated 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mbria" panose="02040503050406030204" pitchFamily="18" charset="0"/>
              </a:rPr>
              <a:t>Site Down for </a:t>
            </a:r>
            <a:r>
              <a:rPr lang="en-US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mbria" panose="02040503050406030204" pitchFamily="18" charset="0"/>
              </a:rPr>
              <a:t>Robi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mbria" panose="02040503050406030204" pitchFamily="18" charset="0"/>
              </a:rPr>
              <a:t> Power Issue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120461" y="1241246"/>
          <a:ext cx="9221276" cy="52943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89000"/>
                <a:gridCol w="1608069"/>
                <a:gridCol w="1608069"/>
                <a:gridCol w="1608069"/>
                <a:gridCol w="1608069"/>
              </a:tblGrid>
              <a:tr h="3299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Site Code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8" marR="8058" marT="8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Week 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Week 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Week 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Week 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82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DHMDP77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CXCKR60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Shatkhira_WIC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Laxmipur</a:t>
                      </a:r>
                      <a:r>
                        <a:rPr lang="en-US" sz="1200" u="none" strike="noStrike" dirty="0">
                          <a:effectLst/>
                        </a:rPr>
                        <a:t>-WIC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DHUTK12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MBBRL23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KSKLC08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MBBRL22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SYDKS30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MBSDR02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CXRMU29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GPSDR09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CMDBD39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DHBDD98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DHSTR12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GPSDR55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BSWZP18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NGSDR45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MGSBL04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SYFNC16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BMNBG29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CMCDG34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DHDKK15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DHKGN18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DHLLB16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DHRMN40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92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09"/>
          <p:cNvSpPr txBox="1">
            <a:spLocks/>
          </p:cNvSpPr>
          <p:nvPr/>
        </p:nvSpPr>
        <p:spPr>
          <a:xfrm>
            <a:off x="1637016" y="336297"/>
            <a:ext cx="8917969" cy="486028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50000"/>
                  </a:srgbClr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"/>
              </a:rPr>
              <a:t>Issue Dependency on ROBI</a:t>
            </a:r>
          </a:p>
        </p:txBody>
      </p:sp>
      <p:pic>
        <p:nvPicPr>
          <p:cNvPr id="3" name="Picture 2" descr="summit-co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39549" y="222250"/>
            <a:ext cx="1371599" cy="600075"/>
          </a:xfrm>
          <a:prstGeom prst="rect">
            <a:avLst/>
          </a:prstGeom>
        </p:spPr>
      </p:pic>
      <p:pic>
        <p:nvPicPr>
          <p:cNvPr id="4" name="Picture 2" descr="Image result for robi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50" y="222250"/>
            <a:ext cx="727500" cy="60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187986978"/>
              </p:ext>
            </p:extLst>
          </p:nvPr>
        </p:nvGraphicFramePr>
        <p:xfrm>
          <a:off x="1683538" y="2763744"/>
          <a:ext cx="8824925" cy="879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0" name="Diagram 9"/>
          <p:cNvGraphicFramePr/>
          <p:nvPr>
            <p:extLst/>
          </p:nvPr>
        </p:nvGraphicFramePr>
        <p:xfrm>
          <a:off x="1683538" y="1546435"/>
          <a:ext cx="8824925" cy="877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683538" y="3982945"/>
            <a:ext cx="8824925" cy="861395"/>
            <a:chOff x="0" y="0"/>
            <a:chExt cx="8824925" cy="861395"/>
          </a:xfrm>
        </p:grpSpPr>
        <p:sp>
          <p:nvSpPr>
            <p:cNvPr id="8" name="Rounded Rectangle 7"/>
            <p:cNvSpPr/>
            <p:nvPr/>
          </p:nvSpPr>
          <p:spPr>
            <a:xfrm>
              <a:off x="0" y="0"/>
              <a:ext cx="8824925" cy="86139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 txBox="1"/>
            <p:nvPr/>
          </p:nvSpPr>
          <p:spPr>
            <a:xfrm>
              <a:off x="42050" y="42050"/>
              <a:ext cx="8740825" cy="7772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i="1" dirty="0">
                  <a:latin typeface="Calibri"/>
                </a:rPr>
                <a:t>Dark Core List with Working and Protection Info Required from ROBI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398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51" y="252399"/>
            <a:ext cx="74295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summit-com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02984" y="349402"/>
            <a:ext cx="1371599" cy="60007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566103" y="598813"/>
            <a:ext cx="7736881" cy="624451"/>
          </a:xfrm>
          <a:prstGeom prst="rect">
            <a:avLst/>
          </a:prstGeom>
        </p:spPr>
        <p:txBody>
          <a:bodyPr lIns="114278" tIns="57139" rIns="114278" bIns="57139"/>
          <a:lstStyle>
            <a:lvl1pPr algn="ctr" defTabSz="911093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Axiata Book" panose="020B05030602020200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840617"/>
              </p:ext>
            </p:extLst>
          </p:nvPr>
        </p:nvGraphicFramePr>
        <p:xfrm>
          <a:off x="645017" y="1309677"/>
          <a:ext cx="11409606" cy="5417571"/>
        </p:xfrm>
        <a:graphic>
          <a:graphicData uri="http://schemas.openxmlformats.org/drawingml/2006/table">
            <a:tbl>
              <a:tblPr/>
              <a:tblGrid>
                <a:gridCol w="14160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753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803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81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6972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938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Impact</a:t>
                      </a:r>
                    </a:p>
                  </a:txBody>
                  <a:tcPr marL="8619" marR="8619" marT="86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GE/POP</a:t>
                      </a:r>
                    </a:p>
                  </a:txBody>
                  <a:tcPr marL="8619" marR="8619" marT="86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Reason</a:t>
                      </a:r>
                    </a:p>
                  </a:txBody>
                  <a:tcPr marL="8619" marR="8619" marT="86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Resolution/ Remedy Plan</a:t>
                      </a:r>
                    </a:p>
                  </a:txBody>
                  <a:tcPr marL="8619" marR="8619" marT="86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Start Date</a:t>
                      </a:r>
                    </a:p>
                  </a:txBody>
                  <a:tcPr marL="8619" marR="8619" marT="86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2566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Ping Loss in 9 Node-B Under DRH19 </a:t>
                      </a:r>
                    </a:p>
                  </a:txBody>
                  <a:tcPr marL="8619" marR="8619" marT="86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KS1853</a:t>
                      </a:r>
                    </a:p>
                  </a:txBody>
                  <a:tcPr marL="8619" marR="8619" marT="86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 have observed that utilization is 400 mb for mentioned service and to mitigate this problem, capacity needs to increased. Currently we have device capacity dependency to execute up-gradation. In this circumstances planning level communication required between Robi and SCL. </a:t>
                      </a:r>
                    </a:p>
                  </a:txBody>
                  <a:tcPr marL="8619" marR="8619" marT="86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Device Installation Done.</a:t>
                      </a:r>
                    </a:p>
                  </a:txBody>
                  <a:tcPr marL="8619" marR="8619" marT="86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3/31/2019 14:41</a:t>
                      </a:r>
                    </a:p>
                  </a:txBody>
                  <a:tcPr marL="8619" marR="8619" marT="86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659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 frame loss under FNSDR35  POP</a:t>
                      </a:r>
                    </a:p>
                  </a:txBody>
                  <a:tcPr marL="8619" marR="8619" marT="86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FNSDR35</a:t>
                      </a:r>
                    </a:p>
                  </a:txBody>
                  <a:tcPr marL="8619" marR="8619" marT="86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 are not getting any problem at our TX. </a:t>
                      </a:r>
                    </a:p>
                  </a:txBody>
                  <a:tcPr marL="8619" marR="8619" marT="86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Traffic has been re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routed as per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Robi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request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4/4/2019 10:14</a:t>
                      </a:r>
                    </a:p>
                  </a:txBody>
                  <a:tcPr marL="8619" marR="8619" marT="86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2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 Frame Loss in 77 Node-B Under RRH22</a:t>
                      </a:r>
                    </a:p>
                  </a:txBody>
                  <a:tcPr marL="8619" marR="8619" marT="86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3G_4G_2X10GE_SCL_RRH22_NTSDR02_55 and 3G_4G_GE_SCL_RRH22_NTSDR02_02</a:t>
                      </a:r>
                    </a:p>
                  </a:txBody>
                  <a:tcPr marL="8619" marR="8619" marT="86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Due to sudden traffic overflow issue occurred.</a:t>
                      </a:r>
                    </a:p>
                  </a:txBody>
                  <a:tcPr marL="8619" marR="8619" marT="86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Traffic has been re routed</a:t>
                      </a:r>
                    </a:p>
                  </a:txBody>
                  <a:tcPr marL="8619" marR="8619" marT="86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4/10/2019 13:07</a:t>
                      </a:r>
                    </a:p>
                  </a:txBody>
                  <a:tcPr marL="8619" marR="8619" marT="86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02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DCH frame loss in DHMRP28</a:t>
                      </a:r>
                    </a:p>
                  </a:txBody>
                  <a:tcPr marL="8619" marR="8619" marT="86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DHMRP28</a:t>
                      </a:r>
                    </a:p>
                  </a:txBody>
                  <a:tcPr marL="8619" marR="8619" marT="86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loss in DHMRP12 to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Uday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-HO path </a:t>
                      </a:r>
                    </a:p>
                  </a:txBody>
                  <a:tcPr marL="8619" marR="8619" marT="86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loss has been reduced</a:t>
                      </a:r>
                    </a:p>
                  </a:txBody>
                  <a:tcPr marL="8619" marR="8619" marT="86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4/11/2019 6:48</a:t>
                      </a:r>
                    </a:p>
                  </a:txBody>
                  <a:tcPr marL="8619" marR="8619" marT="86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6659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 Frame Loss in 15 Node-B Under DRE35</a:t>
                      </a:r>
                    </a:p>
                  </a:txBody>
                  <a:tcPr marL="8619" marR="8619" marT="86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GPSDR15</a:t>
                      </a:r>
                    </a:p>
                  </a:txBody>
                  <a:tcPr marL="8619" marR="8619" marT="86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Root cause identification is ongoing</a:t>
                      </a:r>
                    </a:p>
                  </a:txBody>
                  <a:tcPr marL="8619" marR="8619" marT="86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8619" marR="8619" marT="86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4/10/2019 12:51</a:t>
                      </a:r>
                    </a:p>
                  </a:txBody>
                  <a:tcPr marL="8619" marR="8619" marT="86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312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 Frame Loss in 77 Node B Under DRE37,HS Frame Loss in 77 Node B Under DRE37</a:t>
                      </a:r>
                    </a:p>
                  </a:txBody>
                  <a:tcPr marL="8619" marR="8619" marT="86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3G_4G_10GE_SCL_DRE03_DRE11_DRE15_DRE28_DRE37_NGRPG01_NGSDRD1_179,NA,3G_4G_2X10GE_SCL_DRE03_DRE11_DRE15_DRE28_NGRPG01_DHPTN42_111</a:t>
                      </a:r>
                    </a:p>
                  </a:txBody>
                  <a:tcPr marL="8619" marR="8619" marT="86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Backbone link problem at MNSRNB01JR01 to MNSRN18</a:t>
                      </a:r>
                    </a:p>
                  </a:txBody>
                  <a:tcPr marL="8619" marR="8619" marT="86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MNSRNB01JR01 to MNSRN18 link has been upgraded to 20G</a:t>
                      </a:r>
                    </a:p>
                  </a:txBody>
                  <a:tcPr marL="8619" marR="8619" marT="86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4/9/2019 10:26</a:t>
                      </a:r>
                    </a:p>
                  </a:txBody>
                  <a:tcPr marL="8619" marR="8619" marT="86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375506" y="426257"/>
            <a:ext cx="734481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mbria" panose="02040503050406030204" pitchFamily="18" charset="0"/>
              </a:rPr>
              <a:t>Quality Issues on week-14 (SCL)</a:t>
            </a:r>
          </a:p>
        </p:txBody>
      </p:sp>
    </p:spTree>
    <p:extLst>
      <p:ext uri="{BB962C8B-B14F-4D97-AF65-F5344CB8AC3E}">
        <p14:creationId xmlns:p14="http://schemas.microsoft.com/office/powerpoint/2010/main" val="132791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71" y="152052"/>
            <a:ext cx="742950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1414821" y="419079"/>
            <a:ext cx="734481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mbria" panose="02040503050406030204" pitchFamily="18" charset="0"/>
              </a:rPr>
              <a:t>C1 C2 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mbria" panose="02040503050406030204" pitchFamily="18" charset="0"/>
              </a:rPr>
              <a:t>Feedback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6" name="Picture 5" descr="summit-com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52384" y="380653"/>
            <a:ext cx="1371599" cy="600075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697958"/>
              </p:ext>
            </p:extLst>
          </p:nvPr>
        </p:nvGraphicFramePr>
        <p:xfrm>
          <a:off x="219475" y="1184901"/>
          <a:ext cx="11590988" cy="5410480"/>
        </p:xfrm>
        <a:graphic>
          <a:graphicData uri="http://schemas.openxmlformats.org/drawingml/2006/table">
            <a:tbl>
              <a:tblPr/>
              <a:tblGrid>
                <a:gridCol w="5024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7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20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13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72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045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28216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749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Wk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3853" marR="3853" marT="3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Incident</a:t>
                      </a:r>
                    </a:p>
                  </a:txBody>
                  <a:tcPr marL="3853" marR="3853" marT="3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Start Time</a:t>
                      </a:r>
                    </a:p>
                  </a:txBody>
                  <a:tcPr marL="3853" marR="3853" marT="3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End Time</a:t>
                      </a:r>
                    </a:p>
                  </a:txBody>
                  <a:tcPr marL="3853" marR="3853" marT="3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Outage Duration</a:t>
                      </a:r>
                    </a:p>
                  </a:txBody>
                  <a:tcPr marL="3853" marR="3853" marT="3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Link </a:t>
                      </a:r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Info/ POP Info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3853" marR="3853" marT="3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Root Cause</a:t>
                      </a:r>
                    </a:p>
                  </a:txBody>
                  <a:tcPr marL="3853" marR="3853" marT="3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Action Taken</a:t>
                      </a:r>
                    </a:p>
                  </a:txBody>
                  <a:tcPr marL="3853" marR="3853" marT="3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Remedy Plan</a:t>
                      </a:r>
                    </a:p>
                  </a:txBody>
                  <a:tcPr marL="3853" marR="3853" marT="3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544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Wk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Node B under DRE35,DRE10 and 10 eNode B are down since 07:29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4/8/19 7:29 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4/8/19 10:45 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3:16:00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GPSDR37,GPKLK04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There was power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issue at the GPKL04 site. Also fiber was cut in another hand of the ring.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Fiber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pulling was completed and splicing was done in order to restore the link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Fiber pulling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done and regular PM is needed to avoid this kind of situation.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544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Wk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Node B under DRE35,DRE10 and 10 eNode B are down since 13:09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4/8/19 1:09 PM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4/8/19 4:33 PM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3:24:00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GPSDR37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There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was fiber cut in both hands. One hand was cut due to storm and another one was cut due to BRT regular activity.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two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hand, fiber deployment was done.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Fiber pulling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done and regular PM activity is suggested.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544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Wk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Node B under DRE15 and 23 eNode B are down since 14:19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4/9/19 2:19 PM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4/9/19 11:30 PM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9:11:00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DHSTR68(DH0285) to NGSDRG3(NG2136)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There was fire broke out in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Postogola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Bridge, that’s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why fiber was burnt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 complain found team moved and checked the link after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Postogola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rail crossing and found both core break toward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Postogola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bridge . team arrived at incident place and found fiber burn due to electric short circuit near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Postogola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bridge .Here DPDC team not allowing anyone to work for the sake of safety . Also due to rain work stopped by DPDC . After rain DPDC team start work  . after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dpdc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team completed their work ,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scl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team allowed to work and fiber restored 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fiber was damaged by electric burn , we deployed  new fiber by maintaining a safe distance from electric line 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8429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Wk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DHSTR68(DH0285) to NGSDRG3(NG2136) DWDM fiber is down since 04:20 + 18 Node B under DRE15 and 23 eNode B are down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4/10/19 4:20 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4/10/19 5:17 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0:57:00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DHSTR68(DH0285) to NGSDRG3(NG2136)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 have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144 core fiber in the link for backbone. It was damaged  partially by storm. That’s why link was down.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mentioned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link was the first priority and our team spliced this link’s core first and made the link restored.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Regular PM activity is suggested for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reqular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maintenance and avoid such disaster.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5032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Wk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Sites under CBEB2, 29 Node B under CRE25,DRE12 and 15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eNode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 are down since 05:24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4/13/19 5:24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4/13/19 11:05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5:41:00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KCDGN01,RMBGC05,RMLND01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Fiber was cut in the two hands of the ring that is why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 incident occurred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Fiber was deployed  to up the link .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Regular PM activity is suggested for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reqular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maintenance and avoid such disaster.</a:t>
                      </a: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73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14" y="73816"/>
            <a:ext cx="648072" cy="65845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1563625" y="141435"/>
            <a:ext cx="734481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mbria" panose="02040503050406030204" pitchFamily="18" charset="0"/>
              </a:rPr>
              <a:t>More Than 4hrs of Site Down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DC411D88-8C2E-43F1-8F09-7337E02DE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728100"/>
              </p:ext>
            </p:extLst>
          </p:nvPr>
        </p:nvGraphicFramePr>
        <p:xfrm>
          <a:off x="862884" y="985150"/>
          <a:ext cx="10431887" cy="5119437"/>
        </p:xfrm>
        <a:graphic>
          <a:graphicData uri="http://schemas.openxmlformats.org/drawingml/2006/table">
            <a:tbl>
              <a:tblPr/>
              <a:tblGrid>
                <a:gridCol w="1663054">
                  <a:extLst>
                    <a:ext uri="{9D8B030D-6E8A-4147-A177-3AD203B41FA5}">
                      <a16:colId xmlns:a16="http://schemas.microsoft.com/office/drawing/2014/main" xmlns="" val="3412073064"/>
                    </a:ext>
                  </a:extLst>
                </a:gridCol>
                <a:gridCol w="1436275">
                  <a:extLst>
                    <a:ext uri="{9D8B030D-6E8A-4147-A177-3AD203B41FA5}">
                      <a16:colId xmlns:a16="http://schemas.microsoft.com/office/drawing/2014/main" xmlns="" val="430318903"/>
                    </a:ext>
                  </a:extLst>
                </a:gridCol>
                <a:gridCol w="14110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47291">
                  <a:extLst>
                    <a:ext uri="{9D8B030D-6E8A-4147-A177-3AD203B41FA5}">
                      <a16:colId xmlns:a16="http://schemas.microsoft.com/office/drawing/2014/main" xmlns="" val="1657462571"/>
                    </a:ext>
                  </a:extLst>
                </a:gridCol>
                <a:gridCol w="4674191">
                  <a:extLst>
                    <a:ext uri="{9D8B030D-6E8A-4147-A177-3AD203B41FA5}">
                      <a16:colId xmlns:a16="http://schemas.microsoft.com/office/drawing/2014/main" xmlns="" val="220905339"/>
                    </a:ext>
                  </a:extLst>
                </a:gridCol>
              </a:tblGrid>
              <a:tr h="3631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Site</a:t>
                      </a:r>
                    </a:p>
                  </a:txBody>
                  <a:tcPr marL="2913" marR="2913" marT="2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Event Time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3" marR="2913" marT="2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Clear Time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3" marR="2913" marT="2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Duration</a:t>
                      </a:r>
                    </a:p>
                  </a:txBody>
                  <a:tcPr marL="2913" marR="2913" marT="2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Remarks</a:t>
                      </a:r>
                    </a:p>
                  </a:txBody>
                  <a:tcPr marL="2913" marR="2913" marT="2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14929179"/>
                  </a:ext>
                </a:extLst>
              </a:tr>
              <a:tr h="4091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NSPLS02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4/12/2019 12:52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4/12/2019 22:58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Fiber cut by sabotage issue. Several places fiber cut.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89769698"/>
                  </a:ext>
                </a:extLst>
              </a:tr>
              <a:tr h="4091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FPSDR42, FPSDR26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4/11/2019 2:13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4/11/2019 8:59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Fiber cut near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anather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91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DHKGN33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4/9/2019 14:45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4/9/2019 20:24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Both hand fiber was cut for heavy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Keraniganj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91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GPSDR55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4/11/2019 11:31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4/11/2019 17:08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Fiber cut by miscreant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8874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GPSDR37, GPSDR09,GPSDR49, GPSDR22, GPSDR40, GPSDR11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4/8/2019 13:10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4/8/2019 18:18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hand is down due to pole shifting and another hand is down due to road expansion.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4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DHJTB13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4/8/2019 14:36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4/8/2019 19:37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Fiber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cut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Matuail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Union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paraishad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91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DHKHL17, DHKHL18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4/8/2019 3:21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4/8/2019 8:20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core break  near  vertical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28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JSSDR13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4/9/2019 9:45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4/9/2019 14:40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 was down due to UG fiber cut at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Jashore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Airport area. Fiber was cut due to Airport runway expansion work.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2173011"/>
                  </a:ext>
                </a:extLst>
              </a:tr>
              <a:tr h="4091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DHSHM01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4/11/2019 5:43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4/11/2019 10:12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Both hand down due to fiber cut. Location: KB road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78333571"/>
                  </a:ext>
                </a:extLst>
              </a:tr>
            </a:tbl>
          </a:graphicData>
        </a:graphic>
      </p:graphicFrame>
      <p:pic>
        <p:nvPicPr>
          <p:cNvPr id="6" name="Picture 5" descr="summit-com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50151" y="73816"/>
            <a:ext cx="1371599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5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94" y="190480"/>
            <a:ext cx="742950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1456844" y="457507"/>
            <a:ext cx="734481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mbria" panose="02040503050406030204" pitchFamily="18" charset="0"/>
              </a:rPr>
              <a:t>More Than 6hrs of 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mbria" panose="02040503050406030204" pitchFamily="18" charset="0"/>
              </a:rPr>
              <a:t>Dark Core </a:t>
            </a:r>
            <a:r>
              <a:rPr 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mbria" panose="02040503050406030204" pitchFamily="18" charset="0"/>
              </a:rPr>
              <a:t>Link Down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2C9ABFEA-30DE-4246-BEDA-FCA119241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339165"/>
              </p:ext>
            </p:extLst>
          </p:nvPr>
        </p:nvGraphicFramePr>
        <p:xfrm>
          <a:off x="850008" y="1247755"/>
          <a:ext cx="10766734" cy="4961084"/>
        </p:xfrm>
        <a:graphic>
          <a:graphicData uri="http://schemas.openxmlformats.org/drawingml/2006/table">
            <a:tbl>
              <a:tblPr/>
              <a:tblGrid>
                <a:gridCol w="2327266">
                  <a:extLst>
                    <a:ext uri="{9D8B030D-6E8A-4147-A177-3AD203B41FA5}">
                      <a16:colId xmlns:a16="http://schemas.microsoft.com/office/drawing/2014/main" xmlns="" val="4048900143"/>
                    </a:ext>
                  </a:extLst>
                </a:gridCol>
                <a:gridCol w="1168636">
                  <a:extLst>
                    <a:ext uri="{9D8B030D-6E8A-4147-A177-3AD203B41FA5}">
                      <a16:colId xmlns:a16="http://schemas.microsoft.com/office/drawing/2014/main" xmlns="" val="1511921739"/>
                    </a:ext>
                  </a:extLst>
                </a:gridCol>
                <a:gridCol w="10004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845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85818">
                  <a:extLst>
                    <a:ext uri="{9D8B030D-6E8A-4147-A177-3AD203B41FA5}">
                      <a16:colId xmlns:a16="http://schemas.microsoft.com/office/drawing/2014/main" xmlns="" val="3366168506"/>
                    </a:ext>
                  </a:extLst>
                </a:gridCol>
              </a:tblGrid>
              <a:tr h="44294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Link Name</a:t>
                      </a:r>
                      <a:endParaRPr lang="en-US" sz="16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Event Time</a:t>
                      </a:r>
                      <a:endParaRPr lang="en-US" sz="16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2913" marR="2913" marT="2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Clear Time</a:t>
                      </a:r>
                      <a:endParaRPr lang="en-US" sz="16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2913" marR="2913" marT="2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Duration</a:t>
                      </a:r>
                    </a:p>
                  </a:txBody>
                  <a:tcPr marL="2913" marR="2913" marT="2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Reason</a:t>
                      </a:r>
                      <a:endParaRPr lang="en-US" sz="16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44607820"/>
                  </a:ext>
                </a:extLst>
              </a:tr>
              <a:tr h="66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DHBDDC8(HUB98) to DHPTN42(Dhaka_2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4/6/19 6:56 PM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4/7/19 6:20 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11:14:00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Both core break after 24 meter towards building solution cable.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9838060"/>
                  </a:ext>
                </a:extLst>
              </a:tr>
              <a:tr h="66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GPSDR34(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Pubail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to GPSDRP3(GP1626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4/7/19 1:36 AM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4/7/19 11:24 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9:34:00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Fiber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damaged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due to heavy storm.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2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DHICX02(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Borak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to DHRMN03(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Moghbazar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and DHICX02(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Borak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to DHMJH28(Twin tower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4/8/19 2:51 AM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4/8/19 7:07 PM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15:49:26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SCL Underground 144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core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backbone was damaged at </a:t>
                      </a:r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Mogbazar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093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DHSTR68(DH0285) to NGSDRG3(NG2136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4/9/19 2:09 PM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4/9/19 11:25 PM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9:03:00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Backbone fiber burnt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due to electric short circuit near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Postogola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bridge.</a:t>
                      </a:r>
                      <a:endParaRPr lang="en-US" sz="1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 faced work restriction from Govt. authority. 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Alsoteam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had to change the damaged fiber portion.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883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DHKFR58(DH0019) to DHMRPB4(Hub_14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4/9/19 6:02 PM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4/10/19 1:38 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7:19:00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 break inside TJ box at DGFI </a:t>
                      </a:r>
                      <a:r>
                        <a:rPr lang="nb-NO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POC. </a:t>
                      </a:r>
                    </a:p>
                    <a:p>
                      <a:pPr algn="l" fontAlgn="ctr"/>
                      <a:r>
                        <a:rPr lang="nb-NO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Rectification work delayed due</a:t>
                      </a:r>
                      <a:r>
                        <a:rPr lang="nb-NO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 access and work restriction at Cantonment area.</a:t>
                      </a:r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46195275"/>
                  </a:ext>
                </a:extLst>
              </a:tr>
            </a:tbl>
          </a:graphicData>
        </a:graphic>
      </p:graphicFrame>
      <p:pic>
        <p:nvPicPr>
          <p:cNvPr id="7" name="Picture 6" descr="summit-com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77750" y="349402"/>
            <a:ext cx="1371599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2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56" y="349402"/>
            <a:ext cx="74295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summit-com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02984" y="349402"/>
            <a:ext cx="1371599" cy="600075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158247"/>
              </p:ext>
            </p:extLst>
          </p:nvPr>
        </p:nvGraphicFramePr>
        <p:xfrm>
          <a:off x="735586" y="1433600"/>
          <a:ext cx="10739489" cy="336514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313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21733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3530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02942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547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Repetitive </a:t>
                      </a:r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Link Name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Zone Name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Repetitive </a:t>
                      </a:r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Count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Reason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Action/ Remedy plan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Start date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Target date to fix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98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12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13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14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WK</a:t>
                      </a:r>
                      <a:r>
                        <a:rPr lang="en-US" sz="1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15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09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CT3323 to CT3421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Chittagong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There was road expansion work by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govt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authority in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Halishahar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area. That is why Link was Down.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time was stand by on spot to reduce the downtime. The team pulled fiber and made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the link up.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3/17/2019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60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DH0285 to NG2136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Narayanganj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Problen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ROBI End.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3/30/2019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688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NG2138 to NG2110 (Protection)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Narayanganj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 the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decluttring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activity by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Govt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authority, fiber was cut.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 meter new fiber was pulled in order to make the link restore.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3/17/2019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375506" y="426257"/>
            <a:ext cx="734481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mbria" panose="02040503050406030204" pitchFamily="18" charset="0"/>
              </a:rPr>
              <a:t>Repeated Dark core(</a:t>
            </a:r>
            <a:r>
              <a:rPr lang="en-US" sz="28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mbria" panose="02040503050406030204" pitchFamily="18" charset="0"/>
              </a:rPr>
              <a:t>Robi</a:t>
            </a:r>
            <a:r>
              <a:rPr 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mbria" panose="02040503050406030204" pitchFamily="18" charset="0"/>
              </a:rPr>
              <a:t>) Breaks-Weekly</a:t>
            </a:r>
          </a:p>
        </p:txBody>
      </p:sp>
    </p:spTree>
    <p:extLst>
      <p:ext uri="{BB962C8B-B14F-4D97-AF65-F5344CB8AC3E}">
        <p14:creationId xmlns:p14="http://schemas.microsoft.com/office/powerpoint/2010/main" val="294806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14800" y="2286000"/>
            <a:ext cx="3962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briola" panose="04040605051002020D02" pitchFamily="82" charset="0"/>
                <a:ea typeface="+mn-ea"/>
                <a:cs typeface="Times New Roman" pitchFamily="18" charset="0"/>
              </a:rPr>
              <a:t>Thank</a:t>
            </a:r>
            <a:r>
              <a:rPr kumimoji="0" lang="en-US" sz="50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briola" panose="04040605051002020D02" pitchFamily="82" charset="0"/>
                <a:ea typeface="+mn-ea"/>
                <a:cs typeface="Times New Roman" pitchFamily="18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briola" panose="04040605051002020D02" pitchFamily="82" charset="0"/>
                <a:ea typeface="+mn-ea"/>
                <a:cs typeface="Times New Roman" pitchFamily="18" charset="0"/>
              </a:rPr>
              <a:t>You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319556"/>
            <a:ext cx="74295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summit-com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20201" y="495719"/>
            <a:ext cx="1371599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9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ChangeArrowheads="1"/>
          </p:cNvSpPr>
          <p:nvPr/>
        </p:nvSpPr>
        <p:spPr bwMode="auto">
          <a:xfrm>
            <a:off x="1841972" y="434816"/>
            <a:ext cx="814228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50" normalizeH="0" baseline="0" noProof="0" dirty="0" err="1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MoM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F36C62-8C8A-4836-94D4-C0519B3D86C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xiata Book" pitchFamily="34" charset="0"/>
                <a:ea typeface="+mn-ea"/>
                <a:cs typeface="Axiata Book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xiata Book" pitchFamily="34" charset="0"/>
              <a:ea typeface="+mn-ea"/>
              <a:cs typeface="Axiata Book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959E4A-293B-4E6F-BBFC-B1AC1EF713CE}" type="datetime4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xiata Book" pitchFamily="34" charset="0"/>
                <a:ea typeface="+mn-ea"/>
                <a:cs typeface="Axiata Book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April 17, 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xiata Book" pitchFamily="34" charset="0"/>
              <a:ea typeface="+mn-ea"/>
              <a:cs typeface="Axiata Book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069479"/>
              </p:ext>
            </p:extLst>
          </p:nvPr>
        </p:nvGraphicFramePr>
        <p:xfrm>
          <a:off x="579551" y="1295401"/>
          <a:ext cx="10774249" cy="246523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0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90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5797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87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1929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020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961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405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SL</a:t>
                      </a:r>
                      <a:r>
                        <a:rPr lang="en-US" sz="1400" b="1" u="none" strike="noStrike" baseline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1400" b="1" u="none" strike="noStrike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#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467" marR="6467" marT="6467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Agenda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467" marR="6467" marT="6467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Discussion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467" marR="6467" marT="6467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Status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467" marR="6467" marT="6467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Responsible Team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467" marR="6467" marT="6467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Issue Raising Date 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467" marR="6467" marT="6467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Issue fixing date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467" marR="6467" marT="6467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04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1.</a:t>
                      </a:r>
                    </a:p>
                  </a:txBody>
                  <a:tcPr marL="6350" marR="6350" marT="635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Database of Site Dependency on POP/ GE / Dark cores</a:t>
                      </a:r>
                    </a:p>
                  </a:txBody>
                  <a:tcPr marL="6350" marR="6350" marT="635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SCL requires Site dependency list on each POP/Base Site, GE &amp; Dark Core connectivity.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Robi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will check and will provide us required informations.</a:t>
                      </a:r>
                    </a:p>
                  </a:txBody>
                  <a:tcPr marL="6350" marR="6350" marT="635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Open</a:t>
                      </a:r>
                    </a:p>
                  </a:txBody>
                  <a:tcPr marL="6350" marR="6350" marT="635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Robi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12/02/2019</a:t>
                      </a:r>
                    </a:p>
                  </a:txBody>
                  <a:tcPr marL="6350" marR="6350" marT="635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N/A</a:t>
                      </a:r>
                    </a:p>
                  </a:txBody>
                  <a:tcPr marL="6350" marR="6350" marT="635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515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2.</a:t>
                      </a:r>
                    </a:p>
                  </a:txBody>
                  <a:tcPr marL="6350" marR="6350" marT="635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Weekly meeting format update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Weekly presentation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format needs to be updated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Open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Robi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&amp; SCL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09/04/2019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52401"/>
            <a:ext cx="74295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summit-com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67801" y="344675"/>
            <a:ext cx="1371599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9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260649"/>
            <a:ext cx="742950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2207568" y="457508"/>
            <a:ext cx="734481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mbria" panose="02040503050406030204" pitchFamily="18" charset="0"/>
              </a:rPr>
              <a:t>Availability 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mbria" panose="02040503050406030204" pitchFamily="18" charset="0"/>
              </a:rPr>
              <a:t>Trend (3G Site) 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372427"/>
              </p:ext>
            </p:extLst>
          </p:nvPr>
        </p:nvGraphicFramePr>
        <p:xfrm>
          <a:off x="459009" y="1588380"/>
          <a:ext cx="2131469" cy="937445"/>
        </p:xfrm>
        <a:graphic>
          <a:graphicData uri="http://schemas.openxmlformats.org/drawingml/2006/table">
            <a:tbl>
              <a:tblPr/>
              <a:tblGrid>
                <a:gridCol w="12945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6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93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Availability Threshold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Color Coding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60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99.95% to 100%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603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99.90% to 99.95%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60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Below 99.90%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0C42F8A6-31D0-4321-B896-6B40CCFB9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42345"/>
              </p:ext>
            </p:extLst>
          </p:nvPr>
        </p:nvGraphicFramePr>
        <p:xfrm>
          <a:off x="425002" y="2575777"/>
          <a:ext cx="5074275" cy="3503050"/>
        </p:xfrm>
        <a:graphic>
          <a:graphicData uri="http://schemas.openxmlformats.org/drawingml/2006/table">
            <a:tbl>
              <a:tblPr/>
              <a:tblGrid>
                <a:gridCol w="912229">
                  <a:extLst>
                    <a:ext uri="{9D8B030D-6E8A-4147-A177-3AD203B41FA5}">
                      <a16:colId xmlns:a16="http://schemas.microsoft.com/office/drawing/2014/main" xmlns="" val="3787593842"/>
                    </a:ext>
                  </a:extLst>
                </a:gridCol>
                <a:gridCol w="912229">
                  <a:extLst>
                    <a:ext uri="{9D8B030D-6E8A-4147-A177-3AD203B41FA5}">
                      <a16:colId xmlns:a16="http://schemas.microsoft.com/office/drawing/2014/main" xmlns="" val="1127977882"/>
                    </a:ext>
                  </a:extLst>
                </a:gridCol>
                <a:gridCol w="1060410">
                  <a:extLst>
                    <a:ext uri="{9D8B030D-6E8A-4147-A177-3AD203B41FA5}">
                      <a16:colId xmlns:a16="http://schemas.microsoft.com/office/drawing/2014/main" xmlns="" val="330199194"/>
                    </a:ext>
                  </a:extLst>
                </a:gridCol>
                <a:gridCol w="991673">
                  <a:extLst>
                    <a:ext uri="{9D8B030D-6E8A-4147-A177-3AD203B41FA5}">
                      <a16:colId xmlns:a16="http://schemas.microsoft.com/office/drawing/2014/main" xmlns="" val="204459669"/>
                    </a:ext>
                  </a:extLst>
                </a:gridCol>
                <a:gridCol w="1197734">
                  <a:extLst>
                    <a:ext uri="{9D8B030D-6E8A-4147-A177-3AD203B41FA5}">
                      <a16:colId xmlns:a16="http://schemas.microsoft.com/office/drawing/2014/main" xmlns="" val="1058316214"/>
                    </a:ext>
                  </a:extLst>
                </a:gridCol>
              </a:tblGrid>
              <a:tr h="7451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Duration (</a:t>
                      </a:r>
                      <a:r>
                        <a:rPr lang="en-US" sz="14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hh:mm</a:t>
                      </a:r>
                      <a:r>
                        <a:rPr lang="en-US" sz="1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) 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Site Down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MTTR (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hh:mm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Weekly </a:t>
                      </a:r>
                      <a:r>
                        <a:rPr lang="en-US" sz="1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Availability(%)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202882"/>
                  </a:ext>
                </a:extLst>
              </a:tr>
              <a:tr h="6894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8586415"/>
                  </a:ext>
                </a:extLst>
              </a:tr>
              <a:tr h="6894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0751967"/>
                  </a:ext>
                </a:extLst>
              </a:tr>
              <a:tr h="6894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446.53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2078087"/>
                  </a:ext>
                </a:extLst>
              </a:tr>
              <a:tr h="6894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109.89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4338617"/>
                  </a:ext>
                </a:extLst>
              </a:tr>
            </a:tbl>
          </a:graphicData>
        </a:graphic>
      </p:graphicFrame>
      <p:pic>
        <p:nvPicPr>
          <p:cNvPr id="10" name="Picture 9" descr="summit-com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67801" y="344675"/>
            <a:ext cx="1371599" cy="600075"/>
          </a:xfrm>
          <a:prstGeom prst="rect">
            <a:avLst/>
          </a:prstGeom>
        </p:spPr>
      </p:pic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3166305"/>
              </p:ext>
            </p:extLst>
          </p:nvPr>
        </p:nvGraphicFramePr>
        <p:xfrm>
          <a:off x="5666704" y="2343955"/>
          <a:ext cx="5628067" cy="4514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4406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ChangeArrowheads="1"/>
          </p:cNvSpPr>
          <p:nvPr/>
        </p:nvSpPr>
        <p:spPr bwMode="auto">
          <a:xfrm>
            <a:off x="1841972" y="434816"/>
            <a:ext cx="814228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Weekly Incident trend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F36C62-8C8A-4836-94D4-C0519B3D86C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xiata Book" pitchFamily="34" charset="0"/>
                <a:ea typeface="+mn-ea"/>
                <a:cs typeface="Axiata Book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xiata Book" pitchFamily="34" charset="0"/>
              <a:ea typeface="+mn-ea"/>
              <a:cs typeface="Axiata Book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959E4A-293B-4E6F-BBFC-B1AC1EF713CE}" type="datetime4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xiata Book" pitchFamily="34" charset="0"/>
                <a:ea typeface="+mn-ea"/>
                <a:cs typeface="Axiata Book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April 17, 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xiata Book" pitchFamily="34" charset="0"/>
              <a:ea typeface="+mn-ea"/>
              <a:cs typeface="Axiata Book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52401"/>
            <a:ext cx="74295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summit-com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67801" y="344675"/>
            <a:ext cx="1371599" cy="600075"/>
          </a:xfrm>
          <a:prstGeom prst="rect">
            <a:avLst/>
          </a:prstGeom>
        </p:spPr>
      </p:pic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0194908"/>
              </p:ext>
            </p:extLst>
          </p:nvPr>
        </p:nvGraphicFramePr>
        <p:xfrm>
          <a:off x="163542" y="1188690"/>
          <a:ext cx="4800344" cy="5532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5170140"/>
              </p:ext>
            </p:extLst>
          </p:nvPr>
        </p:nvGraphicFramePr>
        <p:xfrm>
          <a:off x="5148253" y="1153767"/>
          <a:ext cx="6586008" cy="2662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2791705"/>
              </p:ext>
            </p:extLst>
          </p:nvPr>
        </p:nvGraphicFramePr>
        <p:xfrm>
          <a:off x="5167303" y="4058892"/>
          <a:ext cx="6586008" cy="2662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6827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09"/>
          <p:cNvSpPr txBox="1">
            <a:spLocks/>
          </p:cNvSpPr>
          <p:nvPr/>
        </p:nvSpPr>
        <p:spPr>
          <a:xfrm>
            <a:off x="1637016" y="336297"/>
            <a:ext cx="8917969" cy="486028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tabLst/>
              <a:defRPr/>
            </a:pPr>
            <a:r>
              <a:rPr kumimoji="0" lang="en" sz="2400" b="1" i="0" u="none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50000"/>
                  </a:srgbClr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"/>
              </a:rPr>
              <a:t>Ongoing </a:t>
            </a:r>
            <a:r>
              <a:rPr kumimoji="0" lang="en" sz="2400" b="1" i="0" u="none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50000"/>
                  </a:srgbClr>
                </a:solidFill>
                <a:effectLst/>
                <a:uLnTx/>
                <a:uFillTx/>
                <a:latin typeface="Calibri"/>
                <a:ea typeface="Roboto Condensed Light"/>
                <a:cs typeface="Roboto Condensed Light"/>
                <a:sym typeface="Roboto Condensed"/>
              </a:rPr>
              <a:t>Network</a:t>
            </a:r>
            <a:r>
              <a:rPr kumimoji="0" lang="en" sz="2400" b="1" i="0" u="none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50000"/>
                  </a:srgbClr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"/>
              </a:rPr>
              <a:t> Improvement </a:t>
            </a:r>
            <a:r>
              <a:rPr kumimoji="0" lang="e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64A2">
                    <a:lumMod val="50000"/>
                  </a:srgbClr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"/>
              </a:rPr>
              <a:t>Activity</a:t>
            </a:r>
            <a:endParaRPr kumimoji="0" lang="en" sz="2400" b="1" i="0" u="none" strike="noStrike" kern="1200" cap="none" spc="0" normalizeH="0" baseline="0" noProof="0" dirty="0">
              <a:ln>
                <a:noFill/>
              </a:ln>
              <a:solidFill>
                <a:srgbClr val="8064A2">
                  <a:lumMod val="50000"/>
                </a:srgbClr>
              </a:solidFill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063980" y="1395636"/>
            <a:ext cx="2881278" cy="4366534"/>
            <a:chOff x="566832" y="1279525"/>
            <a:chExt cx="3558939" cy="4366534"/>
          </a:xfrm>
        </p:grpSpPr>
        <p:sp>
          <p:nvSpPr>
            <p:cNvPr id="14" name="Rectangle 13"/>
            <p:cNvSpPr/>
            <p:nvPr/>
          </p:nvSpPr>
          <p:spPr>
            <a:xfrm>
              <a:off x="566832" y="2029938"/>
              <a:ext cx="3558939" cy="361612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Priority-1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390 Links PM already done within 15-Apr-19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Priority-2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138 Links PM WIP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lang="en-US" dirty="0">
                <a:solidFill>
                  <a:prstClr val="black"/>
                </a:solidFill>
                <a:latin typeface="Calibri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6832" y="1279525"/>
              <a:ext cx="3558939" cy="6737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Preventive Maintenance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90007" y="1395636"/>
            <a:ext cx="2881278" cy="4366534"/>
            <a:chOff x="4372720" y="1279524"/>
            <a:chExt cx="3558939" cy="4366534"/>
          </a:xfrm>
        </p:grpSpPr>
        <p:sp>
          <p:nvSpPr>
            <p:cNvPr id="16" name="Rectangle 15"/>
            <p:cNvSpPr/>
            <p:nvPr/>
          </p:nvSpPr>
          <p:spPr>
            <a:xfrm>
              <a:off x="4372720" y="1279524"/>
              <a:ext cx="3558939" cy="673741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Network </a:t>
              </a: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Swap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72720" y="2029937"/>
              <a:ext cx="3558939" cy="361612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Priority-1: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Total 532 sites swap 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2 site (MNSRN18, RJGLN01) remaining due to ROBI site access issue.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Priority-2: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70 out of 70 sites done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</p:grpSp>
      <p:pic>
        <p:nvPicPr>
          <p:cNvPr id="26" name="Picture 25" descr="summit-com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39549" y="222250"/>
            <a:ext cx="1371599" cy="600075"/>
          </a:xfrm>
          <a:prstGeom prst="rect">
            <a:avLst/>
          </a:prstGeom>
        </p:spPr>
      </p:pic>
      <p:pic>
        <p:nvPicPr>
          <p:cNvPr id="27" name="Picture 2" descr="Image result for robi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50" y="222250"/>
            <a:ext cx="727500" cy="60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119736" y="1395636"/>
            <a:ext cx="2881278" cy="4366534"/>
            <a:chOff x="8178608" y="1279524"/>
            <a:chExt cx="3558939" cy="4366534"/>
          </a:xfrm>
        </p:grpSpPr>
        <p:sp>
          <p:nvSpPr>
            <p:cNvPr id="21" name="Rectangle 20"/>
            <p:cNvSpPr/>
            <p:nvPr/>
          </p:nvSpPr>
          <p:spPr>
            <a:xfrm>
              <a:off x="8178608" y="1279524"/>
              <a:ext cx="3558939" cy="673741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Link Shifting from OH </a:t>
              </a: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to 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UG fiber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178608" y="2029938"/>
              <a:ext cx="3558939" cy="361612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Total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Target: 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131 links (~1,968Km fiber)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Shifting Done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: 4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 links (~120 km fiber)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Deadline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: 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31-May-19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58075" y="1395636"/>
            <a:ext cx="2871421" cy="4366534"/>
            <a:chOff x="4372720" y="1279524"/>
            <a:chExt cx="3558939" cy="4366534"/>
          </a:xfrm>
        </p:grpSpPr>
        <p:sp>
          <p:nvSpPr>
            <p:cNvPr id="23" name="Rectangle 22"/>
            <p:cNvSpPr/>
            <p:nvPr/>
          </p:nvSpPr>
          <p:spPr>
            <a:xfrm>
              <a:off x="4372720" y="1279524"/>
              <a:ext cx="3558939" cy="673741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Capacity Upgradation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372720" y="2029937"/>
              <a:ext cx="3558939" cy="361612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BB &amp; AGG Links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: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10G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to 100G: 3 Links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20G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to 30G: 2 Links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10G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to 20G: 7 Links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1G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to 10G: 2Links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New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10G: 4 Links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1G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to 2G: 1 Links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Access 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Links: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1G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to 10G: 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459 Links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</p:grpSp>
      <p:graphicFrame>
        <p:nvGraphicFramePr>
          <p:cNvPr id="25" name="Chart 24"/>
          <p:cNvGraphicFramePr>
            <a:graphicFrameLocks/>
          </p:cNvGraphicFramePr>
          <p:nvPr>
            <p:extLst/>
          </p:nvPr>
        </p:nvGraphicFramePr>
        <p:xfrm>
          <a:off x="6131796" y="3817258"/>
          <a:ext cx="2869218" cy="1618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5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08717" y="250309"/>
            <a:ext cx="8574566" cy="572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17" b="1" i="0" u="none" strike="noStrike" kern="1200" cap="none" spc="0" normalizeH="0" baseline="0" noProof="0" dirty="0" smtClean="0">
                <a:ln>
                  <a:noFill/>
                </a:ln>
                <a:solidFill>
                  <a:srgbClr val="8064A2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BB Link Capacity Upgradation</a:t>
            </a:r>
            <a:endParaRPr kumimoji="0" lang="en-US" sz="3117" b="1" i="0" u="none" strike="noStrike" kern="1200" cap="none" spc="0" normalizeH="0" baseline="0" noProof="0" dirty="0">
              <a:ln>
                <a:noFill/>
              </a:ln>
              <a:solidFill>
                <a:srgbClr val="8064A2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7" name="Picture 2" descr="Image result for rob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50" y="222250"/>
            <a:ext cx="727500" cy="60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summit-com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39549" y="222250"/>
            <a:ext cx="1371599" cy="600075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438370"/>
              </p:ext>
            </p:extLst>
          </p:nvPr>
        </p:nvGraphicFramePr>
        <p:xfrm>
          <a:off x="538896" y="1030402"/>
          <a:ext cx="11114208" cy="5427622"/>
        </p:xfrm>
        <a:graphic>
          <a:graphicData uri="http://schemas.openxmlformats.org/drawingml/2006/table">
            <a:tbl>
              <a:tblPr/>
              <a:tblGrid>
                <a:gridCol w="414563">
                  <a:extLst>
                    <a:ext uri="{9D8B030D-6E8A-4147-A177-3AD203B41FA5}">
                      <a16:colId xmlns:a16="http://schemas.microsoft.com/office/drawing/2014/main" xmlns="" val="1919190397"/>
                    </a:ext>
                  </a:extLst>
                </a:gridCol>
                <a:gridCol w="4879985">
                  <a:extLst>
                    <a:ext uri="{9D8B030D-6E8A-4147-A177-3AD203B41FA5}">
                      <a16:colId xmlns:a16="http://schemas.microsoft.com/office/drawing/2014/main" xmlns="" val="2538382288"/>
                    </a:ext>
                  </a:extLst>
                </a:gridCol>
                <a:gridCol w="1267375">
                  <a:extLst>
                    <a:ext uri="{9D8B030D-6E8A-4147-A177-3AD203B41FA5}">
                      <a16:colId xmlns:a16="http://schemas.microsoft.com/office/drawing/2014/main" xmlns="" val="3469196294"/>
                    </a:ext>
                  </a:extLst>
                </a:gridCol>
                <a:gridCol w="888348">
                  <a:extLst>
                    <a:ext uri="{9D8B030D-6E8A-4147-A177-3AD203B41FA5}">
                      <a16:colId xmlns:a16="http://schemas.microsoft.com/office/drawing/2014/main" xmlns="" val="1550911152"/>
                    </a:ext>
                  </a:extLst>
                </a:gridCol>
                <a:gridCol w="947570">
                  <a:extLst>
                    <a:ext uri="{9D8B030D-6E8A-4147-A177-3AD203B41FA5}">
                      <a16:colId xmlns:a16="http://schemas.microsoft.com/office/drawing/2014/main" xmlns="" val="675174406"/>
                    </a:ext>
                  </a:extLst>
                </a:gridCol>
                <a:gridCol w="2716367">
                  <a:extLst>
                    <a:ext uri="{9D8B030D-6E8A-4147-A177-3AD203B41FA5}">
                      <a16:colId xmlns:a16="http://schemas.microsoft.com/office/drawing/2014/main" xmlns="" val="1921460713"/>
                    </a:ext>
                  </a:extLst>
                </a:gridCol>
              </a:tblGrid>
              <a:tr h="2783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 Names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Remarks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5465582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Gazipur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POP to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Pubail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-HO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10G to 100G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13-Mar-19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100G ring Uttara-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Pubail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Gazipur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Savar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-Mirpur.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35595178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Pubail-HO to Uttara POP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10G to 100G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13-Mar-19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8436711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Pubail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HO to DH03_HO to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Gazipur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POP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20G to 30G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5-Apr-19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5654018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Gazipur-Mawna-Mymensingh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Backbone 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10G to 20G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24-Mar-19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457984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DHKGN17 to DHNWG04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10G to 20G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11-Apr-19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8970426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MNSRN18 to Srinagar POP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10G to 20G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11-Apr-19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01100186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Savar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POP -- GPKLK66 -- GPKLK04 --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Gazipur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POP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27-Mar-19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10G ring established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4981696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MYSDR03 - MYPGCB link up-gradation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1G to 2G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25-Mar-19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56119184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TNMZP46 - TNMZP08 New Link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27-Mar-19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3025471"/>
                  </a:ext>
                </a:extLst>
              </a:tr>
              <a:tr h="3078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DHKGN17 -- </a:t>
                      </a:r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Paltan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POP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10G to 100G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9-Apr-19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Keraniganj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Nawabgabj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is now connected with 100G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22265489"/>
                  </a:ext>
                </a:extLst>
              </a:tr>
              <a:tr h="5463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 and protection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path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separation for Dhaka2-HUB02  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core link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12-Apr-19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6997054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JPSDR28-JPMDG02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1G to 10G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5-Apr-19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1335431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JPSDR28-MYPGCB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1G to 10G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5-Apr-19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4681429"/>
                  </a:ext>
                </a:extLst>
              </a:tr>
              <a:tr h="5463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JPSDR02-JPMDG02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1G to 10G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Done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Dependency: ROBI could not arrange access at JPSDR02 site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4277995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Tongi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Station Road- Uttara House Building new fiber route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sngStrike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15-Apr-19</a:t>
                      </a:r>
                    </a:p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30-Apr-19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Deadline Missed</a:t>
                      </a:r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06182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72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09"/>
          <p:cNvSpPr txBox="1">
            <a:spLocks/>
          </p:cNvSpPr>
          <p:nvPr/>
        </p:nvSpPr>
        <p:spPr>
          <a:xfrm>
            <a:off x="1637016" y="336297"/>
            <a:ext cx="8917969" cy="486028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64A2">
                    <a:lumMod val="50000"/>
                  </a:srgbClr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"/>
              </a:rPr>
              <a:t>Focus on Dhaka Metro Network</a:t>
            </a:r>
            <a:endParaRPr kumimoji="0" lang="en" sz="2400" b="1" i="0" u="none" strike="noStrike" kern="1200" cap="none" spc="0" normalizeH="0" baseline="0" noProof="0" dirty="0">
              <a:ln>
                <a:noFill/>
              </a:ln>
              <a:solidFill>
                <a:srgbClr val="8064A2">
                  <a:lumMod val="50000"/>
                </a:srgbClr>
              </a:solidFill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"/>
            </a:endParaRPr>
          </a:p>
        </p:txBody>
      </p:sp>
      <p:pic>
        <p:nvPicPr>
          <p:cNvPr id="3" name="Picture 2" descr="summit-co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39549" y="222250"/>
            <a:ext cx="1371599" cy="600075"/>
          </a:xfrm>
          <a:prstGeom prst="rect">
            <a:avLst/>
          </a:prstGeom>
        </p:spPr>
      </p:pic>
      <p:pic>
        <p:nvPicPr>
          <p:cNvPr id="4" name="Picture 2" descr="Image result for robi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50" y="222250"/>
            <a:ext cx="727500" cy="60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Diagram 8"/>
          <p:cNvGraphicFramePr/>
          <p:nvPr/>
        </p:nvGraphicFramePr>
        <p:xfrm>
          <a:off x="1293522" y="1207104"/>
          <a:ext cx="9574800" cy="1869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66536" y="3440183"/>
          <a:ext cx="5314950" cy="2677735"/>
        </p:xfrm>
        <a:graphic>
          <a:graphicData uri="http://schemas.openxmlformats.org/drawingml/2006/table">
            <a:tbl>
              <a:tblPr/>
              <a:tblGrid>
                <a:gridCol w="5314950">
                  <a:extLst>
                    <a:ext uri="{9D8B030D-6E8A-4147-A177-3AD203B41FA5}">
                      <a16:colId xmlns:a16="http://schemas.microsoft.com/office/drawing/2014/main" xmlns="" val="2372460062"/>
                    </a:ext>
                  </a:extLst>
                </a:gridCol>
              </a:tblGrid>
              <a:tr h="349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UG BB Fiber Saved During Gov. Activity Without any Outage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8843381"/>
                  </a:ext>
                </a:extLst>
              </a:tr>
              <a:tr h="33112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Bijoy Nagar HDD Work of WASA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18205337"/>
                  </a:ext>
                </a:extLst>
              </a:tr>
              <a:tr h="33112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Press Club HDD Work of WASA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09426392"/>
                  </a:ext>
                </a:extLst>
              </a:tr>
              <a:tr h="341527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Drainage Activity Malibag to Rampura Route of Wasa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89126007"/>
                  </a:ext>
                </a:extLst>
              </a:tr>
              <a:tr h="33112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nn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Hamida HDD work at Satrasta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05305016"/>
                  </a:ext>
                </a:extLst>
              </a:tr>
              <a:tr h="33112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Kadam Chattar to Dohar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64428064"/>
                  </a:ext>
                </a:extLst>
              </a:tr>
              <a:tr h="33112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Baksi Bazar DPDC activity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0026947"/>
                  </a:ext>
                </a:extLst>
              </a:tr>
              <a:tr h="33112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Dhalpur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Drainage Activity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367546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388792" y="3440182"/>
          <a:ext cx="5121039" cy="2631497"/>
        </p:xfrm>
        <a:graphic>
          <a:graphicData uri="http://schemas.openxmlformats.org/drawingml/2006/table">
            <a:tbl>
              <a:tblPr/>
              <a:tblGrid>
                <a:gridCol w="5121039">
                  <a:extLst>
                    <a:ext uri="{9D8B030D-6E8A-4147-A177-3AD203B41FA5}">
                      <a16:colId xmlns:a16="http://schemas.microsoft.com/office/drawing/2014/main" xmlns="" val="2489027583"/>
                    </a:ext>
                  </a:extLst>
                </a:gridCol>
              </a:tblGrid>
              <a:tr h="3480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Patrolling Area to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Protect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Fiber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2116503"/>
                  </a:ext>
                </a:extLst>
              </a:tr>
              <a:tr h="508707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Paribag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Rampura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Malibag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and Peripheral area of KBZ SC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1962811"/>
                  </a:ext>
                </a:extLst>
              </a:tr>
              <a:tr h="446090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Gazipur Chowrasta to Vogra By Pass Tongi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19967399"/>
                  </a:ext>
                </a:extLst>
              </a:tr>
              <a:tr h="436473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Uttara Airport Tongi Area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2818941"/>
                  </a:ext>
                </a:extLst>
              </a:tr>
              <a:tr h="446090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Mirpur MRT Hdd Work &amp; Agargaon Area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25413611"/>
                  </a:ext>
                </a:extLst>
              </a:tr>
              <a:tr h="446090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Moghbazar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BTCL and baily road.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16323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36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09"/>
          <p:cNvSpPr txBox="1">
            <a:spLocks/>
          </p:cNvSpPr>
          <p:nvPr/>
        </p:nvSpPr>
        <p:spPr>
          <a:xfrm>
            <a:off x="1637016" y="336297"/>
            <a:ext cx="8917969" cy="486028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64A2">
                    <a:lumMod val="50000"/>
                  </a:srgbClr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"/>
              </a:rPr>
              <a:t>Repetitive Incident Link Rectification Status</a:t>
            </a:r>
            <a:endParaRPr kumimoji="0" lang="en" sz="2400" b="1" i="0" u="none" strike="noStrike" kern="1200" cap="none" spc="0" normalizeH="0" baseline="0" noProof="0" dirty="0">
              <a:ln>
                <a:noFill/>
              </a:ln>
              <a:solidFill>
                <a:srgbClr val="8064A2">
                  <a:lumMod val="50000"/>
                </a:srgbClr>
              </a:solidFill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"/>
            </a:endParaRPr>
          </a:p>
        </p:txBody>
      </p:sp>
      <p:pic>
        <p:nvPicPr>
          <p:cNvPr id="3" name="Picture 2" descr="summit-co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39549" y="222250"/>
            <a:ext cx="1371599" cy="600075"/>
          </a:xfrm>
          <a:prstGeom prst="rect">
            <a:avLst/>
          </a:prstGeom>
        </p:spPr>
      </p:pic>
      <p:pic>
        <p:nvPicPr>
          <p:cNvPr id="4" name="Picture 2" descr="Image result for robi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50" y="222250"/>
            <a:ext cx="727500" cy="60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060138"/>
              </p:ext>
            </p:extLst>
          </p:nvPr>
        </p:nvGraphicFramePr>
        <p:xfrm>
          <a:off x="2860673" y="2435566"/>
          <a:ext cx="6499680" cy="3466359"/>
        </p:xfrm>
        <a:graphic>
          <a:graphicData uri="http://schemas.openxmlformats.org/drawingml/2006/table">
            <a:tbl>
              <a:tblPr/>
              <a:tblGrid>
                <a:gridCol w="4702792">
                  <a:extLst>
                    <a:ext uri="{9D8B030D-6E8A-4147-A177-3AD203B41FA5}">
                      <a16:colId xmlns:a16="http://schemas.microsoft.com/office/drawing/2014/main" xmlns="" val="3089146845"/>
                    </a:ext>
                  </a:extLst>
                </a:gridCol>
                <a:gridCol w="898444">
                  <a:extLst>
                    <a:ext uri="{9D8B030D-6E8A-4147-A177-3AD203B41FA5}">
                      <a16:colId xmlns:a16="http://schemas.microsoft.com/office/drawing/2014/main" xmlns="" val="1332940168"/>
                    </a:ext>
                  </a:extLst>
                </a:gridCol>
                <a:gridCol w="898444">
                  <a:extLst>
                    <a:ext uri="{9D8B030D-6E8A-4147-A177-3AD203B41FA5}">
                      <a16:colId xmlns:a16="http://schemas.microsoft.com/office/drawing/2014/main" xmlns="" val="1532207341"/>
                    </a:ext>
                  </a:extLst>
                </a:gridCol>
              </a:tblGrid>
              <a:tr h="2666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Action Plan Summary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Solved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WIP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351628"/>
                  </a:ext>
                </a:extLst>
              </a:tr>
              <a:tr h="2666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 fiber height and properly fixed to pole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12086167"/>
                  </a:ext>
                </a:extLst>
              </a:tr>
              <a:tr h="2666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Install new pole to increase cable height.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2615932"/>
                  </a:ext>
                </a:extLst>
              </a:tr>
              <a:tr h="2666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Preventive Maintenance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62475759"/>
                  </a:ext>
                </a:extLst>
              </a:tr>
              <a:tr h="2666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Patrolling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On-going Gov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50743039"/>
                  </a:ext>
                </a:extLst>
              </a:tr>
              <a:tr h="2666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Fiber Reroute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34614037"/>
                  </a:ext>
                </a:extLst>
              </a:tr>
              <a:tr h="2666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Loss Rectification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64168043"/>
                  </a:ext>
                </a:extLst>
              </a:tr>
              <a:tr h="2666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Ring Modification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33518423"/>
                  </a:ext>
                </a:extLst>
              </a:tr>
              <a:tr h="2666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Hill Tract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Dependency (Clear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 the 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jangol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51741165"/>
                  </a:ext>
                </a:extLst>
              </a:tr>
              <a:tr h="2666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 to UG Shifting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25018455"/>
                  </a:ext>
                </a:extLst>
              </a:tr>
              <a:tr h="2666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SFP Replaced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93325663"/>
                  </a:ext>
                </a:extLst>
              </a:tr>
              <a:tr h="2666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3925196"/>
                  </a:ext>
                </a:extLst>
              </a:tr>
              <a:tr h="2666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6541798"/>
                  </a:ext>
                </a:extLst>
              </a:tr>
            </a:tbl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1572391" y="1401838"/>
          <a:ext cx="8413437" cy="760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5336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09"/>
          <p:cNvSpPr txBox="1">
            <a:spLocks/>
          </p:cNvSpPr>
          <p:nvPr/>
        </p:nvSpPr>
        <p:spPr>
          <a:xfrm>
            <a:off x="1637016" y="336297"/>
            <a:ext cx="8917969" cy="486028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50000"/>
                  </a:srgbClr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"/>
              </a:rPr>
              <a:t>SCL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64A2">
                    <a:lumMod val="50000"/>
                  </a:srgbClr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"/>
              </a:rPr>
              <a:t>Dark Core Fibers Contributed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50000"/>
                  </a:srgbClr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"/>
              </a:rPr>
              <a:t>to C-1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64A2">
                    <a:lumMod val="50000"/>
                  </a:srgbClr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"/>
              </a:rPr>
              <a:t>Incident </a:t>
            </a:r>
            <a:endParaRPr kumimoji="0" lang="en" sz="2400" b="1" i="0" u="none" strike="noStrike" kern="1200" cap="none" spc="0" normalizeH="0" baseline="0" noProof="0" dirty="0">
              <a:ln>
                <a:noFill/>
              </a:ln>
              <a:solidFill>
                <a:srgbClr val="8064A2">
                  <a:lumMod val="50000"/>
                </a:srgbClr>
              </a:solidFill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"/>
            </a:endParaRPr>
          </a:p>
        </p:txBody>
      </p:sp>
      <p:pic>
        <p:nvPicPr>
          <p:cNvPr id="3" name="Picture 2" descr="summit-co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39549" y="222250"/>
            <a:ext cx="1371599" cy="600075"/>
          </a:xfrm>
          <a:prstGeom prst="rect">
            <a:avLst/>
          </a:prstGeom>
        </p:spPr>
      </p:pic>
      <p:pic>
        <p:nvPicPr>
          <p:cNvPr id="4" name="Picture 2" descr="Image result for robi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50" y="222250"/>
            <a:ext cx="727500" cy="60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476250" y="3254929"/>
          <a:ext cx="11239500" cy="3082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907268" y="1306287"/>
            <a:ext cx="8377464" cy="1948642"/>
            <a:chOff x="838200" y="1074058"/>
            <a:chExt cx="8073570" cy="1948642"/>
          </a:xfrm>
        </p:grpSpPr>
        <p:graphicFrame>
          <p:nvGraphicFramePr>
            <p:cNvPr id="8" name="Diagram 7"/>
            <p:cNvGraphicFramePr/>
            <p:nvPr/>
          </p:nvGraphicFramePr>
          <p:xfrm>
            <a:off x="977900" y="1200060"/>
            <a:ext cx="7391400" cy="118587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sp>
          <p:nvSpPr>
            <p:cNvPr id="9" name="Rectangle 8"/>
            <p:cNvSpPr/>
            <p:nvPr/>
          </p:nvSpPr>
          <p:spPr>
            <a:xfrm>
              <a:off x="2516412" y="2437925"/>
              <a:ext cx="63953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• </a:t>
              </a: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addition, there were another six (6) links which were down repetitively.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38200" y="1074058"/>
              <a:ext cx="7928429" cy="1702421"/>
            </a:xfrm>
            <a:prstGeom prst="roundRect">
              <a:avLst>
                <a:gd name="adj" fmla="val 9387"/>
              </a:avLst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576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4_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4_blan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5720" rIns="90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5720" rIns="90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gray">
        <a:ln>
          <a:noFill/>
          <a:headEnd/>
          <a:tailEnd/>
        </a:ln>
      </a:spPr>
      <a:bodyPr wrap="square">
        <a:spAutoFit/>
      </a:bodyPr>
      <a:lstStyle>
        <a:defPPr marL="285750" indent="-285750" eaLnBrk="0" hangingPunct="0">
          <a:buFont typeface="Arial" panose="020B0604020202020204" pitchFamily="34" charset="0"/>
          <a:buChar char="•"/>
          <a:defRPr sz="1400" dirty="0">
            <a:solidFill>
              <a:srgbClr val="000000"/>
            </a:solidFill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txDef>
  </a:objectDefaults>
  <a:extraClrSchemeLst/>
</a:theme>
</file>

<file path=ppt/theme/theme5.xml><?xml version="1.0" encoding="utf-8"?>
<a:theme xmlns:a="http://schemas.openxmlformats.org/drawingml/2006/main" name="Organ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6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22010</TotalTime>
  <Words>2310</Words>
  <Application>Microsoft Office PowerPoint</Application>
  <PresentationFormat>Widescreen</PresentationFormat>
  <Paragraphs>648</Paragraphs>
  <Slides>18</Slides>
  <Notes>1</Notes>
  <HiddenSlides>3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8" baseType="lpstr">
      <vt:lpstr>ＭＳ Ｐゴシック</vt:lpstr>
      <vt:lpstr>Arial</vt:lpstr>
      <vt:lpstr>Axiata Bold</vt:lpstr>
      <vt:lpstr>Axiata Book</vt:lpstr>
      <vt:lpstr>Book Antiqua</vt:lpstr>
      <vt:lpstr>Calibri</vt:lpstr>
      <vt:lpstr>Calibri Light</vt:lpstr>
      <vt:lpstr>Cambria</vt:lpstr>
      <vt:lpstr>Gabriola</vt:lpstr>
      <vt:lpstr>Garamond</vt:lpstr>
      <vt:lpstr>Roboto Condensed</vt:lpstr>
      <vt:lpstr>Roboto Condensed Light</vt:lpstr>
      <vt:lpstr>Times New Roman</vt:lpstr>
      <vt:lpstr>4_blank</vt:lpstr>
      <vt:lpstr>1_Office Theme</vt:lpstr>
      <vt:lpstr>2_Office Theme</vt:lpstr>
      <vt:lpstr>3_Office Theme</vt:lpstr>
      <vt:lpstr>Organic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Robi Axiata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CEP 2017: Weekly MC Update</dc:title>
  <dc:creator>Tauhidur/EPMO/Mohammad Tauhidur Rahman (Email: tauhidur.rahman@robi.com.bd)</dc:creator>
  <cp:lastModifiedBy>Mir Raihan</cp:lastModifiedBy>
  <cp:revision>2034</cp:revision>
  <dcterms:created xsi:type="dcterms:W3CDTF">2017-01-18T11:22:54Z</dcterms:created>
  <dcterms:modified xsi:type="dcterms:W3CDTF">2019-04-17T11:44:49Z</dcterms:modified>
</cp:coreProperties>
</file>