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35" r:id="rId2"/>
    <p:sldMasterId id="2147483792" r:id="rId3"/>
    <p:sldMasterId id="2147483804" r:id="rId4"/>
    <p:sldMasterId id="2147483816" r:id="rId5"/>
  </p:sldMasterIdLst>
  <p:notesMasterIdLst>
    <p:notesMasterId r:id="rId20"/>
  </p:notesMasterIdLst>
  <p:handoutMasterIdLst>
    <p:handoutMasterId r:id="rId21"/>
  </p:handoutMasterIdLst>
  <p:sldIdLst>
    <p:sldId id="316" r:id="rId6"/>
    <p:sldId id="311" r:id="rId7"/>
    <p:sldId id="312" r:id="rId8"/>
    <p:sldId id="314" r:id="rId9"/>
    <p:sldId id="256" r:id="rId10"/>
    <p:sldId id="303" r:id="rId11"/>
    <p:sldId id="304" r:id="rId12"/>
    <p:sldId id="298" r:id="rId13"/>
    <p:sldId id="308" r:id="rId14"/>
    <p:sldId id="306" r:id="rId15"/>
    <p:sldId id="309" r:id="rId16"/>
    <p:sldId id="310" r:id="rId17"/>
    <p:sldId id="315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D795A2"/>
    <a:srgbClr val="F1BE97"/>
    <a:srgbClr val="C56779"/>
    <a:srgbClr val="E13A62"/>
    <a:srgbClr val="F5B90F"/>
    <a:srgbClr val="4BAFC8"/>
    <a:srgbClr val="D5D5D5"/>
    <a:srgbClr val="73BC44"/>
    <a:srgbClr val="FF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jal.kumar\AppData\Local\Microsoft\Windows\INetCache\Content.Outlook\N4FZISQX\GP_NA_MTTR_18_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anon\Report\Gp%20outage\GP_NA_MTTR_18_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Network Availability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NA!$A$4</c:f>
              <c:strCache>
                <c:ptCount val="1"/>
                <c:pt idx="0">
                  <c:v>Achieved(SCL)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NA!$B$1:$O$1</c:f>
              <c:strCache>
                <c:ptCount val="14"/>
                <c:pt idx="0">
                  <c:v>Jan'18</c:v>
                </c:pt>
                <c:pt idx="1">
                  <c:v>Feb'18</c:v>
                </c:pt>
                <c:pt idx="2">
                  <c:v>Mar'18</c:v>
                </c:pt>
                <c:pt idx="3">
                  <c:v>Apr'18</c:v>
                </c:pt>
                <c:pt idx="4">
                  <c:v>May'18</c:v>
                </c:pt>
                <c:pt idx="5">
                  <c:v>Jun'18</c:v>
                </c:pt>
                <c:pt idx="6">
                  <c:v>Jul'18</c:v>
                </c:pt>
                <c:pt idx="7">
                  <c:v>Aug'18</c:v>
                </c:pt>
                <c:pt idx="8">
                  <c:v>Sep'18</c:v>
                </c:pt>
                <c:pt idx="9">
                  <c:v>Oct'18</c:v>
                </c:pt>
                <c:pt idx="10">
                  <c:v>Nov'18</c:v>
                </c:pt>
                <c:pt idx="11">
                  <c:v>Dec'18</c:v>
                </c:pt>
                <c:pt idx="12">
                  <c:v>Jan'19</c:v>
                </c:pt>
                <c:pt idx="13">
                  <c:v>Feb'19</c:v>
                </c:pt>
              </c:strCache>
            </c:strRef>
          </c:cat>
          <c:val>
            <c:numRef>
              <c:f>NA!$B$4:$O$4</c:f>
              <c:numCache>
                <c:formatCode>0.00</c:formatCode>
                <c:ptCount val="14"/>
                <c:pt idx="0">
                  <c:v>99.99</c:v>
                </c:pt>
                <c:pt idx="1">
                  <c:v>99.986132815891494</c:v>
                </c:pt>
                <c:pt idx="2">
                  <c:v>99.978666642791367</c:v>
                </c:pt>
                <c:pt idx="3">
                  <c:v>99.963088036759387</c:v>
                </c:pt>
                <c:pt idx="4">
                  <c:v>99.982122857738418</c:v>
                </c:pt>
                <c:pt idx="5">
                  <c:v>99.989369595509601</c:v>
                </c:pt>
                <c:pt idx="6">
                  <c:v>99.977509452431818</c:v>
                </c:pt>
                <c:pt idx="7">
                  <c:v>99.983476639144982</c:v>
                </c:pt>
                <c:pt idx="8">
                  <c:v>99.982709917782245</c:v>
                </c:pt>
                <c:pt idx="9">
                  <c:v>99.991514299109241</c:v>
                </c:pt>
                <c:pt idx="10">
                  <c:v>99.988533961469827</c:v>
                </c:pt>
                <c:pt idx="11">
                  <c:v>99.99163796209487</c:v>
                </c:pt>
                <c:pt idx="12">
                  <c:v>99.980772386310363</c:v>
                </c:pt>
                <c:pt idx="13">
                  <c:v>99.952940509367878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D7-4728-8E4E-3B711C40A78B}"/>
            </c:ext>
          </c:extLst>
        </c:ser>
        <c:ser>
          <c:idx val="4"/>
          <c:order val="4"/>
          <c:tx>
            <c:strRef>
              <c:f>NA!$A$6</c:f>
              <c:strCache>
                <c:ptCount val="1"/>
                <c:pt idx="0">
                  <c:v>Target</c:v>
                </c:pt>
              </c:strCache>
            </c:strRef>
          </c:tx>
          <c:spPr>
            <a:ln w="38100" cap="flat" cmpd="dbl" algn="ctr">
              <a:solidFill>
                <a:schemeClr val="accent2">
                  <a:lumMod val="60000"/>
                  <a:lumOff val="40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NA!$B$1:$O$1</c:f>
              <c:strCache>
                <c:ptCount val="14"/>
                <c:pt idx="0">
                  <c:v>Jan'18</c:v>
                </c:pt>
                <c:pt idx="1">
                  <c:v>Feb'18</c:v>
                </c:pt>
                <c:pt idx="2">
                  <c:v>Mar'18</c:v>
                </c:pt>
                <c:pt idx="3">
                  <c:v>Apr'18</c:v>
                </c:pt>
                <c:pt idx="4">
                  <c:v>May'18</c:v>
                </c:pt>
                <c:pt idx="5">
                  <c:v>Jun'18</c:v>
                </c:pt>
                <c:pt idx="6">
                  <c:v>Jul'18</c:v>
                </c:pt>
                <c:pt idx="7">
                  <c:v>Aug'18</c:v>
                </c:pt>
                <c:pt idx="8">
                  <c:v>Sep'18</c:v>
                </c:pt>
                <c:pt idx="9">
                  <c:v>Oct'18</c:v>
                </c:pt>
                <c:pt idx="10">
                  <c:v>Nov'18</c:v>
                </c:pt>
                <c:pt idx="11">
                  <c:v>Dec'18</c:v>
                </c:pt>
                <c:pt idx="12">
                  <c:v>Jan'19</c:v>
                </c:pt>
                <c:pt idx="13">
                  <c:v>Feb'19</c:v>
                </c:pt>
              </c:strCache>
            </c:strRef>
          </c:cat>
          <c:val>
            <c:numRef>
              <c:f>NA!$B$6:$O$6</c:f>
              <c:numCache>
                <c:formatCode>0.00</c:formatCode>
                <c:ptCount val="14"/>
                <c:pt idx="0">
                  <c:v>99.9</c:v>
                </c:pt>
                <c:pt idx="1">
                  <c:v>99.9</c:v>
                </c:pt>
                <c:pt idx="2">
                  <c:v>99.9</c:v>
                </c:pt>
                <c:pt idx="3">
                  <c:v>99.9</c:v>
                </c:pt>
                <c:pt idx="4">
                  <c:v>99.9</c:v>
                </c:pt>
                <c:pt idx="5">
                  <c:v>99.9</c:v>
                </c:pt>
                <c:pt idx="6">
                  <c:v>99.9</c:v>
                </c:pt>
                <c:pt idx="7">
                  <c:v>99.9</c:v>
                </c:pt>
                <c:pt idx="8">
                  <c:v>99.9</c:v>
                </c:pt>
                <c:pt idx="9">
                  <c:v>99.9</c:v>
                </c:pt>
                <c:pt idx="10">
                  <c:v>99.9</c:v>
                </c:pt>
                <c:pt idx="11">
                  <c:v>99.9</c:v>
                </c:pt>
                <c:pt idx="12">
                  <c:v>99.9</c:v>
                </c:pt>
                <c:pt idx="13">
                  <c:v>99.9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ED7-4728-8E4E-3B711C40A7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579399232"/>
        <c:axId val="-57939814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NA!$A$2</c15:sqref>
                        </c15:formulaRef>
                      </c:ext>
                    </c:extLst>
                    <c:strCache>
                      <c:ptCount val="1"/>
                      <c:pt idx="0">
                        <c:v>Outage Hour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1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1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NA!$B$2:$O$2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24.41416666621808</c:v>
                      </c:pt>
                      <c:pt idx="1">
                        <c:v>70.988888888270594</c:v>
                      </c:pt>
                      <c:pt idx="2">
                        <c:v>109.20972222246928</c:v>
                      </c:pt>
                      <c:pt idx="3">
                        <c:v>188.95972222136334</c:v>
                      </c:pt>
                      <c:pt idx="4">
                        <c:v>91.516666665498633</c:v>
                      </c:pt>
                      <c:pt idx="5">
                        <c:v>54.419166667212266</c:v>
                      </c:pt>
                      <c:pt idx="6">
                        <c:v>115.13361111102859</c:v>
                      </c:pt>
                      <c:pt idx="7">
                        <c:v>84.58638888905989</c:v>
                      </c:pt>
                      <c:pt idx="8">
                        <c:v>88.511388889106456</c:v>
                      </c:pt>
                      <c:pt idx="9">
                        <c:v>43.440000000000005</c:v>
                      </c:pt>
                      <c:pt idx="10">
                        <c:v>47.41</c:v>
                      </c:pt>
                      <c:pt idx="11">
                        <c:v>42.806944443960674</c:v>
                      </c:pt>
                      <c:pt idx="12">
                        <c:v>98.43</c:v>
                      </c:pt>
                      <c:pt idx="13">
                        <c:v>240.90694444393739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1ED7-4728-8E4E-3B711C40A78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NA!$A$3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2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2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NA!$B$3:$O$3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23</c:v>
                      </c:pt>
                      <c:pt idx="1">
                        <c:v>102</c:v>
                      </c:pt>
                      <c:pt idx="2">
                        <c:v>56</c:v>
                      </c:pt>
                      <c:pt idx="3">
                        <c:v>64</c:v>
                      </c:pt>
                      <c:pt idx="4">
                        <c:v>63</c:v>
                      </c:pt>
                      <c:pt idx="5">
                        <c:v>22</c:v>
                      </c:pt>
                      <c:pt idx="6">
                        <c:v>33</c:v>
                      </c:pt>
                      <c:pt idx="7">
                        <c:v>87</c:v>
                      </c:pt>
                      <c:pt idx="8">
                        <c:v>35</c:v>
                      </c:pt>
                      <c:pt idx="9">
                        <c:v>26</c:v>
                      </c:pt>
                      <c:pt idx="10">
                        <c:v>13</c:v>
                      </c:pt>
                      <c:pt idx="11">
                        <c:v>20</c:v>
                      </c:pt>
                      <c:pt idx="12">
                        <c:v>29</c:v>
                      </c:pt>
                      <c:pt idx="13">
                        <c:v>59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1ED7-4728-8E4E-3B711C40A78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NA!$A$5</c15:sqref>
                        </c15:formulaRef>
                      </c:ext>
                    </c:extLst>
                    <c:strCache>
                      <c:ptCount val="1"/>
                      <c:pt idx="0">
                        <c:v>MTTR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4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4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NA!$B$5:$O$5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1.061485507226873</c:v>
                      </c:pt>
                      <c:pt idx="1">
                        <c:v>0.69596949890461368</c:v>
                      </c:pt>
                      <c:pt idx="2">
                        <c:v>1.9501736111155228</c:v>
                      </c:pt>
                      <c:pt idx="3">
                        <c:v>2.9524956597088021</c:v>
                      </c:pt>
                      <c:pt idx="4">
                        <c:v>1.4526455026269625</c:v>
                      </c:pt>
                      <c:pt idx="5">
                        <c:v>2.473598484873285</c:v>
                      </c:pt>
                      <c:pt idx="6">
                        <c:v>3.4888973063948057</c:v>
                      </c:pt>
                      <c:pt idx="7">
                        <c:v>0.97225734355241256</c:v>
                      </c:pt>
                      <c:pt idx="8">
                        <c:v>2.5288968254030415</c:v>
                      </c:pt>
                      <c:pt idx="9">
                        <c:v>1.670769230769231</c:v>
                      </c:pt>
                      <c:pt idx="10">
                        <c:v>3.6469230769230765</c:v>
                      </c:pt>
                      <c:pt idx="11">
                        <c:v>2.1403472221980335</c:v>
                      </c:pt>
                      <c:pt idx="12">
                        <c:v>3.394137931034483</c:v>
                      </c:pt>
                      <c:pt idx="13">
                        <c:v>4.0831685498972439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1ED7-4728-8E4E-3B711C40A78B}"/>
                  </c:ext>
                </c:extLst>
              </c15:ser>
            </c15:filteredLineSeries>
          </c:ext>
        </c:extLst>
      </c:lineChart>
      <c:catAx>
        <c:axId val="-57939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9398144"/>
        <c:crosses val="autoZero"/>
        <c:auto val="1"/>
        <c:lblAlgn val="ctr"/>
        <c:lblOffset val="100"/>
        <c:noMultiLvlLbl val="0"/>
      </c:catAx>
      <c:valAx>
        <c:axId val="-57939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93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60000"/>
          <a:lumOff val="40000"/>
        </a:schemeClr>
      </a:solidFill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MTTR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NA!$A$5</c:f>
              <c:strCache>
                <c:ptCount val="1"/>
                <c:pt idx="0">
                  <c:v>MTTR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NA!$B$1:$O$1</c:f>
              <c:strCache>
                <c:ptCount val="14"/>
                <c:pt idx="0">
                  <c:v>Jan'18</c:v>
                </c:pt>
                <c:pt idx="1">
                  <c:v>Feb'18</c:v>
                </c:pt>
                <c:pt idx="2">
                  <c:v>Mar'18</c:v>
                </c:pt>
                <c:pt idx="3">
                  <c:v>Apr'18</c:v>
                </c:pt>
                <c:pt idx="4">
                  <c:v>May'18</c:v>
                </c:pt>
                <c:pt idx="5">
                  <c:v>Jun'18</c:v>
                </c:pt>
                <c:pt idx="6">
                  <c:v>Jul'18</c:v>
                </c:pt>
                <c:pt idx="7">
                  <c:v>Aug'18</c:v>
                </c:pt>
                <c:pt idx="8">
                  <c:v>Sep'18</c:v>
                </c:pt>
                <c:pt idx="9">
                  <c:v>Oct'18</c:v>
                </c:pt>
                <c:pt idx="10">
                  <c:v>Nov'18</c:v>
                </c:pt>
                <c:pt idx="11">
                  <c:v>Dec'18</c:v>
                </c:pt>
                <c:pt idx="12">
                  <c:v>Jan'19</c:v>
                </c:pt>
                <c:pt idx="13">
                  <c:v>Feb'19</c:v>
                </c:pt>
              </c:strCache>
              <c:extLst xmlns:c16r2="http://schemas.microsoft.com/office/drawing/2015/06/chart" xmlns:c15="http://schemas.microsoft.com/office/drawing/2012/chart"/>
            </c:strRef>
          </c:cat>
          <c:val>
            <c:numRef>
              <c:f>NA!$B$5:$O$5</c:f>
              <c:numCache>
                <c:formatCode>0.00</c:formatCode>
                <c:ptCount val="14"/>
                <c:pt idx="0">
                  <c:v>1.061485507226873</c:v>
                </c:pt>
                <c:pt idx="1">
                  <c:v>0.69596949890461368</c:v>
                </c:pt>
                <c:pt idx="2">
                  <c:v>1.9501736111155228</c:v>
                </c:pt>
                <c:pt idx="3">
                  <c:v>2.9524956597088021</c:v>
                </c:pt>
                <c:pt idx="4">
                  <c:v>1.4526455026269625</c:v>
                </c:pt>
                <c:pt idx="5">
                  <c:v>2.473598484873285</c:v>
                </c:pt>
                <c:pt idx="6">
                  <c:v>3.4888973063948057</c:v>
                </c:pt>
                <c:pt idx="7">
                  <c:v>0.97225734355241256</c:v>
                </c:pt>
                <c:pt idx="8">
                  <c:v>2.5288968254030415</c:v>
                </c:pt>
                <c:pt idx="9">
                  <c:v>1.670769230769231</c:v>
                </c:pt>
                <c:pt idx="10">
                  <c:v>3.6469230769230765</c:v>
                </c:pt>
                <c:pt idx="11">
                  <c:v>2.1403472221980335</c:v>
                </c:pt>
                <c:pt idx="12">
                  <c:v>3.394137931034483</c:v>
                </c:pt>
                <c:pt idx="13">
                  <c:v>4.0831685498972439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03E-4DDE-9801-A6B7F57B43A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579392160"/>
        <c:axId val="-67691395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NA!$A$2</c15:sqref>
                        </c15:formulaRef>
                      </c:ext>
                    </c:extLst>
                    <c:strCache>
                      <c:ptCount val="1"/>
                      <c:pt idx="0">
                        <c:v>Outage Hour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1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1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NA!$B$2:$O$2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24.41416666621808</c:v>
                      </c:pt>
                      <c:pt idx="1">
                        <c:v>70.988888888270594</c:v>
                      </c:pt>
                      <c:pt idx="2">
                        <c:v>109.20972222246928</c:v>
                      </c:pt>
                      <c:pt idx="3">
                        <c:v>188.95972222136334</c:v>
                      </c:pt>
                      <c:pt idx="4">
                        <c:v>91.516666665498633</c:v>
                      </c:pt>
                      <c:pt idx="5">
                        <c:v>54.419166667212266</c:v>
                      </c:pt>
                      <c:pt idx="6">
                        <c:v>115.13361111102859</c:v>
                      </c:pt>
                      <c:pt idx="7">
                        <c:v>84.58638888905989</c:v>
                      </c:pt>
                      <c:pt idx="8">
                        <c:v>88.511388889106456</c:v>
                      </c:pt>
                      <c:pt idx="9">
                        <c:v>43.440000000000005</c:v>
                      </c:pt>
                      <c:pt idx="10">
                        <c:v>47.41</c:v>
                      </c:pt>
                      <c:pt idx="11">
                        <c:v>42.806944443960674</c:v>
                      </c:pt>
                      <c:pt idx="12">
                        <c:v>98.43</c:v>
                      </c:pt>
                      <c:pt idx="13">
                        <c:v>240.90694444393739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403E-4DDE-9801-A6B7F57B43A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NA!$A$3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2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2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NA!$B$3:$O$3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23</c:v>
                      </c:pt>
                      <c:pt idx="1">
                        <c:v>102</c:v>
                      </c:pt>
                      <c:pt idx="2">
                        <c:v>56</c:v>
                      </c:pt>
                      <c:pt idx="3">
                        <c:v>64</c:v>
                      </c:pt>
                      <c:pt idx="4">
                        <c:v>63</c:v>
                      </c:pt>
                      <c:pt idx="5">
                        <c:v>22</c:v>
                      </c:pt>
                      <c:pt idx="6">
                        <c:v>33</c:v>
                      </c:pt>
                      <c:pt idx="7">
                        <c:v>87</c:v>
                      </c:pt>
                      <c:pt idx="8">
                        <c:v>35</c:v>
                      </c:pt>
                      <c:pt idx="9">
                        <c:v>26</c:v>
                      </c:pt>
                      <c:pt idx="10">
                        <c:v>13</c:v>
                      </c:pt>
                      <c:pt idx="11">
                        <c:v>20</c:v>
                      </c:pt>
                      <c:pt idx="12">
                        <c:v>29</c:v>
                      </c:pt>
                      <c:pt idx="13">
                        <c:v>59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403E-4DDE-9801-A6B7F57B43A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NA!$A$4</c15:sqref>
                        </c15:formulaRef>
                      </c:ext>
                    </c:extLst>
                    <c:strCache>
                      <c:ptCount val="1"/>
                      <c:pt idx="0">
                        <c:v>NA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3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NA!$B$4:$O$4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99.99523086289534</c:v>
                      </c:pt>
                      <c:pt idx="1">
                        <c:v>99.986132815891494</c:v>
                      </c:pt>
                      <c:pt idx="2">
                        <c:v>99.978666642791367</c:v>
                      </c:pt>
                      <c:pt idx="3">
                        <c:v>99.963088036759387</c:v>
                      </c:pt>
                      <c:pt idx="4">
                        <c:v>99.982122857738418</c:v>
                      </c:pt>
                      <c:pt idx="5">
                        <c:v>99.989369595509601</c:v>
                      </c:pt>
                      <c:pt idx="6">
                        <c:v>99.977509452431818</c:v>
                      </c:pt>
                      <c:pt idx="7">
                        <c:v>99.983476639144982</c:v>
                      </c:pt>
                      <c:pt idx="8">
                        <c:v>99.982709917782245</c:v>
                      </c:pt>
                      <c:pt idx="9">
                        <c:v>99.991514299109241</c:v>
                      </c:pt>
                      <c:pt idx="10">
                        <c:v>99.988533961469827</c:v>
                      </c:pt>
                      <c:pt idx="11">
                        <c:v>99.99163796209487</c:v>
                      </c:pt>
                      <c:pt idx="12">
                        <c:v>99.980772386310363</c:v>
                      </c:pt>
                      <c:pt idx="13">
                        <c:v>99.952940509367878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403E-4DDE-9801-A6B7F57B43A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NA!$A$6</c15:sqref>
                        </c15:formulaRef>
                      </c:ext>
                    </c:extLst>
                    <c:strCache>
                      <c:ptCount val="1"/>
                      <c:pt idx="0">
                        <c:v>SLA</c:v>
                      </c:pt>
                    </c:strCache>
                  </c:strRef>
                </c:tx>
                <c:spPr>
                  <a:ln w="38100" cap="flat" cmpd="dbl" algn="ctr">
                    <a:solidFill>
                      <a:schemeClr val="accent5"/>
                    </a:solidFill>
                    <a:miter lim="800000"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5"/>
                    </a:solidFill>
                    <a:ln w="9525" cap="flat" cmpd="sng" algn="ctr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delete val="1"/>
                </c:dLbls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NA!$B$1:$O$1</c15:sqref>
                        </c15:formulaRef>
                      </c:ext>
                    </c:extLst>
                    <c:strCache>
                      <c:ptCount val="14"/>
                      <c:pt idx="0">
                        <c:v>Jan'18</c:v>
                      </c:pt>
                      <c:pt idx="1">
                        <c:v>Feb'18</c:v>
                      </c:pt>
                      <c:pt idx="2">
                        <c:v>Mar'18</c:v>
                      </c:pt>
                      <c:pt idx="3">
                        <c:v>Apr'18</c:v>
                      </c:pt>
                      <c:pt idx="4">
                        <c:v>May'18</c:v>
                      </c:pt>
                      <c:pt idx="5">
                        <c:v>Jun'18</c:v>
                      </c:pt>
                      <c:pt idx="6">
                        <c:v>Jul'18</c:v>
                      </c:pt>
                      <c:pt idx="7">
                        <c:v>Aug'18</c:v>
                      </c:pt>
                      <c:pt idx="8">
                        <c:v>Sep'18</c:v>
                      </c:pt>
                      <c:pt idx="9">
                        <c:v>Oct'18</c:v>
                      </c:pt>
                      <c:pt idx="10">
                        <c:v>Nov'18</c:v>
                      </c:pt>
                      <c:pt idx="11">
                        <c:v>Dec'18</c:v>
                      </c:pt>
                      <c:pt idx="12">
                        <c:v>Jan'19</c:v>
                      </c:pt>
                      <c:pt idx="13">
                        <c:v>Feb'19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NA!$B$6:$O$6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99.9</c:v>
                      </c:pt>
                      <c:pt idx="1">
                        <c:v>99.9</c:v>
                      </c:pt>
                      <c:pt idx="2">
                        <c:v>99.9</c:v>
                      </c:pt>
                      <c:pt idx="3">
                        <c:v>99.9</c:v>
                      </c:pt>
                      <c:pt idx="4">
                        <c:v>99.9</c:v>
                      </c:pt>
                      <c:pt idx="5">
                        <c:v>99.9</c:v>
                      </c:pt>
                      <c:pt idx="6">
                        <c:v>99.9</c:v>
                      </c:pt>
                      <c:pt idx="7">
                        <c:v>99.9</c:v>
                      </c:pt>
                      <c:pt idx="8">
                        <c:v>99.9</c:v>
                      </c:pt>
                      <c:pt idx="9">
                        <c:v>99.9</c:v>
                      </c:pt>
                      <c:pt idx="10">
                        <c:v>99.9</c:v>
                      </c:pt>
                      <c:pt idx="11">
                        <c:v>99.9</c:v>
                      </c:pt>
                      <c:pt idx="12">
                        <c:v>99.9</c:v>
                      </c:pt>
                      <c:pt idx="13">
                        <c:v>99.9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403E-4DDE-9801-A6B7F57B43AE}"/>
                  </c:ext>
                </c:extLst>
              </c15:ser>
            </c15:filteredLineSeries>
          </c:ext>
        </c:extLst>
      </c:lineChart>
      <c:catAx>
        <c:axId val="-57939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6913952"/>
        <c:crosses val="autoZero"/>
        <c:auto val="1"/>
        <c:lblAlgn val="ctr"/>
        <c:lblOffset val="100"/>
        <c:noMultiLvlLbl val="0"/>
      </c:catAx>
      <c:valAx>
        <c:axId val="-6769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93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60000"/>
          <a:lumOff val="40000"/>
        </a:schemeClr>
      </a:solidFill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21-04-2019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21-04-2019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>
                <a:solidFill>
                  <a:prstClr val="black"/>
                </a:solidFill>
              </a:rPr>
              <a:pPr algn="r"/>
              <a:t>8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4708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3BEB-635C-4739-A472-31F6CFE462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8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85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10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64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38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10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45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9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9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457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54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parkling Picture">
    <p:bg>
      <p:bgPr>
        <a:gradFill flip="none" rotWithShape="1"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3D6F-55A5-48B0-90F1-7C7D68D593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106-6116-4A71-81ED-014C144FE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ame"/>
          <p:cNvSpPr/>
          <p:nvPr userDrawn="1"/>
        </p:nvSpPr>
        <p:spPr>
          <a:xfrm>
            <a:off x="1504709" y="674223"/>
            <a:ext cx="9182584" cy="5509554"/>
          </a:xfrm>
          <a:prstGeom prst="rect">
            <a:avLst/>
          </a:prstGeom>
          <a:solidFill>
            <a:srgbClr val="FFFFFF"/>
          </a:solidFill>
          <a:ln w="101600" cap="rnd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582658" y="1320994"/>
            <a:ext cx="7026686" cy="4216012"/>
          </a:xfrm>
          <a:effectLst>
            <a:innerShdw blurRad="38100" dist="12700" dir="18900000">
              <a:prstClr val="black">
                <a:alpha val="79000"/>
              </a:prstClr>
            </a:innerShdw>
          </a:effectLst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parkle 1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179715" y="311121"/>
            <a:ext cx="630936" cy="630936"/>
          </a:xfr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Sparkle 2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299193" y="1037530"/>
            <a:ext cx="566928" cy="566928"/>
          </a:xfrm>
          <a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Sparkl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658830" y="2005834"/>
            <a:ext cx="704088" cy="704088"/>
          </a:xfr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parkle 4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278113" y="5184962"/>
            <a:ext cx="704088" cy="704088"/>
          </a:xfr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Sparkle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271406" y="5804301"/>
            <a:ext cx="758952" cy="758952"/>
          </a:xfrm>
          <a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Instructions"/>
          <p:cNvSpPr/>
          <p:nvPr userDrawn="1"/>
        </p:nvSpPr>
        <p:spPr>
          <a:xfrm>
            <a:off x="12401959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the sample image, select the picture and delete it. Now click the Pictures icon in the placeholder to insert your own image.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to put the sparkles back on top after you change the picture, click the Reset button (Home tab, Slides, Reset).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 defTabSz="914126">
              <a:spcBef>
                <a:spcPts val="600"/>
              </a:spcBef>
              <a:defRPr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 courtesy of Bill Staples.</a:t>
            </a:r>
          </a:p>
        </p:txBody>
      </p:sp>
    </p:spTree>
    <p:extLst>
      <p:ext uri="{BB962C8B-B14F-4D97-AF65-F5344CB8AC3E}">
        <p14:creationId xmlns:p14="http://schemas.microsoft.com/office/powerpoint/2010/main" val="39177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1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1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1" presetClass="exit" presetSubtype="0" fill="hold" nodeType="withEffect">
                  <p:stCondLst>
                    <p:cond delay="700"/>
                  </p:stCondLst>
                  <p:iterate type="lt">
                    <p:tmPct val="5000"/>
                  </p:iterate>
                  <p:childTnLst>
                    <p:anim calcmode="lin" valueType="num">
                      <p:cBhvr>
                        <p:cTn dur="500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2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1" animBg="1">
        <p:tmplLst>
          <p:tmpl>
            <p:tnLst>
              <p:par>
                <p:cTn presetID="31" presetClass="exit" presetSubtype="0" fill="hold" nodeType="withEffect">
                  <p:stCondLst>
                    <p:cond delay="900"/>
                  </p:stCondLst>
                  <p:iterate type="lt">
                    <p:tmPct val="5000"/>
                  </p:iterate>
                  <p:childTnLst>
                    <p:anim calcmode="lin" valueType="num">
                      <p:cBhvr>
                        <p:cTn dur="500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4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31" presetClass="exit" presetSubtype="0" fill="hold" nodeType="withEffect">
                  <p:stCondLst>
                    <p:cond delay="1100"/>
                  </p:stCondLst>
                  <p:iterate type="lt">
                    <p:tmPct val="5000"/>
                  </p:iterate>
                  <p:childTnLst>
                    <p:anim calcmode="lin" valueType="num">
                      <p:cBhvr>
                        <p:cTn dur="500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6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 animBg="1">
        <p:tmplLst>
          <p:tmpl>
            <p:tnLst>
              <p:par>
                <p:cTn presetID="31" presetClass="exit" presetSubtype="0" fill="hold" nodeType="withEffect">
                  <p:stCondLst>
                    <p:cond delay="1300"/>
                  </p:stCondLst>
                  <p:iterate type="lt">
                    <p:tmPct val="5000"/>
                  </p:iterate>
                  <p:childTnLst>
                    <p:anim calcmode="lin" valueType="num">
                      <p:cBhvr>
                        <p:cTn dur="500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2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8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 animBg="1">
        <p:tmplLst>
          <p:tmpl>
            <p:tnLst>
              <p:par>
                <p:cTn presetID="31" presetClass="exit" presetSubtype="0" fill="hold" nodeType="withEffect">
                  <p:stCondLst>
                    <p:cond delay="1500"/>
                  </p:stCondLst>
                  <p:iterate type="lt">
                    <p:tmPct val="5000"/>
                  </p:iterate>
                  <p:childTnLst>
                    <p:anim calcmode="lin" valueType="num">
                      <p:cBhvr>
                        <p:cTn dur="500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150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55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86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29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6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5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44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616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99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299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4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0244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705366"/>
      </p:ext>
    </p:extLst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6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42513"/>
      </p:ext>
    </p:extLst>
  </p:cSld>
  <p:clrMapOvr>
    <a:masterClrMapping/>
  </p:clrMapOvr>
  <p:transition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199513"/>
      </p:ext>
    </p:extLst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5635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043437"/>
      </p:ext>
    </p:extLst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668999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2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6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762000"/>
            <a:ext cx="6096001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4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52532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6" y="5418671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8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93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24758"/>
      </p:ext>
    </p:extLst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9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82467"/>
      </p:ext>
    </p:extLst>
  </p:cSld>
  <p:clrMapOvr>
    <a:masterClrMapping/>
  </p:clrMapOvr>
  <p:transition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9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47E3-DB46-4FFB-8DC1-05761BC48D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1A99-A408-4513-9623-F47A107FFA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0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8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D5DCC-B9C0-4936-895E-177EF784B1B8}" type="datetimeFigureOut">
              <a:rPr kumimoji="0" lang="en-US" sz="9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4/21/2019</a:t>
            </a:fld>
            <a:endParaRPr kumimoji="0" lang="en-US" sz="9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50" b="0" i="0" u="none" strike="noStrike" kern="1200" cap="all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6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609EC-3529-4C48-8006-D1667DB33860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9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 thruBlk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 defTabSz="1219170"/>
            <a:fld id="{00000000-1234-1234-1234-123412341234}" type="slidenum">
              <a:rPr lang="en" sz="16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 defTabSz="1219170"/>
              <a:t>‹#›</a:t>
            </a:fld>
            <a:endParaRPr lang="en" sz="16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1349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93250"/>
            <a:ext cx="1602767" cy="1602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38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36" y="5273117"/>
            <a:ext cx="2852789" cy="158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816739"/>
            <a:ext cx="7876853" cy="2456379"/>
          </a:xfrm>
        </p:spPr>
        <p:txBody>
          <a:bodyPr>
            <a:normAutofit/>
          </a:bodyPr>
          <a:lstStyle/>
          <a:p>
            <a:r>
              <a:rPr lang="en-US" sz="4800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GP-SCL Operational Meeting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286" y="5641491"/>
            <a:ext cx="3000053" cy="502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defTabSz="1219170"/>
            <a:r>
              <a:rPr lang="en-US" sz="2667" b="1" kern="0" dirty="0">
                <a:ln/>
                <a:solidFill>
                  <a:srgbClr val="57A7B5"/>
                </a:solidFill>
                <a:effectLst>
                  <a:glow rad="228600">
                    <a:srgbClr val="8BAB42">
                      <a:satMod val="175000"/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latin typeface="Arial"/>
                <a:cs typeface="Arial"/>
                <a:sym typeface="Arial"/>
              </a:rPr>
              <a:t>Date: 21-04-2019</a:t>
            </a:r>
          </a:p>
        </p:txBody>
      </p:sp>
    </p:spTree>
    <p:extLst>
      <p:ext uri="{BB962C8B-B14F-4D97-AF65-F5344CB8AC3E}">
        <p14:creationId xmlns:p14="http://schemas.microsoft.com/office/powerpoint/2010/main" val="3372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9277712" y="1120545"/>
            <a:ext cx="29660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Legend:</a:t>
            </a: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CTO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Chief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Technology Officer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PAD: Planning, Architecture &amp; Designing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I&amp;C: Implementation &amp; Commissioning</a:t>
            </a: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NOC: Network Operations Center</a:t>
            </a: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COS: Central Operation Support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2305" y="918323"/>
            <a:ext cx="12051456" cy="5173754"/>
            <a:chOff x="192305" y="918323"/>
            <a:chExt cx="12051456" cy="5173754"/>
          </a:xfrm>
        </p:grpSpPr>
        <p:grpSp>
          <p:nvGrpSpPr>
            <p:cNvPr id="4" name="Group 3"/>
            <p:cNvGrpSpPr/>
            <p:nvPr/>
          </p:nvGrpSpPr>
          <p:grpSpPr>
            <a:xfrm>
              <a:off x="192305" y="918323"/>
              <a:ext cx="12051456" cy="5173754"/>
              <a:chOff x="192305" y="918323"/>
              <a:chExt cx="12051456" cy="517375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2305" y="918323"/>
                <a:ext cx="12051456" cy="5173754"/>
                <a:chOff x="192305" y="918323"/>
                <a:chExt cx="12051456" cy="517375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92305" y="918323"/>
                  <a:ext cx="12051456" cy="5173754"/>
                  <a:chOff x="14286" y="612685"/>
                  <a:chExt cx="12051456" cy="5173754"/>
                </a:xfrm>
              </p:grpSpPr>
              <p:pic>
                <p:nvPicPr>
                  <p:cNvPr id="118" name="Picture 117" descr="Shadow">
                    <a:extLst>
                      <a:ext uri="{FF2B5EF4-FFF2-40B4-BE49-F238E27FC236}">
                        <a16:creationId xmlns:a16="http://schemas.microsoft.com/office/drawing/2014/main" xmlns="" id="{69FBFAA8-3373-4DA1-A088-7E3496CF5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10267" t="62187" r="9778" b="8282"/>
                  <a:stretch/>
                </p:blipFill>
                <p:spPr>
                  <a:xfrm>
                    <a:off x="1724758" y="1951030"/>
                    <a:ext cx="2819404" cy="851909"/>
                  </a:xfrm>
                  <a:prstGeom prst="rect">
                    <a:avLst/>
                  </a:prstGeom>
                </p:spPr>
              </p:pic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xmlns="" id="{4390427B-0A98-430E-8C50-5B4E7369FFD7}"/>
                      </a:ext>
                    </a:extLst>
                  </p:cNvPr>
                  <p:cNvSpPr/>
                  <p:nvPr/>
                </p:nvSpPr>
                <p:spPr>
                  <a:xfrm>
                    <a:off x="1945362" y="1665138"/>
                    <a:ext cx="2348011" cy="8177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  <a:sp3d prstMaterial="dkEdge"/>
                </p:spPr>
                <p:style>
                  <a:lnRef idx="0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720000" tIns="5080" rIns="5080" bIns="5080" numCol="1" spcCol="1270" anchor="ctr" anchorCtr="0">
                    <a:noAutofit/>
                  </a:bodyPr>
                  <a:lstStyle/>
                  <a:p>
                    <a:pPr defTabSz="355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774583" y="1786672"/>
                    <a:ext cx="862273" cy="534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prstClr val="black"/>
                        </a:solidFill>
                      </a:rPr>
                      <a:t>Strategy</a:t>
                    </a:r>
                    <a:endParaRPr lang="en-US" sz="1400" b="1" dirty="0">
                      <a:solidFill>
                        <a:prstClr val="black"/>
                      </a:solidFill>
                    </a:endParaRPr>
                  </a:p>
                  <a:p>
                    <a:r>
                      <a:rPr lang="en-US" sz="1400" dirty="0">
                        <a:solidFill>
                          <a:prstClr val="black"/>
                        </a:solidFill>
                      </a:rPr>
                      <a:t>(TBD)</a:t>
                    </a:r>
                  </a:p>
                </p:txBody>
              </p:sp>
              <p:grpSp>
                <p:nvGrpSpPr>
                  <p:cNvPr id="143" name="Group 142" descr="Profile with Photo">
                    <a:extLst>
                      <a:ext uri="{FF2B5EF4-FFF2-40B4-BE49-F238E27FC236}">
                        <a16:creationId xmlns:a16="http://schemas.microsoft.com/office/drawing/2014/main" xmlns="" id="{F20711AA-82A3-48C6-93F7-D3430DBC8AF8}"/>
                      </a:ext>
                    </a:extLst>
                  </p:cNvPr>
                  <p:cNvGrpSpPr/>
                  <p:nvPr/>
                </p:nvGrpSpPr>
                <p:grpSpPr>
                  <a:xfrm>
                    <a:off x="6063628" y="2041739"/>
                    <a:ext cx="2997823" cy="1157991"/>
                    <a:chOff x="5733555" y="4331407"/>
                    <a:chExt cx="3085483" cy="1199987"/>
                  </a:xfrm>
                </p:grpSpPr>
                <p:pic>
                  <p:nvPicPr>
                    <p:cNvPr id="148" name="Picture 147" descr="Shadow">
                      <a:extLst>
                        <a:ext uri="{FF2B5EF4-FFF2-40B4-BE49-F238E27FC236}">
                          <a16:creationId xmlns:a16="http://schemas.microsoft.com/office/drawing/2014/main" xmlns="" id="{69FBFAA8-3373-4DA1-A088-7E3496CF56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10267" t="62187" r="9778" b="8282"/>
                    <a:stretch/>
                  </p:blipFill>
                  <p:spPr>
                    <a:xfrm>
                      <a:off x="5733555" y="4648591"/>
                      <a:ext cx="3085483" cy="8828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xmlns="" id="{95656520-BCB2-4EC3-826A-C139F4D5B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497" y="4331407"/>
                      <a:ext cx="2565707" cy="823197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720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110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7094642" y="2103588"/>
                    <a:ext cx="172368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prstClr val="black"/>
                        </a:solidFill>
                      </a:rPr>
                      <a:t>Business Controller</a:t>
                    </a:r>
                  </a:p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Jonaid Abdullah</a:t>
                    </a:r>
                  </a:p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Sr. Manager</a:t>
                    </a:r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14286" y="3684243"/>
                    <a:ext cx="2718028" cy="1115566"/>
                    <a:chOff x="8203427" y="1672657"/>
                    <a:chExt cx="2797507" cy="1156022"/>
                  </a:xfrm>
                </p:grpSpPr>
                <p:grpSp>
                  <p:nvGrpSpPr>
                    <p:cNvPr id="200" name="Group 199" descr="Profile with Photo">
                      <a:extLst>
                        <a:ext uri="{FF2B5EF4-FFF2-40B4-BE49-F238E27FC236}">
                          <a16:creationId xmlns:a16="http://schemas.microsoft.com/office/drawing/2014/main" xmlns="" id="{F20711AA-82A3-48C6-93F7-D3430DBC8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03427" y="1672657"/>
                      <a:ext cx="2797507" cy="1156022"/>
                      <a:chOff x="6013456" y="3733829"/>
                      <a:chExt cx="2797507" cy="1156022"/>
                    </a:xfrm>
                  </p:grpSpPr>
                  <p:pic>
                    <p:nvPicPr>
                      <p:cNvPr id="203" name="Picture 202" descr="Shadow">
                        <a:extLst>
                          <a:ext uri="{FF2B5EF4-FFF2-40B4-BE49-F238E27FC236}">
                            <a16:creationId xmlns:a16="http://schemas.microsoft.com/office/drawing/2014/main" xmlns="" id="{69FBFAA8-3373-4DA1-A088-7E3496CF56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10267" t="62187" r="9778" b="8282"/>
                      <a:stretch/>
                    </p:blipFill>
                    <p:spPr>
                      <a:xfrm>
                        <a:off x="6013456" y="4007047"/>
                        <a:ext cx="2797507" cy="8828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xmlns="" id="{95656520-BCB2-4EC3-826A-C139F4D5B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0800" y="3733829"/>
                        <a:ext cx="2377440" cy="8229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flat" dir="t"/>
                      </a:scene3d>
                      <a:sp3d prstMaterial="dkEdge"/>
                    </p:spPr>
                    <p:style>
                      <a:lnRef idx="0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2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0" vert="horz" wrap="square" lIns="720000" tIns="5080" rIns="5080" bIns="5080" numCol="1" spcCol="1270" anchor="ctr" anchorCtr="0">
                        <a:noAutofit/>
                      </a:bodyPr>
                      <a:lstStyle/>
                      <a:p>
                        <a:pPr defTabSz="3556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en-US" sz="11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9160127" y="1721690"/>
                      <a:ext cx="1789326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PAD &amp; I&amp;C</a:t>
                      </a: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Md. 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</a:rPr>
                        <a:t>Farrukh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</a:rPr>
                        <a:t>Imtiaz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Sr. GM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41090" y="4435613"/>
                    <a:ext cx="1675245" cy="980871"/>
                    <a:chOff x="10213887" y="1139922"/>
                    <a:chExt cx="1513375" cy="1371617"/>
                  </a:xfrm>
                </p:grpSpPr>
                <p:sp>
                  <p:nvSpPr>
                    <p:cNvPr id="157" name="Rectangle 156" descr="Profile Without Photo">
                      <a:extLst>
                        <a:ext uri="{FF2B5EF4-FFF2-40B4-BE49-F238E27FC236}">
                          <a16:creationId xmlns:a16="http://schemas.microsoft.com/office/drawing/2014/main" xmlns="" id="{DB857A3D-4F0C-4143-B6E8-7E519AE1F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0" y="2043538"/>
                      <a:ext cx="1321822" cy="46800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</a:rPr>
                        <a:t>I &amp; C</a:t>
                      </a:r>
                    </a:p>
                  </p:txBody>
                </p:sp>
                <p:cxnSp>
                  <p:nvCxnSpPr>
                    <p:cNvPr id="152" name="Connector: Elbow 81">
                      <a:extLst>
                        <a:ext uri="{FF2B5EF4-FFF2-40B4-BE49-F238E27FC236}">
                          <a16:creationId xmlns:a16="http://schemas.microsoft.com/office/drawing/2014/main" xmlns="" id="{1318082D-886B-45B1-86F2-B5C1B4E3154B}"/>
                        </a:ext>
                      </a:extLst>
                    </p:cNvPr>
                    <p:cNvCxnSpPr>
                      <a:cxnSpLocks/>
                      <a:stCxn id="159" idx="4"/>
                      <a:endCxn id="156" idx="1"/>
                    </p:cNvCxnSpPr>
                    <p:nvPr/>
                  </p:nvCxnSpPr>
                  <p:spPr>
                    <a:xfrm rot="16200000" flipH="1">
                      <a:off x="10032821" y="1428989"/>
                      <a:ext cx="589689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Connector: Elbow 87">
                      <a:extLst>
                        <a:ext uri="{FF2B5EF4-FFF2-40B4-BE49-F238E27FC236}">
                          <a16:creationId xmlns:a16="http://schemas.microsoft.com/office/drawing/2014/main" xmlns="" id="{72527411-DFE4-4D3E-83F8-0BEB168AF7B9}"/>
                        </a:ext>
                      </a:extLst>
                    </p:cNvPr>
                    <p:cNvCxnSpPr>
                      <a:cxnSpLocks/>
                      <a:stCxn id="159" idx="4"/>
                      <a:endCxn id="157" idx="1"/>
                    </p:cNvCxnSpPr>
                    <p:nvPr/>
                  </p:nvCxnSpPr>
                  <p:spPr>
                    <a:xfrm rot="16200000" flipH="1">
                      <a:off x="9794856" y="1666953"/>
                      <a:ext cx="1065617" cy="155555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Connector: Elbow 88">
                      <a:extLst>
                        <a:ext uri="{FF2B5EF4-FFF2-40B4-BE49-F238E27FC236}">
                          <a16:creationId xmlns:a16="http://schemas.microsoft.com/office/drawing/2014/main" xmlns="" id="{A2C2D756-DE88-4C63-BA91-83719A49776A}"/>
                        </a:ext>
                      </a:extLst>
                    </p:cNvPr>
                    <p:cNvCxnSpPr>
                      <a:cxnSpLocks/>
                      <a:stCxn id="159" idx="4"/>
                      <a:endCxn id="157" idx="1"/>
                    </p:cNvCxnSpPr>
                    <p:nvPr/>
                  </p:nvCxnSpPr>
                  <p:spPr>
                    <a:xfrm rot="16200000" flipH="1">
                      <a:off x="9794856" y="1666953"/>
                      <a:ext cx="1065617" cy="155555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Rectangle 155" descr="Profile Without Photo">
                      <a:extLst>
                        <a:ext uri="{FF2B5EF4-FFF2-40B4-BE49-F238E27FC236}">
                          <a16:creationId xmlns:a16="http://schemas.microsoft.com/office/drawing/2014/main" xmlns="" id="{21C87809-31C8-4D7C-9755-C3ADC1962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0" y="1560184"/>
                      <a:ext cx="1321822" cy="4828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Planning</a:t>
                      </a:r>
                      <a:r>
                        <a:rPr lang="en-US" sz="1100" dirty="0">
                          <a:solidFill>
                            <a:prstClr val="black"/>
                          </a:solidFill>
                        </a:rPr>
                        <a:t>, Architecture &amp; 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Design</a:t>
                      </a:r>
                      <a:endParaRPr lang="en-US" sz="11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xmlns="" id="{3533B7E3-30DF-4184-A167-5BDF13AFB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887" y="1139922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12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465395" y="3684244"/>
                    <a:ext cx="2718029" cy="1115566"/>
                    <a:chOff x="8203427" y="1672657"/>
                    <a:chExt cx="2797507" cy="1156022"/>
                  </a:xfrm>
                </p:grpSpPr>
                <p:grpSp>
                  <p:nvGrpSpPr>
                    <p:cNvPr id="206" name="Group 205" descr="Profile with Photo">
                      <a:extLst>
                        <a:ext uri="{FF2B5EF4-FFF2-40B4-BE49-F238E27FC236}">
                          <a16:creationId xmlns:a16="http://schemas.microsoft.com/office/drawing/2014/main" xmlns="" id="{F20711AA-82A3-48C6-93F7-D3430DBC8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03427" y="1672657"/>
                      <a:ext cx="2797507" cy="1156022"/>
                      <a:chOff x="6013456" y="3733829"/>
                      <a:chExt cx="2797507" cy="1156022"/>
                    </a:xfrm>
                  </p:grpSpPr>
                  <p:pic>
                    <p:nvPicPr>
                      <p:cNvPr id="209" name="Picture 208" descr="Shadow">
                        <a:extLst>
                          <a:ext uri="{FF2B5EF4-FFF2-40B4-BE49-F238E27FC236}">
                            <a16:creationId xmlns:a16="http://schemas.microsoft.com/office/drawing/2014/main" xmlns="" id="{69FBFAA8-3373-4DA1-A088-7E3496CF56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10267" t="62187" r="9778" b="8282"/>
                      <a:stretch/>
                    </p:blipFill>
                    <p:spPr>
                      <a:xfrm>
                        <a:off x="6013456" y="4007047"/>
                        <a:ext cx="2797507" cy="8828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xmlns="" id="{95656520-BCB2-4EC3-826A-C139F4D5B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0800" y="3733829"/>
                        <a:ext cx="2377440" cy="8229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flat" dir="t"/>
                      </a:scene3d>
                      <a:sp3d prstMaterial="dkEdge"/>
                    </p:spPr>
                    <p:style>
                      <a:lnRef idx="0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2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0" vert="horz" wrap="square" lIns="720000" tIns="5080" rIns="5080" bIns="5080" numCol="1" spcCol="1270" anchor="ctr" anchorCtr="0">
                        <a:noAutofit/>
                      </a:bodyPr>
                      <a:lstStyle/>
                      <a:p>
                        <a:pPr defTabSz="3556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en-US" sz="11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9312529" y="1735758"/>
                      <a:ext cx="1505478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NOC &amp; COS</a:t>
                      </a: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Md. 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</a:rPr>
                        <a:t>Shariful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 Islam</a:t>
                      </a: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GM</a:t>
                      </a:r>
                    </a:p>
                  </p:txBody>
                </p: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2871726" y="4435615"/>
                    <a:ext cx="1794908" cy="1226367"/>
                    <a:chOff x="10213887" y="1139922"/>
                    <a:chExt cx="1621475" cy="1714909"/>
                  </a:xfrm>
                </p:grpSpPr>
                <p:cxnSp>
                  <p:nvCxnSpPr>
                    <p:cNvPr id="224" name="Connector: Elbow 81">
                      <a:extLst>
                        <a:ext uri="{FF2B5EF4-FFF2-40B4-BE49-F238E27FC236}">
                          <a16:creationId xmlns:a16="http://schemas.microsoft.com/office/drawing/2014/main" xmlns="" id="{1318082D-886B-45B1-86F2-B5C1B4E3154B}"/>
                        </a:ext>
                      </a:extLst>
                    </p:cNvPr>
                    <p:cNvCxnSpPr>
                      <a:cxnSpLocks/>
                      <a:stCxn id="230" idx="4"/>
                      <a:endCxn id="227" idx="1"/>
                    </p:cNvCxnSpPr>
                    <p:nvPr/>
                  </p:nvCxnSpPr>
                  <p:spPr>
                    <a:xfrm rot="16200000" flipH="1">
                      <a:off x="10049837" y="1411973"/>
                      <a:ext cx="555657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Connector: Elbow 87">
                      <a:extLst>
                        <a:ext uri="{FF2B5EF4-FFF2-40B4-BE49-F238E27FC236}">
                          <a16:creationId xmlns:a16="http://schemas.microsoft.com/office/drawing/2014/main" xmlns="" id="{72527411-DFE4-4D3E-83F8-0BEB168AF7B9}"/>
                        </a:ext>
                      </a:extLst>
                    </p:cNvPr>
                    <p:cNvCxnSpPr>
                      <a:cxnSpLocks/>
                      <a:stCxn id="230" idx="4"/>
                      <a:endCxn id="228" idx="1"/>
                    </p:cNvCxnSpPr>
                    <p:nvPr/>
                  </p:nvCxnSpPr>
                  <p:spPr>
                    <a:xfrm rot="16200000" flipH="1">
                      <a:off x="9788287" y="1673521"/>
                      <a:ext cx="1078895" cy="15569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ctor: Elbow 88">
                      <a:extLst>
                        <a:ext uri="{FF2B5EF4-FFF2-40B4-BE49-F238E27FC236}">
                          <a16:creationId xmlns:a16="http://schemas.microsoft.com/office/drawing/2014/main" xmlns="" id="{A2C2D756-DE88-4C63-BA91-83719A49776A}"/>
                        </a:ext>
                      </a:extLst>
                    </p:cNvPr>
                    <p:cNvCxnSpPr>
                      <a:cxnSpLocks/>
                      <a:stCxn id="230" idx="4"/>
                      <a:endCxn id="228" idx="1"/>
                    </p:cNvCxnSpPr>
                    <p:nvPr/>
                  </p:nvCxnSpPr>
                  <p:spPr>
                    <a:xfrm rot="16200000" flipH="1">
                      <a:off x="9788287" y="1673521"/>
                      <a:ext cx="1078895" cy="15569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7" name="Rectangle 226" descr="Profile Without Photo">
                      <a:extLst>
                        <a:ext uri="{FF2B5EF4-FFF2-40B4-BE49-F238E27FC236}">
                          <a16:creationId xmlns:a16="http://schemas.microsoft.com/office/drawing/2014/main" xmlns="" id="{21C87809-31C8-4D7C-9755-C3ADC1962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3" y="1492125"/>
                      <a:ext cx="1332000" cy="5509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24 x 7 Network Operations</a:t>
                      </a:r>
                      <a:endParaRPr lang="en-US" sz="12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28" name="Rectangle 227" descr="Profile Without Photo">
                      <a:extLst>
                        <a:ext uri="{FF2B5EF4-FFF2-40B4-BE49-F238E27FC236}">
                          <a16:creationId xmlns:a16="http://schemas.microsoft.com/office/drawing/2014/main" xmlns="" id="{DB857A3D-4F0C-4143-B6E8-7E519AE1F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583" y="2034154"/>
                      <a:ext cx="1332000" cy="5133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2</a:t>
                      </a:r>
                      <a:r>
                        <a:rPr lang="en-US" sz="1200" baseline="30000" dirty="0" smtClean="0">
                          <a:solidFill>
                            <a:prstClr val="black"/>
                          </a:solidFill>
                        </a:rPr>
                        <a:t>nd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line expert Operational support </a:t>
                      </a:r>
                      <a:endParaRPr lang="en-US" sz="12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pic>
                  <p:nvPicPr>
                    <p:cNvPr id="231" name="Picture 230" descr="Shadow">
                      <a:extLst>
                        <a:ext uri="{FF2B5EF4-FFF2-40B4-BE49-F238E27FC236}">
                          <a16:creationId xmlns:a16="http://schemas.microsoft.com/office/drawing/2014/main" xmlns="" id="{90909F5F-CC0F-4B0A-9BA6-E93BB12845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10267" t="62187" r="9778" b="8282"/>
                    <a:stretch/>
                  </p:blipFill>
                  <p:spPr>
                    <a:xfrm>
                      <a:off x="10249887" y="2153646"/>
                      <a:ext cx="1585475" cy="70118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xmlns="" id="{3533B7E3-30DF-4184-A167-5BDF13AFB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887" y="1139922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12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4935686" y="3684244"/>
                    <a:ext cx="2718029" cy="1115566"/>
                    <a:chOff x="8203427" y="1672657"/>
                    <a:chExt cx="2797507" cy="1156022"/>
                  </a:xfrm>
                </p:grpSpPr>
                <p:grpSp>
                  <p:nvGrpSpPr>
                    <p:cNvPr id="212" name="Group 211" descr="Profile with Photo">
                      <a:extLst>
                        <a:ext uri="{FF2B5EF4-FFF2-40B4-BE49-F238E27FC236}">
                          <a16:creationId xmlns:a16="http://schemas.microsoft.com/office/drawing/2014/main" xmlns="" id="{F20711AA-82A3-48C6-93F7-D3430DBC8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03427" y="1672657"/>
                      <a:ext cx="2797507" cy="1156022"/>
                      <a:chOff x="6013456" y="3733829"/>
                      <a:chExt cx="2797507" cy="1156022"/>
                    </a:xfrm>
                  </p:grpSpPr>
                  <p:pic>
                    <p:nvPicPr>
                      <p:cNvPr id="215" name="Picture 214" descr="Shadow">
                        <a:extLst>
                          <a:ext uri="{FF2B5EF4-FFF2-40B4-BE49-F238E27FC236}">
                            <a16:creationId xmlns:a16="http://schemas.microsoft.com/office/drawing/2014/main" xmlns="" id="{69FBFAA8-3373-4DA1-A088-7E3496CF56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10267" t="62187" r="9778" b="8282"/>
                      <a:stretch/>
                    </p:blipFill>
                    <p:spPr>
                      <a:xfrm>
                        <a:off x="6013456" y="4007047"/>
                        <a:ext cx="2797507" cy="8828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xmlns="" id="{95656520-BCB2-4EC3-826A-C139F4D5B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0800" y="3733829"/>
                        <a:ext cx="2377440" cy="8229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flat" dir="t"/>
                      </a:scene3d>
                      <a:sp3d prstMaterial="dkEdge"/>
                    </p:spPr>
                    <p:style>
                      <a:lnRef idx="0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2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0" vert="horz" wrap="square" lIns="720000" tIns="5080" rIns="5080" bIns="5080" numCol="1" spcCol="1270" anchor="ctr" anchorCtr="0">
                        <a:noAutofit/>
                      </a:bodyPr>
                      <a:lstStyle/>
                      <a:p>
                        <a:pPr defTabSz="3556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en-US" sz="11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4" name="TextBox 213"/>
                    <p:cNvSpPr txBox="1"/>
                    <p:nvPr/>
                  </p:nvSpPr>
                  <p:spPr>
                    <a:xfrm>
                      <a:off x="9199341" y="1694015"/>
                      <a:ext cx="1756664" cy="7973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Gateway</a:t>
                      </a: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Md. Khalid 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</a:rPr>
                        <a:t>Rayhan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Sr. Manager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>
                    <a:off x="5357029" y="4435615"/>
                    <a:ext cx="1806776" cy="1350824"/>
                    <a:chOff x="10213887" y="1139922"/>
                    <a:chExt cx="1632196" cy="1888944"/>
                  </a:xfrm>
                </p:grpSpPr>
                <p:cxnSp>
                  <p:nvCxnSpPr>
                    <p:cNvPr id="234" name="Connector: Elbow 81">
                      <a:extLst>
                        <a:ext uri="{FF2B5EF4-FFF2-40B4-BE49-F238E27FC236}">
                          <a16:creationId xmlns:a16="http://schemas.microsoft.com/office/drawing/2014/main" xmlns="" id="{1318082D-886B-45B1-86F2-B5C1B4E3154B}"/>
                        </a:ext>
                      </a:extLst>
                    </p:cNvPr>
                    <p:cNvCxnSpPr>
                      <a:cxnSpLocks/>
                      <a:stCxn id="240" idx="4"/>
                      <a:endCxn id="237" idx="1"/>
                    </p:cNvCxnSpPr>
                    <p:nvPr/>
                  </p:nvCxnSpPr>
                  <p:spPr>
                    <a:xfrm rot="16200000" flipH="1">
                      <a:off x="10175350" y="1286459"/>
                      <a:ext cx="304631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Connector: Elbow 87">
                      <a:extLst>
                        <a:ext uri="{FF2B5EF4-FFF2-40B4-BE49-F238E27FC236}">
                          <a16:creationId xmlns:a16="http://schemas.microsoft.com/office/drawing/2014/main" xmlns="" id="{72527411-DFE4-4D3E-83F8-0BEB168AF7B9}"/>
                        </a:ext>
                      </a:extLst>
                    </p:cNvPr>
                    <p:cNvCxnSpPr>
                      <a:cxnSpLocks/>
                      <a:stCxn id="240" idx="4"/>
                      <a:endCxn id="238" idx="1"/>
                    </p:cNvCxnSpPr>
                    <p:nvPr/>
                  </p:nvCxnSpPr>
                  <p:spPr>
                    <a:xfrm rot="16200000" flipH="1">
                      <a:off x="9932236" y="1529573"/>
                      <a:ext cx="790858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ctor: Elbow 88">
                      <a:extLst>
                        <a:ext uri="{FF2B5EF4-FFF2-40B4-BE49-F238E27FC236}">
                          <a16:creationId xmlns:a16="http://schemas.microsoft.com/office/drawing/2014/main" xmlns="" id="{A2C2D756-DE88-4C63-BA91-83719A49776A}"/>
                        </a:ext>
                      </a:extLst>
                    </p:cNvPr>
                    <p:cNvCxnSpPr>
                      <a:cxnSpLocks/>
                      <a:stCxn id="240" idx="4"/>
                      <a:endCxn id="242" idx="1"/>
                    </p:cNvCxnSpPr>
                    <p:nvPr/>
                  </p:nvCxnSpPr>
                  <p:spPr>
                    <a:xfrm rot="16200000" flipH="1">
                      <a:off x="9689238" y="1772571"/>
                      <a:ext cx="1276854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7" name="Rectangle 236" descr="Profile Without Photo">
                      <a:extLst>
                        <a:ext uri="{FF2B5EF4-FFF2-40B4-BE49-F238E27FC236}">
                          <a16:creationId xmlns:a16="http://schemas.microsoft.com/office/drawing/2014/main" xmlns="" id="{21C87809-31C8-4D7C-9755-C3ADC1962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3" y="1282553"/>
                      <a:ext cx="1332000" cy="46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</a:rPr>
                        <a:t>IIG</a:t>
                      </a:r>
                    </a:p>
                  </p:txBody>
                </p:sp>
                <p:sp>
                  <p:nvSpPr>
                    <p:cNvPr id="238" name="Rectangle 237" descr="Profile Without Photo">
                      <a:extLst>
                        <a:ext uri="{FF2B5EF4-FFF2-40B4-BE49-F238E27FC236}">
                          <a16:creationId xmlns:a16="http://schemas.microsoft.com/office/drawing/2014/main" xmlns="" id="{DB857A3D-4F0C-4143-B6E8-7E519AE1F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3" y="1768780"/>
                      <a:ext cx="1332000" cy="46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</a:rPr>
                        <a:t>ITC</a:t>
                      </a:r>
                    </a:p>
                  </p:txBody>
                </p:sp>
                <p:grpSp>
                  <p:nvGrpSpPr>
                    <p:cNvPr id="239" name="Group 238" descr="Profile Without Photo">
                      <a:extLst>
                        <a:ext uri="{FF2B5EF4-FFF2-40B4-BE49-F238E27FC236}">
                          <a16:creationId xmlns:a16="http://schemas.microsoft.com/office/drawing/2014/main" xmlns="" id="{201E7554-4048-4476-86DB-5292DACDD3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60609" y="2254776"/>
                      <a:ext cx="1585474" cy="774090"/>
                      <a:chOff x="8207911" y="5503686"/>
                      <a:chExt cx="1585474" cy="774090"/>
                    </a:xfrm>
                  </p:grpSpPr>
                  <p:pic>
                    <p:nvPicPr>
                      <p:cNvPr id="241" name="Picture 240" descr="Shadow">
                        <a:extLst>
                          <a:ext uri="{FF2B5EF4-FFF2-40B4-BE49-F238E27FC236}">
                            <a16:creationId xmlns:a16="http://schemas.microsoft.com/office/drawing/2014/main" xmlns="" id="{90909F5F-CC0F-4B0A-9BA6-E93BB12845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10267" t="62187" r="9778" b="8282"/>
                      <a:stretch/>
                    </p:blipFill>
                    <p:spPr>
                      <a:xfrm>
                        <a:off x="8207911" y="5576592"/>
                        <a:ext cx="1585474" cy="70118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xmlns="" id="{FA86FEDF-E8E0-4EA9-AEA7-9D8847E63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52745" y="5503686"/>
                        <a:ext cx="1332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scene3d>
                        <a:camera prst="orthographicFront"/>
                        <a:lightRig rig="flat" dir="t"/>
                      </a:scene3d>
                      <a:sp3d prstMaterial="dkEdge"/>
                    </p:spPr>
                    <p:style>
                      <a:lnRef idx="0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2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0" vert="horz" wrap="square" lIns="144000" tIns="5080" rIns="5080" bIns="5080" numCol="1" spcCol="1270" anchor="ctr" anchorCtr="0">
                        <a:noAutofit/>
                      </a:bodyPr>
                      <a:lstStyle/>
                      <a:p>
                        <a:pPr defTabSz="3556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1200" dirty="0">
                            <a:solidFill>
                              <a:prstClr val="black"/>
                            </a:solidFill>
                          </a:rPr>
                          <a:t>ICX</a:t>
                        </a:r>
                      </a:p>
                    </p:txBody>
                  </p:sp>
                </p:grpSp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xmlns="" id="{3533B7E3-30DF-4184-A167-5BDF13AFB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887" y="1139922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12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7387459" y="3684243"/>
                    <a:ext cx="2718029" cy="1115566"/>
                    <a:chOff x="8203427" y="1672657"/>
                    <a:chExt cx="2797507" cy="1156022"/>
                  </a:xfrm>
                </p:grpSpPr>
                <p:grpSp>
                  <p:nvGrpSpPr>
                    <p:cNvPr id="218" name="Group 217" descr="Profile with Photo">
                      <a:extLst>
                        <a:ext uri="{FF2B5EF4-FFF2-40B4-BE49-F238E27FC236}">
                          <a16:creationId xmlns:a16="http://schemas.microsoft.com/office/drawing/2014/main" xmlns="" id="{F20711AA-82A3-48C6-93F7-D3430DBC8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03427" y="1672657"/>
                      <a:ext cx="2797507" cy="1156022"/>
                      <a:chOff x="6013456" y="3733829"/>
                      <a:chExt cx="2797507" cy="1156022"/>
                    </a:xfrm>
                  </p:grpSpPr>
                  <p:pic>
                    <p:nvPicPr>
                      <p:cNvPr id="221" name="Picture 220" descr="Shadow">
                        <a:extLst>
                          <a:ext uri="{FF2B5EF4-FFF2-40B4-BE49-F238E27FC236}">
                            <a16:creationId xmlns:a16="http://schemas.microsoft.com/office/drawing/2014/main" xmlns="" id="{69FBFAA8-3373-4DA1-A088-7E3496CF56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 l="10267" t="62187" r="9778" b="8282"/>
                      <a:stretch/>
                    </p:blipFill>
                    <p:spPr>
                      <a:xfrm>
                        <a:off x="6013456" y="4007047"/>
                        <a:ext cx="2797507" cy="88280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xmlns="" id="{95656520-BCB2-4EC3-826A-C139F4D5B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0800" y="3733829"/>
                        <a:ext cx="2377440" cy="8229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scene3d>
                        <a:camera prst="orthographicFront"/>
                        <a:lightRig rig="flat" dir="t"/>
                      </a:scene3d>
                      <a:sp3d prstMaterial="dkEdge"/>
                    </p:spPr>
                    <p:style>
                      <a:lnRef idx="0">
                        <a:schemeClr val="lt2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2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1">
                        <a:schemeClr val="dk2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0" vert="horz" wrap="square" lIns="720000" tIns="5080" rIns="5080" bIns="5080" numCol="1" spcCol="1270" anchor="ctr" anchorCtr="0">
                        <a:noAutofit/>
                      </a:bodyPr>
                      <a:lstStyle/>
                      <a:p>
                        <a:pPr defTabSz="3556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en-US" sz="11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20" name="TextBox 219"/>
                    <p:cNvSpPr txBox="1"/>
                    <p:nvPr/>
                  </p:nvSpPr>
                  <p:spPr>
                    <a:xfrm>
                      <a:off x="9238555" y="1695369"/>
                      <a:ext cx="1560527" cy="7973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Central Power</a:t>
                      </a:r>
                    </a:p>
                    <a:p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Md. Noor- A- 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Alam, Sr. Manager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7814990" y="4435613"/>
                    <a:ext cx="1849708" cy="1063516"/>
                    <a:chOff x="10213887" y="1139922"/>
                    <a:chExt cx="1670980" cy="1487182"/>
                  </a:xfrm>
                </p:grpSpPr>
                <p:cxnSp>
                  <p:nvCxnSpPr>
                    <p:cNvPr id="245" name="Connector: Elbow 87">
                      <a:extLst>
                        <a:ext uri="{FF2B5EF4-FFF2-40B4-BE49-F238E27FC236}">
                          <a16:creationId xmlns:a16="http://schemas.microsoft.com/office/drawing/2014/main" xmlns="" id="{72527411-DFE4-4D3E-83F8-0BEB168AF7B9}"/>
                        </a:ext>
                      </a:extLst>
                    </p:cNvPr>
                    <p:cNvCxnSpPr>
                      <a:cxnSpLocks/>
                      <a:stCxn id="250" idx="4"/>
                      <a:endCxn id="248" idx="1"/>
                    </p:cNvCxnSpPr>
                    <p:nvPr/>
                  </p:nvCxnSpPr>
                  <p:spPr>
                    <a:xfrm rot="16200000" flipH="1">
                      <a:off x="9962941" y="1498868"/>
                      <a:ext cx="729449" cy="155556"/>
                    </a:xfrm>
                    <a:prstGeom prst="bentConnector2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8" name="Rectangle 247" descr="Profile Without Photo">
                      <a:extLst>
                        <a:ext uri="{FF2B5EF4-FFF2-40B4-BE49-F238E27FC236}">
                          <a16:creationId xmlns:a16="http://schemas.microsoft.com/office/drawing/2014/main" xmlns="" id="{DB857A3D-4F0C-4143-B6E8-7E519AE1F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5443" y="1555058"/>
                      <a:ext cx="1332000" cy="772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44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</a:rPr>
                        <a:t>Power 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System 2</a:t>
                      </a:r>
                      <a:r>
                        <a:rPr lang="en-US" sz="1200" baseline="30000" dirty="0" smtClean="0">
                          <a:solidFill>
                            <a:prstClr val="black"/>
                          </a:solidFill>
                        </a:rPr>
                        <a:t>nd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level support over </a:t>
                      </a:r>
                      <a:r>
                        <a:rPr lang="en-US" sz="1200" dirty="0">
                          <a:solidFill>
                            <a:prstClr val="black"/>
                          </a:solidFill>
                        </a:rPr>
                        <a:t>Bangladesh</a:t>
                      </a:r>
                    </a:p>
                  </p:txBody>
                </p:sp>
                <p:pic>
                  <p:nvPicPr>
                    <p:cNvPr id="251" name="Picture 250" descr="Shadow">
                      <a:extLst>
                        <a:ext uri="{FF2B5EF4-FFF2-40B4-BE49-F238E27FC236}">
                          <a16:creationId xmlns:a16="http://schemas.microsoft.com/office/drawing/2014/main" xmlns="" id="{90909F5F-CC0F-4B0A-9BA6-E93BB12845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10267" t="62187" r="9778" b="8282"/>
                    <a:stretch/>
                  </p:blipFill>
                  <p:spPr>
                    <a:xfrm>
                      <a:off x="10285887" y="1925924"/>
                      <a:ext cx="1598980" cy="7011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xmlns="" id="{3533B7E3-30DF-4184-A167-5BDF13AFB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3887" y="1139922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12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Group 50" descr="Top Profile with Photo">
                    <a:extLst>
                      <a:ext uri="{FF2B5EF4-FFF2-40B4-BE49-F238E27FC236}">
                        <a16:creationId xmlns:a16="http://schemas.microsoft.com/office/drawing/2014/main" xmlns="" id="{29A2F383-53EC-4824-A0B3-04705A56E78D}"/>
                      </a:ext>
                    </a:extLst>
                  </p:cNvPr>
                  <p:cNvGrpSpPr/>
                  <p:nvPr/>
                </p:nvGrpSpPr>
                <p:grpSpPr>
                  <a:xfrm>
                    <a:off x="3473379" y="612685"/>
                    <a:ext cx="3117704" cy="1066964"/>
                    <a:chOff x="4551801" y="1945543"/>
                    <a:chExt cx="3208869" cy="1105657"/>
                  </a:xfrm>
                </p:grpSpPr>
                <p:pic>
                  <p:nvPicPr>
                    <p:cNvPr id="100" name="Picture 99" descr="Shadow">
                      <a:extLst>
                        <a:ext uri="{FF2B5EF4-FFF2-40B4-BE49-F238E27FC236}">
                          <a16:creationId xmlns:a16="http://schemas.microsoft.com/office/drawing/2014/main" xmlns="" id="{C9A96126-37B9-46C5-9BEE-FADC226B76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email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10267" t="62187" r="9778" b="8282"/>
                    <a:stretch/>
                  </p:blipFill>
                  <p:spPr>
                    <a:xfrm>
                      <a:off x="4551801" y="2350017"/>
                      <a:ext cx="3208869" cy="7011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xmlns="" id="{8D5B09E2-B849-4614-9B74-163F5FF1F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2165" y="1945543"/>
                      <a:ext cx="2671968" cy="822959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scene3d>
                      <a:camera prst="orthographicFront"/>
                      <a:lightRig rig="flat" dir="t"/>
                    </a:scene3d>
                    <a:sp3d prstMaterial="dkEdge"/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720000" tIns="5080" rIns="5080" bIns="5080" numCol="1" spcCol="1270" anchor="ctr" anchorCtr="0">
                      <a:noAutofit/>
                    </a:bodyPr>
                    <a:lstStyle/>
                    <a:p>
                      <a:pPr defTabSz="3556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100" dirty="0">
                          <a:solidFill>
                            <a:prstClr val="white"/>
                          </a:solidFill>
                        </a:rPr>
                        <a:t>     </a:t>
                      </a:r>
                    </a:p>
                  </p:txBody>
                </p:sp>
              </p:grp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4473067" y="676538"/>
                    <a:ext cx="1841176" cy="68326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0" rIns="0" bIns="0" rtlCol="0">
                    <a:spAutoFit/>
                  </a:bodyPr>
                  <a:lstStyle/>
                  <a:p>
                    <a:pPr algn="ctr" defTabSz="355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b="1" dirty="0">
                        <a:solidFill>
                          <a:prstClr val="white"/>
                        </a:solidFill>
                      </a:rPr>
                      <a:t>CTO</a:t>
                    </a:r>
                    <a:endParaRPr lang="en-US" b="1" dirty="0">
                      <a:solidFill>
                        <a:prstClr val="white"/>
                      </a:solidFill>
                    </a:endParaRPr>
                  </a:p>
                  <a:p>
                    <a:pPr algn="ctr" defTabSz="355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dirty="0">
                        <a:solidFill>
                          <a:prstClr val="white"/>
                        </a:solidFill>
                      </a:rPr>
                      <a:t>To be Announced</a:t>
                    </a:r>
                    <a:endParaRPr lang="en-US" sz="1200" dirty="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09" name="Picture Placeholder 4"/>
                  <p:cNvPicPr>
                    <a:picLocks noChangeAspect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4414" y="1706394"/>
                    <a:ext cx="732427" cy="732427"/>
                  </a:xfrm>
                  <a:prstGeom prst="ellipse">
                    <a:avLst/>
                  </a:prstGeom>
                </p:spPr>
              </p:pic>
              <p:pic>
                <p:nvPicPr>
                  <p:cNvPr id="110" name="Picture Placeholder 4"/>
                  <p:cNvPicPr>
                    <a:picLocks noChangeAspect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6914" y="612685"/>
                    <a:ext cx="822960" cy="822960"/>
                  </a:xfrm>
                  <a:prstGeom prst="ellipse">
                    <a:avLst/>
                  </a:prstGeom>
                </p:spPr>
              </p:pic>
              <p:pic>
                <p:nvPicPr>
                  <p:cNvPr id="108" name="Picture 107" descr="Shadow">
                    <a:extLst>
                      <a:ext uri="{FF2B5EF4-FFF2-40B4-BE49-F238E27FC236}">
                        <a16:creationId xmlns:a16="http://schemas.microsoft.com/office/drawing/2014/main" xmlns="" id="{90909F5F-CC0F-4B0A-9BA6-E93BB12845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10267" t="62187" r="9778" b="8282"/>
                  <a:stretch/>
                </p:blipFill>
                <p:spPr>
                  <a:xfrm>
                    <a:off x="509512" y="5130875"/>
                    <a:ext cx="1767879" cy="519616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 descr="Shadow">
                    <a:extLst>
                      <a:ext uri="{FF2B5EF4-FFF2-40B4-BE49-F238E27FC236}">
                        <a16:creationId xmlns:a16="http://schemas.microsoft.com/office/drawing/2014/main" xmlns="" id="{69FBFAA8-3373-4DA1-A088-7E3496CF5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l="10267" t="62187" r="9778" b="8282"/>
                  <a:stretch/>
                </p:blipFill>
                <p:spPr>
                  <a:xfrm>
                    <a:off x="9790047" y="3971251"/>
                    <a:ext cx="2275695" cy="793106"/>
                  </a:xfrm>
                  <a:prstGeom prst="rect">
                    <a:avLst/>
                  </a:prstGeom>
                </p:spPr>
              </p:pic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xmlns="" id="{95656520-BCB2-4EC3-826A-C139F4D5BF29}"/>
                      </a:ext>
                    </a:extLst>
                  </p:cNvPr>
                  <p:cNvSpPr/>
                  <p:nvPr/>
                </p:nvSpPr>
                <p:spPr>
                  <a:xfrm>
                    <a:off x="9981974" y="3659970"/>
                    <a:ext cx="1982387" cy="8230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flat" dir="t"/>
                  </a:scene3d>
                  <a:sp3d prstMaterial="dkEdge"/>
                </p:spPr>
                <p:style>
                  <a:lnRef idx="0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720000" tIns="5080" rIns="5080" bIns="5080" numCol="1" spcCol="1270" anchor="ctr" anchorCtr="0">
                    <a:noAutofit/>
                  </a:bodyPr>
                  <a:lstStyle/>
                  <a:p>
                    <a:pPr defTabSz="355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0786242" y="3764439"/>
                    <a:ext cx="125568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black"/>
                        </a:solidFill>
                      </a:rPr>
                      <a:t>Assurance</a:t>
                    </a:r>
                    <a:endParaRPr lang="en-US" sz="1600" b="1" dirty="0">
                      <a:solidFill>
                        <a:prstClr val="black"/>
                      </a:solidFill>
                    </a:endParaRPr>
                  </a:p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(TBD)</a:t>
                    </a:r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pic>
                <p:nvPicPr>
                  <p:cNvPr id="114" name="Picture Placeholder 4"/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76717" y="3690134"/>
                    <a:ext cx="795528" cy="795528"/>
                  </a:xfrm>
                  <a:prstGeom prst="ellipse">
                    <a:avLst/>
                  </a:prstGeom>
                </p:spPr>
              </p:pic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005694" y="1406844"/>
                    <a:ext cx="0" cy="17547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5005694" y="2438821"/>
                    <a:ext cx="12972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4287048" y="2041744"/>
                    <a:ext cx="71864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1357313" y="3161639"/>
                    <a:ext cx="961548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1343024" y="3161639"/>
                    <a:ext cx="0" cy="49833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38587" y="3161639"/>
                    <a:ext cx="0" cy="49833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6314242" y="3161639"/>
                    <a:ext cx="0" cy="49833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8807056" y="3161639"/>
                    <a:ext cx="0" cy="49833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10972800" y="3161639"/>
                    <a:ext cx="0" cy="49833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Oval 1"/>
                <p:cNvSpPr/>
                <p:nvPr/>
              </p:nvSpPr>
              <p:spPr>
                <a:xfrm>
                  <a:off x="6497076" y="2345442"/>
                  <a:ext cx="795528" cy="795528"/>
                </a:xfrm>
                <a:prstGeom prst="ellipse">
                  <a:avLst/>
                </a:prstGeom>
                <a:blipFill>
                  <a:blip r:embed="rId9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8" name="Oval 87"/>
              <p:cNvSpPr/>
              <p:nvPr/>
            </p:nvSpPr>
            <p:spPr>
              <a:xfrm>
                <a:off x="239669" y="3983529"/>
                <a:ext cx="795528" cy="795528"/>
              </a:xfrm>
              <a:prstGeom prst="ellipse">
                <a:avLst/>
              </a:prstGeom>
              <a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2855869" y="3996229"/>
              <a:ext cx="795528" cy="795528"/>
            </a:xfrm>
            <a:prstGeom prst="ellipse">
              <a:avLst/>
            </a:prstGeom>
            <a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482"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290201" y="3983529"/>
              <a:ext cx="795528" cy="795528"/>
            </a:xfrm>
            <a:prstGeom prst="ellipse">
              <a:avLst/>
            </a:prstGeom>
            <a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89"/>
            <a:ext cx="12192000" cy="725930"/>
          </a:xfrm>
          <a:prstGeom prst="rect">
            <a:avLst/>
          </a:prstGeom>
        </p:spPr>
      </p:pic>
      <p:sp>
        <p:nvSpPr>
          <p:cNvPr id="93" name="Title 56"/>
          <p:cNvSpPr txBox="1">
            <a:spLocks/>
          </p:cNvSpPr>
          <p:nvPr/>
        </p:nvSpPr>
        <p:spPr>
          <a:xfrm>
            <a:off x="838200" y="-19401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Organization Chart (CTO Portfolio)</a:t>
            </a:r>
            <a:endParaRPr lang="en-US" sz="4000" b="1" dirty="0"/>
          </a:p>
        </p:txBody>
      </p:sp>
      <p:pic>
        <p:nvPicPr>
          <p:cNvPr id="94" name="Picture Placeholder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1926" y="3983822"/>
            <a:ext cx="795528" cy="79552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376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116" y="915708"/>
            <a:ext cx="2966082" cy="5657836"/>
            <a:chOff x="98116" y="941496"/>
            <a:chExt cx="2966082" cy="5657836"/>
          </a:xfrm>
        </p:grpSpPr>
        <p:grpSp>
          <p:nvGrpSpPr>
            <p:cNvPr id="2" name="Group 1"/>
            <p:cNvGrpSpPr/>
            <p:nvPr/>
          </p:nvGrpSpPr>
          <p:grpSpPr>
            <a:xfrm>
              <a:off x="98116" y="941496"/>
              <a:ext cx="2966082" cy="5657836"/>
              <a:chOff x="301316" y="941496"/>
              <a:chExt cx="2966082" cy="5657836"/>
            </a:xfrm>
          </p:grpSpPr>
          <p:sp>
            <p:nvSpPr>
              <p:cNvPr id="727" name="Rectangle 62"/>
              <p:cNvSpPr>
                <a:spLocks noChangeArrowheads="1"/>
              </p:cNvSpPr>
              <p:nvPr/>
            </p:nvSpPr>
            <p:spPr bwMode="auto">
              <a:xfrm>
                <a:off x="527867" y="1408066"/>
                <a:ext cx="2733334" cy="5191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9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TextBox 885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</p:grpSp>
        <p:sp>
          <p:nvSpPr>
            <p:cNvPr id="890" name="TextBox 889"/>
            <p:cNvSpPr txBox="1"/>
            <p:nvPr/>
          </p:nvSpPr>
          <p:spPr>
            <a:xfrm>
              <a:off x="327497" y="1551796"/>
              <a:ext cx="2721175" cy="504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Assist in technology direction and interfaces for future services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Transport network planning, design &amp; dimensioning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Technology readiness in transport network for cost optimum carrier network providing voice, data and multimedia services for both backbone, aggregation and access layer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CAPEX management of both active and passive infrastructure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Transport Security architecture management, threat prevention and security loophole  prevention 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Preparing &amp; benchmarking Optical backbone platforms with new technology evolution along with Vendors and provide recommendations to </a:t>
              </a:r>
              <a:r>
                <a:rPr lang="en-US" sz="1400" dirty="0" smtClean="0"/>
                <a:t>CXO</a:t>
              </a:r>
              <a:endParaRPr lang="en-US" sz="1400" dirty="0"/>
            </a:p>
          </p:txBody>
        </p:sp>
      </p:grpSp>
      <p:sp>
        <p:nvSpPr>
          <p:cNvPr id="58" name="Title 56"/>
          <p:cNvSpPr txBox="1">
            <a:spLocks/>
          </p:cNvSpPr>
          <p:nvPr/>
        </p:nvSpPr>
        <p:spPr>
          <a:xfrm>
            <a:off x="838200" y="-7969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</a:rPr>
              <a:t>Scope of Work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91"/>
            <a:ext cx="12192000" cy="72593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24067" y="915708"/>
            <a:ext cx="2966082" cy="5657836"/>
            <a:chOff x="3124067" y="941496"/>
            <a:chExt cx="2966082" cy="5657836"/>
          </a:xfrm>
        </p:grpSpPr>
        <p:grpSp>
          <p:nvGrpSpPr>
            <p:cNvPr id="61" name="Group 60"/>
            <p:cNvGrpSpPr/>
            <p:nvPr/>
          </p:nvGrpSpPr>
          <p:grpSpPr>
            <a:xfrm>
              <a:off x="3124067" y="941496"/>
              <a:ext cx="2966082" cy="5657836"/>
              <a:chOff x="301316" y="941496"/>
              <a:chExt cx="2966082" cy="5657836"/>
            </a:xfrm>
          </p:grpSpPr>
          <p:sp>
            <p:nvSpPr>
              <p:cNvPr id="62" name="Rectangle 62"/>
              <p:cNvSpPr>
                <a:spLocks noChangeArrowheads="1"/>
              </p:cNvSpPr>
              <p:nvPr/>
            </p:nvSpPr>
            <p:spPr bwMode="auto">
              <a:xfrm>
                <a:off x="527867" y="1408066"/>
                <a:ext cx="2733334" cy="5191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4" name="Picture 65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6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6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I&amp;C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348157" y="1593326"/>
              <a:ext cx="2721728" cy="4461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 the plan after receiving final work plan from planning as per SLA/client requirement. </a:t>
              </a:r>
            </a:p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Communicate with Client/KAM regarding their requirement, scheduling the delivery timeline accordingly.</a:t>
              </a:r>
            </a:p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Device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version up gradation, script preparation &amp; configuration</a:t>
              </a:r>
            </a:p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2nd level support for Network integration and NMS inclusion for new Nodes after physical link establishment.</a:t>
              </a:r>
            </a:p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configuration (4G, 3G, 2G, E1, STM, DWDM, GE) as per provided plan by client and PAD.</a:t>
              </a:r>
            </a:p>
            <a:p>
              <a:pPr marL="171450" marR="0" lvl="0" indent="-1714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Link testing for service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assurance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57810" y="915708"/>
            <a:ext cx="2966082" cy="5657835"/>
            <a:chOff x="6157810" y="989639"/>
            <a:chExt cx="2966082" cy="5657835"/>
          </a:xfrm>
        </p:grpSpPr>
        <p:grpSp>
          <p:nvGrpSpPr>
            <p:cNvPr id="72" name="Group 71"/>
            <p:cNvGrpSpPr/>
            <p:nvPr/>
          </p:nvGrpSpPr>
          <p:grpSpPr>
            <a:xfrm>
              <a:off x="6157810" y="989639"/>
              <a:ext cx="2966082" cy="5657835"/>
              <a:chOff x="301316" y="941496"/>
              <a:chExt cx="2966082" cy="5657835"/>
            </a:xfrm>
          </p:grpSpPr>
          <p:sp>
            <p:nvSpPr>
              <p:cNvPr id="73" name="Rectangle 62"/>
              <p:cNvSpPr>
                <a:spLocks noChangeArrowheads="1"/>
              </p:cNvSpPr>
              <p:nvPr/>
            </p:nvSpPr>
            <p:spPr bwMode="auto">
              <a:xfrm>
                <a:off x="527867" y="1408066"/>
                <a:ext cx="2733334" cy="5191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75" name="Picture 65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Picture 6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Picture 6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NOC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95968" y="1627401"/>
              <a:ext cx="2721728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24/7 Network &amp; Service Surveillance and Alarm dispatch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1st line Fault handling of network &amp; all NEs (Terminal based)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Owner of change mgt., </a:t>
              </a:r>
              <a:r>
                <a:rPr lang="en-US" sz="1400" dirty="0" err="1"/>
                <a:t>SPoC</a:t>
              </a:r>
              <a:r>
                <a:rPr lang="en-US" sz="1400" dirty="0"/>
                <a:t> of external communication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Customer complain (Networks related) handling &amp; follow-up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System based Node Back-up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Escalation &amp; owner of all faults &amp; their life-cycles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GB" sz="1400" dirty="0"/>
                <a:t>Involvement for Customer complain reduction with proactive initiatives.</a:t>
              </a:r>
              <a:endParaRPr lang="en-US" sz="1400" dirty="0"/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Management Notification &amp; Reporting for Network Status Including Planned work.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Network Operation tools, database, server &amp; user access management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70548" y="915708"/>
            <a:ext cx="2973954" cy="5657835"/>
            <a:chOff x="9170548" y="984461"/>
            <a:chExt cx="2973954" cy="5657835"/>
          </a:xfrm>
        </p:grpSpPr>
        <p:grpSp>
          <p:nvGrpSpPr>
            <p:cNvPr id="82" name="Group 81"/>
            <p:cNvGrpSpPr/>
            <p:nvPr/>
          </p:nvGrpSpPr>
          <p:grpSpPr>
            <a:xfrm>
              <a:off x="9170548" y="984461"/>
              <a:ext cx="2966082" cy="5657835"/>
              <a:chOff x="301316" y="941496"/>
              <a:chExt cx="2966082" cy="5657835"/>
            </a:xfrm>
          </p:grpSpPr>
          <p:sp>
            <p:nvSpPr>
              <p:cNvPr id="83" name="Rectangle 62"/>
              <p:cNvSpPr>
                <a:spLocks noChangeArrowheads="1"/>
              </p:cNvSpPr>
              <p:nvPr/>
            </p:nvSpPr>
            <p:spPr bwMode="auto">
              <a:xfrm>
                <a:off x="527867" y="1408066"/>
                <a:ext cx="2733334" cy="5191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Picture 65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6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" name="Picture 6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COS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9422774" y="1636291"/>
              <a:ext cx="2721728" cy="4616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2nd level support for critical fault handling of backbone and access network.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Analyze faults, outage and recommend for improvement.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Vendor Co-ordination (active device), Evaluation of new technology &amp; equipment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AMC follow up and development.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Spare parts dimensioning and budgetary preparation for active equipment.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FNI &amp; UAT of Software &amp; hardware update, upgrade &amp; follow-up implementation in entire network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Transmission traffic/node optimization with new topology &amp; traffic route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7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3" name="Group 2162"/>
          <p:cNvGrpSpPr/>
          <p:nvPr/>
        </p:nvGrpSpPr>
        <p:grpSpPr>
          <a:xfrm>
            <a:off x="6377446" y="893143"/>
            <a:ext cx="2776008" cy="2813290"/>
            <a:chOff x="3656013" y="1477962"/>
            <a:chExt cx="2173288" cy="2202476"/>
          </a:xfrm>
        </p:grpSpPr>
        <p:sp>
          <p:nvSpPr>
            <p:cNvPr id="730" name="Rectangle 72"/>
            <p:cNvSpPr>
              <a:spLocks noChangeArrowheads="1"/>
            </p:cNvSpPr>
            <p:nvPr/>
          </p:nvSpPr>
          <p:spPr bwMode="auto">
            <a:xfrm>
              <a:off x="3815967" y="1787142"/>
              <a:ext cx="1873215" cy="187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73"/>
            <p:cNvSpPr>
              <a:spLocks/>
            </p:cNvSpPr>
            <p:nvPr/>
          </p:nvSpPr>
          <p:spPr bwMode="auto">
            <a:xfrm>
              <a:off x="3659188" y="1477962"/>
              <a:ext cx="2170113" cy="347663"/>
            </a:xfrm>
            <a:custGeom>
              <a:avLst/>
              <a:gdLst>
                <a:gd name="T0" fmla="*/ 9715 w 10559"/>
                <a:gd name="T1" fmla="*/ 0 h 1687"/>
                <a:gd name="T2" fmla="*/ 0 w 10559"/>
                <a:gd name="T3" fmla="*/ 0 h 1687"/>
                <a:gd name="T4" fmla="*/ 0 w 10559"/>
                <a:gd name="T5" fmla="*/ 1687 h 1687"/>
                <a:gd name="T6" fmla="*/ 9715 w 10559"/>
                <a:gd name="T7" fmla="*/ 1687 h 1687"/>
                <a:gd name="T8" fmla="*/ 10559 w 10559"/>
                <a:gd name="T9" fmla="*/ 844 h 1687"/>
                <a:gd name="T10" fmla="*/ 9715 w 10559"/>
                <a:gd name="T11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1687">
                  <a:moveTo>
                    <a:pt x="9715" y="0"/>
                  </a:moveTo>
                  <a:lnTo>
                    <a:pt x="0" y="0"/>
                  </a:lnTo>
                  <a:lnTo>
                    <a:pt x="0" y="1687"/>
                  </a:lnTo>
                  <a:lnTo>
                    <a:pt x="9715" y="1687"/>
                  </a:lnTo>
                  <a:cubicBezTo>
                    <a:pt x="10181" y="1687"/>
                    <a:pt x="10559" y="1310"/>
                    <a:pt x="10559" y="844"/>
                  </a:cubicBezTo>
                  <a:cubicBezTo>
                    <a:pt x="10559" y="378"/>
                    <a:pt x="10181" y="0"/>
                    <a:pt x="9715" y="0"/>
                  </a:cubicBezTo>
                  <a:close/>
                </a:path>
              </a:pathLst>
            </a:custGeom>
            <a:solidFill>
              <a:srgbClr val="3A4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74"/>
            <p:cNvSpPr>
              <a:spLocks/>
            </p:cNvSpPr>
            <p:nvPr/>
          </p:nvSpPr>
          <p:spPr bwMode="auto">
            <a:xfrm>
              <a:off x="3659188" y="1825625"/>
              <a:ext cx="147638" cy="157163"/>
            </a:xfrm>
            <a:custGeom>
              <a:avLst/>
              <a:gdLst>
                <a:gd name="T0" fmla="*/ 93 w 93"/>
                <a:gd name="T1" fmla="*/ 99 h 99"/>
                <a:gd name="T2" fmla="*/ 0 w 93"/>
                <a:gd name="T3" fmla="*/ 0 h 99"/>
                <a:gd name="T4" fmla="*/ 93 w 93"/>
                <a:gd name="T5" fmla="*/ 0 h 99"/>
                <a:gd name="T6" fmla="*/ 93 w 9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99">
                  <a:moveTo>
                    <a:pt x="93" y="99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99"/>
                  </a:lnTo>
                  <a:close/>
                </a:path>
              </a:pathLst>
            </a:custGeom>
            <a:solidFill>
              <a:srgbClr val="2F3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23" name="Picture 75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82550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4" name="Picture 7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1822450"/>
              <a:ext cx="18748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5" name="Picture 77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1603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8" name="Picture 8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2767012"/>
              <a:ext cx="9525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1" name="TextBox 2160"/>
            <p:cNvSpPr txBox="1"/>
            <p:nvPr/>
          </p:nvSpPr>
          <p:spPr>
            <a:xfrm>
              <a:off x="3805238" y="1503559"/>
              <a:ext cx="1990726" cy="289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Strategy</a:t>
              </a:r>
            </a:p>
          </p:txBody>
        </p:sp>
        <p:sp>
          <p:nvSpPr>
            <p:cNvPr id="883" name="TextBox 882"/>
            <p:cNvSpPr txBox="1"/>
            <p:nvPr/>
          </p:nvSpPr>
          <p:spPr>
            <a:xfrm>
              <a:off x="3830014" y="1921482"/>
              <a:ext cx="1936570" cy="1758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Driving technology direction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Single responsibility and control of defining and incubating high impact long term technology initiatives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Help formulating sourcing strategy 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400" dirty="0"/>
                <a:t> Develop competence development strategy for technology </a:t>
              </a:r>
            </a:p>
          </p:txBody>
        </p:sp>
      </p:grpSp>
      <p:sp>
        <p:nvSpPr>
          <p:cNvPr id="58" name="Title 56"/>
          <p:cNvSpPr txBox="1">
            <a:spLocks/>
          </p:cNvSpPr>
          <p:nvPr/>
        </p:nvSpPr>
        <p:spPr>
          <a:xfrm>
            <a:off x="838200" y="-7969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</a:rPr>
              <a:t>Scope of Work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91"/>
            <a:ext cx="12192000" cy="7259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6195" y="891923"/>
            <a:ext cx="2973954" cy="5671230"/>
            <a:chOff x="105855" y="920051"/>
            <a:chExt cx="2973954" cy="5671230"/>
          </a:xfrm>
        </p:grpSpPr>
        <p:grpSp>
          <p:nvGrpSpPr>
            <p:cNvPr id="92" name="Group 91"/>
            <p:cNvGrpSpPr/>
            <p:nvPr/>
          </p:nvGrpSpPr>
          <p:grpSpPr>
            <a:xfrm>
              <a:off x="105855" y="920051"/>
              <a:ext cx="2966082" cy="5671230"/>
              <a:chOff x="301316" y="941496"/>
              <a:chExt cx="2966082" cy="5671230"/>
            </a:xfrm>
          </p:grpSpPr>
          <p:sp>
            <p:nvSpPr>
              <p:cNvPr id="93" name="Rectangle 62"/>
              <p:cNvSpPr>
                <a:spLocks noChangeArrowheads="1"/>
              </p:cNvSpPr>
              <p:nvPr/>
            </p:nvSpPr>
            <p:spPr bwMode="auto">
              <a:xfrm>
                <a:off x="527867" y="1408066"/>
                <a:ext cx="2733334" cy="5204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95" name="Picture 65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66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Picture 67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Gateway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58081" y="1543745"/>
              <a:ext cx="2721728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IIG,ITC, ICX Network layout design &amp; dimensioning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Strategy planning &amp; execution of new Network deployment &amp; expansion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Black haul, upstream &amp; last mile link design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Integration &amp; up-gradation of regular clients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Regular report submission to BTRC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Regular  Gateway fault handling &amp; traffic monitoring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Assist in invoice generation &amp; dispute mgt.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R&amp;D for new services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Security software &amp; version up-gradation for GW Network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Agreement &amp; SLA maintain with all customers as per guideline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Vendor mgt. AMC maintenance for GW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4950" y="891923"/>
            <a:ext cx="2966082" cy="5671230"/>
            <a:chOff x="3564495" y="988510"/>
            <a:chExt cx="2966082" cy="5671230"/>
          </a:xfrm>
        </p:grpSpPr>
        <p:grpSp>
          <p:nvGrpSpPr>
            <p:cNvPr id="102" name="Group 101"/>
            <p:cNvGrpSpPr/>
            <p:nvPr/>
          </p:nvGrpSpPr>
          <p:grpSpPr>
            <a:xfrm>
              <a:off x="3564495" y="988510"/>
              <a:ext cx="2966082" cy="5671230"/>
              <a:chOff x="301316" y="941496"/>
              <a:chExt cx="2966082" cy="5147371"/>
            </a:xfrm>
          </p:grpSpPr>
          <p:sp>
            <p:nvSpPr>
              <p:cNvPr id="103" name="Rectangle 62"/>
              <p:cNvSpPr>
                <a:spLocks noChangeArrowheads="1"/>
              </p:cNvSpPr>
              <p:nvPr/>
            </p:nvSpPr>
            <p:spPr bwMode="auto">
              <a:xfrm>
                <a:off x="527867" y="1408067"/>
                <a:ext cx="2733334" cy="468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4"/>
              <p:cNvSpPr>
                <a:spLocks/>
              </p:cNvSpPr>
              <p:nvPr/>
            </p:nvSpPr>
            <p:spPr bwMode="auto">
              <a:xfrm>
                <a:off x="320867" y="1408215"/>
                <a:ext cx="200460" cy="213393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CC2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5" name="Picture 65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29" y="1400727"/>
                <a:ext cx="2757272" cy="12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66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16" y="1407078"/>
                <a:ext cx="112085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67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9" y="1407078"/>
                <a:ext cx="21770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7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30" y="2689584"/>
                <a:ext cx="12933" cy="11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Freeform 63"/>
              <p:cNvSpPr>
                <a:spLocks/>
              </p:cNvSpPr>
              <p:nvPr/>
            </p:nvSpPr>
            <p:spPr bwMode="auto">
              <a:xfrm>
                <a:off x="320867" y="941496"/>
                <a:ext cx="2946531" cy="469893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3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09"/>
                      <a:pt x="10559" y="843"/>
                    </a:cubicBezTo>
                    <a:cubicBezTo>
                      <a:pt x="10559" y="377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E32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2650" y="989639"/>
                <a:ext cx="27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Central </a:t>
                </a:r>
                <a:r>
                  <a:rPr lang="en-US" b="1" dirty="0" smtClean="0">
                    <a:solidFill>
                      <a:schemeClr val="bg1"/>
                    </a:solidFill>
                  </a:rPr>
                  <a:t>Power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3804264" y="1779959"/>
              <a:ext cx="2719751" cy="4616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Power system design &amp; dimensioning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 err="1"/>
                <a:t>BoQ</a:t>
              </a:r>
              <a:r>
                <a:rPr lang="en-US" sz="1400" dirty="0"/>
                <a:t> preparation, existing system up-gradation plan, ordering &amp; follow-up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 err="1"/>
                <a:t>CapEx</a:t>
              </a:r>
              <a:r>
                <a:rPr lang="en-US" sz="1400" dirty="0"/>
                <a:t> analysis, business case and TCO analysis.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Ensure </a:t>
              </a:r>
              <a:r>
                <a:rPr lang="en-US" sz="1400" dirty="0" err="1"/>
                <a:t>OpEx</a:t>
              </a:r>
              <a:r>
                <a:rPr lang="en-US" sz="1400" dirty="0"/>
                <a:t> reduction through data analysis, introduction of new systems, power systems optimization etc.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Zonal Report analysis and necessary action plan.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Power System readiness, asset management and alarm configuration.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Power device Vendor management, zonal and central inventory management.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772" y="4301416"/>
            <a:ext cx="2776008" cy="2261737"/>
            <a:chOff x="3656013" y="1477962"/>
            <a:chExt cx="2173288" cy="1770675"/>
          </a:xfrm>
        </p:grpSpPr>
        <p:sp>
          <p:nvSpPr>
            <p:cNvPr id="113" name="Rectangle 72"/>
            <p:cNvSpPr>
              <a:spLocks noChangeArrowheads="1"/>
            </p:cNvSpPr>
            <p:nvPr/>
          </p:nvSpPr>
          <p:spPr bwMode="auto">
            <a:xfrm>
              <a:off x="3815967" y="1787142"/>
              <a:ext cx="1873215" cy="1461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3"/>
            <p:cNvSpPr>
              <a:spLocks/>
            </p:cNvSpPr>
            <p:nvPr/>
          </p:nvSpPr>
          <p:spPr bwMode="auto">
            <a:xfrm>
              <a:off x="3659188" y="1477962"/>
              <a:ext cx="2170113" cy="347663"/>
            </a:xfrm>
            <a:custGeom>
              <a:avLst/>
              <a:gdLst>
                <a:gd name="T0" fmla="*/ 9715 w 10559"/>
                <a:gd name="T1" fmla="*/ 0 h 1687"/>
                <a:gd name="T2" fmla="*/ 0 w 10559"/>
                <a:gd name="T3" fmla="*/ 0 h 1687"/>
                <a:gd name="T4" fmla="*/ 0 w 10559"/>
                <a:gd name="T5" fmla="*/ 1687 h 1687"/>
                <a:gd name="T6" fmla="*/ 9715 w 10559"/>
                <a:gd name="T7" fmla="*/ 1687 h 1687"/>
                <a:gd name="T8" fmla="*/ 10559 w 10559"/>
                <a:gd name="T9" fmla="*/ 844 h 1687"/>
                <a:gd name="T10" fmla="*/ 9715 w 10559"/>
                <a:gd name="T11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1687">
                  <a:moveTo>
                    <a:pt x="9715" y="0"/>
                  </a:moveTo>
                  <a:lnTo>
                    <a:pt x="0" y="0"/>
                  </a:lnTo>
                  <a:lnTo>
                    <a:pt x="0" y="1687"/>
                  </a:lnTo>
                  <a:lnTo>
                    <a:pt x="9715" y="1687"/>
                  </a:lnTo>
                  <a:cubicBezTo>
                    <a:pt x="10181" y="1687"/>
                    <a:pt x="10559" y="1310"/>
                    <a:pt x="10559" y="844"/>
                  </a:cubicBezTo>
                  <a:cubicBezTo>
                    <a:pt x="10559" y="378"/>
                    <a:pt x="10181" y="0"/>
                    <a:pt x="9715" y="0"/>
                  </a:cubicBezTo>
                  <a:close/>
                </a:path>
              </a:pathLst>
            </a:custGeom>
            <a:solidFill>
              <a:srgbClr val="3A4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/>
            <p:cNvSpPr>
              <a:spLocks/>
            </p:cNvSpPr>
            <p:nvPr/>
          </p:nvSpPr>
          <p:spPr bwMode="auto">
            <a:xfrm>
              <a:off x="3659188" y="1825625"/>
              <a:ext cx="147638" cy="157163"/>
            </a:xfrm>
            <a:custGeom>
              <a:avLst/>
              <a:gdLst>
                <a:gd name="T0" fmla="*/ 93 w 93"/>
                <a:gd name="T1" fmla="*/ 99 h 99"/>
                <a:gd name="T2" fmla="*/ 0 w 93"/>
                <a:gd name="T3" fmla="*/ 0 h 99"/>
                <a:gd name="T4" fmla="*/ 93 w 93"/>
                <a:gd name="T5" fmla="*/ 0 h 99"/>
                <a:gd name="T6" fmla="*/ 93 w 9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99">
                  <a:moveTo>
                    <a:pt x="93" y="99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99"/>
                  </a:lnTo>
                  <a:close/>
                </a:path>
              </a:pathLst>
            </a:custGeom>
            <a:solidFill>
              <a:srgbClr val="2F3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6" name="Picture 75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82550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7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1822450"/>
              <a:ext cx="18748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77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1603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8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2767012"/>
              <a:ext cx="9525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3805238" y="1503559"/>
              <a:ext cx="1990726" cy="289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Business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23904" y="2030764"/>
              <a:ext cx="1903714" cy="108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/>
                  </a:solidFill>
                </a:rPr>
                <a:t>CAPEX &amp; OPEX budgeting for Technology team</a:t>
              </a:r>
            </a:p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/>
                  </a:solidFill>
                </a:rPr>
                <a:t>Vendor contract and RFQ management along with SCM.</a:t>
              </a:r>
            </a:p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/>
                  </a:solidFill>
                </a:rPr>
                <a:t>Reporting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251884" y="891923"/>
            <a:ext cx="2776008" cy="5671229"/>
            <a:chOff x="3656013" y="1477962"/>
            <a:chExt cx="2173288" cy="4439906"/>
          </a:xfrm>
        </p:grpSpPr>
        <p:sp>
          <p:nvSpPr>
            <p:cNvPr id="124" name="Rectangle 72"/>
            <p:cNvSpPr>
              <a:spLocks noChangeArrowheads="1"/>
            </p:cNvSpPr>
            <p:nvPr/>
          </p:nvSpPr>
          <p:spPr bwMode="auto">
            <a:xfrm>
              <a:off x="3815967" y="1787141"/>
              <a:ext cx="1873215" cy="4130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3659188" y="1477962"/>
              <a:ext cx="2170113" cy="347663"/>
            </a:xfrm>
            <a:custGeom>
              <a:avLst/>
              <a:gdLst>
                <a:gd name="T0" fmla="*/ 9715 w 10559"/>
                <a:gd name="T1" fmla="*/ 0 h 1687"/>
                <a:gd name="T2" fmla="*/ 0 w 10559"/>
                <a:gd name="T3" fmla="*/ 0 h 1687"/>
                <a:gd name="T4" fmla="*/ 0 w 10559"/>
                <a:gd name="T5" fmla="*/ 1687 h 1687"/>
                <a:gd name="T6" fmla="*/ 9715 w 10559"/>
                <a:gd name="T7" fmla="*/ 1687 h 1687"/>
                <a:gd name="T8" fmla="*/ 10559 w 10559"/>
                <a:gd name="T9" fmla="*/ 844 h 1687"/>
                <a:gd name="T10" fmla="*/ 9715 w 10559"/>
                <a:gd name="T11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59" h="1687">
                  <a:moveTo>
                    <a:pt x="9715" y="0"/>
                  </a:moveTo>
                  <a:lnTo>
                    <a:pt x="0" y="0"/>
                  </a:lnTo>
                  <a:lnTo>
                    <a:pt x="0" y="1687"/>
                  </a:lnTo>
                  <a:lnTo>
                    <a:pt x="9715" y="1687"/>
                  </a:lnTo>
                  <a:cubicBezTo>
                    <a:pt x="10181" y="1687"/>
                    <a:pt x="10559" y="1310"/>
                    <a:pt x="10559" y="844"/>
                  </a:cubicBezTo>
                  <a:cubicBezTo>
                    <a:pt x="10559" y="378"/>
                    <a:pt x="10181" y="0"/>
                    <a:pt x="9715" y="0"/>
                  </a:cubicBezTo>
                  <a:close/>
                </a:path>
              </a:pathLst>
            </a:custGeom>
            <a:solidFill>
              <a:srgbClr val="3A4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4"/>
            <p:cNvSpPr>
              <a:spLocks/>
            </p:cNvSpPr>
            <p:nvPr/>
          </p:nvSpPr>
          <p:spPr bwMode="auto">
            <a:xfrm>
              <a:off x="3659188" y="1825625"/>
              <a:ext cx="147638" cy="157163"/>
            </a:xfrm>
            <a:custGeom>
              <a:avLst/>
              <a:gdLst>
                <a:gd name="T0" fmla="*/ 93 w 93"/>
                <a:gd name="T1" fmla="*/ 99 h 99"/>
                <a:gd name="T2" fmla="*/ 0 w 93"/>
                <a:gd name="T3" fmla="*/ 0 h 99"/>
                <a:gd name="T4" fmla="*/ 93 w 93"/>
                <a:gd name="T5" fmla="*/ 0 h 99"/>
                <a:gd name="T6" fmla="*/ 93 w 9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99">
                  <a:moveTo>
                    <a:pt x="93" y="99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99"/>
                  </a:lnTo>
                  <a:close/>
                </a:path>
              </a:pathLst>
            </a:custGeom>
            <a:solidFill>
              <a:srgbClr val="2F3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7" name="Picture 75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82550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7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1822450"/>
              <a:ext cx="18748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77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013" y="1822450"/>
              <a:ext cx="1603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8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2767012"/>
              <a:ext cx="9525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Box 130"/>
            <p:cNvSpPr txBox="1"/>
            <p:nvPr/>
          </p:nvSpPr>
          <p:spPr>
            <a:xfrm>
              <a:off x="3805238" y="1503559"/>
              <a:ext cx="1990726" cy="289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Assurance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1174" y="2091991"/>
              <a:ext cx="1903714" cy="361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Formulate Acceptance guideline, circulate and monitor acceptance checklist.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Integrated reporting - one truth to all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End to End view of Network &amp; Services Quality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Prepare </a:t>
              </a:r>
              <a:r>
                <a:rPr lang="en-US" sz="1400" dirty="0" err="1"/>
                <a:t>SoP</a:t>
              </a:r>
              <a:endParaRPr lang="en-US" sz="1400" dirty="0"/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Network Security framework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Prepare Information security structure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Policy, procedures for managing information security issues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Follow up and implement corrective actions from internal and external audits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91"/>
            <a:ext cx="12192000" cy="725930"/>
          </a:xfrm>
          <a:prstGeom prst="rect">
            <a:avLst/>
          </a:prstGeom>
        </p:spPr>
      </p:pic>
      <p:sp>
        <p:nvSpPr>
          <p:cNvPr id="58" name="Title 56"/>
          <p:cNvSpPr txBox="1">
            <a:spLocks/>
          </p:cNvSpPr>
          <p:nvPr/>
        </p:nvSpPr>
        <p:spPr>
          <a:xfrm>
            <a:off x="838200" y="-7969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Escalation Matrix for NOC, RIO &amp; PAD</a:t>
            </a:r>
            <a:endParaRPr kumimoji="0" lang="en-US" sz="4000" b="1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3992"/>
              </p:ext>
            </p:extLst>
          </p:nvPr>
        </p:nvGraphicFramePr>
        <p:xfrm>
          <a:off x="168217" y="803656"/>
          <a:ext cx="11855566" cy="5945486"/>
        </p:xfrm>
        <a:graphic>
          <a:graphicData uri="http://schemas.openxmlformats.org/drawingml/2006/table">
            <a:tbl>
              <a:tblPr/>
              <a:tblGrid>
                <a:gridCol w="461853">
                  <a:extLst>
                    <a:ext uri="{9D8B030D-6E8A-4147-A177-3AD203B41FA5}">
                      <a16:colId xmlns:a16="http://schemas.microsoft.com/office/drawing/2014/main" xmlns="" val="909086230"/>
                    </a:ext>
                  </a:extLst>
                </a:gridCol>
                <a:gridCol w="3947886">
                  <a:extLst>
                    <a:ext uri="{9D8B030D-6E8A-4147-A177-3AD203B41FA5}">
                      <a16:colId xmlns:a16="http://schemas.microsoft.com/office/drawing/2014/main" xmlns="" val="3447310386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xmlns="" val="3655916923"/>
                    </a:ext>
                  </a:extLst>
                </a:gridCol>
                <a:gridCol w="1901372">
                  <a:extLst>
                    <a:ext uri="{9D8B030D-6E8A-4147-A177-3AD203B41FA5}">
                      <a16:colId xmlns:a16="http://schemas.microsoft.com/office/drawing/2014/main" xmlns="" val="75566379"/>
                    </a:ext>
                  </a:extLst>
                </a:gridCol>
                <a:gridCol w="3222170">
                  <a:extLst>
                    <a:ext uri="{9D8B030D-6E8A-4147-A177-3AD203B41FA5}">
                      <a16:colId xmlns:a16="http://schemas.microsoft.com/office/drawing/2014/main" xmlns="" val="2882002238"/>
                    </a:ext>
                  </a:extLst>
                </a:gridCol>
              </a:tblGrid>
              <a:tr h="383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52879" marR="5875" marT="587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1st Level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2nd Level</a:t>
                      </a:r>
                    </a:p>
                  </a:txBody>
                  <a:tcPr marL="52879" marR="5875" marT="587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3rd Level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52879" marR="5875" marT="5875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7564015"/>
                  </a:ext>
                </a:extLst>
              </a:tr>
              <a:tr h="624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</a:t>
                      </a:r>
                    </a:p>
                  </a:txBody>
                  <a:tcPr marL="52879" marR="5875" marT="5875" marB="0" vert="vert27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 Hotline (01938432480,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01938432481)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Razib Hasan (01911775021)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Sajal Kumar Sharma (01711505980)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Raihan Parvez (01711082742)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Shariful Islam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NOC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(01711503941)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over the country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489696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 (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9" marR="5875" marT="5875" marB="0" vert="vert27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Naziat Islam (01674928809)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Prianka Datta (01670062897)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Farrukh Imtiaz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PAD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0171150692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over the country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368911"/>
                  </a:ext>
                </a:extLst>
              </a:tr>
              <a:tr h="13273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(Regional Implementation &amp; Operation)</a:t>
                      </a:r>
                    </a:p>
                  </a:txBody>
                  <a:tcPr marL="5875" marR="5875" marT="5875" marB="0" vert="vert27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Banani: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Maksudur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(8801718111908)/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Dhanmondi: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Azmir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(8801610444701)/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Gazipur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:Sharif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(8801711086309)/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Kawranbazar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:Mihir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(8801711500230)/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Mirpur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:Suman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(8801771401272)/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Narayanganj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:Zahidur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(8801678101021)/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Paltan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:Rafat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(8801682712742)/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Savar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:Rony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(8801710284099)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:Noor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(8801842677890)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Saleh Uddin Md. Joni (01672846182, 01717388376)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Abedur Rahman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RIO1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(01974034841)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[Dhaka, Gazipur, Manikgonj, Narayangonj, Manikgonj, Narsingdi]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400043"/>
                  </a:ext>
                </a:extLst>
              </a:tr>
              <a:tr h="1138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Cox's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Bazar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:Swarupananda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(8801720060858)/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CTG_North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:Mizanul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(8801815665119)/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CTG_South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:Jahangir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(8801712972505)/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Cumilla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:Fakhrul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(8801716553354)/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Feni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:Nadim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(8801701881411)/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Sylhet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:Farhad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(8801670515574)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Reajul Jannat (801672846182), Nityananda Ghosh Piash (01876887731)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Hemanta Kumar Paul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RIO2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(01711506418)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[Chittagong, Cox's Bazar, khagrachari, Rangamati, Bandarban, Feni, Noakhali, Lakshmipur, Chandpur, Comilla, Brahmanbaria, Hobigonj, Moulvibazar, Sunamgonj, Sylhet]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472699"/>
                  </a:ext>
                </a:extLst>
              </a:tr>
              <a:tr h="949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Barisal: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Jahirul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(8801842367401)/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Faridpur: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Sujoy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(8801714904451)/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Jashore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:Mahfuzur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(8801711267699)/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Khulna: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(8801866745826)/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Kushtia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:Shahin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(8801710147330)/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Shariatpur: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Shahabuddin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(8801643477266)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Sanjoy Kumar Kansha Banik (01711080861)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Muhammad Rashed Ul Alam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RIO3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(01711505279)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[Faridpur, Rajbari, shariatpur, Madaripur, Gopalgonj, Barishal, Pirojpur, Jhalokathi, patuakhali, Barguna, Bhola, Khulna, Satkhira, Bagerhut, Jessore, Narail, Magura, Jhinaidah, Chuadanga, Meherpur, Kustia, Pabna,]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523335"/>
                  </a:ext>
                </a:extLst>
              </a:tr>
              <a:tr h="949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Tangai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l:Abdullah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(8801685307103)/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Rangpur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:Tanvir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(8801722398653)/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Rajshahi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:Sabbir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(8801723781010)/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Mymensingh: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Mamun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(8801716065056)/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Bogura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:Abdullah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(8801711086306)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Md. Shamimul Islam (0171150490)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Tahsinur Rashid Khan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RIO4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(01743800754, 01842800754)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Kishoregonj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Mymensing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Netrokona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Tangail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Jamalpur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Sherpur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Natore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Rajshahi,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Nawabgonj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Naogaon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Sirajgonj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Bogura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Joypurhut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Gaibandha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Kurigram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Rangpur,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Dinajpur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Lalmonihut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Nilphamari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Thakurgoan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Pachagar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52879" marR="5875" marT="587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34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427081"/>
            <a:ext cx="9144000" cy="24309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385953"/>
          </a:xfrm>
          <a:prstGeom prst="rect">
            <a:avLst/>
          </a:prstGeom>
        </p:spPr>
      </p:pic>
      <p:pic>
        <p:nvPicPr>
          <p:cNvPr id="7" name="Picture 6" descr="FB-Thank-You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9681" y="295720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89"/>
            <a:ext cx="12192000" cy="725930"/>
          </a:xfrm>
          <a:prstGeom prst="rect">
            <a:avLst/>
          </a:prstGeom>
        </p:spPr>
      </p:pic>
      <p:sp>
        <p:nvSpPr>
          <p:cNvPr id="278" name="Title 56"/>
          <p:cNvSpPr>
            <a:spLocks noGrp="1"/>
          </p:cNvSpPr>
          <p:nvPr>
            <p:ph type="title"/>
          </p:nvPr>
        </p:nvSpPr>
        <p:spPr>
          <a:xfrm>
            <a:off x="838200" y="-19401"/>
            <a:ext cx="10515600" cy="739056"/>
          </a:xfrm>
        </p:spPr>
        <p:txBody>
          <a:bodyPr>
            <a:normAutofit/>
          </a:bodyPr>
          <a:lstStyle/>
          <a:p>
            <a:r>
              <a:rPr lang="en-US" sz="4000" b="1" dirty="0"/>
              <a:t>Network Status Jan’18-Feb’19</a:t>
            </a:r>
          </a:p>
        </p:txBody>
      </p:sp>
      <p:graphicFrame>
        <p:nvGraphicFramePr>
          <p:cNvPr id="80" name="Char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236816"/>
              </p:ext>
            </p:extLst>
          </p:nvPr>
        </p:nvGraphicFramePr>
        <p:xfrm>
          <a:off x="603250" y="1083467"/>
          <a:ext cx="10985500" cy="490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5863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Graphic spid="8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89"/>
            <a:ext cx="12192000" cy="725930"/>
          </a:xfrm>
          <a:prstGeom prst="rect">
            <a:avLst/>
          </a:prstGeom>
        </p:spPr>
      </p:pic>
      <p:sp>
        <p:nvSpPr>
          <p:cNvPr id="278" name="Title 56"/>
          <p:cNvSpPr>
            <a:spLocks noGrp="1"/>
          </p:cNvSpPr>
          <p:nvPr>
            <p:ph type="title"/>
          </p:nvPr>
        </p:nvSpPr>
        <p:spPr>
          <a:xfrm>
            <a:off x="838200" y="-19401"/>
            <a:ext cx="10515600" cy="739056"/>
          </a:xfrm>
        </p:spPr>
        <p:txBody>
          <a:bodyPr>
            <a:normAutofit/>
          </a:bodyPr>
          <a:lstStyle/>
          <a:p>
            <a:r>
              <a:rPr lang="en-US" sz="4000" b="1" dirty="0"/>
              <a:t>Network Status Jan’18-Feb’19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320240"/>
              </p:ext>
            </p:extLst>
          </p:nvPr>
        </p:nvGraphicFramePr>
        <p:xfrm>
          <a:off x="366713" y="1125061"/>
          <a:ext cx="11458575" cy="45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582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89"/>
            <a:ext cx="12192000" cy="725930"/>
          </a:xfrm>
          <a:prstGeom prst="rect">
            <a:avLst/>
          </a:prstGeom>
        </p:spPr>
      </p:pic>
      <p:sp>
        <p:nvSpPr>
          <p:cNvPr id="278" name="Title 56"/>
          <p:cNvSpPr>
            <a:spLocks noGrp="1"/>
          </p:cNvSpPr>
          <p:nvPr>
            <p:ph type="title"/>
          </p:nvPr>
        </p:nvSpPr>
        <p:spPr>
          <a:xfrm>
            <a:off x="838200" y="-19401"/>
            <a:ext cx="10515600" cy="73905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Major Fault (Apr’19)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57382"/>
              </p:ext>
            </p:extLst>
          </p:nvPr>
        </p:nvGraphicFramePr>
        <p:xfrm>
          <a:off x="165101" y="821151"/>
          <a:ext cx="11861798" cy="5898963"/>
        </p:xfrm>
        <a:graphic>
          <a:graphicData uri="http://schemas.openxmlformats.org/drawingml/2006/table">
            <a:tbl>
              <a:tblPr/>
              <a:tblGrid>
                <a:gridCol w="634998">
                  <a:extLst>
                    <a:ext uri="{9D8B030D-6E8A-4147-A177-3AD203B41FA5}">
                      <a16:colId xmlns:a16="http://schemas.microsoft.com/office/drawing/2014/main" xmlns="" val="2631285736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13276188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187063844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14320120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168469305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471447824"/>
                    </a:ext>
                  </a:extLst>
                </a:gridCol>
                <a:gridCol w="3489998">
                  <a:extLst>
                    <a:ext uri="{9D8B030D-6E8A-4147-A177-3AD203B41FA5}">
                      <a16:colId xmlns:a16="http://schemas.microsoft.com/office/drawing/2014/main" xmlns="" val="1159807398"/>
                    </a:ext>
                  </a:extLst>
                </a:gridCol>
                <a:gridCol w="2974302">
                  <a:extLst>
                    <a:ext uri="{9D8B030D-6E8A-4147-A177-3AD203B41FA5}">
                      <a16:colId xmlns:a16="http://schemas.microsoft.com/office/drawing/2014/main" xmlns="" val="2949061574"/>
                    </a:ext>
                  </a:extLst>
                </a:gridCol>
              </a:tblGrid>
              <a:tr h="383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TT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Site Name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base sites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 Time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 Time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Root Cause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Plan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0578470"/>
                  </a:ext>
                </a:extLst>
              </a:tr>
              <a:tr h="760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141889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DHCKB1, DHCKBA, DHNBP1, DHNBP3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4/1/2019 2:50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4/1/2019 9:10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DHNBP3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link was down due to Road crossing fiber cut by a heavy vehicle at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Fulbaria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DHBKB4 to DHCKBA link was down due to fiber cut by local ISP rectification activity</a:t>
                      </a:r>
                    </a:p>
                  </a:txBody>
                  <a:tcPr marL="6044" marR="6044" marT="6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PM work done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912421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142181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DHJATG, DHDMR9, DHDMRK, DHDMRJ, DHDMRD, DHDMRE 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4/1/2019 8:04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4/1/2019 10:49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Both hand of ring was down due to Heavy Storm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Performed preventive maintenance work 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8606723"/>
                  </a:ext>
                </a:extLst>
              </a:tr>
              <a:tr h="760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143103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DHBASD, DHBAS7, DHBASH, DHBASJ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4/2/2019 17:40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4/2/2019 19:58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DHPTNC01JR01 to DHBAS7 link down due to UG BB Damage at Paltan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DHBASH to DHBANC01JR01 link was down for UG fiber break after 3200 m from DHBASH</a:t>
                      </a:r>
                    </a:p>
                  </a:txBody>
                  <a:tcPr marL="6044" marR="6044" marT="6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PM work done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711869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143915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DHPPL7, DHUNV8, DHKAKE, DHSDW3 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4/4/2019 7:41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4/4/2019 11:24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Patchcord problem inside DHUNV8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 DHSDW3-DHKRBC01JR01 link was down for UG single core break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PM Done at incident place for  DHSDW3 - DHKRBC01JR01 link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GP need to solve access problem at DHUNV8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8329738"/>
                  </a:ext>
                </a:extLst>
              </a:tr>
              <a:tr h="571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145900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DHDMR9, DHDMRK, DHDMRJ, DHDMRD, DHDMRE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4/7/2019 15:37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4/7/2019 16:45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Both hand of ring was down due to Heavy Storm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Performed preventive maintenance work 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7705707"/>
                  </a:ext>
                </a:extLst>
              </a:tr>
              <a:tr h="760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147340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DHDMR9, DHDMRJ, DHDMRE, DHDMRZ, DHDMRD, DHDMRK, DHJATG 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18:13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4/9/2019 20:20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Paltaon core to DHDMZ was down due to single core break inside TJB due to Storm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DHJATG to Dhanmondi link down due to storm</a:t>
                      </a:r>
                    </a:p>
                  </a:txBody>
                  <a:tcPr marL="6044" marR="6044" marT="6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Performed preventive maintenance work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Assign team at mentioned area for regular patrolling .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118970"/>
                  </a:ext>
                </a:extLst>
              </a:tr>
              <a:tr h="760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152026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DHJATG, DHDMRJ, DHDMRE, DHDMRK, DHDMR9, DHDMRZ, DHDMRD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4/18/2019 11:58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4/18/2019 12:55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DHDMRZ to Paltan core link was down for core break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Another path high loss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Performed preventive maintenance work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Proactive monitoring for high RSL</a:t>
                      </a:r>
                    </a:p>
                  </a:txBody>
                  <a:tcPr marL="6044" marR="6044" marT="6044" marB="0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1148110"/>
                  </a:ext>
                </a:extLst>
              </a:tr>
              <a:tr h="760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152553</a:t>
                      </a:r>
                    </a:p>
                  </a:txBody>
                  <a:tcPr marL="6044" marR="6044" marT="6044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 (2G+3G) sites of  Dhaka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4/19/2019 12:54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4/19/2019 13:16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During planned work at OEM, one of our aggregation device, issue was occurred. Planned work was for mitigating software related issue. Though PMW was non service affecting unfortunately incident occurred. 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• We have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device vendor for root cause.</a:t>
                      </a:r>
                    </a:p>
                  </a:txBody>
                  <a:tcPr marL="6044" marR="6044" marT="6044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43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61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212913"/>
            <a:ext cx="4853573" cy="1616252"/>
          </a:xfrm>
        </p:spPr>
        <p:txBody>
          <a:bodyPr>
            <a:normAutofit/>
          </a:bodyPr>
          <a:lstStyle/>
          <a:p>
            <a:r>
              <a:rPr lang="en-IN" sz="4400" dirty="0"/>
              <a:t>CRO Portfolio</a:t>
            </a:r>
          </a:p>
        </p:txBody>
      </p:sp>
      <p:sp>
        <p:nvSpPr>
          <p:cNvPr id="8" name="Freeform: Shape 72">
            <a:extLst>
              <a:ext uri="{FF2B5EF4-FFF2-40B4-BE49-F238E27FC236}">
                <a16:creationId xmlns:a16="http://schemas.microsoft.com/office/drawing/2014/main" xmlns="" id="{4D1A3319-E6DC-45EC-9D09-993D030E5431}"/>
              </a:ext>
            </a:extLst>
          </p:cNvPr>
          <p:cNvSpPr>
            <a:spLocks/>
          </p:cNvSpPr>
          <p:nvPr/>
        </p:nvSpPr>
        <p:spPr bwMode="auto">
          <a:xfrm>
            <a:off x="2820284" y="2207780"/>
            <a:ext cx="2154750" cy="2443416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279" y="2978266"/>
            <a:ext cx="1880760" cy="8508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5721" y="3829165"/>
            <a:ext cx="376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Regional Implementation &amp; Operation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89"/>
            <a:ext cx="12192000" cy="725930"/>
          </a:xfrm>
          <a:prstGeom prst="rect">
            <a:avLst/>
          </a:prstGeom>
        </p:spPr>
      </p:pic>
      <p:sp>
        <p:nvSpPr>
          <p:cNvPr id="267" name="Rectangle 266"/>
          <p:cNvSpPr/>
          <p:nvPr/>
        </p:nvSpPr>
        <p:spPr>
          <a:xfrm>
            <a:off x="244310" y="3141113"/>
            <a:ext cx="27025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Legend: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CRO: Chief Regional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Officer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CIG: Central Implementation &amp; Governance</a:t>
            </a:r>
          </a:p>
          <a:p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RIO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Regional Implementation &amp; Operation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33366" y="2343296"/>
            <a:ext cx="2585431" cy="1100725"/>
            <a:chOff x="2137114" y="1214839"/>
            <a:chExt cx="2585431" cy="1100725"/>
          </a:xfrm>
        </p:grpSpPr>
        <p:grpSp>
          <p:nvGrpSpPr>
            <p:cNvPr id="22" name="Group 21"/>
            <p:cNvGrpSpPr/>
            <p:nvPr/>
          </p:nvGrpSpPr>
          <p:grpSpPr>
            <a:xfrm>
              <a:off x="2137114" y="1214839"/>
              <a:ext cx="2585431" cy="1100725"/>
              <a:chOff x="2137114" y="1214839"/>
              <a:chExt cx="2585431" cy="1100725"/>
            </a:xfrm>
          </p:grpSpPr>
          <p:pic>
            <p:nvPicPr>
              <p:cNvPr id="106" name="Picture 105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0979" y="1614380"/>
                <a:ext cx="2333767" cy="701184"/>
              </a:xfrm>
              <a:prstGeom prst="rect">
                <a:avLst/>
              </a:prstGeom>
            </p:spPr>
          </p:pic>
          <p:sp>
            <p:nvSpPr>
              <p:cNvPr id="20" name="Flowchart: Terminator 19"/>
              <p:cNvSpPr/>
              <p:nvPr/>
            </p:nvSpPr>
            <p:spPr>
              <a:xfrm>
                <a:off x="2137114" y="1214839"/>
                <a:ext cx="2585431" cy="802175"/>
              </a:xfrm>
              <a:prstGeom prst="flowChartTermina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81270" y="1247617"/>
                <a:ext cx="15440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</a:rPr>
                  <a:t>CIG</a:t>
                </a:r>
                <a:endParaRPr lang="en-US" sz="1400" b="1" dirty="0">
                  <a:solidFill>
                    <a:prstClr val="black"/>
                  </a:solidFill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Md. Musleh Uddin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Sr. GM</a:t>
                </a:r>
              </a:p>
            </p:txBody>
          </p:sp>
        </p:grpSp>
        <p:pic>
          <p:nvPicPr>
            <p:cNvPr id="184" name="Picture Placeholder 4"/>
            <p:cNvPicPr>
              <a:picLocks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5672" y="1221486"/>
              <a:ext cx="795528" cy="795528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4803285" y="1043208"/>
            <a:ext cx="2585431" cy="1100724"/>
            <a:chOff x="2289514" y="1367240"/>
            <a:chExt cx="2585431" cy="11007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289514" y="1367240"/>
              <a:ext cx="2585431" cy="1100724"/>
              <a:chOff x="2137114" y="1214840"/>
              <a:chExt cx="2585431" cy="1100724"/>
            </a:xfrm>
          </p:grpSpPr>
          <p:pic>
            <p:nvPicPr>
              <p:cNvPr id="128" name="Picture 127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0979" y="1614380"/>
                <a:ext cx="2333767" cy="701184"/>
              </a:xfrm>
              <a:prstGeom prst="rect">
                <a:avLst/>
              </a:prstGeom>
            </p:spPr>
          </p:pic>
          <p:sp>
            <p:nvSpPr>
              <p:cNvPr id="129" name="Flowchart: Terminator 128"/>
              <p:cNvSpPr/>
              <p:nvPr/>
            </p:nvSpPr>
            <p:spPr>
              <a:xfrm>
                <a:off x="2137114" y="1214840"/>
                <a:ext cx="2585431" cy="803444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981270" y="1224872"/>
                <a:ext cx="17373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CRO</a:t>
                </a:r>
                <a:endParaRPr lang="en-US" sz="1400" b="1" dirty="0">
                  <a:solidFill>
                    <a:prstClr val="black"/>
                  </a:solidFill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Md. Dilir </a:t>
                </a:r>
                <a:r>
                  <a:rPr lang="en-US" sz="1400" dirty="0" smtClean="0">
                    <a:solidFill>
                      <a:prstClr val="black"/>
                    </a:solidFill>
                  </a:rPr>
                  <a:t>Hossain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83" name="Picture Placeholder 4"/>
            <p:cNvPicPr>
              <a:picLocks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96177" y="1371023"/>
              <a:ext cx="795528" cy="795528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7830808" y="1975024"/>
            <a:ext cx="2020625" cy="1068343"/>
            <a:chOff x="4138126" y="2133082"/>
            <a:chExt cx="2020625" cy="1068343"/>
          </a:xfrm>
        </p:grpSpPr>
        <p:grpSp>
          <p:nvGrpSpPr>
            <p:cNvPr id="169" name="Group 168"/>
            <p:cNvGrpSpPr/>
            <p:nvPr/>
          </p:nvGrpSpPr>
          <p:grpSpPr>
            <a:xfrm>
              <a:off x="4173405" y="2133082"/>
              <a:ext cx="1985346" cy="1068343"/>
              <a:chOff x="2137115" y="1237821"/>
              <a:chExt cx="1985346" cy="1068343"/>
            </a:xfrm>
          </p:grpSpPr>
          <p:pic>
            <p:nvPicPr>
              <p:cNvPr id="171" name="Picture 170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0980" y="1604980"/>
                <a:ext cx="1799873" cy="701184"/>
              </a:xfrm>
              <a:prstGeom prst="rect">
                <a:avLst/>
              </a:prstGeom>
            </p:spPr>
          </p:pic>
          <p:sp>
            <p:nvSpPr>
              <p:cNvPr id="172" name="Flowchart: Terminator 171"/>
              <p:cNvSpPr/>
              <p:nvPr/>
            </p:nvSpPr>
            <p:spPr>
              <a:xfrm>
                <a:off x="2137115" y="1237821"/>
                <a:ext cx="1985346" cy="78632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932643" y="1259445"/>
                <a:ext cx="1156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Business 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Controller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(TBD)</a:t>
                </a:r>
              </a:p>
            </p:txBody>
          </p:sp>
        </p:grpSp>
        <p:pic>
          <p:nvPicPr>
            <p:cNvPr id="189" name="Picture Placeholder 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8126" y="2134528"/>
              <a:ext cx="795528" cy="795528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187" name="Group 186"/>
          <p:cNvGrpSpPr/>
          <p:nvPr/>
        </p:nvGrpSpPr>
        <p:grpSpPr>
          <a:xfrm>
            <a:off x="7830808" y="2916298"/>
            <a:ext cx="2020625" cy="1088043"/>
            <a:chOff x="4138126" y="2113382"/>
            <a:chExt cx="2020625" cy="1088043"/>
          </a:xfrm>
        </p:grpSpPr>
        <p:grpSp>
          <p:nvGrpSpPr>
            <p:cNvPr id="188" name="Group 187"/>
            <p:cNvGrpSpPr/>
            <p:nvPr/>
          </p:nvGrpSpPr>
          <p:grpSpPr>
            <a:xfrm>
              <a:off x="4173405" y="2113382"/>
              <a:ext cx="1985346" cy="1088043"/>
              <a:chOff x="2137115" y="1218121"/>
              <a:chExt cx="1985346" cy="1088043"/>
            </a:xfrm>
          </p:grpSpPr>
          <p:pic>
            <p:nvPicPr>
              <p:cNvPr id="201" name="Picture 200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0980" y="1604980"/>
                <a:ext cx="1799873" cy="701184"/>
              </a:xfrm>
              <a:prstGeom prst="rect">
                <a:avLst/>
              </a:prstGeom>
            </p:spPr>
          </p:pic>
          <p:sp>
            <p:nvSpPr>
              <p:cNvPr id="206" name="Flowchart: Terminator 205"/>
              <p:cNvSpPr/>
              <p:nvPr/>
            </p:nvSpPr>
            <p:spPr>
              <a:xfrm>
                <a:off x="2137115" y="1237821"/>
                <a:ext cx="1985346" cy="78632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939672" y="1218121"/>
                <a:ext cx="11490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Process &amp; Automation 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(TBD)</a:t>
                </a:r>
              </a:p>
            </p:txBody>
          </p:sp>
        </p:grpSp>
        <p:pic>
          <p:nvPicPr>
            <p:cNvPr id="194" name="Picture Placeholder 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8126" y="2134528"/>
              <a:ext cx="795528" cy="795528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3389893" y="4435576"/>
            <a:ext cx="2585431" cy="1106072"/>
            <a:chOff x="3470103" y="4093179"/>
            <a:chExt cx="2585431" cy="1106072"/>
          </a:xfrm>
        </p:grpSpPr>
        <p:grpSp>
          <p:nvGrpSpPr>
            <p:cNvPr id="139" name="Group 138"/>
            <p:cNvGrpSpPr/>
            <p:nvPr/>
          </p:nvGrpSpPr>
          <p:grpSpPr>
            <a:xfrm>
              <a:off x="3470103" y="4093179"/>
              <a:ext cx="2585431" cy="1106072"/>
              <a:chOff x="2137114" y="1214840"/>
              <a:chExt cx="2585431" cy="1106072"/>
            </a:xfrm>
          </p:grpSpPr>
          <p:pic>
            <p:nvPicPr>
              <p:cNvPr id="141" name="Picture 140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8353" y="1619728"/>
                <a:ext cx="2333767" cy="701184"/>
              </a:xfrm>
              <a:prstGeom prst="rect">
                <a:avLst/>
              </a:prstGeom>
            </p:spPr>
          </p:pic>
          <p:sp>
            <p:nvSpPr>
              <p:cNvPr id="142" name="Flowchart: Terminator 141"/>
              <p:cNvSpPr/>
              <p:nvPr/>
            </p:nvSpPr>
            <p:spPr>
              <a:xfrm>
                <a:off x="2137114" y="1214840"/>
                <a:ext cx="2585431" cy="801680"/>
              </a:xfrm>
              <a:prstGeom prst="flowChartTerminator">
                <a:avLst/>
              </a:prstGeom>
              <a:solidFill>
                <a:srgbClr val="FFF2CC"/>
              </a:solidFill>
              <a:ln>
                <a:solidFill>
                  <a:srgbClr val="FFD589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981270" y="1247617"/>
                <a:ext cx="17412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RIO-2 </a:t>
                </a:r>
                <a:endParaRPr lang="en-US" sz="1400" dirty="0">
                  <a:solidFill>
                    <a:prstClr val="black"/>
                  </a:solidFill>
                </a:endParaRP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Hemanta Kumar </a:t>
                </a:r>
                <a:r>
                  <a:rPr lang="pt-BR" sz="1400" dirty="0" smtClean="0">
                    <a:solidFill>
                      <a:prstClr val="black"/>
                    </a:solidFill>
                  </a:rPr>
                  <a:t>Paul</a:t>
                </a:r>
              </a:p>
              <a:p>
                <a:r>
                  <a:rPr lang="pt-BR" sz="1400" dirty="0" smtClean="0">
                    <a:solidFill>
                      <a:prstClr val="black"/>
                    </a:solidFill>
                  </a:rPr>
                  <a:t>Sr. Manager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12" name="Picture Placeholder 4"/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494084" y="4099330"/>
              <a:ext cx="765398" cy="795528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6234037" y="4450324"/>
            <a:ext cx="2590167" cy="1091324"/>
            <a:chOff x="6089659" y="4105834"/>
            <a:chExt cx="2590167" cy="1091324"/>
          </a:xfrm>
        </p:grpSpPr>
        <p:grpSp>
          <p:nvGrpSpPr>
            <p:cNvPr id="146" name="Group 145"/>
            <p:cNvGrpSpPr/>
            <p:nvPr/>
          </p:nvGrpSpPr>
          <p:grpSpPr>
            <a:xfrm>
              <a:off x="6094395" y="4105834"/>
              <a:ext cx="2585431" cy="1091324"/>
              <a:chOff x="2137114" y="1214840"/>
              <a:chExt cx="2585431" cy="1091324"/>
            </a:xfrm>
          </p:grpSpPr>
          <p:pic>
            <p:nvPicPr>
              <p:cNvPr id="150" name="Picture 149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8353" y="1604980"/>
                <a:ext cx="2333767" cy="701184"/>
              </a:xfrm>
              <a:prstGeom prst="rect">
                <a:avLst/>
              </a:prstGeom>
            </p:spPr>
          </p:pic>
          <p:sp>
            <p:nvSpPr>
              <p:cNvPr id="151" name="Flowchart: Terminator 150"/>
              <p:cNvSpPr/>
              <p:nvPr/>
            </p:nvSpPr>
            <p:spPr>
              <a:xfrm>
                <a:off x="2137114" y="1214840"/>
                <a:ext cx="2585431" cy="789563"/>
              </a:xfrm>
              <a:prstGeom prst="flowChartTerminator">
                <a:avLst/>
              </a:prstGeom>
              <a:solidFill>
                <a:srgbClr val="FFF2CC"/>
              </a:solidFill>
              <a:ln>
                <a:solidFill>
                  <a:srgbClr val="FFD5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981270" y="1247617"/>
                <a:ext cx="171462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RIO-3</a:t>
                </a:r>
                <a:endParaRPr lang="en-US" sz="1400" b="1" dirty="0">
                  <a:solidFill>
                    <a:prstClr val="black"/>
                  </a:solidFill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Muhammad Rashed </a:t>
                </a:r>
                <a:r>
                  <a:rPr lang="en-US" sz="1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</a:rPr>
                  <a:t>GM</a:t>
                </a:r>
              </a:p>
            </p:txBody>
          </p:sp>
        </p:grpSp>
        <p:pic>
          <p:nvPicPr>
            <p:cNvPr id="213" name="Picture Placeholder 4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9659" y="4113418"/>
              <a:ext cx="793883" cy="792901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34" name="Group 33"/>
          <p:cNvGrpSpPr/>
          <p:nvPr/>
        </p:nvGrpSpPr>
        <p:grpSpPr>
          <a:xfrm>
            <a:off x="9095541" y="4435575"/>
            <a:ext cx="2591011" cy="1106073"/>
            <a:chOff x="8726575" y="4161296"/>
            <a:chExt cx="2591011" cy="1106073"/>
          </a:xfrm>
        </p:grpSpPr>
        <p:grpSp>
          <p:nvGrpSpPr>
            <p:cNvPr id="163" name="Group 162"/>
            <p:cNvGrpSpPr/>
            <p:nvPr/>
          </p:nvGrpSpPr>
          <p:grpSpPr>
            <a:xfrm>
              <a:off x="8726575" y="4161296"/>
              <a:ext cx="2591011" cy="1106073"/>
              <a:chOff x="2137114" y="1222213"/>
              <a:chExt cx="2591011" cy="1106073"/>
            </a:xfrm>
          </p:grpSpPr>
          <p:pic>
            <p:nvPicPr>
              <p:cNvPr id="165" name="Picture 164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97709" y="1627102"/>
                <a:ext cx="2297037" cy="701184"/>
              </a:xfrm>
              <a:prstGeom prst="rect">
                <a:avLst/>
              </a:prstGeom>
            </p:spPr>
          </p:pic>
          <p:sp>
            <p:nvSpPr>
              <p:cNvPr id="166" name="Flowchart: Terminator 165"/>
              <p:cNvSpPr/>
              <p:nvPr/>
            </p:nvSpPr>
            <p:spPr>
              <a:xfrm>
                <a:off x="2137114" y="1222213"/>
                <a:ext cx="2585431" cy="802219"/>
              </a:xfrm>
              <a:prstGeom prst="flowChartTerminator">
                <a:avLst/>
              </a:prstGeom>
              <a:solidFill>
                <a:srgbClr val="FFF2CC"/>
              </a:solidFill>
              <a:ln>
                <a:solidFill>
                  <a:srgbClr val="FFD5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981270" y="1247617"/>
                <a:ext cx="17468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RIO-4</a:t>
                </a:r>
                <a:endParaRPr lang="en-US" sz="1400" b="1" dirty="0">
                  <a:solidFill>
                    <a:prstClr val="black"/>
                  </a:solidFill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Md. Tahsinur </a:t>
                </a:r>
                <a:r>
                  <a:rPr lang="en-US" sz="1400" dirty="0" smtClean="0">
                    <a:solidFill>
                      <a:prstClr val="black"/>
                    </a:solidFill>
                  </a:rPr>
                  <a:t>Rashid </a:t>
                </a:r>
                <a:r>
                  <a:rPr lang="en-US" sz="1400" dirty="0">
                    <a:solidFill>
                      <a:prstClr val="black"/>
                    </a:solidFill>
                  </a:rPr>
                  <a:t>GM</a:t>
                </a:r>
              </a:p>
            </p:txBody>
          </p:sp>
        </p:grpSp>
        <p:pic>
          <p:nvPicPr>
            <p:cNvPr id="219" name="Picture Placeholder 4"/>
            <p:cNvPicPr>
              <a:picLocks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28369" y="4165487"/>
              <a:ext cx="795528" cy="795528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</p:grpSp>
      <p:grpSp>
        <p:nvGrpSpPr>
          <p:cNvPr id="30" name="Group 29"/>
          <p:cNvGrpSpPr/>
          <p:nvPr/>
        </p:nvGrpSpPr>
        <p:grpSpPr>
          <a:xfrm>
            <a:off x="535761" y="4435575"/>
            <a:ext cx="2585431" cy="1106073"/>
            <a:chOff x="551803" y="4131706"/>
            <a:chExt cx="2585431" cy="1106073"/>
          </a:xfrm>
        </p:grpSpPr>
        <p:grpSp>
          <p:nvGrpSpPr>
            <p:cNvPr id="133" name="Group 132"/>
            <p:cNvGrpSpPr/>
            <p:nvPr/>
          </p:nvGrpSpPr>
          <p:grpSpPr>
            <a:xfrm>
              <a:off x="551803" y="4131706"/>
              <a:ext cx="2585431" cy="1106073"/>
              <a:chOff x="2137114" y="1214839"/>
              <a:chExt cx="2585431" cy="1106073"/>
            </a:xfrm>
          </p:grpSpPr>
          <p:pic>
            <p:nvPicPr>
              <p:cNvPr id="135" name="Picture 134" descr="Shadow">
                <a:extLst>
                  <a:ext uri="{FF2B5EF4-FFF2-40B4-BE49-F238E27FC236}">
                    <a16:creationId xmlns:a16="http://schemas.microsoft.com/office/drawing/2014/main" xmlns="" id="{65E627C0-A58E-4CDE-97DD-082C7A979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267" t="62187" r="9778" b="8282"/>
              <a:stretch/>
            </p:blipFill>
            <p:spPr>
              <a:xfrm>
                <a:off x="2260979" y="1619728"/>
                <a:ext cx="2333767" cy="701184"/>
              </a:xfrm>
              <a:prstGeom prst="rect">
                <a:avLst/>
              </a:prstGeom>
            </p:spPr>
          </p:pic>
          <p:sp>
            <p:nvSpPr>
              <p:cNvPr id="136" name="Flowchart: Terminator 135"/>
              <p:cNvSpPr/>
              <p:nvPr/>
            </p:nvSpPr>
            <p:spPr>
              <a:xfrm>
                <a:off x="2137114" y="1214839"/>
                <a:ext cx="2585431" cy="802219"/>
              </a:xfrm>
              <a:prstGeom prst="flowChartTerminator">
                <a:avLst/>
              </a:prstGeom>
              <a:solidFill>
                <a:srgbClr val="FFF2CC"/>
              </a:solidFill>
              <a:ln>
                <a:solidFill>
                  <a:srgbClr val="FFD589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981270" y="1247617"/>
                <a:ext cx="13676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RIO-1</a:t>
                </a:r>
                <a:endParaRPr lang="en-US" sz="1400" b="1" dirty="0">
                  <a:solidFill>
                    <a:prstClr val="black"/>
                  </a:solidFill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Abedur Rahman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GM</a:t>
                </a:r>
              </a:p>
            </p:txBody>
          </p: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5980" y="4146455"/>
              <a:ext cx="795528" cy="780096"/>
            </a:xfrm>
            <a:prstGeom prst="ellipse">
              <a:avLst/>
            </a:prstGeom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Elbow Connector 35"/>
          <p:cNvCxnSpPr>
            <a:stCxn id="129" idx="2"/>
            <a:endCxn id="151" idx="0"/>
          </p:cNvCxnSpPr>
          <p:nvPr/>
        </p:nvCxnSpPr>
        <p:spPr>
          <a:xfrm rot="16200000" flipH="1">
            <a:off x="5511909" y="2430744"/>
            <a:ext cx="2603672" cy="1435488"/>
          </a:xfrm>
          <a:prstGeom prst="bentConnector3">
            <a:avLst>
              <a:gd name="adj1" fmla="val 84251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9" idx="2"/>
            <a:endCxn id="166" idx="0"/>
          </p:cNvCxnSpPr>
          <p:nvPr/>
        </p:nvCxnSpPr>
        <p:spPr>
          <a:xfrm rot="16200000" flipH="1">
            <a:off x="6947668" y="994985"/>
            <a:ext cx="2588923" cy="4292256"/>
          </a:xfrm>
          <a:prstGeom prst="bentConnector3">
            <a:avLst>
              <a:gd name="adj1" fmla="val 847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9" idx="2"/>
            <a:endCxn id="142" idx="0"/>
          </p:cNvCxnSpPr>
          <p:nvPr/>
        </p:nvCxnSpPr>
        <p:spPr>
          <a:xfrm rot="5400000">
            <a:off x="4094843" y="2434418"/>
            <a:ext cx="2588924" cy="1413392"/>
          </a:xfrm>
          <a:prstGeom prst="bentConnector3">
            <a:avLst>
              <a:gd name="adj1" fmla="val 847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9" idx="2"/>
            <a:endCxn id="136" idx="0"/>
          </p:cNvCxnSpPr>
          <p:nvPr/>
        </p:nvCxnSpPr>
        <p:spPr>
          <a:xfrm rot="5400000">
            <a:off x="2667778" y="1007351"/>
            <a:ext cx="2588923" cy="4267524"/>
          </a:xfrm>
          <a:prstGeom prst="bentConnector3">
            <a:avLst>
              <a:gd name="adj1" fmla="val 847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29" idx="2"/>
            <a:endCxn id="20" idx="3"/>
          </p:cNvCxnSpPr>
          <p:nvPr/>
        </p:nvCxnSpPr>
        <p:spPr>
          <a:xfrm rot="5400000">
            <a:off x="5008533" y="1656916"/>
            <a:ext cx="897732" cy="12772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9" idx="2"/>
            <a:endCxn id="189" idx="2"/>
          </p:cNvCxnSpPr>
          <p:nvPr/>
        </p:nvCxnSpPr>
        <p:spPr>
          <a:xfrm rot="16200000" flipH="1">
            <a:off x="6699613" y="1243039"/>
            <a:ext cx="527582" cy="173480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9" idx="2"/>
            <a:endCxn id="194" idx="2"/>
          </p:cNvCxnSpPr>
          <p:nvPr/>
        </p:nvCxnSpPr>
        <p:spPr>
          <a:xfrm rot="16200000" flipH="1">
            <a:off x="6219126" y="1723526"/>
            <a:ext cx="1488556" cy="173480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47702" y="5230420"/>
            <a:ext cx="1837714" cy="1341289"/>
            <a:chOff x="947702" y="5230420"/>
            <a:chExt cx="1837714" cy="1341289"/>
          </a:xfrm>
        </p:grpSpPr>
        <p:cxnSp>
          <p:nvCxnSpPr>
            <p:cNvPr id="154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16200000" flipH="1">
              <a:off x="795591" y="5431344"/>
              <a:ext cx="496300" cy="191509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Terminator 70"/>
            <p:cNvSpPr/>
            <p:nvPr/>
          </p:nvSpPr>
          <p:spPr>
            <a:xfrm>
              <a:off x="1139496" y="5540770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</a:rPr>
                <a:t>Dhaka Metro &amp; Rural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64" name="Flowchart: Terminator 263"/>
            <p:cNvSpPr/>
            <p:nvPr/>
          </p:nvSpPr>
          <p:spPr>
            <a:xfrm>
              <a:off x="1139496" y="6102751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prstClr val="black"/>
                  </a:solidFill>
                </a:rPr>
                <a:t>9 Sub-center</a:t>
              </a:r>
            </a:p>
          </p:txBody>
        </p:sp>
        <p:cxnSp>
          <p:nvCxnSpPr>
            <p:cNvPr id="269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3074" idx="4"/>
              <a:endCxn id="264" idx="1"/>
            </p:cNvCxnSpPr>
            <p:nvPr/>
          </p:nvCxnSpPr>
          <p:spPr>
            <a:xfrm rot="16200000" flipH="1">
              <a:off x="490194" y="5687928"/>
              <a:ext cx="1106810" cy="19179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796573" y="5237254"/>
            <a:ext cx="1811100" cy="1334455"/>
            <a:chOff x="3796573" y="5237254"/>
            <a:chExt cx="1811100" cy="1334455"/>
          </a:xfrm>
        </p:grpSpPr>
        <p:sp>
          <p:nvSpPr>
            <p:cNvPr id="257" name="Flowchart: Terminator 256"/>
            <p:cNvSpPr/>
            <p:nvPr/>
          </p:nvSpPr>
          <p:spPr>
            <a:xfrm>
              <a:off x="3961753" y="5540770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</a:rPr>
                <a:t>Sylhet</a:t>
              </a:r>
              <a:r>
                <a:rPr lang="en-US" sz="1400" dirty="0">
                  <a:solidFill>
                    <a:schemeClr val="dk1"/>
                  </a:solidFill>
                </a:rPr>
                <a:t> </a:t>
              </a:r>
              <a:r>
                <a:rPr lang="en-US" sz="1400" dirty="0" smtClean="0">
                  <a:solidFill>
                    <a:schemeClr val="dk1"/>
                  </a:solidFill>
                </a:rPr>
                <a:t>&amp; </a:t>
              </a:r>
              <a:r>
                <a:rPr lang="en-US" sz="1400" dirty="0" err="1">
                  <a:solidFill>
                    <a:schemeClr val="dk1"/>
                  </a:solidFill>
                </a:rPr>
                <a:t>Chottogram</a:t>
              </a:r>
              <a:r>
                <a:rPr lang="en-US" sz="1400" dirty="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265" name="Flowchart: Terminator 264"/>
            <p:cNvSpPr/>
            <p:nvPr/>
          </p:nvSpPr>
          <p:spPr>
            <a:xfrm>
              <a:off x="3961753" y="6102751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prstClr val="black"/>
                  </a:solidFill>
                </a:rPr>
                <a:t>6 </a:t>
              </a:r>
              <a:r>
                <a:rPr lang="en-US" sz="1400" dirty="0">
                  <a:solidFill>
                    <a:prstClr val="black"/>
                  </a:solidFill>
                </a:rPr>
                <a:t>Sub-center</a:t>
              </a:r>
            </a:p>
          </p:txBody>
        </p:sp>
        <p:cxnSp>
          <p:nvCxnSpPr>
            <p:cNvPr id="270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112" idx="4"/>
              <a:endCxn id="257" idx="1"/>
            </p:cNvCxnSpPr>
            <p:nvPr/>
          </p:nvCxnSpPr>
          <p:spPr>
            <a:xfrm rot="16200000" flipH="1">
              <a:off x="3610166" y="5423662"/>
              <a:ext cx="537994" cy="165180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112" idx="4"/>
              <a:endCxn id="265" idx="1"/>
            </p:cNvCxnSpPr>
            <p:nvPr/>
          </p:nvCxnSpPr>
          <p:spPr>
            <a:xfrm rot="16200000" flipH="1">
              <a:off x="3329176" y="5704652"/>
              <a:ext cx="1099975" cy="165180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630978" y="5250808"/>
            <a:ext cx="1849902" cy="1320901"/>
            <a:chOff x="6630978" y="5250808"/>
            <a:chExt cx="1849902" cy="1320901"/>
          </a:xfrm>
        </p:grpSpPr>
        <p:sp>
          <p:nvSpPr>
            <p:cNvPr id="258" name="Flowchart: Terminator 257"/>
            <p:cNvSpPr/>
            <p:nvPr/>
          </p:nvSpPr>
          <p:spPr>
            <a:xfrm>
              <a:off x="6834960" y="5540770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Khulna &amp; Barisal</a:t>
              </a:r>
            </a:p>
          </p:txBody>
        </p:sp>
        <p:sp>
          <p:nvSpPr>
            <p:cNvPr id="266" name="Flowchart: Terminator 265"/>
            <p:cNvSpPr/>
            <p:nvPr/>
          </p:nvSpPr>
          <p:spPr>
            <a:xfrm>
              <a:off x="6834960" y="6102751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prstClr val="black"/>
                  </a:solidFill>
                </a:rPr>
                <a:t>6</a:t>
              </a:r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dirty="0">
                  <a:solidFill>
                    <a:prstClr val="black"/>
                  </a:solidFill>
                </a:rPr>
                <a:t>Sub-center</a:t>
              </a:r>
            </a:p>
          </p:txBody>
        </p:sp>
        <p:cxnSp>
          <p:nvCxnSpPr>
            <p:cNvPr id="272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213" idx="4"/>
              <a:endCxn id="258" idx="1"/>
            </p:cNvCxnSpPr>
            <p:nvPr/>
          </p:nvCxnSpPr>
          <p:spPr>
            <a:xfrm rot="16200000" flipH="1">
              <a:off x="6470749" y="5411038"/>
              <a:ext cx="524440" cy="203981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213" idx="4"/>
              <a:endCxn id="266" idx="1"/>
            </p:cNvCxnSpPr>
            <p:nvPr/>
          </p:nvCxnSpPr>
          <p:spPr>
            <a:xfrm rot="16200000" flipH="1">
              <a:off x="6189759" y="5692028"/>
              <a:ext cx="1086421" cy="203981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9495098" y="5235293"/>
            <a:ext cx="1847540" cy="1336416"/>
            <a:chOff x="9495098" y="5235293"/>
            <a:chExt cx="1847540" cy="1336416"/>
          </a:xfrm>
        </p:grpSpPr>
        <p:sp>
          <p:nvSpPr>
            <p:cNvPr id="263" name="Flowchart: Terminator 262"/>
            <p:cNvSpPr/>
            <p:nvPr/>
          </p:nvSpPr>
          <p:spPr>
            <a:xfrm>
              <a:off x="9696718" y="5540770"/>
              <a:ext cx="1644573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dk1"/>
                  </a:solidFill>
                </a:rPr>
                <a:t>Rajshahi</a:t>
              </a:r>
              <a:r>
                <a:rPr lang="en-US" sz="1400" dirty="0">
                  <a:solidFill>
                    <a:schemeClr val="dk1"/>
                  </a:solidFill>
                </a:rPr>
                <a:t>, Rangpur &amp; </a:t>
              </a:r>
              <a:r>
                <a:rPr lang="en-US" sz="1400" dirty="0" err="1">
                  <a:solidFill>
                    <a:schemeClr val="dk1"/>
                  </a:solidFill>
                </a:rPr>
                <a:t>Mymensingh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68" name="Flowchart: Terminator 267"/>
            <p:cNvSpPr/>
            <p:nvPr/>
          </p:nvSpPr>
          <p:spPr>
            <a:xfrm>
              <a:off x="9696718" y="6102751"/>
              <a:ext cx="1645920" cy="468958"/>
            </a:xfrm>
            <a:prstGeom prst="flowChartTerminator">
              <a:avLst/>
            </a:prstGeom>
            <a:pattFill prst="lt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rgbClr val="FFD58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prstClr val="black"/>
                  </a:solidFill>
                </a:rPr>
                <a:t>5 </a:t>
              </a:r>
              <a:r>
                <a:rPr lang="en-US" sz="1400" dirty="0">
                  <a:solidFill>
                    <a:prstClr val="black"/>
                  </a:solidFill>
                </a:rPr>
                <a:t>Sub-center</a:t>
              </a:r>
            </a:p>
          </p:txBody>
        </p:sp>
        <p:cxnSp>
          <p:nvCxnSpPr>
            <p:cNvPr id="274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219" idx="4"/>
              <a:endCxn id="268" idx="1"/>
            </p:cNvCxnSpPr>
            <p:nvPr/>
          </p:nvCxnSpPr>
          <p:spPr>
            <a:xfrm rot="16200000" flipH="1">
              <a:off x="9044940" y="5685452"/>
              <a:ext cx="1101936" cy="201619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or: Elbow 88">
              <a:extLst>
                <a:ext uri="{FF2B5EF4-FFF2-40B4-BE49-F238E27FC236}">
                  <a16:creationId xmlns:a16="http://schemas.microsoft.com/office/drawing/2014/main" xmlns="" id="{A2C2D756-DE88-4C63-BA91-83719A49776A}"/>
                </a:ext>
              </a:extLst>
            </p:cNvPr>
            <p:cNvCxnSpPr>
              <a:cxnSpLocks/>
              <a:stCxn id="219" idx="4"/>
              <a:endCxn id="263" idx="1"/>
            </p:cNvCxnSpPr>
            <p:nvPr/>
          </p:nvCxnSpPr>
          <p:spPr>
            <a:xfrm rot="16200000" flipH="1">
              <a:off x="9325931" y="5404461"/>
              <a:ext cx="539955" cy="201619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itle 56"/>
          <p:cNvSpPr>
            <a:spLocks noGrp="1"/>
          </p:cNvSpPr>
          <p:nvPr>
            <p:ph type="title"/>
          </p:nvPr>
        </p:nvSpPr>
        <p:spPr>
          <a:xfrm>
            <a:off x="838200" y="-19401"/>
            <a:ext cx="10515600" cy="739056"/>
          </a:xfrm>
        </p:spPr>
        <p:txBody>
          <a:bodyPr>
            <a:normAutofit/>
          </a:bodyPr>
          <a:lstStyle/>
          <a:p>
            <a:r>
              <a:rPr lang="en-US" sz="4000" b="1" dirty="0"/>
              <a:t>Organization Chart (CRO </a:t>
            </a:r>
            <a:r>
              <a:rPr lang="en-US" sz="4000" b="1" dirty="0" smtClean="0"/>
              <a:t>Portfolio)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4871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56"/>
          <p:cNvSpPr txBox="1">
            <a:spLocks/>
          </p:cNvSpPr>
          <p:nvPr/>
        </p:nvSpPr>
        <p:spPr>
          <a:xfrm>
            <a:off x="838200" y="-7969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</a:rPr>
              <a:t>Scope of Work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08054" y="1021245"/>
            <a:ext cx="243419" cy="4649035"/>
            <a:chOff x="5808054" y="1021245"/>
            <a:chExt cx="243419" cy="4649035"/>
          </a:xfrm>
        </p:grpSpPr>
        <p:sp>
          <p:nvSpPr>
            <p:cNvPr id="712" name="Rectangle 36"/>
            <p:cNvSpPr>
              <a:spLocks noChangeArrowheads="1"/>
            </p:cNvSpPr>
            <p:nvPr/>
          </p:nvSpPr>
          <p:spPr bwMode="auto">
            <a:xfrm>
              <a:off x="5891213" y="1132285"/>
              <a:ext cx="53991" cy="4537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816523" y="1607367"/>
              <a:ext cx="234950" cy="212002"/>
              <a:chOff x="5791201" y="1630362"/>
              <a:chExt cx="234950" cy="234950"/>
            </a:xfrm>
          </p:grpSpPr>
          <p:sp>
            <p:nvSpPr>
              <p:cNvPr id="713" name="Oval 37"/>
              <p:cNvSpPr>
                <a:spLocks noChangeArrowheads="1"/>
              </p:cNvSpPr>
              <p:nvPr/>
            </p:nvSpPr>
            <p:spPr bwMode="auto">
              <a:xfrm>
                <a:off x="5791201" y="1630362"/>
                <a:ext cx="234950" cy="234950"/>
              </a:xfrm>
              <a:prstGeom prst="ellipse">
                <a:avLst/>
              </a:prstGeom>
              <a:solidFill>
                <a:srgbClr val="3A4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4" name="Oval 38"/>
              <p:cNvSpPr>
                <a:spLocks noChangeArrowheads="1"/>
              </p:cNvSpPr>
              <p:nvPr/>
            </p:nvSpPr>
            <p:spPr bwMode="auto">
              <a:xfrm>
                <a:off x="5834063" y="1673225"/>
                <a:ext cx="149225" cy="149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7" name="Group 2166"/>
            <p:cNvGrpSpPr/>
            <p:nvPr/>
          </p:nvGrpSpPr>
          <p:grpSpPr>
            <a:xfrm>
              <a:off x="5808054" y="1021245"/>
              <a:ext cx="212034" cy="222079"/>
              <a:chOff x="5962651" y="2427287"/>
              <a:chExt cx="212034" cy="246117"/>
            </a:xfrm>
          </p:grpSpPr>
          <p:sp>
            <p:nvSpPr>
              <p:cNvPr id="715" name="Oval 39"/>
              <p:cNvSpPr>
                <a:spLocks noChangeArrowheads="1"/>
              </p:cNvSpPr>
              <p:nvPr/>
            </p:nvSpPr>
            <p:spPr bwMode="auto">
              <a:xfrm>
                <a:off x="5962651" y="2427287"/>
                <a:ext cx="212034" cy="246117"/>
              </a:xfrm>
              <a:prstGeom prst="ellipse">
                <a:avLst/>
              </a:prstGeom>
              <a:solidFill>
                <a:srgbClr val="50B1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6" name="Oval 40"/>
              <p:cNvSpPr>
                <a:spLocks noChangeArrowheads="1"/>
              </p:cNvSpPr>
              <p:nvPr/>
            </p:nvSpPr>
            <p:spPr bwMode="auto">
              <a:xfrm>
                <a:off x="6005513" y="2470150"/>
                <a:ext cx="149225" cy="149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20" name="Oval 44"/>
          <p:cNvSpPr>
            <a:spLocks noChangeArrowheads="1"/>
          </p:cNvSpPr>
          <p:nvPr/>
        </p:nvSpPr>
        <p:spPr bwMode="auto">
          <a:xfrm>
            <a:off x="5839459" y="5616648"/>
            <a:ext cx="149225" cy="1346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3921" y="1469912"/>
            <a:ext cx="4232000" cy="5135408"/>
            <a:chOff x="659383" y="1147395"/>
            <a:chExt cx="4232000" cy="4903573"/>
          </a:xfrm>
        </p:grpSpPr>
        <p:pic>
          <p:nvPicPr>
            <p:cNvPr id="2128" name="Picture 8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67" y="2733035"/>
              <a:ext cx="12167" cy="11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7" name="Picture 6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76" y="6016840"/>
              <a:ext cx="3657600" cy="3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59383" y="1147395"/>
              <a:ext cx="4232000" cy="726229"/>
              <a:chOff x="562457" y="1086492"/>
              <a:chExt cx="4232000" cy="726229"/>
            </a:xfrm>
          </p:grpSpPr>
          <p:sp>
            <p:nvSpPr>
              <p:cNvPr id="731" name="Freeform 73"/>
              <p:cNvSpPr>
                <a:spLocks/>
              </p:cNvSpPr>
              <p:nvPr/>
            </p:nvSpPr>
            <p:spPr bwMode="auto">
              <a:xfrm>
                <a:off x="566513" y="1086492"/>
                <a:ext cx="4227944" cy="444081"/>
              </a:xfrm>
              <a:custGeom>
                <a:avLst/>
                <a:gdLst>
                  <a:gd name="T0" fmla="*/ 9715 w 10559"/>
                  <a:gd name="T1" fmla="*/ 0 h 1687"/>
                  <a:gd name="T2" fmla="*/ 0 w 10559"/>
                  <a:gd name="T3" fmla="*/ 0 h 1687"/>
                  <a:gd name="T4" fmla="*/ 0 w 10559"/>
                  <a:gd name="T5" fmla="*/ 1687 h 1687"/>
                  <a:gd name="T6" fmla="*/ 9715 w 10559"/>
                  <a:gd name="T7" fmla="*/ 1687 h 1687"/>
                  <a:gd name="T8" fmla="*/ 10559 w 10559"/>
                  <a:gd name="T9" fmla="*/ 844 h 1687"/>
                  <a:gd name="T10" fmla="*/ 9715 w 10559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1687">
                    <a:moveTo>
                      <a:pt x="9715" y="0"/>
                    </a:moveTo>
                    <a:lnTo>
                      <a:pt x="0" y="0"/>
                    </a:lnTo>
                    <a:lnTo>
                      <a:pt x="0" y="1687"/>
                    </a:lnTo>
                    <a:lnTo>
                      <a:pt x="9715" y="1687"/>
                    </a:lnTo>
                    <a:cubicBezTo>
                      <a:pt x="10181" y="1687"/>
                      <a:pt x="10559" y="1310"/>
                      <a:pt x="10559" y="844"/>
                    </a:cubicBezTo>
                    <a:cubicBezTo>
                      <a:pt x="10559" y="378"/>
                      <a:pt x="10181" y="0"/>
                      <a:pt x="9715" y="0"/>
                    </a:cubicBezTo>
                    <a:close/>
                  </a:path>
                </a:pathLst>
              </a:custGeom>
              <a:solidFill>
                <a:srgbClr val="3A4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pic>
            <p:nvPicPr>
              <p:cNvPr id="2123" name="Picture 75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457" y="1526517"/>
                <a:ext cx="105444" cy="111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5" name="Picture 77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51" y="1518566"/>
                <a:ext cx="204805" cy="111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1" name="TextBox 2160"/>
              <p:cNvSpPr txBox="1"/>
              <p:nvPr/>
            </p:nvSpPr>
            <p:spPr>
              <a:xfrm>
                <a:off x="753067" y="1119188"/>
                <a:ext cx="35667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600" b="1" dirty="0">
                    <a:solidFill>
                      <a:prstClr val="white"/>
                    </a:solidFill>
                  </a:rPr>
                  <a:t>Central Implementation &amp; Governance</a:t>
                </a:r>
              </a:p>
            </p:txBody>
          </p:sp>
          <p:sp>
            <p:nvSpPr>
              <p:cNvPr id="732" name="Freeform 74"/>
              <p:cNvSpPr>
                <a:spLocks/>
              </p:cNvSpPr>
              <p:nvPr/>
            </p:nvSpPr>
            <p:spPr bwMode="auto">
              <a:xfrm>
                <a:off x="577204" y="1611972"/>
                <a:ext cx="191765" cy="200749"/>
              </a:xfrm>
              <a:custGeom>
                <a:avLst/>
                <a:gdLst>
                  <a:gd name="T0" fmla="*/ 93 w 93"/>
                  <a:gd name="T1" fmla="*/ 99 h 99"/>
                  <a:gd name="T2" fmla="*/ 0 w 93"/>
                  <a:gd name="T3" fmla="*/ 0 h 99"/>
                  <a:gd name="T4" fmla="*/ 93 w 93"/>
                  <a:gd name="T5" fmla="*/ 0 h 99"/>
                  <a:gd name="T6" fmla="*/ 93 w 9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3" y="99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99"/>
                    </a:lnTo>
                    <a:close/>
                  </a:path>
                </a:pathLst>
              </a:custGeom>
              <a:solidFill>
                <a:srgbClr val="2F3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0" name="Rectangle 72"/>
            <p:cNvSpPr>
              <a:spLocks noChangeArrowheads="1"/>
            </p:cNvSpPr>
            <p:nvPr/>
          </p:nvSpPr>
          <p:spPr bwMode="auto">
            <a:xfrm>
              <a:off x="790803" y="1652300"/>
              <a:ext cx="3848769" cy="436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3" name="TextBox 882"/>
            <p:cNvSpPr txBox="1"/>
            <p:nvPr/>
          </p:nvSpPr>
          <p:spPr>
            <a:xfrm>
              <a:off x="832705" y="1732134"/>
              <a:ext cx="3768783" cy="409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Central implementation and control on Fiber deployment, SA, Infra, Power connection etc.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Fiber, Equipment and accessories Requisition, Procure &amp; distribution Management for both installation and Operation. 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Preventive maintenance (PM) management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Support to RIO team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HSSE management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Vendor development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Human Resource (SCL, RSL &amp; E-Zone) Development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Reporting</a:t>
              </a: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Quality Acceptance management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3" name="Picture 49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69" y="1567249"/>
              <a:ext cx="3874569" cy="17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91"/>
            <a:ext cx="12192000" cy="72593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263139" y="904586"/>
            <a:ext cx="4565957" cy="5623821"/>
            <a:chOff x="6263139" y="1051303"/>
            <a:chExt cx="5581118" cy="4888263"/>
          </a:xfrm>
        </p:grpSpPr>
        <p:grpSp>
          <p:nvGrpSpPr>
            <p:cNvPr id="13" name="Group 12"/>
            <p:cNvGrpSpPr/>
            <p:nvPr/>
          </p:nvGrpSpPr>
          <p:grpSpPr>
            <a:xfrm>
              <a:off x="6263139" y="1051303"/>
              <a:ext cx="5581118" cy="4888263"/>
              <a:chOff x="5921943" y="1269671"/>
              <a:chExt cx="5581118" cy="4888263"/>
            </a:xfrm>
          </p:grpSpPr>
          <p:sp>
            <p:nvSpPr>
              <p:cNvPr id="721" name="Rectangle 45"/>
              <p:cNvSpPr>
                <a:spLocks noChangeArrowheads="1"/>
              </p:cNvSpPr>
              <p:nvPr/>
            </p:nvSpPr>
            <p:spPr bwMode="auto">
              <a:xfrm>
                <a:off x="6083240" y="1861346"/>
                <a:ext cx="5218305" cy="4241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2" name="Freeform 46"/>
              <p:cNvSpPr>
                <a:spLocks/>
              </p:cNvSpPr>
              <p:nvPr/>
            </p:nvSpPr>
            <p:spPr bwMode="auto">
              <a:xfrm>
                <a:off x="5921943" y="1269671"/>
                <a:ext cx="5568918" cy="495918"/>
              </a:xfrm>
              <a:custGeom>
                <a:avLst/>
                <a:gdLst>
                  <a:gd name="T0" fmla="*/ 843 w 10558"/>
                  <a:gd name="T1" fmla="*/ 0 h 1687"/>
                  <a:gd name="T2" fmla="*/ 10558 w 10558"/>
                  <a:gd name="T3" fmla="*/ 0 h 1687"/>
                  <a:gd name="T4" fmla="*/ 10558 w 10558"/>
                  <a:gd name="T5" fmla="*/ 1687 h 1687"/>
                  <a:gd name="T6" fmla="*/ 843 w 10558"/>
                  <a:gd name="T7" fmla="*/ 1687 h 1687"/>
                  <a:gd name="T8" fmla="*/ 0 w 10558"/>
                  <a:gd name="T9" fmla="*/ 843 h 1687"/>
                  <a:gd name="T10" fmla="*/ 843 w 10558"/>
                  <a:gd name="T11" fmla="*/ 0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8" h="1687">
                    <a:moveTo>
                      <a:pt x="843" y="0"/>
                    </a:moveTo>
                    <a:lnTo>
                      <a:pt x="10558" y="0"/>
                    </a:lnTo>
                    <a:lnTo>
                      <a:pt x="10558" y="1687"/>
                    </a:lnTo>
                    <a:lnTo>
                      <a:pt x="843" y="1687"/>
                    </a:lnTo>
                    <a:cubicBezTo>
                      <a:pt x="377" y="1687"/>
                      <a:pt x="0" y="1309"/>
                      <a:pt x="0" y="843"/>
                    </a:cubicBezTo>
                    <a:cubicBezTo>
                      <a:pt x="0" y="377"/>
                      <a:pt x="377" y="0"/>
                      <a:pt x="843" y="0"/>
                    </a:cubicBezTo>
                    <a:close/>
                  </a:path>
                </a:pathLst>
              </a:custGeom>
              <a:solidFill>
                <a:srgbClr val="50B1A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pic>
            <p:nvPicPr>
              <p:cNvPr id="2097" name="Picture 49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179" y="1763324"/>
                <a:ext cx="5212080" cy="13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1263983" y="1761056"/>
                <a:ext cx="239078" cy="386865"/>
                <a:chOff x="11233241" y="1761057"/>
                <a:chExt cx="469329" cy="228714"/>
              </a:xfrm>
            </p:grpSpPr>
            <p:sp>
              <p:nvSpPr>
                <p:cNvPr id="723" name="Freeform 47"/>
                <p:cNvSpPr>
                  <a:spLocks/>
                </p:cNvSpPr>
                <p:nvPr/>
              </p:nvSpPr>
              <p:spPr bwMode="auto">
                <a:xfrm>
                  <a:off x="11307652" y="1765588"/>
                  <a:ext cx="378635" cy="224183"/>
                </a:xfrm>
                <a:custGeom>
                  <a:avLst/>
                  <a:gdLst>
                    <a:gd name="T0" fmla="*/ 0 w 93"/>
                    <a:gd name="T1" fmla="*/ 99 h 99"/>
                    <a:gd name="T2" fmla="*/ 93 w 93"/>
                    <a:gd name="T3" fmla="*/ 0 h 99"/>
                    <a:gd name="T4" fmla="*/ 0 w 93"/>
                    <a:gd name="T5" fmla="*/ 0 h 99"/>
                    <a:gd name="T6" fmla="*/ 0 w 93"/>
                    <a:gd name="T7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99">
                      <a:moveTo>
                        <a:pt x="0" y="99"/>
                      </a:move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50B1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96" name="Picture 48"/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90860" y="1763324"/>
                  <a:ext cx="211710" cy="122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" name="Picture 58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33241" y="1761057"/>
                  <a:ext cx="393830" cy="121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888" name="Picture 69"/>
              <p:cNvPicPr>
                <a:picLocks noChangeAspect="1" noChangeArrowheads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0773" y="6130884"/>
                <a:ext cx="5212080" cy="27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5" name="TextBox 884"/>
              <p:cNvSpPr txBox="1"/>
              <p:nvPr/>
            </p:nvSpPr>
            <p:spPr>
              <a:xfrm>
                <a:off x="6039341" y="1861346"/>
                <a:ext cx="5347596" cy="426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O&amp;M and troubleshooting of fiber, power, infrastructure &amp; first line O&amp;M for active elements.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Implementation of fiber, active equipment, power, infrastructure etc.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Preventive Maintenance (PM)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Physical planned work and corrective maintenance.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Periodic Health Checkup of the network and drilling.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 SLA during fault handling &amp; Implementation.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Generator Refueling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Perform Acceptance test from Vendors.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Maintain liaison with local power authority, local influential people and government official. 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Reporting &amp; documentation of PM, CM, Incident/fault database, DG/PG run hour, fuel consumption, alarm database etc.</a:t>
                </a:r>
              </a:p>
            </p:txBody>
          </p:sp>
        </p:grpSp>
        <p:sp>
          <p:nvSpPr>
            <p:cNvPr id="884" name="TextBox 883"/>
            <p:cNvSpPr txBox="1"/>
            <p:nvPr/>
          </p:nvSpPr>
          <p:spPr>
            <a:xfrm>
              <a:off x="6671971" y="1120631"/>
              <a:ext cx="4531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b="1" dirty="0">
                  <a:solidFill>
                    <a:prstClr val="white"/>
                  </a:solidFill>
                </a:rPr>
                <a:t>Regional Implementation &amp; Operation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66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009796" y="1859347"/>
            <a:ext cx="2415093" cy="5155712"/>
            <a:chOff x="6987266" y="3383881"/>
            <a:chExt cx="1612076" cy="3428570"/>
          </a:xfrm>
        </p:grpSpPr>
        <p:grpSp>
          <p:nvGrpSpPr>
            <p:cNvPr id="76" name="组合 75"/>
            <p:cNvGrpSpPr/>
            <p:nvPr/>
          </p:nvGrpSpPr>
          <p:grpSpPr>
            <a:xfrm>
              <a:off x="6987266" y="4093641"/>
              <a:ext cx="1612076" cy="2718810"/>
              <a:chOff x="2510723" y="3122439"/>
              <a:chExt cx="1646399" cy="2776696"/>
            </a:xfrm>
          </p:grpSpPr>
          <p:sp>
            <p:nvSpPr>
              <p:cNvPr id="177" name="Freeform 6"/>
              <p:cNvSpPr>
                <a:spLocks/>
              </p:cNvSpPr>
              <p:nvPr/>
            </p:nvSpPr>
            <p:spPr bwMode="auto">
              <a:xfrm>
                <a:off x="2510723" y="3122439"/>
                <a:ext cx="1646399" cy="2776696"/>
              </a:xfrm>
              <a:custGeom>
                <a:avLst/>
                <a:gdLst/>
                <a:ahLst/>
                <a:cxnLst>
                  <a:cxn ang="0">
                    <a:pos x="1555" y="1135"/>
                  </a:cxn>
                  <a:cxn ang="0">
                    <a:pos x="1387" y="1519"/>
                  </a:cxn>
                  <a:cxn ang="0">
                    <a:pos x="1495" y="2011"/>
                  </a:cxn>
                  <a:cxn ang="0">
                    <a:pos x="1651" y="2431"/>
                  </a:cxn>
                  <a:cxn ang="0">
                    <a:pos x="1855" y="3055"/>
                  </a:cxn>
                  <a:cxn ang="0">
                    <a:pos x="1903" y="2599"/>
                  </a:cxn>
                  <a:cxn ang="0">
                    <a:pos x="2227" y="3067"/>
                  </a:cxn>
                  <a:cxn ang="0">
                    <a:pos x="2611" y="3247"/>
                  </a:cxn>
                  <a:cxn ang="0">
                    <a:pos x="2815" y="2731"/>
                  </a:cxn>
                  <a:cxn ang="0">
                    <a:pos x="3007" y="2167"/>
                  </a:cxn>
                  <a:cxn ang="0">
                    <a:pos x="3151" y="1615"/>
                  </a:cxn>
                  <a:cxn ang="0">
                    <a:pos x="3475" y="1543"/>
                  </a:cxn>
                  <a:cxn ang="0">
                    <a:pos x="3799" y="1543"/>
                  </a:cxn>
                  <a:cxn ang="0">
                    <a:pos x="3979" y="1975"/>
                  </a:cxn>
                  <a:cxn ang="0">
                    <a:pos x="4099" y="2635"/>
                  </a:cxn>
                  <a:cxn ang="0">
                    <a:pos x="4171" y="3427"/>
                  </a:cxn>
                  <a:cxn ang="0">
                    <a:pos x="4459" y="3919"/>
                  </a:cxn>
                  <a:cxn ang="0">
                    <a:pos x="4687" y="5275"/>
                  </a:cxn>
                  <a:cxn ang="0">
                    <a:pos x="4709" y="6238"/>
                  </a:cxn>
                  <a:cxn ang="0">
                    <a:pos x="4873" y="7408"/>
                  </a:cxn>
                  <a:cxn ang="0">
                    <a:pos x="4389" y="7253"/>
                  </a:cxn>
                  <a:cxn ang="0">
                    <a:pos x="4050" y="7106"/>
                  </a:cxn>
                  <a:cxn ang="0">
                    <a:pos x="3804" y="7554"/>
                  </a:cxn>
                  <a:cxn ang="0">
                    <a:pos x="3904" y="8112"/>
                  </a:cxn>
                  <a:cxn ang="0">
                    <a:pos x="4105" y="8706"/>
                  </a:cxn>
                  <a:cxn ang="0">
                    <a:pos x="3849" y="8405"/>
                  </a:cxn>
                  <a:cxn ang="0">
                    <a:pos x="3429" y="7765"/>
                  </a:cxn>
                  <a:cxn ang="0">
                    <a:pos x="3246" y="7143"/>
                  </a:cxn>
                  <a:cxn ang="0">
                    <a:pos x="3337" y="6649"/>
                  </a:cxn>
                  <a:cxn ang="0">
                    <a:pos x="3209" y="6274"/>
                  </a:cxn>
                  <a:cxn ang="0">
                    <a:pos x="3045" y="5698"/>
                  </a:cxn>
                  <a:cxn ang="0">
                    <a:pos x="2926" y="5205"/>
                  </a:cxn>
                  <a:cxn ang="0">
                    <a:pos x="2659" y="4585"/>
                  </a:cxn>
                  <a:cxn ang="0">
                    <a:pos x="2249" y="3998"/>
                  </a:cxn>
                  <a:cxn ang="0">
                    <a:pos x="2103" y="3568"/>
                  </a:cxn>
                  <a:cxn ang="0">
                    <a:pos x="1938" y="3788"/>
                  </a:cxn>
                  <a:cxn ang="0">
                    <a:pos x="1756" y="3532"/>
                  </a:cxn>
                  <a:cxn ang="0">
                    <a:pos x="1509" y="3724"/>
                  </a:cxn>
                  <a:cxn ang="0">
                    <a:pos x="1042" y="3687"/>
                  </a:cxn>
                  <a:cxn ang="0">
                    <a:pos x="585" y="3550"/>
                  </a:cxn>
                  <a:cxn ang="0">
                    <a:pos x="338" y="3404"/>
                  </a:cxn>
                  <a:cxn ang="0">
                    <a:pos x="46" y="2809"/>
                  </a:cxn>
                  <a:cxn ang="0">
                    <a:pos x="55" y="2352"/>
                  </a:cxn>
                  <a:cxn ang="0">
                    <a:pos x="288" y="2011"/>
                  </a:cxn>
                  <a:cxn ang="0">
                    <a:pos x="186" y="1615"/>
                  </a:cxn>
                  <a:cxn ang="0">
                    <a:pos x="583" y="1110"/>
                  </a:cxn>
                  <a:cxn ang="0">
                    <a:pos x="1012" y="670"/>
                  </a:cxn>
                  <a:cxn ang="0">
                    <a:pos x="1152" y="268"/>
                  </a:cxn>
                  <a:cxn ang="0">
                    <a:pos x="1482" y="121"/>
                  </a:cxn>
                  <a:cxn ang="0">
                    <a:pos x="1707" y="234"/>
                  </a:cxn>
                  <a:cxn ang="0">
                    <a:pos x="1755" y="595"/>
                  </a:cxn>
                </a:cxnLst>
                <a:rect l="0" t="0" r="r" b="b"/>
                <a:pathLst>
                  <a:path w="4873" h="8761">
                    <a:moveTo>
                      <a:pt x="1759" y="739"/>
                    </a:moveTo>
                    <a:lnTo>
                      <a:pt x="1663" y="799"/>
                    </a:lnTo>
                    <a:lnTo>
                      <a:pt x="1591" y="871"/>
                    </a:lnTo>
                    <a:lnTo>
                      <a:pt x="1531" y="991"/>
                    </a:lnTo>
                    <a:lnTo>
                      <a:pt x="1555" y="1135"/>
                    </a:lnTo>
                    <a:lnTo>
                      <a:pt x="1543" y="1255"/>
                    </a:lnTo>
                    <a:lnTo>
                      <a:pt x="1507" y="1375"/>
                    </a:lnTo>
                    <a:lnTo>
                      <a:pt x="1411" y="1375"/>
                    </a:lnTo>
                    <a:lnTo>
                      <a:pt x="1351" y="1447"/>
                    </a:lnTo>
                    <a:lnTo>
                      <a:pt x="1387" y="1519"/>
                    </a:lnTo>
                    <a:lnTo>
                      <a:pt x="1459" y="1591"/>
                    </a:lnTo>
                    <a:lnTo>
                      <a:pt x="1375" y="1627"/>
                    </a:lnTo>
                    <a:lnTo>
                      <a:pt x="1399" y="1759"/>
                    </a:lnTo>
                    <a:lnTo>
                      <a:pt x="1459" y="1879"/>
                    </a:lnTo>
                    <a:lnTo>
                      <a:pt x="1495" y="2011"/>
                    </a:lnTo>
                    <a:lnTo>
                      <a:pt x="1579" y="2059"/>
                    </a:lnTo>
                    <a:lnTo>
                      <a:pt x="1591" y="2191"/>
                    </a:lnTo>
                    <a:lnTo>
                      <a:pt x="1627" y="2287"/>
                    </a:lnTo>
                    <a:lnTo>
                      <a:pt x="1711" y="2323"/>
                    </a:lnTo>
                    <a:lnTo>
                      <a:pt x="1651" y="2431"/>
                    </a:lnTo>
                    <a:lnTo>
                      <a:pt x="1687" y="2551"/>
                    </a:lnTo>
                    <a:lnTo>
                      <a:pt x="1711" y="2671"/>
                    </a:lnTo>
                    <a:lnTo>
                      <a:pt x="1759" y="2839"/>
                    </a:lnTo>
                    <a:lnTo>
                      <a:pt x="1783" y="2959"/>
                    </a:lnTo>
                    <a:lnTo>
                      <a:pt x="1855" y="3055"/>
                    </a:lnTo>
                    <a:lnTo>
                      <a:pt x="1939" y="3055"/>
                    </a:lnTo>
                    <a:lnTo>
                      <a:pt x="1915" y="2923"/>
                    </a:lnTo>
                    <a:lnTo>
                      <a:pt x="1879" y="2803"/>
                    </a:lnTo>
                    <a:lnTo>
                      <a:pt x="1879" y="2707"/>
                    </a:lnTo>
                    <a:lnTo>
                      <a:pt x="1903" y="2599"/>
                    </a:lnTo>
                    <a:lnTo>
                      <a:pt x="1987" y="2611"/>
                    </a:lnTo>
                    <a:lnTo>
                      <a:pt x="2071" y="2683"/>
                    </a:lnTo>
                    <a:lnTo>
                      <a:pt x="2155" y="2791"/>
                    </a:lnTo>
                    <a:lnTo>
                      <a:pt x="2179" y="2959"/>
                    </a:lnTo>
                    <a:lnTo>
                      <a:pt x="2227" y="3067"/>
                    </a:lnTo>
                    <a:lnTo>
                      <a:pt x="2227" y="3187"/>
                    </a:lnTo>
                    <a:lnTo>
                      <a:pt x="2323" y="3295"/>
                    </a:lnTo>
                    <a:lnTo>
                      <a:pt x="2419" y="3367"/>
                    </a:lnTo>
                    <a:lnTo>
                      <a:pt x="2479" y="3271"/>
                    </a:lnTo>
                    <a:lnTo>
                      <a:pt x="2611" y="3247"/>
                    </a:lnTo>
                    <a:lnTo>
                      <a:pt x="2743" y="3211"/>
                    </a:lnTo>
                    <a:lnTo>
                      <a:pt x="2803" y="3103"/>
                    </a:lnTo>
                    <a:lnTo>
                      <a:pt x="2875" y="3007"/>
                    </a:lnTo>
                    <a:lnTo>
                      <a:pt x="2851" y="2851"/>
                    </a:lnTo>
                    <a:lnTo>
                      <a:pt x="2815" y="2731"/>
                    </a:lnTo>
                    <a:lnTo>
                      <a:pt x="2767" y="2599"/>
                    </a:lnTo>
                    <a:lnTo>
                      <a:pt x="2779" y="2455"/>
                    </a:lnTo>
                    <a:lnTo>
                      <a:pt x="2839" y="2347"/>
                    </a:lnTo>
                    <a:lnTo>
                      <a:pt x="2923" y="2251"/>
                    </a:lnTo>
                    <a:lnTo>
                      <a:pt x="3007" y="2167"/>
                    </a:lnTo>
                    <a:lnTo>
                      <a:pt x="3127" y="2131"/>
                    </a:lnTo>
                    <a:lnTo>
                      <a:pt x="3199" y="2011"/>
                    </a:lnTo>
                    <a:lnTo>
                      <a:pt x="3187" y="1879"/>
                    </a:lnTo>
                    <a:lnTo>
                      <a:pt x="3163" y="1747"/>
                    </a:lnTo>
                    <a:lnTo>
                      <a:pt x="3151" y="1615"/>
                    </a:lnTo>
                    <a:lnTo>
                      <a:pt x="3139" y="1507"/>
                    </a:lnTo>
                    <a:lnTo>
                      <a:pt x="3199" y="1423"/>
                    </a:lnTo>
                    <a:lnTo>
                      <a:pt x="3259" y="1531"/>
                    </a:lnTo>
                    <a:lnTo>
                      <a:pt x="3391" y="1615"/>
                    </a:lnTo>
                    <a:lnTo>
                      <a:pt x="3475" y="1543"/>
                    </a:lnTo>
                    <a:lnTo>
                      <a:pt x="3535" y="1471"/>
                    </a:lnTo>
                    <a:lnTo>
                      <a:pt x="3607" y="1423"/>
                    </a:lnTo>
                    <a:lnTo>
                      <a:pt x="3715" y="1435"/>
                    </a:lnTo>
                    <a:lnTo>
                      <a:pt x="3727" y="1591"/>
                    </a:lnTo>
                    <a:lnTo>
                      <a:pt x="3799" y="1543"/>
                    </a:lnTo>
                    <a:lnTo>
                      <a:pt x="3847" y="1459"/>
                    </a:lnTo>
                    <a:lnTo>
                      <a:pt x="3919" y="1507"/>
                    </a:lnTo>
                    <a:lnTo>
                      <a:pt x="3895" y="1699"/>
                    </a:lnTo>
                    <a:lnTo>
                      <a:pt x="3955" y="1807"/>
                    </a:lnTo>
                    <a:lnTo>
                      <a:pt x="3979" y="1975"/>
                    </a:lnTo>
                    <a:lnTo>
                      <a:pt x="4015" y="2167"/>
                    </a:lnTo>
                    <a:lnTo>
                      <a:pt x="4087" y="2263"/>
                    </a:lnTo>
                    <a:lnTo>
                      <a:pt x="4123" y="2407"/>
                    </a:lnTo>
                    <a:lnTo>
                      <a:pt x="4147" y="2527"/>
                    </a:lnTo>
                    <a:lnTo>
                      <a:pt x="4099" y="2635"/>
                    </a:lnTo>
                    <a:lnTo>
                      <a:pt x="4099" y="2827"/>
                    </a:lnTo>
                    <a:lnTo>
                      <a:pt x="4135" y="2971"/>
                    </a:lnTo>
                    <a:lnTo>
                      <a:pt x="4135" y="3151"/>
                    </a:lnTo>
                    <a:lnTo>
                      <a:pt x="4147" y="3307"/>
                    </a:lnTo>
                    <a:lnTo>
                      <a:pt x="4171" y="3427"/>
                    </a:lnTo>
                    <a:lnTo>
                      <a:pt x="4303" y="3475"/>
                    </a:lnTo>
                    <a:lnTo>
                      <a:pt x="4339" y="3559"/>
                    </a:lnTo>
                    <a:lnTo>
                      <a:pt x="4339" y="3679"/>
                    </a:lnTo>
                    <a:lnTo>
                      <a:pt x="4375" y="3823"/>
                    </a:lnTo>
                    <a:lnTo>
                      <a:pt x="4459" y="3919"/>
                    </a:lnTo>
                    <a:lnTo>
                      <a:pt x="4495" y="4075"/>
                    </a:lnTo>
                    <a:lnTo>
                      <a:pt x="4519" y="4279"/>
                    </a:lnTo>
                    <a:lnTo>
                      <a:pt x="4555" y="4447"/>
                    </a:lnTo>
                    <a:lnTo>
                      <a:pt x="4603" y="4771"/>
                    </a:lnTo>
                    <a:lnTo>
                      <a:pt x="4687" y="5275"/>
                    </a:lnTo>
                    <a:lnTo>
                      <a:pt x="4603" y="5347"/>
                    </a:lnTo>
                    <a:lnTo>
                      <a:pt x="4687" y="5731"/>
                    </a:lnTo>
                    <a:lnTo>
                      <a:pt x="4736" y="5836"/>
                    </a:lnTo>
                    <a:lnTo>
                      <a:pt x="4754" y="6018"/>
                    </a:lnTo>
                    <a:lnTo>
                      <a:pt x="4709" y="6238"/>
                    </a:lnTo>
                    <a:lnTo>
                      <a:pt x="4700" y="6521"/>
                    </a:lnTo>
                    <a:lnTo>
                      <a:pt x="4727" y="6741"/>
                    </a:lnTo>
                    <a:lnTo>
                      <a:pt x="4764" y="7024"/>
                    </a:lnTo>
                    <a:lnTo>
                      <a:pt x="4828" y="7271"/>
                    </a:lnTo>
                    <a:lnTo>
                      <a:pt x="4873" y="7408"/>
                    </a:lnTo>
                    <a:lnTo>
                      <a:pt x="4809" y="7463"/>
                    </a:lnTo>
                    <a:lnTo>
                      <a:pt x="4690" y="7490"/>
                    </a:lnTo>
                    <a:lnTo>
                      <a:pt x="4590" y="7244"/>
                    </a:lnTo>
                    <a:lnTo>
                      <a:pt x="4517" y="7234"/>
                    </a:lnTo>
                    <a:lnTo>
                      <a:pt x="4389" y="7253"/>
                    </a:lnTo>
                    <a:lnTo>
                      <a:pt x="4279" y="7189"/>
                    </a:lnTo>
                    <a:lnTo>
                      <a:pt x="4297" y="7061"/>
                    </a:lnTo>
                    <a:lnTo>
                      <a:pt x="4215" y="7024"/>
                    </a:lnTo>
                    <a:lnTo>
                      <a:pt x="4142" y="7024"/>
                    </a:lnTo>
                    <a:lnTo>
                      <a:pt x="4050" y="7106"/>
                    </a:lnTo>
                    <a:lnTo>
                      <a:pt x="3922" y="7170"/>
                    </a:lnTo>
                    <a:lnTo>
                      <a:pt x="3868" y="7271"/>
                    </a:lnTo>
                    <a:lnTo>
                      <a:pt x="3785" y="7335"/>
                    </a:lnTo>
                    <a:lnTo>
                      <a:pt x="3822" y="7445"/>
                    </a:lnTo>
                    <a:lnTo>
                      <a:pt x="3804" y="7554"/>
                    </a:lnTo>
                    <a:lnTo>
                      <a:pt x="3776" y="7646"/>
                    </a:lnTo>
                    <a:lnTo>
                      <a:pt x="3785" y="7756"/>
                    </a:lnTo>
                    <a:lnTo>
                      <a:pt x="3794" y="7874"/>
                    </a:lnTo>
                    <a:lnTo>
                      <a:pt x="3904" y="8012"/>
                    </a:lnTo>
                    <a:lnTo>
                      <a:pt x="3904" y="8112"/>
                    </a:lnTo>
                    <a:lnTo>
                      <a:pt x="3913" y="8231"/>
                    </a:lnTo>
                    <a:lnTo>
                      <a:pt x="3922" y="8341"/>
                    </a:lnTo>
                    <a:lnTo>
                      <a:pt x="4032" y="8505"/>
                    </a:lnTo>
                    <a:lnTo>
                      <a:pt x="4069" y="8633"/>
                    </a:lnTo>
                    <a:lnTo>
                      <a:pt x="4105" y="8706"/>
                    </a:lnTo>
                    <a:lnTo>
                      <a:pt x="4105" y="8761"/>
                    </a:lnTo>
                    <a:lnTo>
                      <a:pt x="4015" y="8755"/>
                    </a:lnTo>
                    <a:lnTo>
                      <a:pt x="3977" y="8661"/>
                    </a:lnTo>
                    <a:lnTo>
                      <a:pt x="3950" y="8569"/>
                    </a:lnTo>
                    <a:lnTo>
                      <a:pt x="3849" y="8405"/>
                    </a:lnTo>
                    <a:lnTo>
                      <a:pt x="3776" y="8258"/>
                    </a:lnTo>
                    <a:lnTo>
                      <a:pt x="3758" y="8121"/>
                    </a:lnTo>
                    <a:lnTo>
                      <a:pt x="3648" y="8021"/>
                    </a:lnTo>
                    <a:lnTo>
                      <a:pt x="3548" y="7911"/>
                    </a:lnTo>
                    <a:lnTo>
                      <a:pt x="3429" y="7765"/>
                    </a:lnTo>
                    <a:lnTo>
                      <a:pt x="3420" y="7673"/>
                    </a:lnTo>
                    <a:lnTo>
                      <a:pt x="3410" y="7536"/>
                    </a:lnTo>
                    <a:lnTo>
                      <a:pt x="3383" y="7362"/>
                    </a:lnTo>
                    <a:lnTo>
                      <a:pt x="3310" y="7225"/>
                    </a:lnTo>
                    <a:lnTo>
                      <a:pt x="3246" y="7143"/>
                    </a:lnTo>
                    <a:lnTo>
                      <a:pt x="3218" y="7042"/>
                    </a:lnTo>
                    <a:lnTo>
                      <a:pt x="3292" y="6960"/>
                    </a:lnTo>
                    <a:lnTo>
                      <a:pt x="3328" y="6850"/>
                    </a:lnTo>
                    <a:lnTo>
                      <a:pt x="3328" y="6750"/>
                    </a:lnTo>
                    <a:lnTo>
                      <a:pt x="3337" y="6649"/>
                    </a:lnTo>
                    <a:lnTo>
                      <a:pt x="3310" y="6540"/>
                    </a:lnTo>
                    <a:lnTo>
                      <a:pt x="3237" y="6476"/>
                    </a:lnTo>
                    <a:lnTo>
                      <a:pt x="3191" y="6384"/>
                    </a:lnTo>
                    <a:lnTo>
                      <a:pt x="3237" y="6357"/>
                    </a:lnTo>
                    <a:lnTo>
                      <a:pt x="3209" y="6274"/>
                    </a:lnTo>
                    <a:lnTo>
                      <a:pt x="3173" y="6210"/>
                    </a:lnTo>
                    <a:lnTo>
                      <a:pt x="3072" y="6210"/>
                    </a:lnTo>
                    <a:lnTo>
                      <a:pt x="3118" y="6000"/>
                    </a:lnTo>
                    <a:lnTo>
                      <a:pt x="3081" y="5826"/>
                    </a:lnTo>
                    <a:lnTo>
                      <a:pt x="3045" y="5698"/>
                    </a:lnTo>
                    <a:lnTo>
                      <a:pt x="2990" y="5570"/>
                    </a:lnTo>
                    <a:lnTo>
                      <a:pt x="2944" y="5424"/>
                    </a:lnTo>
                    <a:lnTo>
                      <a:pt x="2898" y="5397"/>
                    </a:lnTo>
                    <a:lnTo>
                      <a:pt x="2880" y="5287"/>
                    </a:lnTo>
                    <a:lnTo>
                      <a:pt x="2926" y="5205"/>
                    </a:lnTo>
                    <a:lnTo>
                      <a:pt x="2898" y="5095"/>
                    </a:lnTo>
                    <a:lnTo>
                      <a:pt x="2862" y="4994"/>
                    </a:lnTo>
                    <a:lnTo>
                      <a:pt x="2789" y="4903"/>
                    </a:lnTo>
                    <a:lnTo>
                      <a:pt x="2725" y="4729"/>
                    </a:lnTo>
                    <a:lnTo>
                      <a:pt x="2659" y="4585"/>
                    </a:lnTo>
                    <a:lnTo>
                      <a:pt x="2581" y="4459"/>
                    </a:lnTo>
                    <a:lnTo>
                      <a:pt x="2505" y="4327"/>
                    </a:lnTo>
                    <a:lnTo>
                      <a:pt x="2405" y="4217"/>
                    </a:lnTo>
                    <a:lnTo>
                      <a:pt x="2368" y="4080"/>
                    </a:lnTo>
                    <a:lnTo>
                      <a:pt x="2249" y="3998"/>
                    </a:lnTo>
                    <a:lnTo>
                      <a:pt x="2140" y="3916"/>
                    </a:lnTo>
                    <a:lnTo>
                      <a:pt x="2066" y="3815"/>
                    </a:lnTo>
                    <a:lnTo>
                      <a:pt x="2012" y="3724"/>
                    </a:lnTo>
                    <a:lnTo>
                      <a:pt x="2066" y="3660"/>
                    </a:lnTo>
                    <a:lnTo>
                      <a:pt x="2103" y="3568"/>
                    </a:lnTo>
                    <a:lnTo>
                      <a:pt x="2085" y="3468"/>
                    </a:lnTo>
                    <a:lnTo>
                      <a:pt x="2039" y="3477"/>
                    </a:lnTo>
                    <a:lnTo>
                      <a:pt x="2039" y="3586"/>
                    </a:lnTo>
                    <a:lnTo>
                      <a:pt x="1975" y="3660"/>
                    </a:lnTo>
                    <a:lnTo>
                      <a:pt x="1938" y="3788"/>
                    </a:lnTo>
                    <a:lnTo>
                      <a:pt x="1902" y="3806"/>
                    </a:lnTo>
                    <a:lnTo>
                      <a:pt x="1838" y="3733"/>
                    </a:lnTo>
                    <a:lnTo>
                      <a:pt x="1801" y="3696"/>
                    </a:lnTo>
                    <a:lnTo>
                      <a:pt x="1774" y="3632"/>
                    </a:lnTo>
                    <a:lnTo>
                      <a:pt x="1756" y="3532"/>
                    </a:lnTo>
                    <a:lnTo>
                      <a:pt x="1746" y="3632"/>
                    </a:lnTo>
                    <a:lnTo>
                      <a:pt x="1728" y="3760"/>
                    </a:lnTo>
                    <a:lnTo>
                      <a:pt x="1701" y="3678"/>
                    </a:lnTo>
                    <a:lnTo>
                      <a:pt x="1609" y="3714"/>
                    </a:lnTo>
                    <a:lnTo>
                      <a:pt x="1509" y="3724"/>
                    </a:lnTo>
                    <a:lnTo>
                      <a:pt x="1417" y="3705"/>
                    </a:lnTo>
                    <a:lnTo>
                      <a:pt x="1335" y="3714"/>
                    </a:lnTo>
                    <a:lnTo>
                      <a:pt x="1244" y="3687"/>
                    </a:lnTo>
                    <a:lnTo>
                      <a:pt x="1134" y="3742"/>
                    </a:lnTo>
                    <a:lnTo>
                      <a:pt x="1042" y="3687"/>
                    </a:lnTo>
                    <a:lnTo>
                      <a:pt x="924" y="3632"/>
                    </a:lnTo>
                    <a:lnTo>
                      <a:pt x="841" y="3568"/>
                    </a:lnTo>
                    <a:lnTo>
                      <a:pt x="741" y="3577"/>
                    </a:lnTo>
                    <a:lnTo>
                      <a:pt x="668" y="3559"/>
                    </a:lnTo>
                    <a:lnTo>
                      <a:pt x="585" y="3550"/>
                    </a:lnTo>
                    <a:lnTo>
                      <a:pt x="512" y="3422"/>
                    </a:lnTo>
                    <a:lnTo>
                      <a:pt x="530" y="3504"/>
                    </a:lnTo>
                    <a:lnTo>
                      <a:pt x="523" y="3559"/>
                    </a:lnTo>
                    <a:lnTo>
                      <a:pt x="412" y="3541"/>
                    </a:lnTo>
                    <a:lnTo>
                      <a:pt x="338" y="3404"/>
                    </a:lnTo>
                    <a:lnTo>
                      <a:pt x="247" y="3285"/>
                    </a:lnTo>
                    <a:lnTo>
                      <a:pt x="174" y="3212"/>
                    </a:lnTo>
                    <a:lnTo>
                      <a:pt x="64" y="3111"/>
                    </a:lnTo>
                    <a:lnTo>
                      <a:pt x="0" y="2983"/>
                    </a:lnTo>
                    <a:lnTo>
                      <a:pt x="46" y="2809"/>
                    </a:lnTo>
                    <a:lnTo>
                      <a:pt x="128" y="2736"/>
                    </a:lnTo>
                    <a:lnTo>
                      <a:pt x="192" y="2581"/>
                    </a:lnTo>
                    <a:lnTo>
                      <a:pt x="183" y="2453"/>
                    </a:lnTo>
                    <a:lnTo>
                      <a:pt x="137" y="2398"/>
                    </a:lnTo>
                    <a:lnTo>
                      <a:pt x="55" y="2352"/>
                    </a:lnTo>
                    <a:lnTo>
                      <a:pt x="46" y="2206"/>
                    </a:lnTo>
                    <a:lnTo>
                      <a:pt x="55" y="2133"/>
                    </a:lnTo>
                    <a:lnTo>
                      <a:pt x="139" y="1998"/>
                    </a:lnTo>
                    <a:lnTo>
                      <a:pt x="208" y="2016"/>
                    </a:lnTo>
                    <a:lnTo>
                      <a:pt x="288" y="2011"/>
                    </a:lnTo>
                    <a:lnTo>
                      <a:pt x="349" y="1974"/>
                    </a:lnTo>
                    <a:lnTo>
                      <a:pt x="391" y="1914"/>
                    </a:lnTo>
                    <a:lnTo>
                      <a:pt x="343" y="1770"/>
                    </a:lnTo>
                    <a:lnTo>
                      <a:pt x="271" y="1723"/>
                    </a:lnTo>
                    <a:lnTo>
                      <a:pt x="186" y="1615"/>
                    </a:lnTo>
                    <a:lnTo>
                      <a:pt x="319" y="1506"/>
                    </a:lnTo>
                    <a:lnTo>
                      <a:pt x="414" y="1378"/>
                    </a:lnTo>
                    <a:lnTo>
                      <a:pt x="450" y="1255"/>
                    </a:lnTo>
                    <a:lnTo>
                      <a:pt x="451" y="1125"/>
                    </a:lnTo>
                    <a:lnTo>
                      <a:pt x="583" y="1110"/>
                    </a:lnTo>
                    <a:lnTo>
                      <a:pt x="715" y="1134"/>
                    </a:lnTo>
                    <a:lnTo>
                      <a:pt x="813" y="1075"/>
                    </a:lnTo>
                    <a:lnTo>
                      <a:pt x="904" y="889"/>
                    </a:lnTo>
                    <a:lnTo>
                      <a:pt x="964" y="778"/>
                    </a:lnTo>
                    <a:lnTo>
                      <a:pt x="1012" y="670"/>
                    </a:lnTo>
                    <a:lnTo>
                      <a:pt x="1098" y="597"/>
                    </a:lnTo>
                    <a:lnTo>
                      <a:pt x="1086" y="499"/>
                    </a:lnTo>
                    <a:lnTo>
                      <a:pt x="1005" y="414"/>
                    </a:lnTo>
                    <a:lnTo>
                      <a:pt x="1074" y="321"/>
                    </a:lnTo>
                    <a:lnTo>
                      <a:pt x="1152" y="268"/>
                    </a:lnTo>
                    <a:lnTo>
                      <a:pt x="1218" y="210"/>
                    </a:lnTo>
                    <a:lnTo>
                      <a:pt x="1327" y="175"/>
                    </a:lnTo>
                    <a:lnTo>
                      <a:pt x="1374" y="81"/>
                    </a:lnTo>
                    <a:lnTo>
                      <a:pt x="1450" y="0"/>
                    </a:lnTo>
                    <a:lnTo>
                      <a:pt x="1482" y="121"/>
                    </a:lnTo>
                    <a:lnTo>
                      <a:pt x="1551" y="175"/>
                    </a:lnTo>
                    <a:lnTo>
                      <a:pt x="1669" y="186"/>
                    </a:lnTo>
                    <a:lnTo>
                      <a:pt x="1755" y="103"/>
                    </a:lnTo>
                    <a:lnTo>
                      <a:pt x="1816" y="127"/>
                    </a:lnTo>
                    <a:lnTo>
                      <a:pt x="1707" y="234"/>
                    </a:lnTo>
                    <a:lnTo>
                      <a:pt x="1743" y="285"/>
                    </a:lnTo>
                    <a:lnTo>
                      <a:pt x="1657" y="333"/>
                    </a:lnTo>
                    <a:lnTo>
                      <a:pt x="1657" y="435"/>
                    </a:lnTo>
                    <a:lnTo>
                      <a:pt x="1695" y="526"/>
                    </a:lnTo>
                    <a:lnTo>
                      <a:pt x="1755" y="595"/>
                    </a:lnTo>
                    <a:lnTo>
                      <a:pt x="1779" y="667"/>
                    </a:lnTo>
                    <a:lnTo>
                      <a:pt x="1759" y="739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8"/>
              <p:cNvSpPr>
                <a:spLocks/>
              </p:cNvSpPr>
              <p:nvPr/>
            </p:nvSpPr>
            <p:spPr bwMode="auto">
              <a:xfrm>
                <a:off x="3180444" y="4420132"/>
                <a:ext cx="154247" cy="246397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56"/>
                  </a:cxn>
                  <a:cxn ang="0">
                    <a:pos x="48" y="152"/>
                  </a:cxn>
                  <a:cxn ang="0">
                    <a:pos x="78" y="236"/>
                  </a:cxn>
                  <a:cxn ang="0">
                    <a:pos x="66" y="320"/>
                  </a:cxn>
                  <a:cxn ang="0">
                    <a:pos x="60" y="422"/>
                  </a:cxn>
                  <a:cxn ang="0">
                    <a:pos x="84" y="500"/>
                  </a:cxn>
                  <a:cxn ang="0">
                    <a:pos x="126" y="584"/>
                  </a:cxn>
                  <a:cxn ang="0">
                    <a:pos x="192" y="620"/>
                  </a:cxn>
                  <a:cxn ang="0">
                    <a:pos x="246" y="680"/>
                  </a:cxn>
                  <a:cxn ang="0">
                    <a:pos x="252" y="758"/>
                  </a:cxn>
                  <a:cxn ang="0">
                    <a:pos x="378" y="776"/>
                  </a:cxn>
                  <a:cxn ang="0">
                    <a:pos x="426" y="686"/>
                  </a:cxn>
                  <a:cxn ang="0">
                    <a:pos x="486" y="584"/>
                  </a:cxn>
                  <a:cxn ang="0">
                    <a:pos x="426" y="440"/>
                  </a:cxn>
                  <a:cxn ang="0">
                    <a:pos x="378" y="374"/>
                  </a:cxn>
                  <a:cxn ang="0">
                    <a:pos x="354" y="302"/>
                  </a:cxn>
                  <a:cxn ang="0">
                    <a:pos x="294" y="206"/>
                  </a:cxn>
                  <a:cxn ang="0">
                    <a:pos x="246" y="110"/>
                  </a:cxn>
                  <a:cxn ang="0">
                    <a:pos x="180" y="20"/>
                  </a:cxn>
                  <a:cxn ang="0">
                    <a:pos x="102" y="20"/>
                  </a:cxn>
                  <a:cxn ang="0">
                    <a:pos x="32" y="0"/>
                  </a:cxn>
                </a:cxnLst>
                <a:rect l="0" t="0" r="r" b="b"/>
                <a:pathLst>
                  <a:path w="486" h="776">
                    <a:moveTo>
                      <a:pt x="32" y="0"/>
                    </a:moveTo>
                    <a:lnTo>
                      <a:pt x="0" y="56"/>
                    </a:lnTo>
                    <a:lnTo>
                      <a:pt x="48" y="152"/>
                    </a:lnTo>
                    <a:lnTo>
                      <a:pt x="78" y="236"/>
                    </a:lnTo>
                    <a:lnTo>
                      <a:pt x="66" y="320"/>
                    </a:lnTo>
                    <a:lnTo>
                      <a:pt x="60" y="422"/>
                    </a:lnTo>
                    <a:lnTo>
                      <a:pt x="84" y="500"/>
                    </a:lnTo>
                    <a:lnTo>
                      <a:pt x="126" y="584"/>
                    </a:lnTo>
                    <a:lnTo>
                      <a:pt x="192" y="620"/>
                    </a:lnTo>
                    <a:lnTo>
                      <a:pt x="246" y="680"/>
                    </a:lnTo>
                    <a:lnTo>
                      <a:pt x="252" y="758"/>
                    </a:lnTo>
                    <a:lnTo>
                      <a:pt x="378" y="776"/>
                    </a:lnTo>
                    <a:lnTo>
                      <a:pt x="426" y="686"/>
                    </a:lnTo>
                    <a:lnTo>
                      <a:pt x="486" y="584"/>
                    </a:lnTo>
                    <a:lnTo>
                      <a:pt x="426" y="440"/>
                    </a:lnTo>
                    <a:lnTo>
                      <a:pt x="378" y="374"/>
                    </a:lnTo>
                    <a:lnTo>
                      <a:pt x="354" y="302"/>
                    </a:lnTo>
                    <a:lnTo>
                      <a:pt x="294" y="206"/>
                    </a:lnTo>
                    <a:lnTo>
                      <a:pt x="246" y="110"/>
                    </a:lnTo>
                    <a:lnTo>
                      <a:pt x="180" y="20"/>
                    </a:lnTo>
                    <a:lnTo>
                      <a:pt x="102" y="2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9"/>
              <p:cNvSpPr>
                <a:spLocks/>
              </p:cNvSpPr>
              <p:nvPr/>
            </p:nvSpPr>
            <p:spPr bwMode="auto">
              <a:xfrm>
                <a:off x="2778640" y="4312175"/>
                <a:ext cx="186620" cy="203849"/>
              </a:xfrm>
              <a:custGeom>
                <a:avLst/>
                <a:gdLst/>
                <a:ahLst/>
                <a:cxnLst>
                  <a:cxn ang="0">
                    <a:pos x="204" y="0"/>
                  </a:cxn>
                  <a:cxn ang="0">
                    <a:pos x="138" y="18"/>
                  </a:cxn>
                  <a:cxn ang="0">
                    <a:pos x="72" y="24"/>
                  </a:cxn>
                  <a:cxn ang="0">
                    <a:pos x="6" y="66"/>
                  </a:cxn>
                  <a:cxn ang="0">
                    <a:pos x="0" y="174"/>
                  </a:cxn>
                  <a:cxn ang="0">
                    <a:pos x="66" y="204"/>
                  </a:cxn>
                  <a:cxn ang="0">
                    <a:pos x="108" y="282"/>
                  </a:cxn>
                  <a:cxn ang="0">
                    <a:pos x="114" y="420"/>
                  </a:cxn>
                  <a:cxn ang="0">
                    <a:pos x="150" y="480"/>
                  </a:cxn>
                  <a:cxn ang="0">
                    <a:pos x="240" y="528"/>
                  </a:cxn>
                  <a:cxn ang="0">
                    <a:pos x="294" y="570"/>
                  </a:cxn>
                  <a:cxn ang="0">
                    <a:pos x="336" y="624"/>
                  </a:cxn>
                  <a:cxn ang="0">
                    <a:pos x="414" y="642"/>
                  </a:cxn>
                  <a:cxn ang="0">
                    <a:pos x="480" y="624"/>
                  </a:cxn>
                  <a:cxn ang="0">
                    <a:pos x="540" y="576"/>
                  </a:cxn>
                  <a:cxn ang="0">
                    <a:pos x="588" y="546"/>
                  </a:cxn>
                  <a:cxn ang="0">
                    <a:pos x="588" y="480"/>
                  </a:cxn>
                  <a:cxn ang="0">
                    <a:pos x="546" y="420"/>
                  </a:cxn>
                  <a:cxn ang="0">
                    <a:pos x="528" y="330"/>
                  </a:cxn>
                  <a:cxn ang="0">
                    <a:pos x="450" y="252"/>
                  </a:cxn>
                  <a:cxn ang="0">
                    <a:pos x="516" y="234"/>
                  </a:cxn>
                  <a:cxn ang="0">
                    <a:pos x="462" y="198"/>
                  </a:cxn>
                  <a:cxn ang="0">
                    <a:pos x="438" y="120"/>
                  </a:cxn>
                  <a:cxn ang="0">
                    <a:pos x="384" y="60"/>
                  </a:cxn>
                  <a:cxn ang="0">
                    <a:pos x="336" y="6"/>
                  </a:cxn>
                  <a:cxn ang="0">
                    <a:pos x="258" y="0"/>
                  </a:cxn>
                  <a:cxn ang="0">
                    <a:pos x="204" y="0"/>
                  </a:cxn>
                </a:cxnLst>
                <a:rect l="0" t="0" r="r" b="b"/>
                <a:pathLst>
                  <a:path w="588" h="642">
                    <a:moveTo>
                      <a:pt x="204" y="0"/>
                    </a:moveTo>
                    <a:lnTo>
                      <a:pt x="138" y="18"/>
                    </a:lnTo>
                    <a:lnTo>
                      <a:pt x="72" y="24"/>
                    </a:lnTo>
                    <a:lnTo>
                      <a:pt x="6" y="66"/>
                    </a:lnTo>
                    <a:lnTo>
                      <a:pt x="0" y="174"/>
                    </a:lnTo>
                    <a:lnTo>
                      <a:pt x="66" y="204"/>
                    </a:lnTo>
                    <a:lnTo>
                      <a:pt x="108" y="282"/>
                    </a:lnTo>
                    <a:lnTo>
                      <a:pt x="114" y="420"/>
                    </a:lnTo>
                    <a:lnTo>
                      <a:pt x="150" y="480"/>
                    </a:lnTo>
                    <a:lnTo>
                      <a:pt x="240" y="528"/>
                    </a:lnTo>
                    <a:lnTo>
                      <a:pt x="294" y="570"/>
                    </a:lnTo>
                    <a:lnTo>
                      <a:pt x="336" y="624"/>
                    </a:lnTo>
                    <a:lnTo>
                      <a:pt x="414" y="642"/>
                    </a:lnTo>
                    <a:lnTo>
                      <a:pt x="480" y="624"/>
                    </a:lnTo>
                    <a:lnTo>
                      <a:pt x="540" y="576"/>
                    </a:lnTo>
                    <a:lnTo>
                      <a:pt x="588" y="546"/>
                    </a:lnTo>
                    <a:lnTo>
                      <a:pt x="588" y="480"/>
                    </a:lnTo>
                    <a:lnTo>
                      <a:pt x="546" y="420"/>
                    </a:lnTo>
                    <a:lnTo>
                      <a:pt x="528" y="330"/>
                    </a:lnTo>
                    <a:lnTo>
                      <a:pt x="450" y="252"/>
                    </a:lnTo>
                    <a:lnTo>
                      <a:pt x="516" y="234"/>
                    </a:lnTo>
                    <a:lnTo>
                      <a:pt x="462" y="198"/>
                    </a:lnTo>
                    <a:lnTo>
                      <a:pt x="438" y="120"/>
                    </a:lnTo>
                    <a:lnTo>
                      <a:pt x="384" y="60"/>
                    </a:lnTo>
                    <a:lnTo>
                      <a:pt x="336" y="6"/>
                    </a:lnTo>
                    <a:lnTo>
                      <a:pt x="258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Freeform 10"/>
              <p:cNvSpPr>
                <a:spLocks/>
              </p:cNvSpPr>
              <p:nvPr/>
            </p:nvSpPr>
            <p:spPr bwMode="auto">
              <a:xfrm>
                <a:off x="2934791" y="4546506"/>
                <a:ext cx="125683" cy="329588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168"/>
                  </a:cxn>
                  <a:cxn ang="0">
                    <a:pos x="78" y="240"/>
                  </a:cxn>
                  <a:cxn ang="0">
                    <a:pos x="66" y="336"/>
                  </a:cxn>
                  <a:cxn ang="0">
                    <a:pos x="78" y="474"/>
                  </a:cxn>
                  <a:cxn ang="0">
                    <a:pos x="60" y="546"/>
                  </a:cxn>
                  <a:cxn ang="0">
                    <a:pos x="60" y="696"/>
                  </a:cxn>
                  <a:cxn ang="0">
                    <a:pos x="84" y="828"/>
                  </a:cxn>
                  <a:cxn ang="0">
                    <a:pos x="60" y="870"/>
                  </a:cxn>
                  <a:cxn ang="0">
                    <a:pos x="66" y="954"/>
                  </a:cxn>
                  <a:cxn ang="0">
                    <a:pos x="48" y="1038"/>
                  </a:cxn>
                  <a:cxn ang="0">
                    <a:pos x="162" y="984"/>
                  </a:cxn>
                  <a:cxn ang="0">
                    <a:pos x="186" y="924"/>
                  </a:cxn>
                  <a:cxn ang="0">
                    <a:pos x="216" y="858"/>
                  </a:cxn>
                  <a:cxn ang="0">
                    <a:pos x="306" y="840"/>
                  </a:cxn>
                  <a:cxn ang="0">
                    <a:pos x="354" y="786"/>
                  </a:cxn>
                  <a:cxn ang="0">
                    <a:pos x="354" y="684"/>
                  </a:cxn>
                  <a:cxn ang="0">
                    <a:pos x="378" y="612"/>
                  </a:cxn>
                  <a:cxn ang="0">
                    <a:pos x="396" y="540"/>
                  </a:cxn>
                  <a:cxn ang="0">
                    <a:pos x="366" y="450"/>
                  </a:cxn>
                  <a:cxn ang="0">
                    <a:pos x="324" y="360"/>
                  </a:cxn>
                  <a:cxn ang="0">
                    <a:pos x="282" y="258"/>
                  </a:cxn>
                  <a:cxn ang="0">
                    <a:pos x="270" y="186"/>
                  </a:cxn>
                  <a:cxn ang="0">
                    <a:pos x="276" y="102"/>
                  </a:cxn>
                  <a:cxn ang="0">
                    <a:pos x="246" y="30"/>
                  </a:cxn>
                  <a:cxn ang="0">
                    <a:pos x="186" y="18"/>
                  </a:cxn>
                  <a:cxn ang="0">
                    <a:pos x="108" y="0"/>
                  </a:cxn>
                  <a:cxn ang="0">
                    <a:pos x="42" y="24"/>
                  </a:cxn>
                  <a:cxn ang="0">
                    <a:pos x="0" y="60"/>
                  </a:cxn>
                </a:cxnLst>
                <a:rect l="0" t="0" r="r" b="b"/>
                <a:pathLst>
                  <a:path w="396" h="1038">
                    <a:moveTo>
                      <a:pt x="0" y="60"/>
                    </a:moveTo>
                    <a:lnTo>
                      <a:pt x="66" y="168"/>
                    </a:lnTo>
                    <a:lnTo>
                      <a:pt x="78" y="240"/>
                    </a:lnTo>
                    <a:lnTo>
                      <a:pt x="66" y="336"/>
                    </a:lnTo>
                    <a:lnTo>
                      <a:pt x="78" y="474"/>
                    </a:lnTo>
                    <a:lnTo>
                      <a:pt x="60" y="546"/>
                    </a:lnTo>
                    <a:lnTo>
                      <a:pt x="60" y="696"/>
                    </a:lnTo>
                    <a:lnTo>
                      <a:pt x="84" y="828"/>
                    </a:lnTo>
                    <a:lnTo>
                      <a:pt x="60" y="870"/>
                    </a:lnTo>
                    <a:lnTo>
                      <a:pt x="66" y="954"/>
                    </a:lnTo>
                    <a:lnTo>
                      <a:pt x="48" y="1038"/>
                    </a:lnTo>
                    <a:lnTo>
                      <a:pt x="162" y="984"/>
                    </a:lnTo>
                    <a:lnTo>
                      <a:pt x="186" y="924"/>
                    </a:lnTo>
                    <a:lnTo>
                      <a:pt x="216" y="858"/>
                    </a:lnTo>
                    <a:lnTo>
                      <a:pt x="306" y="840"/>
                    </a:lnTo>
                    <a:lnTo>
                      <a:pt x="354" y="786"/>
                    </a:lnTo>
                    <a:lnTo>
                      <a:pt x="354" y="684"/>
                    </a:lnTo>
                    <a:lnTo>
                      <a:pt x="378" y="612"/>
                    </a:lnTo>
                    <a:lnTo>
                      <a:pt x="396" y="540"/>
                    </a:lnTo>
                    <a:lnTo>
                      <a:pt x="366" y="450"/>
                    </a:lnTo>
                    <a:lnTo>
                      <a:pt x="324" y="360"/>
                    </a:lnTo>
                    <a:lnTo>
                      <a:pt x="282" y="258"/>
                    </a:lnTo>
                    <a:lnTo>
                      <a:pt x="270" y="186"/>
                    </a:lnTo>
                    <a:lnTo>
                      <a:pt x="276" y="102"/>
                    </a:lnTo>
                    <a:lnTo>
                      <a:pt x="246" y="30"/>
                    </a:lnTo>
                    <a:lnTo>
                      <a:pt x="186" y="18"/>
                    </a:lnTo>
                    <a:lnTo>
                      <a:pt x="108" y="0"/>
                    </a:lnTo>
                    <a:lnTo>
                      <a:pt x="42" y="24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Freeform 15"/>
              <p:cNvSpPr>
                <a:spLocks/>
              </p:cNvSpPr>
              <p:nvPr/>
            </p:nvSpPr>
            <p:spPr bwMode="auto">
              <a:xfrm>
                <a:off x="3029371" y="4357898"/>
                <a:ext cx="104101" cy="53344"/>
              </a:xfrm>
              <a:custGeom>
                <a:avLst/>
                <a:gdLst/>
                <a:ahLst/>
                <a:cxnLst>
                  <a:cxn ang="0">
                    <a:pos x="200" y="20"/>
                  </a:cxn>
                  <a:cxn ang="0">
                    <a:pos x="148" y="4"/>
                  </a:cxn>
                  <a:cxn ang="0">
                    <a:pos x="68" y="0"/>
                  </a:cxn>
                  <a:cxn ang="0">
                    <a:pos x="0" y="20"/>
                  </a:cxn>
                  <a:cxn ang="0">
                    <a:pos x="32" y="56"/>
                  </a:cxn>
                  <a:cxn ang="0">
                    <a:pos x="88" y="84"/>
                  </a:cxn>
                  <a:cxn ang="0">
                    <a:pos x="160" y="128"/>
                  </a:cxn>
                  <a:cxn ang="0">
                    <a:pos x="228" y="168"/>
                  </a:cxn>
                  <a:cxn ang="0">
                    <a:pos x="288" y="160"/>
                  </a:cxn>
                  <a:cxn ang="0">
                    <a:pos x="328" y="120"/>
                  </a:cxn>
                  <a:cxn ang="0">
                    <a:pos x="328" y="72"/>
                  </a:cxn>
                  <a:cxn ang="0">
                    <a:pos x="276" y="40"/>
                  </a:cxn>
                  <a:cxn ang="0">
                    <a:pos x="200" y="20"/>
                  </a:cxn>
                </a:cxnLst>
                <a:rect l="0" t="0" r="r" b="b"/>
                <a:pathLst>
                  <a:path w="328" h="168">
                    <a:moveTo>
                      <a:pt x="200" y="20"/>
                    </a:moveTo>
                    <a:lnTo>
                      <a:pt x="148" y="4"/>
                    </a:lnTo>
                    <a:lnTo>
                      <a:pt x="68" y="0"/>
                    </a:lnTo>
                    <a:lnTo>
                      <a:pt x="0" y="20"/>
                    </a:lnTo>
                    <a:lnTo>
                      <a:pt x="32" y="56"/>
                    </a:lnTo>
                    <a:lnTo>
                      <a:pt x="88" y="84"/>
                    </a:lnTo>
                    <a:lnTo>
                      <a:pt x="160" y="128"/>
                    </a:lnTo>
                    <a:lnTo>
                      <a:pt x="228" y="168"/>
                    </a:lnTo>
                    <a:lnTo>
                      <a:pt x="288" y="160"/>
                    </a:lnTo>
                    <a:lnTo>
                      <a:pt x="328" y="120"/>
                    </a:lnTo>
                    <a:lnTo>
                      <a:pt x="328" y="72"/>
                    </a:lnTo>
                    <a:lnTo>
                      <a:pt x="276" y="40"/>
                    </a:lnTo>
                    <a:lnTo>
                      <a:pt x="200" y="2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2957008" y="4389650"/>
                <a:ext cx="92675" cy="111768"/>
              </a:xfrm>
              <a:custGeom>
                <a:avLst/>
                <a:gdLst/>
                <a:ahLst/>
                <a:cxnLst>
                  <a:cxn ang="0">
                    <a:pos x="60" y="8"/>
                  </a:cxn>
                  <a:cxn ang="0">
                    <a:pos x="40" y="64"/>
                  </a:cxn>
                  <a:cxn ang="0">
                    <a:pos x="0" y="152"/>
                  </a:cxn>
                  <a:cxn ang="0">
                    <a:pos x="20" y="200"/>
                  </a:cxn>
                  <a:cxn ang="0">
                    <a:pos x="48" y="284"/>
                  </a:cxn>
                  <a:cxn ang="0">
                    <a:pos x="40" y="352"/>
                  </a:cxn>
                  <a:cxn ang="0">
                    <a:pos x="104" y="348"/>
                  </a:cxn>
                  <a:cxn ang="0">
                    <a:pos x="140" y="328"/>
                  </a:cxn>
                  <a:cxn ang="0">
                    <a:pos x="176" y="344"/>
                  </a:cxn>
                  <a:cxn ang="0">
                    <a:pos x="248" y="324"/>
                  </a:cxn>
                  <a:cxn ang="0">
                    <a:pos x="292" y="248"/>
                  </a:cxn>
                  <a:cxn ang="0">
                    <a:pos x="256" y="172"/>
                  </a:cxn>
                  <a:cxn ang="0">
                    <a:pos x="212" y="108"/>
                  </a:cxn>
                  <a:cxn ang="0">
                    <a:pos x="196" y="152"/>
                  </a:cxn>
                  <a:cxn ang="0">
                    <a:pos x="152" y="196"/>
                  </a:cxn>
                  <a:cxn ang="0">
                    <a:pos x="168" y="128"/>
                  </a:cxn>
                  <a:cxn ang="0">
                    <a:pos x="180" y="68"/>
                  </a:cxn>
                  <a:cxn ang="0">
                    <a:pos x="116" y="0"/>
                  </a:cxn>
                  <a:cxn ang="0">
                    <a:pos x="60" y="8"/>
                  </a:cxn>
                </a:cxnLst>
                <a:rect l="0" t="0" r="r" b="b"/>
                <a:pathLst>
                  <a:path w="292" h="352">
                    <a:moveTo>
                      <a:pt x="60" y="8"/>
                    </a:moveTo>
                    <a:lnTo>
                      <a:pt x="40" y="64"/>
                    </a:lnTo>
                    <a:lnTo>
                      <a:pt x="0" y="152"/>
                    </a:lnTo>
                    <a:lnTo>
                      <a:pt x="20" y="200"/>
                    </a:lnTo>
                    <a:lnTo>
                      <a:pt x="48" y="284"/>
                    </a:lnTo>
                    <a:lnTo>
                      <a:pt x="40" y="352"/>
                    </a:lnTo>
                    <a:lnTo>
                      <a:pt x="104" y="348"/>
                    </a:lnTo>
                    <a:lnTo>
                      <a:pt x="140" y="328"/>
                    </a:lnTo>
                    <a:lnTo>
                      <a:pt x="176" y="344"/>
                    </a:lnTo>
                    <a:lnTo>
                      <a:pt x="248" y="324"/>
                    </a:lnTo>
                    <a:lnTo>
                      <a:pt x="292" y="248"/>
                    </a:lnTo>
                    <a:lnTo>
                      <a:pt x="256" y="172"/>
                    </a:lnTo>
                    <a:lnTo>
                      <a:pt x="212" y="108"/>
                    </a:lnTo>
                    <a:lnTo>
                      <a:pt x="196" y="152"/>
                    </a:lnTo>
                    <a:lnTo>
                      <a:pt x="152" y="196"/>
                    </a:lnTo>
                    <a:lnTo>
                      <a:pt x="168" y="128"/>
                    </a:lnTo>
                    <a:lnTo>
                      <a:pt x="180" y="68"/>
                    </a:lnTo>
                    <a:lnTo>
                      <a:pt x="116" y="0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3080152" y="4437913"/>
                <a:ext cx="64746" cy="80016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4" y="8"/>
                  </a:cxn>
                  <a:cxn ang="0">
                    <a:pos x="0" y="112"/>
                  </a:cxn>
                  <a:cxn ang="0">
                    <a:pos x="24" y="176"/>
                  </a:cxn>
                  <a:cxn ang="0">
                    <a:pos x="48" y="228"/>
                  </a:cxn>
                  <a:cxn ang="0">
                    <a:pos x="124" y="252"/>
                  </a:cxn>
                  <a:cxn ang="0">
                    <a:pos x="204" y="232"/>
                  </a:cxn>
                  <a:cxn ang="0">
                    <a:pos x="196" y="172"/>
                  </a:cxn>
                  <a:cxn ang="0">
                    <a:pos x="180" y="112"/>
                  </a:cxn>
                  <a:cxn ang="0">
                    <a:pos x="132" y="60"/>
                  </a:cxn>
                  <a:cxn ang="0">
                    <a:pos x="60" y="0"/>
                  </a:cxn>
                </a:cxnLst>
                <a:rect l="0" t="0" r="r" b="b"/>
                <a:pathLst>
                  <a:path w="204" h="252">
                    <a:moveTo>
                      <a:pt x="60" y="0"/>
                    </a:moveTo>
                    <a:lnTo>
                      <a:pt x="4" y="8"/>
                    </a:lnTo>
                    <a:lnTo>
                      <a:pt x="0" y="112"/>
                    </a:lnTo>
                    <a:lnTo>
                      <a:pt x="24" y="176"/>
                    </a:lnTo>
                    <a:lnTo>
                      <a:pt x="48" y="228"/>
                    </a:lnTo>
                    <a:lnTo>
                      <a:pt x="124" y="252"/>
                    </a:lnTo>
                    <a:lnTo>
                      <a:pt x="204" y="232"/>
                    </a:lnTo>
                    <a:lnTo>
                      <a:pt x="196" y="172"/>
                    </a:lnTo>
                    <a:lnTo>
                      <a:pt x="180" y="112"/>
                    </a:lnTo>
                    <a:lnTo>
                      <a:pt x="132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Freeform 30"/>
              <p:cNvSpPr>
                <a:spLocks/>
              </p:cNvSpPr>
              <p:nvPr/>
            </p:nvSpPr>
            <p:spPr bwMode="auto">
              <a:xfrm>
                <a:off x="3029371" y="4538250"/>
                <a:ext cx="35547" cy="31435"/>
              </a:xfrm>
              <a:custGeom>
                <a:avLst/>
                <a:gdLst/>
                <a:ahLst/>
                <a:cxnLst>
                  <a:cxn ang="0">
                    <a:pos x="23" y="8"/>
                  </a:cxn>
                  <a:cxn ang="0">
                    <a:pos x="0" y="32"/>
                  </a:cxn>
                  <a:cxn ang="0">
                    <a:pos x="28" y="76"/>
                  </a:cxn>
                  <a:cxn ang="0">
                    <a:pos x="76" y="99"/>
                  </a:cxn>
                  <a:cxn ang="0">
                    <a:pos x="112" y="84"/>
                  </a:cxn>
                  <a:cxn ang="0">
                    <a:pos x="104" y="27"/>
                  </a:cxn>
                  <a:cxn ang="0">
                    <a:pos x="72" y="0"/>
                  </a:cxn>
                  <a:cxn ang="0">
                    <a:pos x="23" y="8"/>
                  </a:cxn>
                </a:cxnLst>
                <a:rect l="0" t="0" r="r" b="b"/>
                <a:pathLst>
                  <a:path w="112" h="99">
                    <a:moveTo>
                      <a:pt x="23" y="8"/>
                    </a:moveTo>
                    <a:lnTo>
                      <a:pt x="0" y="32"/>
                    </a:lnTo>
                    <a:lnTo>
                      <a:pt x="28" y="76"/>
                    </a:lnTo>
                    <a:lnTo>
                      <a:pt x="76" y="99"/>
                    </a:lnTo>
                    <a:lnTo>
                      <a:pt x="112" y="84"/>
                    </a:lnTo>
                    <a:lnTo>
                      <a:pt x="104" y="27"/>
                    </a:lnTo>
                    <a:lnTo>
                      <a:pt x="72" y="0"/>
                    </a:ln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31"/>
              <p:cNvSpPr>
                <a:spLocks/>
              </p:cNvSpPr>
              <p:nvPr/>
            </p:nvSpPr>
            <p:spPr bwMode="auto">
              <a:xfrm>
                <a:off x="3149341" y="4675420"/>
                <a:ext cx="26025" cy="46993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6" y="96"/>
                  </a:cxn>
                  <a:cxn ang="0">
                    <a:pos x="30" y="148"/>
                  </a:cxn>
                  <a:cxn ang="0">
                    <a:pos x="66" y="140"/>
                  </a:cxn>
                  <a:cxn ang="0">
                    <a:pos x="82" y="96"/>
                  </a:cxn>
                  <a:cxn ang="0">
                    <a:pos x="54" y="60"/>
                  </a:cxn>
                  <a:cxn ang="0">
                    <a:pos x="42" y="0"/>
                  </a:cxn>
                  <a:cxn ang="0">
                    <a:pos x="0" y="27"/>
                  </a:cxn>
                </a:cxnLst>
                <a:rect l="0" t="0" r="r" b="b"/>
                <a:pathLst>
                  <a:path w="82" h="148">
                    <a:moveTo>
                      <a:pt x="0" y="27"/>
                    </a:moveTo>
                    <a:lnTo>
                      <a:pt x="6" y="96"/>
                    </a:lnTo>
                    <a:lnTo>
                      <a:pt x="30" y="148"/>
                    </a:lnTo>
                    <a:lnTo>
                      <a:pt x="66" y="140"/>
                    </a:lnTo>
                    <a:lnTo>
                      <a:pt x="82" y="96"/>
                    </a:lnTo>
                    <a:lnTo>
                      <a:pt x="54" y="60"/>
                    </a:lnTo>
                    <a:lnTo>
                      <a:pt x="42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Freeform 32"/>
              <p:cNvSpPr>
                <a:spLocks/>
              </p:cNvSpPr>
              <p:nvPr/>
            </p:nvSpPr>
            <p:spPr bwMode="auto">
              <a:xfrm>
                <a:off x="3048414" y="4604612"/>
                <a:ext cx="27612" cy="2381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64" y="75"/>
                  </a:cxn>
                  <a:cxn ang="0">
                    <a:pos x="87" y="19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87" h="75">
                    <a:moveTo>
                      <a:pt x="6" y="0"/>
                    </a:moveTo>
                    <a:lnTo>
                      <a:pt x="0" y="43"/>
                    </a:lnTo>
                    <a:lnTo>
                      <a:pt x="64" y="75"/>
                    </a:lnTo>
                    <a:lnTo>
                      <a:pt x="87" y="19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35"/>
              <p:cNvSpPr>
                <a:spLocks/>
              </p:cNvSpPr>
              <p:nvPr/>
            </p:nvSpPr>
            <p:spPr bwMode="auto">
              <a:xfrm>
                <a:off x="3529563" y="5003102"/>
                <a:ext cx="44433" cy="163841"/>
              </a:xfrm>
              <a:custGeom>
                <a:avLst/>
                <a:gdLst/>
                <a:ahLst/>
                <a:cxnLst>
                  <a:cxn ang="0">
                    <a:pos x="20" y="56"/>
                  </a:cxn>
                  <a:cxn ang="0">
                    <a:pos x="28" y="144"/>
                  </a:cxn>
                  <a:cxn ang="0">
                    <a:pos x="36" y="284"/>
                  </a:cxn>
                  <a:cxn ang="0">
                    <a:pos x="4" y="360"/>
                  </a:cxn>
                  <a:cxn ang="0">
                    <a:pos x="0" y="448"/>
                  </a:cxn>
                  <a:cxn ang="0">
                    <a:pos x="0" y="516"/>
                  </a:cxn>
                  <a:cxn ang="0">
                    <a:pos x="52" y="468"/>
                  </a:cxn>
                  <a:cxn ang="0">
                    <a:pos x="72" y="392"/>
                  </a:cxn>
                  <a:cxn ang="0">
                    <a:pos x="88" y="320"/>
                  </a:cxn>
                  <a:cxn ang="0">
                    <a:pos x="140" y="212"/>
                  </a:cxn>
                  <a:cxn ang="0">
                    <a:pos x="140" y="144"/>
                  </a:cxn>
                  <a:cxn ang="0">
                    <a:pos x="124" y="68"/>
                  </a:cxn>
                  <a:cxn ang="0">
                    <a:pos x="88" y="0"/>
                  </a:cxn>
                  <a:cxn ang="0">
                    <a:pos x="20" y="56"/>
                  </a:cxn>
                </a:cxnLst>
                <a:rect l="0" t="0" r="r" b="b"/>
                <a:pathLst>
                  <a:path w="140" h="516">
                    <a:moveTo>
                      <a:pt x="20" y="56"/>
                    </a:moveTo>
                    <a:lnTo>
                      <a:pt x="28" y="144"/>
                    </a:lnTo>
                    <a:lnTo>
                      <a:pt x="36" y="284"/>
                    </a:lnTo>
                    <a:lnTo>
                      <a:pt x="4" y="360"/>
                    </a:lnTo>
                    <a:lnTo>
                      <a:pt x="0" y="448"/>
                    </a:lnTo>
                    <a:lnTo>
                      <a:pt x="0" y="516"/>
                    </a:lnTo>
                    <a:lnTo>
                      <a:pt x="52" y="468"/>
                    </a:lnTo>
                    <a:lnTo>
                      <a:pt x="72" y="392"/>
                    </a:lnTo>
                    <a:lnTo>
                      <a:pt x="88" y="320"/>
                    </a:lnTo>
                    <a:lnTo>
                      <a:pt x="140" y="212"/>
                    </a:lnTo>
                    <a:lnTo>
                      <a:pt x="140" y="144"/>
                    </a:lnTo>
                    <a:lnTo>
                      <a:pt x="124" y="68"/>
                    </a:lnTo>
                    <a:lnTo>
                      <a:pt x="88" y="0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36"/>
              <p:cNvSpPr>
                <a:spLocks/>
              </p:cNvSpPr>
              <p:nvPr/>
            </p:nvSpPr>
            <p:spPr bwMode="auto">
              <a:xfrm>
                <a:off x="3544797" y="5123760"/>
                <a:ext cx="103466" cy="236236"/>
              </a:xfrm>
              <a:custGeom>
                <a:avLst/>
                <a:gdLst/>
                <a:ahLst/>
                <a:cxnLst>
                  <a:cxn ang="0">
                    <a:pos x="72" y="324"/>
                  </a:cxn>
                  <a:cxn ang="0">
                    <a:pos x="64" y="388"/>
                  </a:cxn>
                  <a:cxn ang="0">
                    <a:pos x="80" y="488"/>
                  </a:cxn>
                  <a:cxn ang="0">
                    <a:pos x="76" y="556"/>
                  </a:cxn>
                  <a:cxn ang="0">
                    <a:pos x="32" y="604"/>
                  </a:cxn>
                  <a:cxn ang="0">
                    <a:pos x="28" y="660"/>
                  </a:cxn>
                  <a:cxn ang="0">
                    <a:pos x="56" y="716"/>
                  </a:cxn>
                  <a:cxn ang="0">
                    <a:pos x="96" y="744"/>
                  </a:cxn>
                  <a:cxn ang="0">
                    <a:pos x="132" y="732"/>
                  </a:cxn>
                  <a:cxn ang="0">
                    <a:pos x="120" y="696"/>
                  </a:cxn>
                  <a:cxn ang="0">
                    <a:pos x="120" y="656"/>
                  </a:cxn>
                  <a:cxn ang="0">
                    <a:pos x="180" y="656"/>
                  </a:cxn>
                  <a:cxn ang="0">
                    <a:pos x="216" y="684"/>
                  </a:cxn>
                  <a:cxn ang="0">
                    <a:pos x="260" y="684"/>
                  </a:cxn>
                  <a:cxn ang="0">
                    <a:pos x="292" y="636"/>
                  </a:cxn>
                  <a:cxn ang="0">
                    <a:pos x="284" y="572"/>
                  </a:cxn>
                  <a:cxn ang="0">
                    <a:pos x="326" y="429"/>
                  </a:cxn>
                  <a:cxn ang="0">
                    <a:pos x="296" y="300"/>
                  </a:cxn>
                  <a:cxn ang="0">
                    <a:pos x="252" y="232"/>
                  </a:cxn>
                  <a:cxn ang="0">
                    <a:pos x="216" y="160"/>
                  </a:cxn>
                  <a:cxn ang="0">
                    <a:pos x="208" y="96"/>
                  </a:cxn>
                  <a:cxn ang="0">
                    <a:pos x="204" y="0"/>
                  </a:cxn>
                  <a:cxn ang="0">
                    <a:pos x="172" y="0"/>
                  </a:cxn>
                  <a:cxn ang="0">
                    <a:pos x="136" y="8"/>
                  </a:cxn>
                  <a:cxn ang="0">
                    <a:pos x="140" y="56"/>
                  </a:cxn>
                  <a:cxn ang="0">
                    <a:pos x="148" y="96"/>
                  </a:cxn>
                  <a:cxn ang="0">
                    <a:pos x="152" y="144"/>
                  </a:cxn>
                  <a:cxn ang="0">
                    <a:pos x="128" y="192"/>
                  </a:cxn>
                  <a:cxn ang="0">
                    <a:pos x="88" y="204"/>
                  </a:cxn>
                  <a:cxn ang="0">
                    <a:pos x="116" y="140"/>
                  </a:cxn>
                  <a:cxn ang="0">
                    <a:pos x="120" y="68"/>
                  </a:cxn>
                  <a:cxn ang="0">
                    <a:pos x="92" y="48"/>
                  </a:cxn>
                  <a:cxn ang="0">
                    <a:pos x="52" y="56"/>
                  </a:cxn>
                  <a:cxn ang="0">
                    <a:pos x="48" y="92"/>
                  </a:cxn>
                  <a:cxn ang="0">
                    <a:pos x="16" y="128"/>
                  </a:cxn>
                  <a:cxn ang="0">
                    <a:pos x="0" y="184"/>
                  </a:cxn>
                  <a:cxn ang="0">
                    <a:pos x="4" y="228"/>
                  </a:cxn>
                  <a:cxn ang="0">
                    <a:pos x="20" y="284"/>
                  </a:cxn>
                  <a:cxn ang="0">
                    <a:pos x="72" y="324"/>
                  </a:cxn>
                </a:cxnLst>
                <a:rect l="0" t="0" r="r" b="b"/>
                <a:pathLst>
                  <a:path w="326" h="744">
                    <a:moveTo>
                      <a:pt x="72" y="324"/>
                    </a:moveTo>
                    <a:lnTo>
                      <a:pt x="64" y="388"/>
                    </a:lnTo>
                    <a:lnTo>
                      <a:pt x="80" y="488"/>
                    </a:lnTo>
                    <a:lnTo>
                      <a:pt x="76" y="556"/>
                    </a:lnTo>
                    <a:lnTo>
                      <a:pt x="32" y="604"/>
                    </a:lnTo>
                    <a:lnTo>
                      <a:pt x="28" y="660"/>
                    </a:lnTo>
                    <a:lnTo>
                      <a:pt x="56" y="716"/>
                    </a:lnTo>
                    <a:lnTo>
                      <a:pt x="96" y="744"/>
                    </a:lnTo>
                    <a:lnTo>
                      <a:pt x="132" y="732"/>
                    </a:lnTo>
                    <a:lnTo>
                      <a:pt x="120" y="696"/>
                    </a:lnTo>
                    <a:lnTo>
                      <a:pt x="120" y="656"/>
                    </a:lnTo>
                    <a:lnTo>
                      <a:pt x="180" y="656"/>
                    </a:lnTo>
                    <a:lnTo>
                      <a:pt x="216" y="684"/>
                    </a:lnTo>
                    <a:lnTo>
                      <a:pt x="260" y="684"/>
                    </a:lnTo>
                    <a:lnTo>
                      <a:pt x="292" y="636"/>
                    </a:lnTo>
                    <a:lnTo>
                      <a:pt x="284" y="572"/>
                    </a:lnTo>
                    <a:lnTo>
                      <a:pt x="326" y="429"/>
                    </a:lnTo>
                    <a:lnTo>
                      <a:pt x="296" y="300"/>
                    </a:lnTo>
                    <a:lnTo>
                      <a:pt x="252" y="232"/>
                    </a:lnTo>
                    <a:lnTo>
                      <a:pt x="216" y="160"/>
                    </a:lnTo>
                    <a:lnTo>
                      <a:pt x="208" y="96"/>
                    </a:lnTo>
                    <a:lnTo>
                      <a:pt x="204" y="0"/>
                    </a:lnTo>
                    <a:lnTo>
                      <a:pt x="172" y="0"/>
                    </a:lnTo>
                    <a:lnTo>
                      <a:pt x="136" y="8"/>
                    </a:lnTo>
                    <a:lnTo>
                      <a:pt x="140" y="56"/>
                    </a:lnTo>
                    <a:lnTo>
                      <a:pt x="148" y="96"/>
                    </a:lnTo>
                    <a:lnTo>
                      <a:pt x="152" y="144"/>
                    </a:lnTo>
                    <a:lnTo>
                      <a:pt x="128" y="192"/>
                    </a:lnTo>
                    <a:lnTo>
                      <a:pt x="88" y="204"/>
                    </a:lnTo>
                    <a:lnTo>
                      <a:pt x="116" y="140"/>
                    </a:lnTo>
                    <a:lnTo>
                      <a:pt x="120" y="68"/>
                    </a:lnTo>
                    <a:lnTo>
                      <a:pt x="92" y="48"/>
                    </a:lnTo>
                    <a:lnTo>
                      <a:pt x="52" y="56"/>
                    </a:lnTo>
                    <a:lnTo>
                      <a:pt x="48" y="92"/>
                    </a:lnTo>
                    <a:lnTo>
                      <a:pt x="16" y="128"/>
                    </a:lnTo>
                    <a:lnTo>
                      <a:pt x="0" y="184"/>
                    </a:lnTo>
                    <a:lnTo>
                      <a:pt x="4" y="228"/>
                    </a:lnTo>
                    <a:lnTo>
                      <a:pt x="20" y="284"/>
                    </a:lnTo>
                    <a:lnTo>
                      <a:pt x="72" y="324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37"/>
              <p:cNvSpPr>
                <a:spLocks/>
              </p:cNvSpPr>
              <p:nvPr/>
            </p:nvSpPr>
            <p:spPr bwMode="auto">
              <a:xfrm>
                <a:off x="3152515" y="4350595"/>
                <a:ext cx="27612" cy="3270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28" y="63"/>
                  </a:cxn>
                  <a:cxn ang="0">
                    <a:pos x="44" y="103"/>
                  </a:cxn>
                  <a:cxn ang="0">
                    <a:pos x="84" y="75"/>
                  </a:cxn>
                  <a:cxn ang="0">
                    <a:pos x="87" y="19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87" h="103">
                    <a:moveTo>
                      <a:pt x="6" y="0"/>
                    </a:moveTo>
                    <a:lnTo>
                      <a:pt x="0" y="43"/>
                    </a:lnTo>
                    <a:lnTo>
                      <a:pt x="28" y="63"/>
                    </a:lnTo>
                    <a:lnTo>
                      <a:pt x="44" y="103"/>
                    </a:lnTo>
                    <a:lnTo>
                      <a:pt x="84" y="75"/>
                    </a:lnTo>
                    <a:lnTo>
                      <a:pt x="87" y="19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38"/>
              <p:cNvSpPr>
                <a:spLocks/>
              </p:cNvSpPr>
              <p:nvPr/>
            </p:nvSpPr>
            <p:spPr bwMode="auto">
              <a:xfrm>
                <a:off x="2940504" y="4392508"/>
                <a:ext cx="17773" cy="2000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28" y="63"/>
                  </a:cxn>
                  <a:cxn ang="0">
                    <a:pos x="56" y="35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56" h="63">
                    <a:moveTo>
                      <a:pt x="6" y="0"/>
                    </a:moveTo>
                    <a:lnTo>
                      <a:pt x="0" y="43"/>
                    </a:lnTo>
                    <a:lnTo>
                      <a:pt x="28" y="63"/>
                    </a:lnTo>
                    <a:lnTo>
                      <a:pt x="56" y="35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40"/>
              <p:cNvSpPr>
                <a:spLocks/>
              </p:cNvSpPr>
              <p:nvPr/>
            </p:nvSpPr>
            <p:spPr bwMode="auto">
              <a:xfrm>
                <a:off x="2769119" y="4401081"/>
                <a:ext cx="29199" cy="25402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0" y="48"/>
                  </a:cxn>
                  <a:cxn ang="0">
                    <a:pos x="32" y="76"/>
                  </a:cxn>
                  <a:cxn ang="0">
                    <a:pos x="64" y="80"/>
                  </a:cxn>
                  <a:cxn ang="0">
                    <a:pos x="92" y="52"/>
                  </a:cxn>
                  <a:cxn ang="0">
                    <a:pos x="87" y="24"/>
                  </a:cxn>
                  <a:cxn ang="0">
                    <a:pos x="44" y="0"/>
                  </a:cxn>
                  <a:cxn ang="0">
                    <a:pos x="6" y="5"/>
                  </a:cxn>
                </a:cxnLst>
                <a:rect l="0" t="0" r="r" b="b"/>
                <a:pathLst>
                  <a:path w="92" h="80">
                    <a:moveTo>
                      <a:pt x="6" y="5"/>
                    </a:moveTo>
                    <a:lnTo>
                      <a:pt x="0" y="48"/>
                    </a:lnTo>
                    <a:lnTo>
                      <a:pt x="32" y="76"/>
                    </a:lnTo>
                    <a:lnTo>
                      <a:pt x="64" y="80"/>
                    </a:lnTo>
                    <a:lnTo>
                      <a:pt x="92" y="52"/>
                    </a:lnTo>
                    <a:lnTo>
                      <a:pt x="87" y="24"/>
                    </a:lnTo>
                    <a:lnTo>
                      <a:pt x="44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41"/>
              <p:cNvSpPr>
                <a:spLocks/>
              </p:cNvSpPr>
              <p:nvPr/>
            </p:nvSpPr>
            <p:spPr bwMode="auto">
              <a:xfrm>
                <a:off x="2932887" y="4599532"/>
                <a:ext cx="20312" cy="2381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28" y="75"/>
                  </a:cxn>
                  <a:cxn ang="0">
                    <a:pos x="64" y="75"/>
                  </a:cxn>
                  <a:cxn ang="0">
                    <a:pos x="60" y="47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64" h="75">
                    <a:moveTo>
                      <a:pt x="6" y="0"/>
                    </a:moveTo>
                    <a:lnTo>
                      <a:pt x="0" y="43"/>
                    </a:lnTo>
                    <a:lnTo>
                      <a:pt x="28" y="75"/>
                    </a:lnTo>
                    <a:lnTo>
                      <a:pt x="64" y="75"/>
                    </a:lnTo>
                    <a:lnTo>
                      <a:pt x="60" y="47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7264809" y="3383881"/>
              <a:ext cx="1114090" cy="919650"/>
            </a:xfrm>
            <a:custGeom>
              <a:avLst/>
              <a:gdLst/>
              <a:ahLst/>
              <a:cxnLst>
                <a:cxn ang="0">
                  <a:pos x="42" y="164"/>
                </a:cxn>
                <a:cxn ang="0">
                  <a:pos x="211" y="73"/>
                </a:cxn>
                <a:cxn ang="0">
                  <a:pos x="458" y="27"/>
                </a:cxn>
                <a:cxn ang="0">
                  <a:pos x="687" y="9"/>
                </a:cxn>
                <a:cxn ang="0">
                  <a:pos x="851" y="45"/>
                </a:cxn>
                <a:cxn ang="0">
                  <a:pos x="1071" y="119"/>
                </a:cxn>
                <a:cxn ang="0">
                  <a:pos x="1318" y="146"/>
                </a:cxn>
                <a:cxn ang="0">
                  <a:pos x="1491" y="82"/>
                </a:cxn>
                <a:cxn ang="0">
                  <a:pos x="1628" y="183"/>
                </a:cxn>
                <a:cxn ang="0">
                  <a:pos x="1848" y="109"/>
                </a:cxn>
                <a:cxn ang="0">
                  <a:pos x="2168" y="64"/>
                </a:cxn>
                <a:cxn ang="0">
                  <a:pos x="2552" y="55"/>
                </a:cxn>
                <a:cxn ang="0">
                  <a:pos x="2707" y="91"/>
                </a:cxn>
                <a:cxn ang="0">
                  <a:pos x="2844" y="146"/>
                </a:cxn>
                <a:cxn ang="0">
                  <a:pos x="3082" y="283"/>
                </a:cxn>
                <a:cxn ang="0">
                  <a:pos x="3164" y="365"/>
                </a:cxn>
                <a:cxn ang="0">
                  <a:pos x="3329" y="466"/>
                </a:cxn>
                <a:cxn ang="0">
                  <a:pos x="3530" y="594"/>
                </a:cxn>
                <a:cxn ang="0">
                  <a:pos x="3585" y="786"/>
                </a:cxn>
                <a:cxn ang="0">
                  <a:pos x="3338" y="859"/>
                </a:cxn>
                <a:cxn ang="0">
                  <a:pos x="3146" y="786"/>
                </a:cxn>
                <a:cxn ang="0">
                  <a:pos x="2972" y="777"/>
                </a:cxn>
                <a:cxn ang="0">
                  <a:pos x="3000" y="996"/>
                </a:cxn>
                <a:cxn ang="0">
                  <a:pos x="2918" y="1252"/>
                </a:cxn>
                <a:cxn ang="0">
                  <a:pos x="2854" y="1554"/>
                </a:cxn>
                <a:cxn ang="0">
                  <a:pos x="2716" y="1865"/>
                </a:cxn>
                <a:cxn ang="0">
                  <a:pos x="2543" y="2057"/>
                </a:cxn>
                <a:cxn ang="0">
                  <a:pos x="2387" y="2176"/>
                </a:cxn>
                <a:cxn ang="0">
                  <a:pos x="2232" y="2221"/>
                </a:cxn>
                <a:cxn ang="0">
                  <a:pos x="2232" y="2450"/>
                </a:cxn>
                <a:cxn ang="0">
                  <a:pos x="2058" y="2523"/>
                </a:cxn>
                <a:cxn ang="0">
                  <a:pos x="1875" y="2395"/>
                </a:cxn>
                <a:cxn ang="0">
                  <a:pos x="1766" y="2615"/>
                </a:cxn>
                <a:cxn ang="0">
                  <a:pos x="1619" y="2605"/>
                </a:cxn>
                <a:cxn ang="0">
                  <a:pos x="1427" y="2770"/>
                </a:cxn>
                <a:cxn ang="0">
                  <a:pos x="1180" y="2743"/>
                </a:cxn>
                <a:cxn ang="0">
                  <a:pos x="1025" y="2743"/>
                </a:cxn>
                <a:cxn ang="0">
                  <a:pos x="1043" y="2880"/>
                </a:cxn>
                <a:cxn ang="0">
                  <a:pos x="956" y="2886"/>
                </a:cxn>
                <a:cxn ang="0">
                  <a:pos x="872" y="2742"/>
                </a:cxn>
                <a:cxn ang="0">
                  <a:pos x="836" y="2550"/>
                </a:cxn>
                <a:cxn ang="0">
                  <a:pos x="884" y="2454"/>
                </a:cxn>
                <a:cxn ang="0">
                  <a:pos x="932" y="2322"/>
                </a:cxn>
                <a:cxn ang="0">
                  <a:pos x="728" y="2394"/>
                </a:cxn>
                <a:cxn ang="0">
                  <a:pos x="627" y="2221"/>
                </a:cxn>
                <a:cxn ang="0">
                  <a:pos x="635" y="2075"/>
                </a:cxn>
                <a:cxn ang="0">
                  <a:pos x="627" y="1938"/>
                </a:cxn>
                <a:cxn ang="0">
                  <a:pos x="619" y="1810"/>
                </a:cxn>
                <a:cxn ang="0">
                  <a:pos x="673" y="1634"/>
                </a:cxn>
                <a:cxn ang="0">
                  <a:pos x="660" y="1426"/>
                </a:cxn>
                <a:cxn ang="0">
                  <a:pos x="625" y="1306"/>
                </a:cxn>
                <a:cxn ang="0">
                  <a:pos x="625" y="1146"/>
                </a:cxn>
                <a:cxn ang="0">
                  <a:pos x="537" y="1034"/>
                </a:cxn>
                <a:cxn ang="0">
                  <a:pos x="441" y="890"/>
                </a:cxn>
                <a:cxn ang="0">
                  <a:pos x="417" y="674"/>
                </a:cxn>
                <a:cxn ang="0">
                  <a:pos x="257" y="626"/>
                </a:cxn>
                <a:cxn ang="0">
                  <a:pos x="97" y="618"/>
                </a:cxn>
                <a:cxn ang="0">
                  <a:pos x="24" y="484"/>
                </a:cxn>
                <a:cxn ang="0">
                  <a:pos x="33" y="375"/>
                </a:cxn>
                <a:cxn ang="0">
                  <a:pos x="42" y="237"/>
                </a:cxn>
              </a:cxnLst>
              <a:rect l="0" t="0" r="r" b="b"/>
              <a:pathLst>
                <a:path w="3585" h="2958">
                  <a:moveTo>
                    <a:pt x="42" y="237"/>
                  </a:moveTo>
                  <a:lnTo>
                    <a:pt x="42" y="164"/>
                  </a:lnTo>
                  <a:lnTo>
                    <a:pt x="129" y="109"/>
                  </a:lnTo>
                  <a:lnTo>
                    <a:pt x="211" y="73"/>
                  </a:lnTo>
                  <a:lnTo>
                    <a:pt x="303" y="36"/>
                  </a:lnTo>
                  <a:lnTo>
                    <a:pt x="458" y="27"/>
                  </a:lnTo>
                  <a:lnTo>
                    <a:pt x="577" y="36"/>
                  </a:lnTo>
                  <a:lnTo>
                    <a:pt x="687" y="9"/>
                  </a:lnTo>
                  <a:lnTo>
                    <a:pt x="769" y="0"/>
                  </a:lnTo>
                  <a:lnTo>
                    <a:pt x="851" y="45"/>
                  </a:lnTo>
                  <a:lnTo>
                    <a:pt x="934" y="91"/>
                  </a:lnTo>
                  <a:lnTo>
                    <a:pt x="1071" y="119"/>
                  </a:lnTo>
                  <a:lnTo>
                    <a:pt x="1180" y="146"/>
                  </a:lnTo>
                  <a:lnTo>
                    <a:pt x="1318" y="146"/>
                  </a:lnTo>
                  <a:lnTo>
                    <a:pt x="1418" y="128"/>
                  </a:lnTo>
                  <a:lnTo>
                    <a:pt x="1491" y="82"/>
                  </a:lnTo>
                  <a:lnTo>
                    <a:pt x="1537" y="146"/>
                  </a:lnTo>
                  <a:lnTo>
                    <a:pt x="1628" y="183"/>
                  </a:lnTo>
                  <a:lnTo>
                    <a:pt x="1729" y="137"/>
                  </a:lnTo>
                  <a:lnTo>
                    <a:pt x="1848" y="109"/>
                  </a:lnTo>
                  <a:lnTo>
                    <a:pt x="2040" y="82"/>
                  </a:lnTo>
                  <a:lnTo>
                    <a:pt x="2168" y="64"/>
                  </a:lnTo>
                  <a:lnTo>
                    <a:pt x="2332" y="45"/>
                  </a:lnTo>
                  <a:lnTo>
                    <a:pt x="2552" y="55"/>
                  </a:lnTo>
                  <a:lnTo>
                    <a:pt x="2598" y="64"/>
                  </a:lnTo>
                  <a:lnTo>
                    <a:pt x="2707" y="91"/>
                  </a:lnTo>
                  <a:lnTo>
                    <a:pt x="2735" y="146"/>
                  </a:lnTo>
                  <a:lnTo>
                    <a:pt x="2844" y="146"/>
                  </a:lnTo>
                  <a:lnTo>
                    <a:pt x="2899" y="237"/>
                  </a:lnTo>
                  <a:lnTo>
                    <a:pt x="3082" y="283"/>
                  </a:lnTo>
                  <a:lnTo>
                    <a:pt x="3164" y="301"/>
                  </a:lnTo>
                  <a:lnTo>
                    <a:pt x="3164" y="365"/>
                  </a:lnTo>
                  <a:lnTo>
                    <a:pt x="3292" y="393"/>
                  </a:lnTo>
                  <a:lnTo>
                    <a:pt x="3329" y="466"/>
                  </a:lnTo>
                  <a:lnTo>
                    <a:pt x="3439" y="539"/>
                  </a:lnTo>
                  <a:lnTo>
                    <a:pt x="3530" y="594"/>
                  </a:lnTo>
                  <a:lnTo>
                    <a:pt x="3585" y="695"/>
                  </a:lnTo>
                  <a:lnTo>
                    <a:pt x="3585" y="786"/>
                  </a:lnTo>
                  <a:lnTo>
                    <a:pt x="3466" y="813"/>
                  </a:lnTo>
                  <a:lnTo>
                    <a:pt x="3338" y="859"/>
                  </a:lnTo>
                  <a:lnTo>
                    <a:pt x="3247" y="823"/>
                  </a:lnTo>
                  <a:lnTo>
                    <a:pt x="3146" y="786"/>
                  </a:lnTo>
                  <a:lnTo>
                    <a:pt x="3064" y="740"/>
                  </a:lnTo>
                  <a:lnTo>
                    <a:pt x="2972" y="777"/>
                  </a:lnTo>
                  <a:lnTo>
                    <a:pt x="2982" y="896"/>
                  </a:lnTo>
                  <a:lnTo>
                    <a:pt x="3000" y="996"/>
                  </a:lnTo>
                  <a:lnTo>
                    <a:pt x="2982" y="1069"/>
                  </a:lnTo>
                  <a:lnTo>
                    <a:pt x="2918" y="1252"/>
                  </a:lnTo>
                  <a:lnTo>
                    <a:pt x="2881" y="1380"/>
                  </a:lnTo>
                  <a:lnTo>
                    <a:pt x="2854" y="1554"/>
                  </a:lnTo>
                  <a:lnTo>
                    <a:pt x="2716" y="1719"/>
                  </a:lnTo>
                  <a:lnTo>
                    <a:pt x="2716" y="1865"/>
                  </a:lnTo>
                  <a:lnTo>
                    <a:pt x="2698" y="1993"/>
                  </a:lnTo>
                  <a:lnTo>
                    <a:pt x="2543" y="2057"/>
                  </a:lnTo>
                  <a:lnTo>
                    <a:pt x="2406" y="2039"/>
                  </a:lnTo>
                  <a:lnTo>
                    <a:pt x="2387" y="2176"/>
                  </a:lnTo>
                  <a:lnTo>
                    <a:pt x="2278" y="2139"/>
                  </a:lnTo>
                  <a:lnTo>
                    <a:pt x="2232" y="2221"/>
                  </a:lnTo>
                  <a:lnTo>
                    <a:pt x="2268" y="2313"/>
                  </a:lnTo>
                  <a:lnTo>
                    <a:pt x="2232" y="2450"/>
                  </a:lnTo>
                  <a:lnTo>
                    <a:pt x="2186" y="2596"/>
                  </a:lnTo>
                  <a:lnTo>
                    <a:pt x="2058" y="2523"/>
                  </a:lnTo>
                  <a:lnTo>
                    <a:pt x="2031" y="2432"/>
                  </a:lnTo>
                  <a:lnTo>
                    <a:pt x="1875" y="2395"/>
                  </a:lnTo>
                  <a:lnTo>
                    <a:pt x="1875" y="2587"/>
                  </a:lnTo>
                  <a:lnTo>
                    <a:pt x="1766" y="2615"/>
                  </a:lnTo>
                  <a:lnTo>
                    <a:pt x="1665" y="2459"/>
                  </a:lnTo>
                  <a:lnTo>
                    <a:pt x="1619" y="2605"/>
                  </a:lnTo>
                  <a:lnTo>
                    <a:pt x="1564" y="2724"/>
                  </a:lnTo>
                  <a:lnTo>
                    <a:pt x="1427" y="2770"/>
                  </a:lnTo>
                  <a:lnTo>
                    <a:pt x="1308" y="2761"/>
                  </a:lnTo>
                  <a:lnTo>
                    <a:pt x="1180" y="2743"/>
                  </a:lnTo>
                  <a:lnTo>
                    <a:pt x="1098" y="2706"/>
                  </a:lnTo>
                  <a:lnTo>
                    <a:pt x="1025" y="2743"/>
                  </a:lnTo>
                  <a:lnTo>
                    <a:pt x="1025" y="2816"/>
                  </a:lnTo>
                  <a:lnTo>
                    <a:pt x="1043" y="2880"/>
                  </a:lnTo>
                  <a:lnTo>
                    <a:pt x="939" y="2958"/>
                  </a:lnTo>
                  <a:lnTo>
                    <a:pt x="956" y="2886"/>
                  </a:lnTo>
                  <a:lnTo>
                    <a:pt x="932" y="2814"/>
                  </a:lnTo>
                  <a:lnTo>
                    <a:pt x="872" y="2742"/>
                  </a:lnTo>
                  <a:lnTo>
                    <a:pt x="836" y="2658"/>
                  </a:lnTo>
                  <a:lnTo>
                    <a:pt x="836" y="2550"/>
                  </a:lnTo>
                  <a:lnTo>
                    <a:pt x="920" y="2502"/>
                  </a:lnTo>
                  <a:lnTo>
                    <a:pt x="884" y="2454"/>
                  </a:lnTo>
                  <a:lnTo>
                    <a:pt x="992" y="2346"/>
                  </a:lnTo>
                  <a:lnTo>
                    <a:pt x="932" y="2322"/>
                  </a:lnTo>
                  <a:lnTo>
                    <a:pt x="848" y="2406"/>
                  </a:lnTo>
                  <a:lnTo>
                    <a:pt x="728" y="2394"/>
                  </a:lnTo>
                  <a:lnTo>
                    <a:pt x="660" y="2340"/>
                  </a:lnTo>
                  <a:lnTo>
                    <a:pt x="627" y="2221"/>
                  </a:lnTo>
                  <a:lnTo>
                    <a:pt x="693" y="2167"/>
                  </a:lnTo>
                  <a:lnTo>
                    <a:pt x="635" y="2075"/>
                  </a:lnTo>
                  <a:lnTo>
                    <a:pt x="669" y="1993"/>
                  </a:lnTo>
                  <a:lnTo>
                    <a:pt x="627" y="1938"/>
                  </a:lnTo>
                  <a:lnTo>
                    <a:pt x="578" y="1883"/>
                  </a:lnTo>
                  <a:lnTo>
                    <a:pt x="619" y="1810"/>
                  </a:lnTo>
                  <a:lnTo>
                    <a:pt x="643" y="1719"/>
                  </a:lnTo>
                  <a:lnTo>
                    <a:pt x="673" y="1634"/>
                  </a:lnTo>
                  <a:lnTo>
                    <a:pt x="681" y="1538"/>
                  </a:lnTo>
                  <a:lnTo>
                    <a:pt x="660" y="1426"/>
                  </a:lnTo>
                  <a:lnTo>
                    <a:pt x="627" y="1371"/>
                  </a:lnTo>
                  <a:lnTo>
                    <a:pt x="625" y="1306"/>
                  </a:lnTo>
                  <a:lnTo>
                    <a:pt x="673" y="1234"/>
                  </a:lnTo>
                  <a:lnTo>
                    <a:pt x="625" y="1146"/>
                  </a:lnTo>
                  <a:lnTo>
                    <a:pt x="545" y="1114"/>
                  </a:lnTo>
                  <a:lnTo>
                    <a:pt x="537" y="1034"/>
                  </a:lnTo>
                  <a:lnTo>
                    <a:pt x="481" y="938"/>
                  </a:lnTo>
                  <a:lnTo>
                    <a:pt x="441" y="890"/>
                  </a:lnTo>
                  <a:lnTo>
                    <a:pt x="441" y="770"/>
                  </a:lnTo>
                  <a:lnTo>
                    <a:pt x="417" y="674"/>
                  </a:lnTo>
                  <a:lnTo>
                    <a:pt x="337" y="634"/>
                  </a:lnTo>
                  <a:lnTo>
                    <a:pt x="257" y="626"/>
                  </a:lnTo>
                  <a:lnTo>
                    <a:pt x="169" y="626"/>
                  </a:lnTo>
                  <a:lnTo>
                    <a:pt x="97" y="618"/>
                  </a:lnTo>
                  <a:lnTo>
                    <a:pt x="24" y="567"/>
                  </a:lnTo>
                  <a:lnTo>
                    <a:pt x="24" y="484"/>
                  </a:lnTo>
                  <a:lnTo>
                    <a:pt x="0" y="420"/>
                  </a:lnTo>
                  <a:lnTo>
                    <a:pt x="33" y="375"/>
                  </a:lnTo>
                  <a:lnTo>
                    <a:pt x="25" y="298"/>
                  </a:lnTo>
                  <a:lnTo>
                    <a:pt x="42" y="23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1080" y="82117"/>
            <a:ext cx="3501492" cy="3454021"/>
            <a:chOff x="5327210" y="2315571"/>
            <a:chExt cx="2132873" cy="2176939"/>
          </a:xfrm>
        </p:grpSpPr>
        <p:grpSp>
          <p:nvGrpSpPr>
            <p:cNvPr id="78" name="组合 77"/>
            <p:cNvGrpSpPr/>
            <p:nvPr/>
          </p:nvGrpSpPr>
          <p:grpSpPr>
            <a:xfrm>
              <a:off x="5375689" y="2315571"/>
              <a:ext cx="1226897" cy="1217805"/>
              <a:chOff x="864834" y="1306513"/>
              <a:chExt cx="1253019" cy="1243733"/>
            </a:xfrm>
          </p:grpSpPr>
          <p:sp>
            <p:nvSpPr>
              <p:cNvPr id="169" name="Freeform 71"/>
              <p:cNvSpPr>
                <a:spLocks/>
              </p:cNvSpPr>
              <p:nvPr/>
            </p:nvSpPr>
            <p:spPr bwMode="auto">
              <a:xfrm>
                <a:off x="864834" y="1306513"/>
                <a:ext cx="1253019" cy="1243733"/>
              </a:xfrm>
              <a:custGeom>
                <a:avLst/>
                <a:gdLst/>
                <a:ahLst/>
                <a:cxnLst>
                  <a:cxn ang="0">
                    <a:pos x="1665" y="3177"/>
                  </a:cxn>
                  <a:cxn ang="0">
                    <a:pos x="1643" y="2839"/>
                  </a:cxn>
                  <a:cxn ang="0">
                    <a:pos x="1259" y="2878"/>
                  </a:cxn>
                  <a:cxn ang="0">
                    <a:pos x="866" y="2653"/>
                  </a:cxn>
                  <a:cxn ang="0">
                    <a:pos x="653" y="2307"/>
                  </a:cxn>
                  <a:cxn ang="0">
                    <a:pos x="242" y="2062"/>
                  </a:cxn>
                  <a:cxn ang="0">
                    <a:pos x="12" y="1942"/>
                  </a:cxn>
                  <a:cxn ang="0">
                    <a:pos x="95" y="1524"/>
                  </a:cxn>
                  <a:cxn ang="0">
                    <a:pos x="204" y="1174"/>
                  </a:cxn>
                  <a:cxn ang="0">
                    <a:pos x="516" y="1042"/>
                  </a:cxn>
                  <a:cxn ang="0">
                    <a:pos x="662" y="787"/>
                  </a:cxn>
                  <a:cxn ang="0">
                    <a:pos x="899" y="466"/>
                  </a:cxn>
                  <a:cxn ang="0">
                    <a:pos x="599" y="408"/>
                  </a:cxn>
                  <a:cxn ang="0">
                    <a:pos x="660" y="117"/>
                  </a:cxn>
                  <a:cxn ang="0">
                    <a:pos x="791" y="240"/>
                  </a:cxn>
                  <a:cxn ang="0">
                    <a:pos x="1100" y="417"/>
                  </a:cxn>
                  <a:cxn ang="0">
                    <a:pos x="1356" y="660"/>
                  </a:cxn>
                  <a:cxn ang="0">
                    <a:pos x="1332" y="910"/>
                  </a:cxn>
                  <a:cxn ang="0">
                    <a:pos x="1596" y="948"/>
                  </a:cxn>
                  <a:cxn ang="0">
                    <a:pos x="1883" y="934"/>
                  </a:cxn>
                  <a:cxn ang="0">
                    <a:pos x="2112" y="946"/>
                  </a:cxn>
                  <a:cxn ang="0">
                    <a:pos x="1823" y="648"/>
                  </a:cxn>
                  <a:cxn ang="0">
                    <a:pos x="2078" y="589"/>
                  </a:cxn>
                  <a:cxn ang="0">
                    <a:pos x="2243" y="840"/>
                  </a:cxn>
                  <a:cxn ang="0">
                    <a:pos x="2339" y="1245"/>
                  </a:cxn>
                  <a:cxn ang="0">
                    <a:pos x="2834" y="1582"/>
                  </a:cxn>
                  <a:cxn ang="0">
                    <a:pos x="3251" y="1630"/>
                  </a:cxn>
                  <a:cxn ang="0">
                    <a:pos x="3350" y="1344"/>
                  </a:cxn>
                  <a:cxn ang="0">
                    <a:pos x="3441" y="1066"/>
                  </a:cxn>
                  <a:cxn ang="0">
                    <a:pos x="3636" y="1209"/>
                  </a:cxn>
                  <a:cxn ang="0">
                    <a:pos x="3792" y="1605"/>
                  </a:cxn>
                  <a:cxn ang="0">
                    <a:pos x="3948" y="1786"/>
                  </a:cxn>
                  <a:cxn ang="0">
                    <a:pos x="3696" y="2007"/>
                  </a:cxn>
                  <a:cxn ang="0">
                    <a:pos x="3675" y="2235"/>
                  </a:cxn>
                  <a:cxn ang="0">
                    <a:pos x="3575" y="2506"/>
                  </a:cxn>
                  <a:cxn ang="0">
                    <a:pos x="3630" y="2767"/>
                  </a:cxn>
                  <a:cxn ang="0">
                    <a:pos x="3458" y="2928"/>
                  </a:cxn>
                  <a:cxn ang="0">
                    <a:pos x="3393" y="3214"/>
                  </a:cxn>
                  <a:cxn ang="0">
                    <a:pos x="3437" y="3327"/>
                  </a:cxn>
                  <a:cxn ang="0">
                    <a:pos x="3384" y="3643"/>
                  </a:cxn>
                  <a:cxn ang="0">
                    <a:pos x="3188" y="3871"/>
                  </a:cxn>
                  <a:cxn ang="0">
                    <a:pos x="2941" y="3862"/>
                  </a:cxn>
                  <a:cxn ang="0">
                    <a:pos x="2695" y="3762"/>
                  </a:cxn>
                  <a:cxn ang="0">
                    <a:pos x="2504" y="3753"/>
                  </a:cxn>
                  <a:cxn ang="0">
                    <a:pos x="2363" y="3490"/>
                  </a:cxn>
                  <a:cxn ang="0">
                    <a:pos x="2293" y="3299"/>
                  </a:cxn>
                  <a:cxn ang="0">
                    <a:pos x="2109" y="3263"/>
                  </a:cxn>
                </a:cxnLst>
                <a:rect l="0" t="0" r="r" b="b"/>
                <a:pathLst>
                  <a:path w="3948" h="3917">
                    <a:moveTo>
                      <a:pt x="2004" y="3264"/>
                    </a:moveTo>
                    <a:lnTo>
                      <a:pt x="1788" y="3262"/>
                    </a:lnTo>
                    <a:lnTo>
                      <a:pt x="1665" y="3177"/>
                    </a:lnTo>
                    <a:lnTo>
                      <a:pt x="1608" y="3084"/>
                    </a:lnTo>
                    <a:lnTo>
                      <a:pt x="1610" y="2971"/>
                    </a:lnTo>
                    <a:lnTo>
                      <a:pt x="1643" y="2839"/>
                    </a:lnTo>
                    <a:lnTo>
                      <a:pt x="1548" y="2770"/>
                    </a:lnTo>
                    <a:lnTo>
                      <a:pt x="1434" y="2829"/>
                    </a:lnTo>
                    <a:lnTo>
                      <a:pt x="1259" y="2878"/>
                    </a:lnTo>
                    <a:lnTo>
                      <a:pt x="1127" y="2805"/>
                    </a:lnTo>
                    <a:lnTo>
                      <a:pt x="995" y="2782"/>
                    </a:lnTo>
                    <a:lnTo>
                      <a:pt x="866" y="2653"/>
                    </a:lnTo>
                    <a:lnTo>
                      <a:pt x="792" y="2551"/>
                    </a:lnTo>
                    <a:lnTo>
                      <a:pt x="768" y="2424"/>
                    </a:lnTo>
                    <a:lnTo>
                      <a:pt x="653" y="2307"/>
                    </a:lnTo>
                    <a:lnTo>
                      <a:pt x="455" y="2157"/>
                    </a:lnTo>
                    <a:lnTo>
                      <a:pt x="336" y="2037"/>
                    </a:lnTo>
                    <a:lnTo>
                      <a:pt x="242" y="2062"/>
                    </a:lnTo>
                    <a:lnTo>
                      <a:pt x="107" y="2109"/>
                    </a:lnTo>
                    <a:lnTo>
                      <a:pt x="36" y="2040"/>
                    </a:lnTo>
                    <a:lnTo>
                      <a:pt x="12" y="1942"/>
                    </a:lnTo>
                    <a:lnTo>
                      <a:pt x="0" y="1791"/>
                    </a:lnTo>
                    <a:lnTo>
                      <a:pt x="33" y="1668"/>
                    </a:lnTo>
                    <a:lnTo>
                      <a:pt x="95" y="1524"/>
                    </a:lnTo>
                    <a:lnTo>
                      <a:pt x="180" y="1450"/>
                    </a:lnTo>
                    <a:lnTo>
                      <a:pt x="143" y="1354"/>
                    </a:lnTo>
                    <a:lnTo>
                      <a:pt x="204" y="1174"/>
                    </a:lnTo>
                    <a:lnTo>
                      <a:pt x="333" y="1090"/>
                    </a:lnTo>
                    <a:lnTo>
                      <a:pt x="443" y="1053"/>
                    </a:lnTo>
                    <a:lnTo>
                      <a:pt x="516" y="1042"/>
                    </a:lnTo>
                    <a:lnTo>
                      <a:pt x="563" y="949"/>
                    </a:lnTo>
                    <a:lnTo>
                      <a:pt x="600" y="862"/>
                    </a:lnTo>
                    <a:lnTo>
                      <a:pt x="662" y="787"/>
                    </a:lnTo>
                    <a:lnTo>
                      <a:pt x="767" y="693"/>
                    </a:lnTo>
                    <a:lnTo>
                      <a:pt x="947" y="681"/>
                    </a:lnTo>
                    <a:lnTo>
                      <a:pt x="899" y="466"/>
                    </a:lnTo>
                    <a:lnTo>
                      <a:pt x="815" y="406"/>
                    </a:lnTo>
                    <a:lnTo>
                      <a:pt x="708" y="382"/>
                    </a:lnTo>
                    <a:lnTo>
                      <a:pt x="599" y="408"/>
                    </a:lnTo>
                    <a:lnTo>
                      <a:pt x="539" y="322"/>
                    </a:lnTo>
                    <a:lnTo>
                      <a:pt x="588" y="202"/>
                    </a:lnTo>
                    <a:lnTo>
                      <a:pt x="660" y="117"/>
                    </a:lnTo>
                    <a:lnTo>
                      <a:pt x="723" y="0"/>
                    </a:lnTo>
                    <a:lnTo>
                      <a:pt x="753" y="121"/>
                    </a:lnTo>
                    <a:lnTo>
                      <a:pt x="791" y="240"/>
                    </a:lnTo>
                    <a:lnTo>
                      <a:pt x="920" y="271"/>
                    </a:lnTo>
                    <a:lnTo>
                      <a:pt x="1026" y="375"/>
                    </a:lnTo>
                    <a:lnTo>
                      <a:pt x="1100" y="417"/>
                    </a:lnTo>
                    <a:lnTo>
                      <a:pt x="1212" y="466"/>
                    </a:lnTo>
                    <a:lnTo>
                      <a:pt x="1310" y="562"/>
                    </a:lnTo>
                    <a:lnTo>
                      <a:pt x="1356" y="660"/>
                    </a:lnTo>
                    <a:lnTo>
                      <a:pt x="1440" y="768"/>
                    </a:lnTo>
                    <a:lnTo>
                      <a:pt x="1344" y="837"/>
                    </a:lnTo>
                    <a:lnTo>
                      <a:pt x="1332" y="910"/>
                    </a:lnTo>
                    <a:lnTo>
                      <a:pt x="1436" y="861"/>
                    </a:lnTo>
                    <a:lnTo>
                      <a:pt x="1548" y="852"/>
                    </a:lnTo>
                    <a:lnTo>
                      <a:pt x="1596" y="948"/>
                    </a:lnTo>
                    <a:lnTo>
                      <a:pt x="1704" y="1018"/>
                    </a:lnTo>
                    <a:lnTo>
                      <a:pt x="1773" y="910"/>
                    </a:lnTo>
                    <a:lnTo>
                      <a:pt x="1883" y="934"/>
                    </a:lnTo>
                    <a:lnTo>
                      <a:pt x="1980" y="993"/>
                    </a:lnTo>
                    <a:lnTo>
                      <a:pt x="2099" y="1029"/>
                    </a:lnTo>
                    <a:lnTo>
                      <a:pt x="2112" y="946"/>
                    </a:lnTo>
                    <a:lnTo>
                      <a:pt x="2100" y="873"/>
                    </a:lnTo>
                    <a:lnTo>
                      <a:pt x="1995" y="795"/>
                    </a:lnTo>
                    <a:lnTo>
                      <a:pt x="1823" y="648"/>
                    </a:lnTo>
                    <a:lnTo>
                      <a:pt x="1847" y="576"/>
                    </a:lnTo>
                    <a:lnTo>
                      <a:pt x="1944" y="492"/>
                    </a:lnTo>
                    <a:lnTo>
                      <a:pt x="2078" y="589"/>
                    </a:lnTo>
                    <a:lnTo>
                      <a:pt x="2183" y="645"/>
                    </a:lnTo>
                    <a:lnTo>
                      <a:pt x="2232" y="729"/>
                    </a:lnTo>
                    <a:lnTo>
                      <a:pt x="2243" y="840"/>
                    </a:lnTo>
                    <a:lnTo>
                      <a:pt x="2279" y="972"/>
                    </a:lnTo>
                    <a:lnTo>
                      <a:pt x="2292" y="1116"/>
                    </a:lnTo>
                    <a:lnTo>
                      <a:pt x="2339" y="1245"/>
                    </a:lnTo>
                    <a:lnTo>
                      <a:pt x="2483" y="1306"/>
                    </a:lnTo>
                    <a:lnTo>
                      <a:pt x="2580" y="1425"/>
                    </a:lnTo>
                    <a:lnTo>
                      <a:pt x="2834" y="1582"/>
                    </a:lnTo>
                    <a:lnTo>
                      <a:pt x="2906" y="1533"/>
                    </a:lnTo>
                    <a:lnTo>
                      <a:pt x="3129" y="1594"/>
                    </a:lnTo>
                    <a:lnTo>
                      <a:pt x="3251" y="1630"/>
                    </a:lnTo>
                    <a:lnTo>
                      <a:pt x="3311" y="1512"/>
                    </a:lnTo>
                    <a:lnTo>
                      <a:pt x="3407" y="1452"/>
                    </a:lnTo>
                    <a:lnTo>
                      <a:pt x="3350" y="1344"/>
                    </a:lnTo>
                    <a:lnTo>
                      <a:pt x="3323" y="1219"/>
                    </a:lnTo>
                    <a:lnTo>
                      <a:pt x="3371" y="1114"/>
                    </a:lnTo>
                    <a:lnTo>
                      <a:pt x="3441" y="1066"/>
                    </a:lnTo>
                    <a:lnTo>
                      <a:pt x="3539" y="1092"/>
                    </a:lnTo>
                    <a:lnTo>
                      <a:pt x="3542" y="1177"/>
                    </a:lnTo>
                    <a:lnTo>
                      <a:pt x="3636" y="1209"/>
                    </a:lnTo>
                    <a:lnTo>
                      <a:pt x="3708" y="1332"/>
                    </a:lnTo>
                    <a:lnTo>
                      <a:pt x="3749" y="1450"/>
                    </a:lnTo>
                    <a:lnTo>
                      <a:pt x="3792" y="1605"/>
                    </a:lnTo>
                    <a:lnTo>
                      <a:pt x="3887" y="1617"/>
                    </a:lnTo>
                    <a:lnTo>
                      <a:pt x="3852" y="1690"/>
                    </a:lnTo>
                    <a:lnTo>
                      <a:pt x="3948" y="1786"/>
                    </a:lnTo>
                    <a:lnTo>
                      <a:pt x="3866" y="1834"/>
                    </a:lnTo>
                    <a:lnTo>
                      <a:pt x="3810" y="1938"/>
                    </a:lnTo>
                    <a:lnTo>
                      <a:pt x="3696" y="2007"/>
                    </a:lnTo>
                    <a:lnTo>
                      <a:pt x="3731" y="2091"/>
                    </a:lnTo>
                    <a:lnTo>
                      <a:pt x="3677" y="2170"/>
                    </a:lnTo>
                    <a:lnTo>
                      <a:pt x="3675" y="2235"/>
                    </a:lnTo>
                    <a:lnTo>
                      <a:pt x="3611" y="2284"/>
                    </a:lnTo>
                    <a:lnTo>
                      <a:pt x="3576" y="2383"/>
                    </a:lnTo>
                    <a:lnTo>
                      <a:pt x="3575" y="2506"/>
                    </a:lnTo>
                    <a:lnTo>
                      <a:pt x="3614" y="2614"/>
                    </a:lnTo>
                    <a:lnTo>
                      <a:pt x="3648" y="2703"/>
                    </a:lnTo>
                    <a:lnTo>
                      <a:pt x="3630" y="2767"/>
                    </a:lnTo>
                    <a:lnTo>
                      <a:pt x="3509" y="2802"/>
                    </a:lnTo>
                    <a:lnTo>
                      <a:pt x="3492" y="2871"/>
                    </a:lnTo>
                    <a:lnTo>
                      <a:pt x="3458" y="2928"/>
                    </a:lnTo>
                    <a:lnTo>
                      <a:pt x="3429" y="3015"/>
                    </a:lnTo>
                    <a:lnTo>
                      <a:pt x="3429" y="3087"/>
                    </a:lnTo>
                    <a:lnTo>
                      <a:pt x="3393" y="3214"/>
                    </a:lnTo>
                    <a:lnTo>
                      <a:pt x="3383" y="3301"/>
                    </a:lnTo>
                    <a:lnTo>
                      <a:pt x="3356" y="3415"/>
                    </a:lnTo>
                    <a:lnTo>
                      <a:pt x="3437" y="3327"/>
                    </a:lnTo>
                    <a:lnTo>
                      <a:pt x="3440" y="3397"/>
                    </a:lnTo>
                    <a:lnTo>
                      <a:pt x="3447" y="3501"/>
                    </a:lnTo>
                    <a:lnTo>
                      <a:pt x="3384" y="3643"/>
                    </a:lnTo>
                    <a:lnTo>
                      <a:pt x="3347" y="3775"/>
                    </a:lnTo>
                    <a:lnTo>
                      <a:pt x="3317" y="3904"/>
                    </a:lnTo>
                    <a:lnTo>
                      <a:pt x="3188" y="3871"/>
                    </a:lnTo>
                    <a:lnTo>
                      <a:pt x="3118" y="3917"/>
                    </a:lnTo>
                    <a:lnTo>
                      <a:pt x="3019" y="3917"/>
                    </a:lnTo>
                    <a:lnTo>
                      <a:pt x="2941" y="3862"/>
                    </a:lnTo>
                    <a:lnTo>
                      <a:pt x="2843" y="3808"/>
                    </a:lnTo>
                    <a:lnTo>
                      <a:pt x="2744" y="3835"/>
                    </a:lnTo>
                    <a:lnTo>
                      <a:pt x="2695" y="3762"/>
                    </a:lnTo>
                    <a:lnTo>
                      <a:pt x="2638" y="3681"/>
                    </a:lnTo>
                    <a:lnTo>
                      <a:pt x="2561" y="3708"/>
                    </a:lnTo>
                    <a:lnTo>
                      <a:pt x="2504" y="3753"/>
                    </a:lnTo>
                    <a:lnTo>
                      <a:pt x="2469" y="3644"/>
                    </a:lnTo>
                    <a:lnTo>
                      <a:pt x="2434" y="3553"/>
                    </a:lnTo>
                    <a:lnTo>
                      <a:pt x="2363" y="3490"/>
                    </a:lnTo>
                    <a:lnTo>
                      <a:pt x="2370" y="3408"/>
                    </a:lnTo>
                    <a:lnTo>
                      <a:pt x="2370" y="3317"/>
                    </a:lnTo>
                    <a:lnTo>
                      <a:pt x="2293" y="3299"/>
                    </a:lnTo>
                    <a:lnTo>
                      <a:pt x="2222" y="3299"/>
                    </a:lnTo>
                    <a:lnTo>
                      <a:pt x="2166" y="3327"/>
                    </a:lnTo>
                    <a:lnTo>
                      <a:pt x="2109" y="3263"/>
                    </a:lnTo>
                    <a:lnTo>
                      <a:pt x="2039" y="3263"/>
                    </a:lnTo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0" name="Freeform 64"/>
              <p:cNvSpPr>
                <a:spLocks/>
              </p:cNvSpPr>
              <p:nvPr/>
            </p:nvSpPr>
            <p:spPr bwMode="auto">
              <a:xfrm>
                <a:off x="1927191" y="2005661"/>
                <a:ext cx="148941" cy="337665"/>
              </a:xfrm>
              <a:custGeom>
                <a:avLst/>
                <a:gdLst/>
                <a:ahLst/>
                <a:cxnLst>
                  <a:cxn ang="0">
                    <a:pos x="244" y="484"/>
                  </a:cxn>
                  <a:cxn ang="0">
                    <a:pos x="216" y="548"/>
                  </a:cxn>
                  <a:cxn ang="0">
                    <a:pos x="180" y="524"/>
                  </a:cxn>
                  <a:cxn ang="0">
                    <a:pos x="152" y="536"/>
                  </a:cxn>
                  <a:cxn ang="0">
                    <a:pos x="84" y="556"/>
                  </a:cxn>
                  <a:cxn ang="0">
                    <a:pos x="36" y="600"/>
                  </a:cxn>
                  <a:cxn ang="0">
                    <a:pos x="0" y="672"/>
                  </a:cxn>
                  <a:cxn ang="0">
                    <a:pos x="16" y="740"/>
                  </a:cxn>
                  <a:cxn ang="0">
                    <a:pos x="32" y="780"/>
                  </a:cxn>
                  <a:cxn ang="0">
                    <a:pos x="48" y="848"/>
                  </a:cxn>
                  <a:cxn ang="0">
                    <a:pos x="68" y="924"/>
                  </a:cxn>
                  <a:cxn ang="0">
                    <a:pos x="131" y="857"/>
                  </a:cxn>
                  <a:cxn ang="0">
                    <a:pos x="202" y="750"/>
                  </a:cxn>
                  <a:cxn ang="0">
                    <a:pos x="274" y="797"/>
                  </a:cxn>
                  <a:cxn ang="0">
                    <a:pos x="336" y="716"/>
                  </a:cxn>
                  <a:cxn ang="0">
                    <a:pos x="344" y="608"/>
                  </a:cxn>
                  <a:cxn ang="0">
                    <a:pos x="404" y="412"/>
                  </a:cxn>
                  <a:cxn ang="0">
                    <a:pos x="384" y="240"/>
                  </a:cxn>
                  <a:cxn ang="0">
                    <a:pos x="280" y="0"/>
                  </a:cxn>
                  <a:cxn ang="0">
                    <a:pos x="236" y="52"/>
                  </a:cxn>
                  <a:cxn ang="0">
                    <a:pos x="200" y="56"/>
                  </a:cxn>
                  <a:cxn ang="0">
                    <a:pos x="164" y="96"/>
                  </a:cxn>
                  <a:cxn ang="0">
                    <a:pos x="160" y="168"/>
                  </a:cxn>
                  <a:cxn ang="0">
                    <a:pos x="176" y="236"/>
                  </a:cxn>
                  <a:cxn ang="0">
                    <a:pos x="200" y="312"/>
                  </a:cxn>
                  <a:cxn ang="0">
                    <a:pos x="256" y="380"/>
                  </a:cxn>
                  <a:cxn ang="0">
                    <a:pos x="244" y="484"/>
                  </a:cxn>
                </a:cxnLst>
                <a:rect l="0" t="0" r="r" b="b"/>
                <a:pathLst>
                  <a:path w="404" h="924">
                    <a:moveTo>
                      <a:pt x="244" y="484"/>
                    </a:moveTo>
                    <a:lnTo>
                      <a:pt x="216" y="548"/>
                    </a:lnTo>
                    <a:lnTo>
                      <a:pt x="180" y="524"/>
                    </a:lnTo>
                    <a:lnTo>
                      <a:pt x="152" y="536"/>
                    </a:lnTo>
                    <a:lnTo>
                      <a:pt x="84" y="556"/>
                    </a:lnTo>
                    <a:lnTo>
                      <a:pt x="36" y="600"/>
                    </a:lnTo>
                    <a:lnTo>
                      <a:pt x="0" y="672"/>
                    </a:lnTo>
                    <a:lnTo>
                      <a:pt x="16" y="740"/>
                    </a:lnTo>
                    <a:lnTo>
                      <a:pt x="32" y="780"/>
                    </a:lnTo>
                    <a:lnTo>
                      <a:pt x="48" y="848"/>
                    </a:lnTo>
                    <a:lnTo>
                      <a:pt x="68" y="924"/>
                    </a:lnTo>
                    <a:lnTo>
                      <a:pt x="131" y="857"/>
                    </a:lnTo>
                    <a:lnTo>
                      <a:pt x="202" y="750"/>
                    </a:lnTo>
                    <a:lnTo>
                      <a:pt x="274" y="797"/>
                    </a:lnTo>
                    <a:lnTo>
                      <a:pt x="336" y="716"/>
                    </a:lnTo>
                    <a:lnTo>
                      <a:pt x="344" y="608"/>
                    </a:lnTo>
                    <a:lnTo>
                      <a:pt x="404" y="412"/>
                    </a:lnTo>
                    <a:lnTo>
                      <a:pt x="384" y="240"/>
                    </a:lnTo>
                    <a:lnTo>
                      <a:pt x="280" y="0"/>
                    </a:lnTo>
                    <a:lnTo>
                      <a:pt x="236" y="52"/>
                    </a:lnTo>
                    <a:lnTo>
                      <a:pt x="200" y="56"/>
                    </a:lnTo>
                    <a:lnTo>
                      <a:pt x="164" y="96"/>
                    </a:lnTo>
                    <a:lnTo>
                      <a:pt x="160" y="168"/>
                    </a:lnTo>
                    <a:lnTo>
                      <a:pt x="176" y="236"/>
                    </a:lnTo>
                    <a:lnTo>
                      <a:pt x="200" y="312"/>
                    </a:lnTo>
                    <a:lnTo>
                      <a:pt x="256" y="380"/>
                    </a:lnTo>
                    <a:lnTo>
                      <a:pt x="244" y="484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4" name="Freeform 8"/>
            <p:cNvSpPr>
              <a:spLocks noChangeArrowheads="1"/>
            </p:cNvSpPr>
            <p:nvPr/>
          </p:nvSpPr>
          <p:spPr bwMode="auto">
            <a:xfrm>
              <a:off x="6403499" y="3261594"/>
              <a:ext cx="1056584" cy="859305"/>
            </a:xfrm>
            <a:custGeom>
              <a:avLst/>
              <a:gdLst>
                <a:gd name="T0" fmla="*/ 0 w 980890"/>
                <a:gd name="T1" fmla="*/ 0 h 821762"/>
                <a:gd name="T2" fmla="*/ 980890 w 980890"/>
                <a:gd name="T3" fmla="*/ 821762 h 821762"/>
              </a:gdLst>
              <a:ahLst/>
              <a:cxnLst/>
              <a:rect l="T0" t="T1" r="T2" b="T3"/>
              <a:pathLst>
                <a:path w="980890" h="821762">
                  <a:moveTo>
                    <a:pt x="78827" y="0"/>
                  </a:moveTo>
                  <a:lnTo>
                    <a:pt x="99088" y="12772"/>
                  </a:lnTo>
                  <a:lnTo>
                    <a:pt x="101586" y="55808"/>
                  </a:lnTo>
                  <a:lnTo>
                    <a:pt x="114909" y="81630"/>
                  </a:lnTo>
                  <a:lnTo>
                    <a:pt x="141832" y="88294"/>
                  </a:lnTo>
                  <a:lnTo>
                    <a:pt x="174862" y="81630"/>
                  </a:lnTo>
                  <a:lnTo>
                    <a:pt x="208169" y="96623"/>
                  </a:lnTo>
                  <a:lnTo>
                    <a:pt x="241198" y="114393"/>
                  </a:lnTo>
                  <a:lnTo>
                    <a:pt x="277280" y="128276"/>
                  </a:lnTo>
                  <a:lnTo>
                    <a:pt x="319192" y="148267"/>
                  </a:lnTo>
                  <a:lnTo>
                    <a:pt x="373316" y="154931"/>
                  </a:lnTo>
                  <a:lnTo>
                    <a:pt x="418557" y="164926"/>
                  </a:lnTo>
                  <a:lnTo>
                    <a:pt x="451587" y="184917"/>
                  </a:lnTo>
                  <a:lnTo>
                    <a:pt x="481563" y="188249"/>
                  </a:lnTo>
                  <a:lnTo>
                    <a:pt x="514593" y="188249"/>
                  </a:lnTo>
                  <a:lnTo>
                    <a:pt x="544569" y="174922"/>
                  </a:lnTo>
                  <a:lnTo>
                    <a:pt x="577598" y="171590"/>
                  </a:lnTo>
                  <a:lnTo>
                    <a:pt x="619787" y="178254"/>
                  </a:lnTo>
                  <a:lnTo>
                    <a:pt x="661976" y="184917"/>
                  </a:lnTo>
                  <a:lnTo>
                    <a:pt x="695005" y="171590"/>
                  </a:lnTo>
                  <a:lnTo>
                    <a:pt x="728035" y="181585"/>
                  </a:lnTo>
                  <a:lnTo>
                    <a:pt x="769946" y="188249"/>
                  </a:lnTo>
                  <a:lnTo>
                    <a:pt x="805751" y="195468"/>
                  </a:lnTo>
                  <a:lnTo>
                    <a:pt x="805751" y="215737"/>
                  </a:lnTo>
                  <a:lnTo>
                    <a:pt x="801032" y="232674"/>
                  </a:lnTo>
                  <a:lnTo>
                    <a:pt x="803253" y="254053"/>
                  </a:lnTo>
                  <a:lnTo>
                    <a:pt x="794093" y="266547"/>
                  </a:lnTo>
                  <a:lnTo>
                    <a:pt x="800755" y="284317"/>
                  </a:lnTo>
                  <a:lnTo>
                    <a:pt x="800755" y="307362"/>
                  </a:lnTo>
                  <a:lnTo>
                    <a:pt x="821017" y="321523"/>
                  </a:lnTo>
                  <a:lnTo>
                    <a:pt x="841001" y="323744"/>
                  </a:lnTo>
                  <a:lnTo>
                    <a:pt x="865426" y="323744"/>
                  </a:lnTo>
                  <a:lnTo>
                    <a:pt x="887631" y="325965"/>
                  </a:lnTo>
                  <a:lnTo>
                    <a:pt x="909835" y="337071"/>
                  </a:lnTo>
                  <a:lnTo>
                    <a:pt x="916497" y="363726"/>
                  </a:lnTo>
                  <a:lnTo>
                    <a:pt x="916497" y="397045"/>
                  </a:lnTo>
                  <a:lnTo>
                    <a:pt x="927599" y="410372"/>
                  </a:lnTo>
                  <a:lnTo>
                    <a:pt x="943142" y="437027"/>
                  </a:lnTo>
                  <a:lnTo>
                    <a:pt x="945363" y="459239"/>
                  </a:lnTo>
                  <a:lnTo>
                    <a:pt x="967567" y="468124"/>
                  </a:lnTo>
                  <a:lnTo>
                    <a:pt x="980890" y="492558"/>
                  </a:lnTo>
                  <a:lnTo>
                    <a:pt x="967567" y="512549"/>
                  </a:lnTo>
                  <a:lnTo>
                    <a:pt x="968122" y="530596"/>
                  </a:lnTo>
                  <a:lnTo>
                    <a:pt x="977282" y="545867"/>
                  </a:lnTo>
                  <a:lnTo>
                    <a:pt x="979259" y="556420"/>
                  </a:lnTo>
                  <a:lnTo>
                    <a:pt x="979763" y="556999"/>
                  </a:lnTo>
                  <a:lnTo>
                    <a:pt x="979372" y="557020"/>
                  </a:lnTo>
                  <a:cubicBezTo>
                    <a:pt x="976356" y="557179"/>
                    <a:pt x="967309" y="558426"/>
                    <a:pt x="961665" y="557953"/>
                  </a:cubicBezTo>
                  <a:lnTo>
                    <a:pt x="945509" y="554184"/>
                  </a:lnTo>
                  <a:cubicBezTo>
                    <a:pt x="944538" y="558955"/>
                    <a:pt x="943567" y="563679"/>
                    <a:pt x="942595" y="568450"/>
                  </a:cubicBezTo>
                  <a:cubicBezTo>
                    <a:pt x="939770" y="567162"/>
                    <a:pt x="936857" y="565922"/>
                    <a:pt x="934032" y="564633"/>
                  </a:cubicBezTo>
                  <a:cubicBezTo>
                    <a:pt x="933679" y="561150"/>
                    <a:pt x="933414" y="557667"/>
                    <a:pt x="933061" y="554184"/>
                  </a:cubicBezTo>
                  <a:cubicBezTo>
                    <a:pt x="931825" y="550367"/>
                    <a:pt x="930500" y="546550"/>
                    <a:pt x="929264" y="542733"/>
                  </a:cubicBezTo>
                  <a:lnTo>
                    <a:pt x="924497" y="530375"/>
                  </a:lnTo>
                  <a:lnTo>
                    <a:pt x="913108" y="525604"/>
                  </a:lnTo>
                  <a:lnTo>
                    <a:pt x="902603" y="528466"/>
                  </a:lnTo>
                  <a:cubicBezTo>
                    <a:pt x="899777" y="531949"/>
                    <a:pt x="896864" y="535433"/>
                    <a:pt x="894039" y="538916"/>
                  </a:cubicBezTo>
                  <a:cubicBezTo>
                    <a:pt x="892097" y="541778"/>
                    <a:pt x="890243" y="544641"/>
                    <a:pt x="888300" y="547504"/>
                  </a:cubicBezTo>
                  <a:cubicBezTo>
                    <a:pt x="887329" y="551607"/>
                    <a:pt x="886446" y="555759"/>
                    <a:pt x="885475" y="559862"/>
                  </a:cubicBezTo>
                  <a:lnTo>
                    <a:pt x="877883" y="565588"/>
                  </a:lnTo>
                  <a:cubicBezTo>
                    <a:pt x="875676" y="570025"/>
                    <a:pt x="873380" y="574510"/>
                    <a:pt x="871173" y="578947"/>
                  </a:cubicBezTo>
                  <a:lnTo>
                    <a:pt x="850250" y="578947"/>
                  </a:lnTo>
                  <a:lnTo>
                    <a:pt x="838773" y="575130"/>
                  </a:lnTo>
                  <a:lnTo>
                    <a:pt x="823588" y="579854"/>
                  </a:lnTo>
                  <a:lnTo>
                    <a:pt x="811228" y="569405"/>
                  </a:lnTo>
                  <a:cubicBezTo>
                    <a:pt x="809021" y="572268"/>
                    <a:pt x="806726" y="575130"/>
                    <a:pt x="804518" y="577993"/>
                  </a:cubicBezTo>
                  <a:lnTo>
                    <a:pt x="793130" y="579854"/>
                  </a:lnTo>
                  <a:lnTo>
                    <a:pt x="778828" y="582717"/>
                  </a:lnTo>
                  <a:lnTo>
                    <a:pt x="763554" y="588442"/>
                  </a:lnTo>
                  <a:lnTo>
                    <a:pt x="745456" y="589397"/>
                  </a:lnTo>
                  <a:cubicBezTo>
                    <a:pt x="744220" y="596363"/>
                    <a:pt x="742896" y="603377"/>
                    <a:pt x="741660" y="610343"/>
                  </a:cubicBezTo>
                  <a:lnTo>
                    <a:pt x="735039" y="628426"/>
                  </a:lnTo>
                  <a:lnTo>
                    <a:pt x="727358" y="647512"/>
                  </a:lnTo>
                  <a:lnTo>
                    <a:pt x="713144" y="646558"/>
                  </a:lnTo>
                  <a:lnTo>
                    <a:pt x="697871" y="645603"/>
                  </a:lnTo>
                  <a:cubicBezTo>
                    <a:pt x="697253" y="649420"/>
                    <a:pt x="696546" y="653190"/>
                    <a:pt x="695928" y="657007"/>
                  </a:cubicBezTo>
                  <a:cubicBezTo>
                    <a:pt x="694339" y="660204"/>
                    <a:pt x="692750" y="663353"/>
                    <a:pt x="691161" y="666550"/>
                  </a:cubicBezTo>
                  <a:lnTo>
                    <a:pt x="680744" y="667504"/>
                  </a:lnTo>
                  <a:cubicBezTo>
                    <a:pt x="680390" y="664307"/>
                    <a:pt x="680126" y="661158"/>
                    <a:pt x="679772" y="657961"/>
                  </a:cubicBezTo>
                  <a:cubicBezTo>
                    <a:pt x="678183" y="654812"/>
                    <a:pt x="676594" y="651615"/>
                    <a:pt x="675005" y="648466"/>
                  </a:cubicBezTo>
                  <a:lnTo>
                    <a:pt x="670238" y="637015"/>
                  </a:lnTo>
                  <a:lnTo>
                    <a:pt x="658849" y="647512"/>
                  </a:lnTo>
                  <a:cubicBezTo>
                    <a:pt x="658496" y="650995"/>
                    <a:pt x="658231" y="654478"/>
                    <a:pt x="657878" y="657961"/>
                  </a:cubicBezTo>
                  <a:cubicBezTo>
                    <a:pt x="656642" y="661778"/>
                    <a:pt x="655318" y="665595"/>
                    <a:pt x="654082" y="669412"/>
                  </a:cubicBezTo>
                  <a:lnTo>
                    <a:pt x="643576" y="665595"/>
                  </a:lnTo>
                  <a:lnTo>
                    <a:pt x="629274" y="664641"/>
                  </a:lnTo>
                  <a:lnTo>
                    <a:pt x="614972" y="654144"/>
                  </a:lnTo>
                  <a:lnTo>
                    <a:pt x="598816" y="646558"/>
                  </a:lnTo>
                  <a:lnTo>
                    <a:pt x="587427" y="660824"/>
                  </a:lnTo>
                  <a:cubicBezTo>
                    <a:pt x="588398" y="664641"/>
                    <a:pt x="589281" y="668458"/>
                    <a:pt x="590252" y="672275"/>
                  </a:cubicBezTo>
                  <a:cubicBezTo>
                    <a:pt x="592194" y="675424"/>
                    <a:pt x="594048" y="678621"/>
                    <a:pt x="595990" y="681770"/>
                  </a:cubicBezTo>
                  <a:lnTo>
                    <a:pt x="605525" y="693222"/>
                  </a:lnTo>
                  <a:cubicBezTo>
                    <a:pt x="607379" y="696371"/>
                    <a:pt x="609321" y="699568"/>
                    <a:pt x="611175" y="702717"/>
                  </a:cubicBezTo>
                  <a:lnTo>
                    <a:pt x="620710" y="712259"/>
                  </a:lnTo>
                  <a:cubicBezTo>
                    <a:pt x="621063" y="715122"/>
                    <a:pt x="621328" y="717985"/>
                    <a:pt x="621681" y="720848"/>
                  </a:cubicBezTo>
                  <a:lnTo>
                    <a:pt x="616914" y="734160"/>
                  </a:lnTo>
                  <a:cubicBezTo>
                    <a:pt x="616561" y="738311"/>
                    <a:pt x="616296" y="742414"/>
                    <a:pt x="615943" y="746565"/>
                  </a:cubicBezTo>
                  <a:lnTo>
                    <a:pt x="620710" y="758923"/>
                  </a:lnTo>
                  <a:cubicBezTo>
                    <a:pt x="618768" y="762120"/>
                    <a:pt x="616914" y="765269"/>
                    <a:pt x="614972" y="768466"/>
                  </a:cubicBezTo>
                  <a:cubicBezTo>
                    <a:pt x="615943" y="772569"/>
                    <a:pt x="616914" y="776720"/>
                    <a:pt x="617885" y="780824"/>
                  </a:cubicBezTo>
                  <a:cubicBezTo>
                    <a:pt x="619474" y="784307"/>
                    <a:pt x="621063" y="787838"/>
                    <a:pt x="622652" y="791321"/>
                  </a:cubicBezTo>
                  <a:lnTo>
                    <a:pt x="622652" y="802724"/>
                  </a:lnTo>
                  <a:lnTo>
                    <a:pt x="606408" y="802724"/>
                  </a:lnTo>
                  <a:lnTo>
                    <a:pt x="598816" y="812267"/>
                  </a:lnTo>
                  <a:lnTo>
                    <a:pt x="587427" y="821762"/>
                  </a:lnTo>
                  <a:lnTo>
                    <a:pt x="577892" y="809404"/>
                  </a:lnTo>
                  <a:lnTo>
                    <a:pt x="567386" y="803679"/>
                  </a:lnTo>
                  <a:lnTo>
                    <a:pt x="556880" y="793229"/>
                  </a:lnTo>
                  <a:lnTo>
                    <a:pt x="556880" y="783687"/>
                  </a:lnTo>
                  <a:lnTo>
                    <a:pt x="547346" y="778915"/>
                  </a:lnTo>
                  <a:lnTo>
                    <a:pt x="533132" y="774144"/>
                  </a:lnTo>
                  <a:lnTo>
                    <a:pt x="524568" y="764649"/>
                  </a:lnTo>
                  <a:lnTo>
                    <a:pt x="511237" y="757969"/>
                  </a:lnTo>
                  <a:lnTo>
                    <a:pt x="498789" y="760832"/>
                  </a:lnTo>
                  <a:lnTo>
                    <a:pt x="494022" y="771281"/>
                  </a:lnTo>
                  <a:cubicBezTo>
                    <a:pt x="493757" y="775098"/>
                    <a:pt x="493404" y="778915"/>
                    <a:pt x="493139" y="782732"/>
                  </a:cubicBezTo>
                  <a:lnTo>
                    <a:pt x="479808" y="796045"/>
                  </a:lnTo>
                  <a:lnTo>
                    <a:pt x="469302" y="795090"/>
                  </a:lnTo>
                  <a:lnTo>
                    <a:pt x="455971" y="796999"/>
                  </a:lnTo>
                  <a:lnTo>
                    <a:pt x="451204" y="790367"/>
                  </a:lnTo>
                  <a:lnTo>
                    <a:pt x="441669" y="786549"/>
                  </a:lnTo>
                  <a:lnTo>
                    <a:pt x="429309" y="785595"/>
                  </a:lnTo>
                  <a:lnTo>
                    <a:pt x="419774" y="792275"/>
                  </a:lnTo>
                  <a:lnTo>
                    <a:pt x="409269" y="800816"/>
                  </a:lnTo>
                  <a:lnTo>
                    <a:pt x="399734" y="795090"/>
                  </a:lnTo>
                  <a:lnTo>
                    <a:pt x="389316" y="791321"/>
                  </a:lnTo>
                  <a:lnTo>
                    <a:pt x="386403" y="782732"/>
                  </a:lnTo>
                  <a:cubicBezTo>
                    <a:pt x="386138" y="779536"/>
                    <a:pt x="385785" y="776386"/>
                    <a:pt x="385520" y="773190"/>
                  </a:cubicBezTo>
                  <a:cubicBezTo>
                    <a:pt x="383313" y="770041"/>
                    <a:pt x="381018" y="766844"/>
                    <a:pt x="378810" y="763695"/>
                  </a:cubicBezTo>
                  <a:lnTo>
                    <a:pt x="369276" y="754152"/>
                  </a:lnTo>
                  <a:cubicBezTo>
                    <a:pt x="369629" y="750669"/>
                    <a:pt x="369894" y="747186"/>
                    <a:pt x="370247" y="743703"/>
                  </a:cubicBezTo>
                  <a:cubicBezTo>
                    <a:pt x="371218" y="739552"/>
                    <a:pt x="372101" y="735448"/>
                    <a:pt x="373072" y="731297"/>
                  </a:cubicBezTo>
                  <a:lnTo>
                    <a:pt x="377839" y="717985"/>
                  </a:lnTo>
                  <a:lnTo>
                    <a:pt x="380753" y="706534"/>
                  </a:lnTo>
                  <a:lnTo>
                    <a:pt x="367422" y="698947"/>
                  </a:lnTo>
                  <a:lnTo>
                    <a:pt x="364508" y="687496"/>
                  </a:lnTo>
                  <a:cubicBezTo>
                    <a:pt x="361948" y="684633"/>
                    <a:pt x="359476" y="681770"/>
                    <a:pt x="356916" y="678907"/>
                  </a:cubicBezTo>
                  <a:lnTo>
                    <a:pt x="369276" y="668458"/>
                  </a:lnTo>
                  <a:lnTo>
                    <a:pt x="376957" y="659870"/>
                  </a:lnTo>
                  <a:lnTo>
                    <a:pt x="366451" y="656053"/>
                  </a:lnTo>
                  <a:cubicBezTo>
                    <a:pt x="362301" y="651949"/>
                    <a:pt x="358240" y="647798"/>
                    <a:pt x="354091" y="643695"/>
                  </a:cubicBezTo>
                  <a:cubicBezTo>
                    <a:pt x="350559" y="640212"/>
                    <a:pt x="347116" y="636681"/>
                    <a:pt x="343585" y="633198"/>
                  </a:cubicBezTo>
                  <a:lnTo>
                    <a:pt x="333079" y="626566"/>
                  </a:lnTo>
                  <a:lnTo>
                    <a:pt x="324516" y="616069"/>
                  </a:lnTo>
                  <a:cubicBezTo>
                    <a:pt x="322573" y="612252"/>
                    <a:pt x="320719" y="608434"/>
                    <a:pt x="318777" y="604617"/>
                  </a:cubicBezTo>
                  <a:cubicBezTo>
                    <a:pt x="316923" y="600180"/>
                    <a:pt x="314981" y="595743"/>
                    <a:pt x="313127" y="591305"/>
                  </a:cubicBezTo>
                  <a:lnTo>
                    <a:pt x="303592" y="577993"/>
                  </a:lnTo>
                  <a:cubicBezTo>
                    <a:pt x="305181" y="574510"/>
                    <a:pt x="306770" y="570979"/>
                    <a:pt x="308359" y="567496"/>
                  </a:cubicBezTo>
                  <a:lnTo>
                    <a:pt x="320719" y="554184"/>
                  </a:lnTo>
                  <a:cubicBezTo>
                    <a:pt x="319748" y="549747"/>
                    <a:pt x="318865" y="545262"/>
                    <a:pt x="317894" y="540824"/>
                  </a:cubicBezTo>
                  <a:lnTo>
                    <a:pt x="314981" y="530375"/>
                  </a:lnTo>
                  <a:cubicBezTo>
                    <a:pt x="313127" y="525604"/>
                    <a:pt x="311185" y="520832"/>
                    <a:pt x="309331" y="516061"/>
                  </a:cubicBezTo>
                  <a:cubicBezTo>
                    <a:pt x="309595" y="510049"/>
                    <a:pt x="309949" y="503989"/>
                    <a:pt x="310213" y="497977"/>
                  </a:cubicBezTo>
                  <a:cubicBezTo>
                    <a:pt x="309242" y="493826"/>
                    <a:pt x="308359" y="489723"/>
                    <a:pt x="307388" y="485572"/>
                  </a:cubicBezTo>
                  <a:lnTo>
                    <a:pt x="288319" y="482757"/>
                  </a:lnTo>
                  <a:cubicBezTo>
                    <a:pt x="286465" y="480228"/>
                    <a:pt x="284523" y="477651"/>
                    <a:pt x="282669" y="475123"/>
                  </a:cubicBezTo>
                  <a:cubicBezTo>
                    <a:pt x="283640" y="470971"/>
                    <a:pt x="284523" y="466868"/>
                    <a:pt x="285494" y="462717"/>
                  </a:cubicBezTo>
                  <a:cubicBezTo>
                    <a:pt x="282934" y="458900"/>
                    <a:pt x="280462" y="455131"/>
                    <a:pt x="277901" y="451313"/>
                  </a:cubicBezTo>
                  <a:lnTo>
                    <a:pt x="266424" y="448451"/>
                  </a:lnTo>
                  <a:lnTo>
                    <a:pt x="255036" y="452268"/>
                  </a:lnTo>
                  <a:lnTo>
                    <a:pt x="244530" y="456085"/>
                  </a:lnTo>
                  <a:cubicBezTo>
                    <a:pt x="241970" y="460856"/>
                    <a:pt x="239498" y="465580"/>
                    <a:pt x="236937" y="470351"/>
                  </a:cubicBezTo>
                  <a:lnTo>
                    <a:pt x="224577" y="478940"/>
                  </a:lnTo>
                  <a:lnTo>
                    <a:pt x="210275" y="489389"/>
                  </a:lnTo>
                  <a:lnTo>
                    <a:pt x="201712" y="484618"/>
                  </a:lnTo>
                  <a:lnTo>
                    <a:pt x="191206" y="474168"/>
                  </a:lnTo>
                  <a:lnTo>
                    <a:pt x="179817" y="467488"/>
                  </a:lnTo>
                  <a:lnTo>
                    <a:pt x="161719" y="478940"/>
                  </a:lnTo>
                  <a:lnTo>
                    <a:pt x="148388" y="477985"/>
                  </a:lnTo>
                  <a:cubicBezTo>
                    <a:pt x="148653" y="485286"/>
                    <a:pt x="149006" y="492586"/>
                    <a:pt x="149271" y="499886"/>
                  </a:cubicBezTo>
                  <a:lnTo>
                    <a:pt x="159777" y="511289"/>
                  </a:lnTo>
                  <a:lnTo>
                    <a:pt x="159777" y="523695"/>
                  </a:lnTo>
                  <a:lnTo>
                    <a:pt x="144503" y="528466"/>
                  </a:lnTo>
                  <a:cubicBezTo>
                    <a:pt x="143532" y="531329"/>
                    <a:pt x="142649" y="534144"/>
                    <a:pt x="141678" y="537007"/>
                  </a:cubicBezTo>
                  <a:cubicBezTo>
                    <a:pt x="141060" y="540204"/>
                    <a:pt x="140354" y="543353"/>
                    <a:pt x="139736" y="546550"/>
                  </a:cubicBezTo>
                  <a:lnTo>
                    <a:pt x="129318" y="551321"/>
                  </a:lnTo>
                  <a:cubicBezTo>
                    <a:pt x="126493" y="554184"/>
                    <a:pt x="123580" y="556999"/>
                    <a:pt x="120755" y="559862"/>
                  </a:cubicBezTo>
                  <a:cubicBezTo>
                    <a:pt x="118548" y="564967"/>
                    <a:pt x="116252" y="570025"/>
                    <a:pt x="114045" y="575130"/>
                  </a:cubicBezTo>
                  <a:lnTo>
                    <a:pt x="109278" y="586534"/>
                  </a:lnTo>
                  <a:lnTo>
                    <a:pt x="98819" y="600261"/>
                  </a:lnTo>
                  <a:lnTo>
                    <a:pt x="94092" y="606673"/>
                  </a:lnTo>
                  <a:lnTo>
                    <a:pt x="90914" y="613051"/>
                  </a:lnTo>
                  <a:lnTo>
                    <a:pt x="78827" y="581407"/>
                  </a:lnTo>
                  <a:lnTo>
                    <a:pt x="96590" y="535594"/>
                  </a:lnTo>
                  <a:lnTo>
                    <a:pt x="96590" y="490059"/>
                  </a:lnTo>
                  <a:lnTo>
                    <a:pt x="89929" y="456463"/>
                  </a:lnTo>
                  <a:lnTo>
                    <a:pt x="61063" y="444246"/>
                  </a:lnTo>
                  <a:lnTo>
                    <a:pt x="45797" y="418980"/>
                  </a:lnTo>
                  <a:lnTo>
                    <a:pt x="28033" y="408706"/>
                  </a:lnTo>
                  <a:lnTo>
                    <a:pt x="15821" y="384828"/>
                  </a:lnTo>
                  <a:lnTo>
                    <a:pt x="3608" y="361505"/>
                  </a:lnTo>
                  <a:lnTo>
                    <a:pt x="555" y="328186"/>
                  </a:lnTo>
                  <a:lnTo>
                    <a:pt x="25535" y="319857"/>
                  </a:lnTo>
                  <a:lnTo>
                    <a:pt x="40801" y="299588"/>
                  </a:lnTo>
                  <a:lnTo>
                    <a:pt x="17764" y="276821"/>
                  </a:lnTo>
                  <a:lnTo>
                    <a:pt x="7772" y="246279"/>
                  </a:lnTo>
                  <a:lnTo>
                    <a:pt x="0" y="218513"/>
                  </a:lnTo>
                  <a:lnTo>
                    <a:pt x="15266" y="195468"/>
                  </a:lnTo>
                  <a:lnTo>
                    <a:pt x="43299" y="162427"/>
                  </a:lnTo>
                  <a:lnTo>
                    <a:pt x="48295" y="132163"/>
                  </a:lnTo>
                  <a:lnTo>
                    <a:pt x="33029" y="91348"/>
                  </a:lnTo>
                  <a:lnTo>
                    <a:pt x="40801" y="48312"/>
                  </a:lnTo>
                  <a:lnTo>
                    <a:pt x="58565" y="30542"/>
                  </a:lnTo>
                  <a:lnTo>
                    <a:pt x="78827" y="0"/>
                  </a:ln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GB" altLang="zh-CN" sz="16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5327210" y="3330046"/>
              <a:ext cx="1243865" cy="1162464"/>
              <a:chOff x="815322" y="2342587"/>
              <a:chExt cx="1270348" cy="1187214"/>
            </a:xfrm>
            <a:solidFill>
              <a:srgbClr val="73BC44"/>
            </a:solidFill>
          </p:grpSpPr>
          <p:sp>
            <p:nvSpPr>
              <p:cNvPr id="159" name="Freeform 54"/>
              <p:cNvSpPr>
                <a:spLocks/>
              </p:cNvSpPr>
              <p:nvPr/>
            </p:nvSpPr>
            <p:spPr bwMode="auto">
              <a:xfrm>
                <a:off x="1994709" y="3307536"/>
                <a:ext cx="27930" cy="3175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4" y="100"/>
                  </a:cxn>
                  <a:cxn ang="0">
                    <a:pos x="44" y="96"/>
                  </a:cxn>
                  <a:cxn ang="0">
                    <a:pos x="88" y="96"/>
                  </a:cxn>
                  <a:cxn ang="0">
                    <a:pos x="88" y="48"/>
                  </a:cxn>
                  <a:cxn ang="0">
                    <a:pos x="76" y="0"/>
                  </a:cxn>
                  <a:cxn ang="0">
                    <a:pos x="12" y="8"/>
                  </a:cxn>
                  <a:cxn ang="0">
                    <a:pos x="0" y="56"/>
                  </a:cxn>
                </a:cxnLst>
                <a:rect l="0" t="0" r="r" b="b"/>
                <a:pathLst>
                  <a:path w="88" h="100">
                    <a:moveTo>
                      <a:pt x="0" y="56"/>
                    </a:moveTo>
                    <a:lnTo>
                      <a:pt x="4" y="100"/>
                    </a:lnTo>
                    <a:lnTo>
                      <a:pt x="44" y="96"/>
                    </a:lnTo>
                    <a:lnTo>
                      <a:pt x="88" y="96"/>
                    </a:lnTo>
                    <a:lnTo>
                      <a:pt x="88" y="48"/>
                    </a:lnTo>
                    <a:lnTo>
                      <a:pt x="76" y="0"/>
                    </a:lnTo>
                    <a:lnTo>
                      <a:pt x="12" y="8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0" name="Freeform 55"/>
              <p:cNvSpPr>
                <a:spLocks/>
              </p:cNvSpPr>
              <p:nvPr/>
            </p:nvSpPr>
            <p:spPr bwMode="auto">
              <a:xfrm>
                <a:off x="2018830" y="2795690"/>
                <a:ext cx="33008" cy="74935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4"/>
                  </a:cxn>
                  <a:cxn ang="0">
                    <a:pos x="12" y="116"/>
                  </a:cxn>
                  <a:cxn ang="0">
                    <a:pos x="16" y="156"/>
                  </a:cxn>
                  <a:cxn ang="0">
                    <a:pos x="24" y="188"/>
                  </a:cxn>
                  <a:cxn ang="0">
                    <a:pos x="28" y="236"/>
                  </a:cxn>
                  <a:cxn ang="0">
                    <a:pos x="68" y="224"/>
                  </a:cxn>
                  <a:cxn ang="0">
                    <a:pos x="84" y="148"/>
                  </a:cxn>
                  <a:cxn ang="0">
                    <a:pos x="104" y="96"/>
                  </a:cxn>
                  <a:cxn ang="0">
                    <a:pos x="104" y="48"/>
                  </a:cxn>
                  <a:cxn ang="0">
                    <a:pos x="92" y="0"/>
                  </a:cxn>
                  <a:cxn ang="0">
                    <a:pos x="4" y="0"/>
                  </a:cxn>
                  <a:cxn ang="0">
                    <a:pos x="0" y="32"/>
                  </a:cxn>
                </a:cxnLst>
                <a:rect l="0" t="0" r="r" b="b"/>
                <a:pathLst>
                  <a:path w="104" h="236">
                    <a:moveTo>
                      <a:pt x="0" y="32"/>
                    </a:moveTo>
                    <a:lnTo>
                      <a:pt x="0" y="64"/>
                    </a:lnTo>
                    <a:lnTo>
                      <a:pt x="12" y="116"/>
                    </a:lnTo>
                    <a:lnTo>
                      <a:pt x="16" y="156"/>
                    </a:lnTo>
                    <a:lnTo>
                      <a:pt x="24" y="188"/>
                    </a:lnTo>
                    <a:lnTo>
                      <a:pt x="28" y="236"/>
                    </a:lnTo>
                    <a:lnTo>
                      <a:pt x="68" y="224"/>
                    </a:lnTo>
                    <a:lnTo>
                      <a:pt x="84" y="148"/>
                    </a:lnTo>
                    <a:lnTo>
                      <a:pt x="104" y="96"/>
                    </a:lnTo>
                    <a:lnTo>
                      <a:pt x="104" y="48"/>
                    </a:lnTo>
                    <a:lnTo>
                      <a:pt x="92" y="0"/>
                    </a:lnTo>
                    <a:lnTo>
                      <a:pt x="4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1" name="Freeform 56"/>
              <p:cNvSpPr>
                <a:spLocks/>
              </p:cNvSpPr>
              <p:nvPr/>
            </p:nvSpPr>
            <p:spPr bwMode="auto">
              <a:xfrm>
                <a:off x="1985823" y="2793150"/>
                <a:ext cx="34277" cy="110498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" y="188"/>
                  </a:cxn>
                  <a:cxn ang="0">
                    <a:pos x="48" y="260"/>
                  </a:cxn>
                  <a:cxn ang="0">
                    <a:pos x="52" y="308"/>
                  </a:cxn>
                  <a:cxn ang="0">
                    <a:pos x="64" y="348"/>
                  </a:cxn>
                  <a:cxn ang="0">
                    <a:pos x="108" y="332"/>
                  </a:cxn>
                  <a:cxn ang="0">
                    <a:pos x="104" y="272"/>
                  </a:cxn>
                  <a:cxn ang="0">
                    <a:pos x="80" y="228"/>
                  </a:cxn>
                  <a:cxn ang="0">
                    <a:pos x="88" y="160"/>
                  </a:cxn>
                  <a:cxn ang="0">
                    <a:pos x="64" y="132"/>
                  </a:cxn>
                  <a:cxn ang="0">
                    <a:pos x="52" y="88"/>
                  </a:cxn>
                  <a:cxn ang="0">
                    <a:pos x="68" y="24"/>
                  </a:cxn>
                  <a:cxn ang="0">
                    <a:pos x="56" y="0"/>
                  </a:cxn>
                  <a:cxn ang="0">
                    <a:pos x="28" y="32"/>
                  </a:cxn>
                  <a:cxn ang="0">
                    <a:pos x="12" y="72"/>
                  </a:cxn>
                  <a:cxn ang="0">
                    <a:pos x="0" y="120"/>
                  </a:cxn>
                </a:cxnLst>
                <a:rect l="0" t="0" r="r" b="b"/>
                <a:pathLst>
                  <a:path w="108" h="348">
                    <a:moveTo>
                      <a:pt x="0" y="120"/>
                    </a:moveTo>
                    <a:lnTo>
                      <a:pt x="20" y="188"/>
                    </a:lnTo>
                    <a:lnTo>
                      <a:pt x="48" y="260"/>
                    </a:lnTo>
                    <a:lnTo>
                      <a:pt x="52" y="308"/>
                    </a:lnTo>
                    <a:lnTo>
                      <a:pt x="64" y="348"/>
                    </a:lnTo>
                    <a:lnTo>
                      <a:pt x="108" y="332"/>
                    </a:lnTo>
                    <a:lnTo>
                      <a:pt x="104" y="272"/>
                    </a:lnTo>
                    <a:lnTo>
                      <a:pt x="80" y="228"/>
                    </a:lnTo>
                    <a:lnTo>
                      <a:pt x="88" y="160"/>
                    </a:lnTo>
                    <a:lnTo>
                      <a:pt x="64" y="132"/>
                    </a:lnTo>
                    <a:lnTo>
                      <a:pt x="52" y="88"/>
                    </a:lnTo>
                    <a:lnTo>
                      <a:pt x="68" y="24"/>
                    </a:lnTo>
                    <a:lnTo>
                      <a:pt x="56" y="0"/>
                    </a:lnTo>
                    <a:lnTo>
                      <a:pt x="28" y="32"/>
                    </a:lnTo>
                    <a:lnTo>
                      <a:pt x="12" y="72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2" name="Freeform 61"/>
              <p:cNvSpPr>
                <a:spLocks/>
              </p:cNvSpPr>
              <p:nvPr/>
            </p:nvSpPr>
            <p:spPr bwMode="auto">
              <a:xfrm>
                <a:off x="1913460" y="2564534"/>
                <a:ext cx="22851" cy="2794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12" y="88"/>
                  </a:cxn>
                  <a:cxn ang="0">
                    <a:pos x="44" y="68"/>
                  </a:cxn>
                  <a:cxn ang="0">
                    <a:pos x="72" y="36"/>
                  </a:cxn>
                  <a:cxn ang="0">
                    <a:pos x="56" y="0"/>
                  </a:cxn>
                  <a:cxn ang="0">
                    <a:pos x="12" y="8"/>
                  </a:cxn>
                  <a:cxn ang="0">
                    <a:pos x="0" y="56"/>
                  </a:cxn>
                </a:cxnLst>
                <a:rect l="0" t="0" r="r" b="b"/>
                <a:pathLst>
                  <a:path w="72" h="88">
                    <a:moveTo>
                      <a:pt x="0" y="56"/>
                    </a:moveTo>
                    <a:lnTo>
                      <a:pt x="12" y="88"/>
                    </a:lnTo>
                    <a:lnTo>
                      <a:pt x="44" y="68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2" y="8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3" name="Freeform 62"/>
              <p:cNvSpPr>
                <a:spLocks/>
              </p:cNvSpPr>
              <p:nvPr/>
            </p:nvSpPr>
            <p:spPr bwMode="auto">
              <a:xfrm>
                <a:off x="1932503" y="2610258"/>
                <a:ext cx="20312" cy="3683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4" y="100"/>
                  </a:cxn>
                  <a:cxn ang="0">
                    <a:pos x="28" y="116"/>
                  </a:cxn>
                  <a:cxn ang="0">
                    <a:pos x="64" y="96"/>
                  </a:cxn>
                  <a:cxn ang="0">
                    <a:pos x="64" y="48"/>
                  </a:cxn>
                  <a:cxn ang="0">
                    <a:pos x="52" y="0"/>
                  </a:cxn>
                  <a:cxn ang="0">
                    <a:pos x="12" y="16"/>
                  </a:cxn>
                  <a:cxn ang="0">
                    <a:pos x="0" y="64"/>
                  </a:cxn>
                </a:cxnLst>
                <a:rect l="0" t="0" r="r" b="b"/>
                <a:pathLst>
                  <a:path w="64" h="116">
                    <a:moveTo>
                      <a:pt x="0" y="64"/>
                    </a:moveTo>
                    <a:lnTo>
                      <a:pt x="4" y="100"/>
                    </a:lnTo>
                    <a:lnTo>
                      <a:pt x="28" y="116"/>
                    </a:lnTo>
                    <a:lnTo>
                      <a:pt x="64" y="96"/>
                    </a:lnTo>
                    <a:lnTo>
                      <a:pt x="64" y="48"/>
                    </a:lnTo>
                    <a:lnTo>
                      <a:pt x="52" y="0"/>
                    </a:lnTo>
                    <a:lnTo>
                      <a:pt x="12" y="16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4" name="Freeform 63"/>
              <p:cNvSpPr>
                <a:spLocks/>
              </p:cNvSpPr>
              <p:nvPr/>
            </p:nvSpPr>
            <p:spPr bwMode="auto">
              <a:xfrm>
                <a:off x="1936311" y="2528972"/>
                <a:ext cx="19043" cy="52074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" y="92"/>
                  </a:cxn>
                  <a:cxn ang="0">
                    <a:pos x="36" y="164"/>
                  </a:cxn>
                  <a:cxn ang="0">
                    <a:pos x="60" y="148"/>
                  </a:cxn>
                  <a:cxn ang="0">
                    <a:pos x="48" y="96"/>
                  </a:cxn>
                  <a:cxn ang="0">
                    <a:pos x="48" y="20"/>
                  </a:cxn>
                  <a:cxn ang="0">
                    <a:pos x="12" y="0"/>
                  </a:cxn>
                  <a:cxn ang="0">
                    <a:pos x="0" y="48"/>
                  </a:cxn>
                </a:cxnLst>
                <a:rect l="0" t="0" r="r" b="b"/>
                <a:pathLst>
                  <a:path w="60" h="164">
                    <a:moveTo>
                      <a:pt x="0" y="48"/>
                    </a:moveTo>
                    <a:lnTo>
                      <a:pt x="4" y="92"/>
                    </a:lnTo>
                    <a:lnTo>
                      <a:pt x="36" y="164"/>
                    </a:lnTo>
                    <a:lnTo>
                      <a:pt x="60" y="148"/>
                    </a:lnTo>
                    <a:lnTo>
                      <a:pt x="48" y="96"/>
                    </a:lnTo>
                    <a:lnTo>
                      <a:pt x="48" y="20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6" name="Freeform 69"/>
              <p:cNvSpPr>
                <a:spLocks/>
              </p:cNvSpPr>
              <p:nvPr/>
            </p:nvSpPr>
            <p:spPr bwMode="auto">
              <a:xfrm>
                <a:off x="1222839" y="3115117"/>
                <a:ext cx="27930" cy="22227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4" y="64"/>
                  </a:cxn>
                  <a:cxn ang="0">
                    <a:pos x="88" y="70"/>
                  </a:cxn>
                  <a:cxn ang="0">
                    <a:pos x="80" y="18"/>
                  </a:cxn>
                  <a:cxn ang="0">
                    <a:pos x="38" y="0"/>
                  </a:cxn>
                  <a:cxn ang="0">
                    <a:pos x="8" y="10"/>
                  </a:cxn>
                  <a:cxn ang="0">
                    <a:pos x="0" y="42"/>
                  </a:cxn>
                </a:cxnLst>
                <a:rect l="0" t="0" r="r" b="b"/>
                <a:pathLst>
                  <a:path w="88" h="70">
                    <a:moveTo>
                      <a:pt x="0" y="42"/>
                    </a:moveTo>
                    <a:lnTo>
                      <a:pt x="14" y="64"/>
                    </a:lnTo>
                    <a:lnTo>
                      <a:pt x="88" y="70"/>
                    </a:lnTo>
                    <a:lnTo>
                      <a:pt x="80" y="18"/>
                    </a:lnTo>
                    <a:lnTo>
                      <a:pt x="38" y="0"/>
                    </a:lnTo>
                    <a:lnTo>
                      <a:pt x="8" y="1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7" name="Freeform 72"/>
              <p:cNvSpPr>
                <a:spLocks/>
              </p:cNvSpPr>
              <p:nvPr/>
            </p:nvSpPr>
            <p:spPr bwMode="auto">
              <a:xfrm>
                <a:off x="815322" y="2342587"/>
                <a:ext cx="1270348" cy="1187214"/>
              </a:xfrm>
              <a:custGeom>
                <a:avLst/>
                <a:gdLst/>
                <a:ahLst/>
                <a:cxnLst>
                  <a:cxn ang="0">
                    <a:pos x="2075" y="146"/>
                  </a:cxn>
                  <a:cxn ang="0">
                    <a:pos x="1904" y="334"/>
                  </a:cxn>
                  <a:cxn ang="0">
                    <a:pos x="1580" y="382"/>
                  </a:cxn>
                  <a:cxn ang="0">
                    <a:pos x="1223" y="346"/>
                  </a:cxn>
                  <a:cxn ang="0">
                    <a:pos x="912" y="335"/>
                  </a:cxn>
                  <a:cxn ang="0">
                    <a:pos x="785" y="865"/>
                  </a:cxn>
                  <a:cxn ang="0">
                    <a:pos x="528" y="1055"/>
                  </a:cxn>
                  <a:cxn ang="0">
                    <a:pos x="371" y="899"/>
                  </a:cxn>
                  <a:cxn ang="0">
                    <a:pos x="287" y="1066"/>
                  </a:cxn>
                  <a:cxn ang="0">
                    <a:pos x="107" y="1318"/>
                  </a:cxn>
                  <a:cxn ang="0">
                    <a:pos x="47" y="1654"/>
                  </a:cxn>
                  <a:cxn ang="0">
                    <a:pos x="231" y="1717"/>
                  </a:cxn>
                  <a:cxn ang="0">
                    <a:pos x="423" y="1955"/>
                  </a:cxn>
                  <a:cxn ang="0">
                    <a:pos x="644" y="2171"/>
                  </a:cxn>
                  <a:cxn ang="0">
                    <a:pos x="1112" y="2329"/>
                  </a:cxn>
                  <a:cxn ang="0">
                    <a:pos x="1457" y="2495"/>
                  </a:cxn>
                  <a:cxn ang="0">
                    <a:pos x="1628" y="2785"/>
                  </a:cxn>
                  <a:cxn ang="0">
                    <a:pos x="1860" y="2915"/>
                  </a:cxn>
                  <a:cxn ang="0">
                    <a:pos x="2102" y="2876"/>
                  </a:cxn>
                  <a:cxn ang="0">
                    <a:pos x="2234" y="3128"/>
                  </a:cxn>
                  <a:cxn ang="0">
                    <a:pos x="2433" y="3271"/>
                  </a:cxn>
                  <a:cxn ang="0">
                    <a:pos x="2658" y="3424"/>
                  </a:cxn>
                  <a:cxn ang="0">
                    <a:pos x="2963" y="3461"/>
                  </a:cxn>
                  <a:cxn ang="0">
                    <a:pos x="3216" y="3661"/>
                  </a:cxn>
                  <a:cxn ang="0">
                    <a:pos x="3426" y="3718"/>
                  </a:cxn>
                  <a:cxn ang="0">
                    <a:pos x="3677" y="3710"/>
                  </a:cxn>
                  <a:cxn ang="0">
                    <a:pos x="3704" y="3517"/>
                  </a:cxn>
                  <a:cxn ang="0">
                    <a:pos x="3623" y="3280"/>
                  </a:cxn>
                  <a:cxn ang="0">
                    <a:pos x="3785" y="2906"/>
                  </a:cxn>
                  <a:cxn ang="0">
                    <a:pos x="3759" y="2629"/>
                  </a:cxn>
                  <a:cxn ang="0">
                    <a:pos x="3729" y="2095"/>
                  </a:cxn>
                  <a:cxn ang="0">
                    <a:pos x="3732" y="1816"/>
                  </a:cxn>
                  <a:cxn ang="0">
                    <a:pos x="3677" y="1544"/>
                  </a:cxn>
                  <a:cxn ang="0">
                    <a:pos x="3587" y="1243"/>
                  </a:cxn>
                  <a:cxn ang="0">
                    <a:pos x="3476" y="1019"/>
                  </a:cxn>
                  <a:cxn ang="0">
                    <a:pos x="3473" y="641"/>
                  </a:cxn>
                  <a:cxn ang="0">
                    <a:pos x="3175" y="654"/>
                  </a:cxn>
                  <a:cxn ang="0">
                    <a:pos x="2900" y="572"/>
                  </a:cxn>
                  <a:cxn ang="0">
                    <a:pos x="2717" y="445"/>
                  </a:cxn>
                  <a:cxn ang="0">
                    <a:pos x="2590" y="290"/>
                  </a:cxn>
                  <a:cxn ang="0">
                    <a:pos x="2526" y="54"/>
                  </a:cxn>
                  <a:cxn ang="0">
                    <a:pos x="2322" y="64"/>
                  </a:cxn>
                  <a:cxn ang="0">
                    <a:pos x="2160" y="1"/>
                  </a:cxn>
                </a:cxnLst>
                <a:rect l="0" t="0" r="r" b="b"/>
                <a:pathLst>
                  <a:path w="3815" h="3739">
                    <a:moveTo>
                      <a:pt x="2160" y="1"/>
                    </a:moveTo>
                    <a:lnTo>
                      <a:pt x="2160" y="95"/>
                    </a:lnTo>
                    <a:lnTo>
                      <a:pt x="2075" y="146"/>
                    </a:lnTo>
                    <a:lnTo>
                      <a:pt x="2028" y="241"/>
                    </a:lnTo>
                    <a:lnTo>
                      <a:pt x="2003" y="347"/>
                    </a:lnTo>
                    <a:lnTo>
                      <a:pt x="1904" y="334"/>
                    </a:lnTo>
                    <a:lnTo>
                      <a:pt x="1752" y="299"/>
                    </a:lnTo>
                    <a:lnTo>
                      <a:pt x="1680" y="383"/>
                    </a:lnTo>
                    <a:lnTo>
                      <a:pt x="1580" y="382"/>
                    </a:lnTo>
                    <a:lnTo>
                      <a:pt x="1452" y="287"/>
                    </a:lnTo>
                    <a:lnTo>
                      <a:pt x="1319" y="287"/>
                    </a:lnTo>
                    <a:lnTo>
                      <a:pt x="1223" y="346"/>
                    </a:lnTo>
                    <a:lnTo>
                      <a:pt x="1091" y="314"/>
                    </a:lnTo>
                    <a:lnTo>
                      <a:pt x="992" y="287"/>
                    </a:lnTo>
                    <a:lnTo>
                      <a:pt x="912" y="335"/>
                    </a:lnTo>
                    <a:lnTo>
                      <a:pt x="923" y="608"/>
                    </a:lnTo>
                    <a:lnTo>
                      <a:pt x="846" y="743"/>
                    </a:lnTo>
                    <a:lnTo>
                      <a:pt x="785" y="865"/>
                    </a:lnTo>
                    <a:lnTo>
                      <a:pt x="723" y="965"/>
                    </a:lnTo>
                    <a:lnTo>
                      <a:pt x="636" y="1079"/>
                    </a:lnTo>
                    <a:lnTo>
                      <a:pt x="528" y="1055"/>
                    </a:lnTo>
                    <a:lnTo>
                      <a:pt x="492" y="1030"/>
                    </a:lnTo>
                    <a:lnTo>
                      <a:pt x="435" y="937"/>
                    </a:lnTo>
                    <a:lnTo>
                      <a:pt x="371" y="899"/>
                    </a:lnTo>
                    <a:lnTo>
                      <a:pt x="288" y="943"/>
                    </a:lnTo>
                    <a:lnTo>
                      <a:pt x="219" y="971"/>
                    </a:lnTo>
                    <a:lnTo>
                      <a:pt x="287" y="1066"/>
                    </a:lnTo>
                    <a:lnTo>
                      <a:pt x="240" y="1162"/>
                    </a:lnTo>
                    <a:lnTo>
                      <a:pt x="171" y="1249"/>
                    </a:lnTo>
                    <a:lnTo>
                      <a:pt x="107" y="1318"/>
                    </a:lnTo>
                    <a:lnTo>
                      <a:pt x="33" y="1435"/>
                    </a:lnTo>
                    <a:lnTo>
                      <a:pt x="0" y="1525"/>
                    </a:lnTo>
                    <a:lnTo>
                      <a:pt x="47" y="1654"/>
                    </a:lnTo>
                    <a:lnTo>
                      <a:pt x="125" y="1660"/>
                    </a:lnTo>
                    <a:lnTo>
                      <a:pt x="182" y="1643"/>
                    </a:lnTo>
                    <a:lnTo>
                      <a:pt x="231" y="1717"/>
                    </a:lnTo>
                    <a:lnTo>
                      <a:pt x="249" y="1837"/>
                    </a:lnTo>
                    <a:lnTo>
                      <a:pt x="311" y="1906"/>
                    </a:lnTo>
                    <a:lnTo>
                      <a:pt x="423" y="1955"/>
                    </a:lnTo>
                    <a:lnTo>
                      <a:pt x="513" y="2029"/>
                    </a:lnTo>
                    <a:lnTo>
                      <a:pt x="530" y="2110"/>
                    </a:lnTo>
                    <a:lnTo>
                      <a:pt x="644" y="2171"/>
                    </a:lnTo>
                    <a:lnTo>
                      <a:pt x="852" y="2285"/>
                    </a:lnTo>
                    <a:lnTo>
                      <a:pt x="972" y="2320"/>
                    </a:lnTo>
                    <a:lnTo>
                      <a:pt x="1112" y="2329"/>
                    </a:lnTo>
                    <a:lnTo>
                      <a:pt x="1188" y="2359"/>
                    </a:lnTo>
                    <a:lnTo>
                      <a:pt x="1364" y="2383"/>
                    </a:lnTo>
                    <a:lnTo>
                      <a:pt x="1457" y="2495"/>
                    </a:lnTo>
                    <a:lnTo>
                      <a:pt x="1565" y="2602"/>
                    </a:lnTo>
                    <a:lnTo>
                      <a:pt x="1572" y="2711"/>
                    </a:lnTo>
                    <a:lnTo>
                      <a:pt x="1628" y="2785"/>
                    </a:lnTo>
                    <a:lnTo>
                      <a:pt x="1703" y="2813"/>
                    </a:lnTo>
                    <a:lnTo>
                      <a:pt x="1802" y="2867"/>
                    </a:lnTo>
                    <a:lnTo>
                      <a:pt x="1860" y="2915"/>
                    </a:lnTo>
                    <a:lnTo>
                      <a:pt x="1952" y="2932"/>
                    </a:lnTo>
                    <a:lnTo>
                      <a:pt x="2013" y="2878"/>
                    </a:lnTo>
                    <a:lnTo>
                      <a:pt x="2102" y="2876"/>
                    </a:lnTo>
                    <a:lnTo>
                      <a:pt x="2150" y="2944"/>
                    </a:lnTo>
                    <a:lnTo>
                      <a:pt x="2195" y="3031"/>
                    </a:lnTo>
                    <a:lnTo>
                      <a:pt x="2234" y="3128"/>
                    </a:lnTo>
                    <a:lnTo>
                      <a:pt x="2285" y="3178"/>
                    </a:lnTo>
                    <a:lnTo>
                      <a:pt x="2348" y="3224"/>
                    </a:lnTo>
                    <a:lnTo>
                      <a:pt x="2433" y="3271"/>
                    </a:lnTo>
                    <a:lnTo>
                      <a:pt x="2478" y="3344"/>
                    </a:lnTo>
                    <a:lnTo>
                      <a:pt x="2553" y="3409"/>
                    </a:lnTo>
                    <a:lnTo>
                      <a:pt x="2658" y="3424"/>
                    </a:lnTo>
                    <a:lnTo>
                      <a:pt x="2739" y="3377"/>
                    </a:lnTo>
                    <a:lnTo>
                      <a:pt x="2909" y="3380"/>
                    </a:lnTo>
                    <a:lnTo>
                      <a:pt x="2963" y="3461"/>
                    </a:lnTo>
                    <a:lnTo>
                      <a:pt x="3035" y="3523"/>
                    </a:lnTo>
                    <a:lnTo>
                      <a:pt x="3096" y="3586"/>
                    </a:lnTo>
                    <a:lnTo>
                      <a:pt x="3216" y="3661"/>
                    </a:lnTo>
                    <a:lnTo>
                      <a:pt x="3269" y="3691"/>
                    </a:lnTo>
                    <a:lnTo>
                      <a:pt x="3353" y="3700"/>
                    </a:lnTo>
                    <a:lnTo>
                      <a:pt x="3426" y="3718"/>
                    </a:lnTo>
                    <a:lnTo>
                      <a:pt x="3486" y="3739"/>
                    </a:lnTo>
                    <a:lnTo>
                      <a:pt x="3582" y="3719"/>
                    </a:lnTo>
                    <a:lnTo>
                      <a:pt x="3677" y="3710"/>
                    </a:lnTo>
                    <a:lnTo>
                      <a:pt x="3714" y="3689"/>
                    </a:lnTo>
                    <a:lnTo>
                      <a:pt x="3723" y="3619"/>
                    </a:lnTo>
                    <a:lnTo>
                      <a:pt x="3704" y="3517"/>
                    </a:lnTo>
                    <a:lnTo>
                      <a:pt x="3639" y="3445"/>
                    </a:lnTo>
                    <a:lnTo>
                      <a:pt x="3677" y="3344"/>
                    </a:lnTo>
                    <a:lnTo>
                      <a:pt x="3623" y="3280"/>
                    </a:lnTo>
                    <a:lnTo>
                      <a:pt x="3612" y="3152"/>
                    </a:lnTo>
                    <a:lnTo>
                      <a:pt x="3711" y="2987"/>
                    </a:lnTo>
                    <a:lnTo>
                      <a:pt x="3785" y="2906"/>
                    </a:lnTo>
                    <a:lnTo>
                      <a:pt x="3815" y="2800"/>
                    </a:lnTo>
                    <a:lnTo>
                      <a:pt x="3795" y="2696"/>
                    </a:lnTo>
                    <a:lnTo>
                      <a:pt x="3759" y="2629"/>
                    </a:lnTo>
                    <a:lnTo>
                      <a:pt x="3776" y="2492"/>
                    </a:lnTo>
                    <a:lnTo>
                      <a:pt x="3729" y="2246"/>
                    </a:lnTo>
                    <a:lnTo>
                      <a:pt x="3729" y="2095"/>
                    </a:lnTo>
                    <a:lnTo>
                      <a:pt x="3723" y="1987"/>
                    </a:lnTo>
                    <a:lnTo>
                      <a:pt x="3732" y="1909"/>
                    </a:lnTo>
                    <a:lnTo>
                      <a:pt x="3732" y="1816"/>
                    </a:lnTo>
                    <a:lnTo>
                      <a:pt x="3696" y="1729"/>
                    </a:lnTo>
                    <a:lnTo>
                      <a:pt x="3668" y="1673"/>
                    </a:lnTo>
                    <a:lnTo>
                      <a:pt x="3677" y="1544"/>
                    </a:lnTo>
                    <a:lnTo>
                      <a:pt x="3644" y="1420"/>
                    </a:lnTo>
                    <a:lnTo>
                      <a:pt x="3593" y="1333"/>
                    </a:lnTo>
                    <a:lnTo>
                      <a:pt x="3587" y="1243"/>
                    </a:lnTo>
                    <a:lnTo>
                      <a:pt x="3518" y="1157"/>
                    </a:lnTo>
                    <a:lnTo>
                      <a:pt x="3483" y="1082"/>
                    </a:lnTo>
                    <a:lnTo>
                      <a:pt x="3476" y="1019"/>
                    </a:lnTo>
                    <a:lnTo>
                      <a:pt x="3432" y="881"/>
                    </a:lnTo>
                    <a:lnTo>
                      <a:pt x="3410" y="760"/>
                    </a:lnTo>
                    <a:lnTo>
                      <a:pt x="3473" y="641"/>
                    </a:lnTo>
                    <a:lnTo>
                      <a:pt x="3344" y="608"/>
                    </a:lnTo>
                    <a:lnTo>
                      <a:pt x="3274" y="654"/>
                    </a:lnTo>
                    <a:lnTo>
                      <a:pt x="3175" y="654"/>
                    </a:lnTo>
                    <a:lnTo>
                      <a:pt x="3097" y="599"/>
                    </a:lnTo>
                    <a:lnTo>
                      <a:pt x="2999" y="545"/>
                    </a:lnTo>
                    <a:lnTo>
                      <a:pt x="2900" y="572"/>
                    </a:lnTo>
                    <a:lnTo>
                      <a:pt x="2851" y="499"/>
                    </a:lnTo>
                    <a:lnTo>
                      <a:pt x="2794" y="418"/>
                    </a:lnTo>
                    <a:lnTo>
                      <a:pt x="2717" y="445"/>
                    </a:lnTo>
                    <a:lnTo>
                      <a:pt x="2660" y="490"/>
                    </a:lnTo>
                    <a:lnTo>
                      <a:pt x="2625" y="381"/>
                    </a:lnTo>
                    <a:lnTo>
                      <a:pt x="2590" y="290"/>
                    </a:lnTo>
                    <a:lnTo>
                      <a:pt x="2519" y="227"/>
                    </a:lnTo>
                    <a:lnTo>
                      <a:pt x="2526" y="145"/>
                    </a:lnTo>
                    <a:lnTo>
                      <a:pt x="2526" y="54"/>
                    </a:lnTo>
                    <a:lnTo>
                      <a:pt x="2449" y="36"/>
                    </a:lnTo>
                    <a:lnTo>
                      <a:pt x="2378" y="36"/>
                    </a:lnTo>
                    <a:lnTo>
                      <a:pt x="2322" y="64"/>
                    </a:lnTo>
                    <a:lnTo>
                      <a:pt x="2265" y="0"/>
                    </a:lnTo>
                    <a:lnTo>
                      <a:pt x="2195" y="0"/>
                    </a:lnTo>
                    <a:lnTo>
                      <a:pt x="2160" y="1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896146" y="2584419"/>
            <a:ext cx="3311699" cy="3415695"/>
            <a:chOff x="5297969" y="4396130"/>
            <a:chExt cx="2091474" cy="2256223"/>
          </a:xfrm>
        </p:grpSpPr>
        <p:grpSp>
          <p:nvGrpSpPr>
            <p:cNvPr id="75" name="组合 74"/>
            <p:cNvGrpSpPr/>
            <p:nvPr/>
          </p:nvGrpSpPr>
          <p:grpSpPr>
            <a:xfrm>
              <a:off x="6201123" y="5063633"/>
              <a:ext cx="1188320" cy="1482878"/>
              <a:chOff x="1707807" y="4113162"/>
              <a:chExt cx="1213654" cy="1514480"/>
            </a:xfrm>
            <a:solidFill>
              <a:srgbClr val="F5B90F"/>
            </a:solidFill>
          </p:grpSpPr>
          <p:sp>
            <p:nvSpPr>
              <p:cNvPr id="193" name="Freeform 7"/>
              <p:cNvSpPr>
                <a:spLocks/>
              </p:cNvSpPr>
              <p:nvPr/>
            </p:nvSpPr>
            <p:spPr bwMode="auto">
              <a:xfrm>
                <a:off x="2156349" y="4834907"/>
                <a:ext cx="253267" cy="602032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6" y="366"/>
                  </a:cxn>
                  <a:cxn ang="0">
                    <a:pos x="54" y="330"/>
                  </a:cxn>
                  <a:cxn ang="0">
                    <a:pos x="96" y="318"/>
                  </a:cxn>
                  <a:cxn ang="0">
                    <a:pos x="72" y="408"/>
                  </a:cxn>
                  <a:cxn ang="0">
                    <a:pos x="102" y="474"/>
                  </a:cxn>
                  <a:cxn ang="0">
                    <a:pos x="138" y="540"/>
                  </a:cxn>
                  <a:cxn ang="0">
                    <a:pos x="228" y="582"/>
                  </a:cxn>
                  <a:cxn ang="0">
                    <a:pos x="234" y="672"/>
                  </a:cxn>
                  <a:cxn ang="0">
                    <a:pos x="282" y="762"/>
                  </a:cxn>
                  <a:cxn ang="0">
                    <a:pos x="288" y="822"/>
                  </a:cxn>
                  <a:cxn ang="0">
                    <a:pos x="294" y="900"/>
                  </a:cxn>
                  <a:cxn ang="0">
                    <a:pos x="312" y="1002"/>
                  </a:cxn>
                  <a:cxn ang="0">
                    <a:pos x="318" y="1128"/>
                  </a:cxn>
                  <a:cxn ang="0">
                    <a:pos x="330" y="1224"/>
                  </a:cxn>
                  <a:cxn ang="0">
                    <a:pos x="312" y="1302"/>
                  </a:cxn>
                  <a:cxn ang="0">
                    <a:pos x="295" y="1401"/>
                  </a:cxn>
                  <a:cxn ang="0">
                    <a:pos x="228" y="1446"/>
                  </a:cxn>
                  <a:cxn ang="0">
                    <a:pos x="210" y="1488"/>
                  </a:cxn>
                  <a:cxn ang="0">
                    <a:pos x="192" y="1542"/>
                  </a:cxn>
                  <a:cxn ang="0">
                    <a:pos x="216" y="1608"/>
                  </a:cxn>
                  <a:cxn ang="0">
                    <a:pos x="276" y="1578"/>
                  </a:cxn>
                  <a:cxn ang="0">
                    <a:pos x="330" y="1614"/>
                  </a:cxn>
                  <a:cxn ang="0">
                    <a:pos x="354" y="1680"/>
                  </a:cxn>
                  <a:cxn ang="0">
                    <a:pos x="336" y="1746"/>
                  </a:cxn>
                  <a:cxn ang="0">
                    <a:pos x="324" y="1812"/>
                  </a:cxn>
                  <a:cxn ang="0">
                    <a:pos x="312" y="1896"/>
                  </a:cxn>
                  <a:cxn ang="0">
                    <a:pos x="366" y="1848"/>
                  </a:cxn>
                  <a:cxn ang="0">
                    <a:pos x="372" y="1800"/>
                  </a:cxn>
                  <a:cxn ang="0">
                    <a:pos x="456" y="1806"/>
                  </a:cxn>
                  <a:cxn ang="0">
                    <a:pos x="462" y="1752"/>
                  </a:cxn>
                  <a:cxn ang="0">
                    <a:pos x="522" y="1680"/>
                  </a:cxn>
                  <a:cxn ang="0">
                    <a:pos x="600" y="1680"/>
                  </a:cxn>
                  <a:cxn ang="0">
                    <a:pos x="666" y="1608"/>
                  </a:cxn>
                  <a:cxn ang="0">
                    <a:pos x="702" y="1590"/>
                  </a:cxn>
                  <a:cxn ang="0">
                    <a:pos x="666" y="1500"/>
                  </a:cxn>
                  <a:cxn ang="0">
                    <a:pos x="678" y="1404"/>
                  </a:cxn>
                  <a:cxn ang="0">
                    <a:pos x="714" y="1326"/>
                  </a:cxn>
                  <a:cxn ang="0">
                    <a:pos x="732" y="1206"/>
                  </a:cxn>
                  <a:cxn ang="0">
                    <a:pos x="750" y="1074"/>
                  </a:cxn>
                  <a:cxn ang="0">
                    <a:pos x="786" y="954"/>
                  </a:cxn>
                  <a:cxn ang="0">
                    <a:pos x="798" y="852"/>
                  </a:cxn>
                  <a:cxn ang="0">
                    <a:pos x="798" y="756"/>
                  </a:cxn>
                  <a:cxn ang="0">
                    <a:pos x="756" y="666"/>
                  </a:cxn>
                  <a:cxn ang="0">
                    <a:pos x="720" y="600"/>
                  </a:cxn>
                  <a:cxn ang="0">
                    <a:pos x="666" y="552"/>
                  </a:cxn>
                  <a:cxn ang="0">
                    <a:pos x="612" y="498"/>
                  </a:cxn>
                  <a:cxn ang="0">
                    <a:pos x="588" y="420"/>
                  </a:cxn>
                  <a:cxn ang="0">
                    <a:pos x="528" y="306"/>
                  </a:cxn>
                  <a:cxn ang="0">
                    <a:pos x="522" y="216"/>
                  </a:cxn>
                  <a:cxn ang="0">
                    <a:pos x="522" y="150"/>
                  </a:cxn>
                  <a:cxn ang="0">
                    <a:pos x="504" y="66"/>
                  </a:cxn>
                  <a:cxn ang="0">
                    <a:pos x="438" y="12"/>
                  </a:cxn>
                  <a:cxn ang="0">
                    <a:pos x="384" y="0"/>
                  </a:cxn>
                  <a:cxn ang="0">
                    <a:pos x="294" y="0"/>
                  </a:cxn>
                  <a:cxn ang="0">
                    <a:pos x="198" y="78"/>
                  </a:cxn>
                  <a:cxn ang="0">
                    <a:pos x="144" y="126"/>
                  </a:cxn>
                  <a:cxn ang="0">
                    <a:pos x="78" y="180"/>
                  </a:cxn>
                  <a:cxn ang="0">
                    <a:pos x="42" y="252"/>
                  </a:cxn>
                  <a:cxn ang="0">
                    <a:pos x="0" y="312"/>
                  </a:cxn>
                </a:cxnLst>
                <a:rect l="0" t="0" r="r" b="b"/>
                <a:pathLst>
                  <a:path w="798" h="1896">
                    <a:moveTo>
                      <a:pt x="0" y="312"/>
                    </a:moveTo>
                    <a:lnTo>
                      <a:pt x="6" y="366"/>
                    </a:lnTo>
                    <a:lnTo>
                      <a:pt x="54" y="330"/>
                    </a:lnTo>
                    <a:lnTo>
                      <a:pt x="96" y="318"/>
                    </a:lnTo>
                    <a:lnTo>
                      <a:pt x="72" y="408"/>
                    </a:lnTo>
                    <a:lnTo>
                      <a:pt x="102" y="474"/>
                    </a:lnTo>
                    <a:lnTo>
                      <a:pt x="138" y="540"/>
                    </a:lnTo>
                    <a:lnTo>
                      <a:pt x="228" y="582"/>
                    </a:lnTo>
                    <a:lnTo>
                      <a:pt x="234" y="672"/>
                    </a:lnTo>
                    <a:lnTo>
                      <a:pt x="282" y="762"/>
                    </a:lnTo>
                    <a:lnTo>
                      <a:pt x="288" y="822"/>
                    </a:lnTo>
                    <a:lnTo>
                      <a:pt x="294" y="900"/>
                    </a:lnTo>
                    <a:lnTo>
                      <a:pt x="312" y="1002"/>
                    </a:lnTo>
                    <a:lnTo>
                      <a:pt x="318" y="1128"/>
                    </a:lnTo>
                    <a:lnTo>
                      <a:pt x="330" y="1224"/>
                    </a:lnTo>
                    <a:lnTo>
                      <a:pt x="312" y="1302"/>
                    </a:lnTo>
                    <a:lnTo>
                      <a:pt x="295" y="1401"/>
                    </a:lnTo>
                    <a:lnTo>
                      <a:pt x="228" y="1446"/>
                    </a:lnTo>
                    <a:lnTo>
                      <a:pt x="210" y="1488"/>
                    </a:lnTo>
                    <a:lnTo>
                      <a:pt x="192" y="1542"/>
                    </a:lnTo>
                    <a:lnTo>
                      <a:pt x="216" y="1608"/>
                    </a:lnTo>
                    <a:lnTo>
                      <a:pt x="276" y="1578"/>
                    </a:lnTo>
                    <a:lnTo>
                      <a:pt x="330" y="1614"/>
                    </a:lnTo>
                    <a:lnTo>
                      <a:pt x="354" y="1680"/>
                    </a:lnTo>
                    <a:lnTo>
                      <a:pt x="336" y="1746"/>
                    </a:lnTo>
                    <a:lnTo>
                      <a:pt x="324" y="1812"/>
                    </a:lnTo>
                    <a:lnTo>
                      <a:pt x="312" y="1896"/>
                    </a:lnTo>
                    <a:lnTo>
                      <a:pt x="366" y="1848"/>
                    </a:lnTo>
                    <a:lnTo>
                      <a:pt x="372" y="1800"/>
                    </a:lnTo>
                    <a:lnTo>
                      <a:pt x="456" y="1806"/>
                    </a:lnTo>
                    <a:lnTo>
                      <a:pt x="462" y="1752"/>
                    </a:lnTo>
                    <a:lnTo>
                      <a:pt x="522" y="1680"/>
                    </a:lnTo>
                    <a:lnTo>
                      <a:pt x="600" y="1680"/>
                    </a:lnTo>
                    <a:lnTo>
                      <a:pt x="666" y="1608"/>
                    </a:lnTo>
                    <a:lnTo>
                      <a:pt x="702" y="1590"/>
                    </a:lnTo>
                    <a:lnTo>
                      <a:pt x="666" y="1500"/>
                    </a:lnTo>
                    <a:lnTo>
                      <a:pt x="678" y="1404"/>
                    </a:lnTo>
                    <a:lnTo>
                      <a:pt x="714" y="1326"/>
                    </a:lnTo>
                    <a:lnTo>
                      <a:pt x="732" y="1206"/>
                    </a:lnTo>
                    <a:lnTo>
                      <a:pt x="750" y="1074"/>
                    </a:lnTo>
                    <a:lnTo>
                      <a:pt x="786" y="954"/>
                    </a:lnTo>
                    <a:lnTo>
                      <a:pt x="798" y="852"/>
                    </a:lnTo>
                    <a:lnTo>
                      <a:pt x="798" y="756"/>
                    </a:lnTo>
                    <a:lnTo>
                      <a:pt x="756" y="666"/>
                    </a:lnTo>
                    <a:lnTo>
                      <a:pt x="720" y="600"/>
                    </a:lnTo>
                    <a:lnTo>
                      <a:pt x="666" y="552"/>
                    </a:lnTo>
                    <a:lnTo>
                      <a:pt x="612" y="498"/>
                    </a:lnTo>
                    <a:lnTo>
                      <a:pt x="588" y="420"/>
                    </a:lnTo>
                    <a:lnTo>
                      <a:pt x="528" y="306"/>
                    </a:lnTo>
                    <a:lnTo>
                      <a:pt x="522" y="216"/>
                    </a:lnTo>
                    <a:lnTo>
                      <a:pt x="522" y="150"/>
                    </a:lnTo>
                    <a:lnTo>
                      <a:pt x="504" y="66"/>
                    </a:lnTo>
                    <a:lnTo>
                      <a:pt x="438" y="12"/>
                    </a:lnTo>
                    <a:lnTo>
                      <a:pt x="384" y="0"/>
                    </a:lnTo>
                    <a:lnTo>
                      <a:pt x="294" y="0"/>
                    </a:lnTo>
                    <a:lnTo>
                      <a:pt x="198" y="78"/>
                    </a:lnTo>
                    <a:lnTo>
                      <a:pt x="144" y="126"/>
                    </a:lnTo>
                    <a:lnTo>
                      <a:pt x="78" y="180"/>
                    </a:lnTo>
                    <a:lnTo>
                      <a:pt x="42" y="252"/>
                    </a:lnTo>
                    <a:lnTo>
                      <a:pt x="0" y="31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3"/>
              <p:cNvSpPr>
                <a:spLocks/>
              </p:cNvSpPr>
              <p:nvPr/>
            </p:nvSpPr>
            <p:spPr bwMode="auto">
              <a:xfrm>
                <a:off x="1707807" y="4603024"/>
                <a:ext cx="564746" cy="1024618"/>
              </a:xfrm>
              <a:custGeom>
                <a:avLst/>
                <a:gdLst/>
                <a:ahLst/>
                <a:cxnLst>
                  <a:cxn ang="0">
                    <a:pos x="73" y="2474"/>
                  </a:cxn>
                  <a:cxn ang="0">
                    <a:pos x="37" y="2270"/>
                  </a:cxn>
                  <a:cxn ang="0">
                    <a:pos x="25" y="2012"/>
                  </a:cxn>
                  <a:cxn ang="0">
                    <a:pos x="85" y="1802"/>
                  </a:cxn>
                  <a:cxn ang="0">
                    <a:pos x="127" y="1582"/>
                  </a:cxn>
                  <a:cxn ang="0">
                    <a:pos x="189" y="1490"/>
                  </a:cxn>
                  <a:cxn ang="0">
                    <a:pos x="105" y="1189"/>
                  </a:cxn>
                  <a:cxn ang="0">
                    <a:pos x="96" y="851"/>
                  </a:cxn>
                  <a:cxn ang="0">
                    <a:pos x="70" y="548"/>
                  </a:cxn>
                  <a:cxn ang="0">
                    <a:pos x="289" y="448"/>
                  </a:cxn>
                  <a:cxn ang="0">
                    <a:pos x="536" y="100"/>
                  </a:cxn>
                  <a:cxn ang="0">
                    <a:pos x="774" y="100"/>
                  </a:cxn>
                  <a:cxn ang="0">
                    <a:pos x="948" y="256"/>
                  </a:cxn>
                  <a:cxn ang="0">
                    <a:pos x="884" y="82"/>
                  </a:cxn>
                  <a:cxn ang="0">
                    <a:pos x="1194" y="128"/>
                  </a:cxn>
                  <a:cxn ang="0">
                    <a:pos x="1309" y="230"/>
                  </a:cxn>
                  <a:cxn ang="0">
                    <a:pos x="1489" y="272"/>
                  </a:cxn>
                  <a:cxn ang="0">
                    <a:pos x="1717" y="398"/>
                  </a:cxn>
                  <a:cxn ang="0">
                    <a:pos x="1819" y="536"/>
                  </a:cxn>
                  <a:cxn ang="0">
                    <a:pos x="1639" y="632"/>
                  </a:cxn>
                  <a:cxn ang="0">
                    <a:pos x="1399" y="644"/>
                  </a:cxn>
                  <a:cxn ang="0">
                    <a:pos x="1243" y="572"/>
                  </a:cxn>
                  <a:cxn ang="0">
                    <a:pos x="1237" y="692"/>
                  </a:cxn>
                  <a:cxn ang="0">
                    <a:pos x="1333" y="728"/>
                  </a:cxn>
                  <a:cxn ang="0">
                    <a:pos x="1381" y="872"/>
                  </a:cxn>
                  <a:cxn ang="0">
                    <a:pos x="1441" y="1076"/>
                  </a:cxn>
                  <a:cxn ang="0">
                    <a:pos x="1531" y="1250"/>
                  </a:cxn>
                  <a:cxn ang="0">
                    <a:pos x="1621" y="1436"/>
                  </a:cxn>
                  <a:cxn ang="0">
                    <a:pos x="1705" y="1616"/>
                  </a:cxn>
                  <a:cxn ang="0">
                    <a:pos x="1711" y="1826"/>
                  </a:cxn>
                  <a:cxn ang="0">
                    <a:pos x="1603" y="2072"/>
                  </a:cxn>
                  <a:cxn ang="0">
                    <a:pos x="1417" y="2288"/>
                  </a:cxn>
                  <a:cxn ang="0">
                    <a:pos x="1255" y="2504"/>
                  </a:cxn>
                  <a:cxn ang="0">
                    <a:pos x="1111" y="2522"/>
                  </a:cxn>
                  <a:cxn ang="0">
                    <a:pos x="997" y="2828"/>
                  </a:cxn>
                  <a:cxn ang="0">
                    <a:pos x="865" y="3020"/>
                  </a:cxn>
                  <a:cxn ang="0">
                    <a:pos x="733" y="3176"/>
                  </a:cxn>
                  <a:cxn ang="0">
                    <a:pos x="499" y="3146"/>
                  </a:cxn>
                  <a:cxn ang="0">
                    <a:pos x="535" y="3014"/>
                  </a:cxn>
                  <a:cxn ang="0">
                    <a:pos x="475" y="3008"/>
                  </a:cxn>
                  <a:cxn ang="0">
                    <a:pos x="325" y="3062"/>
                  </a:cxn>
                  <a:cxn ang="0">
                    <a:pos x="325" y="2894"/>
                  </a:cxn>
                  <a:cxn ang="0">
                    <a:pos x="391" y="2762"/>
                  </a:cxn>
                  <a:cxn ang="0">
                    <a:pos x="493" y="2648"/>
                  </a:cxn>
                  <a:cxn ang="0">
                    <a:pos x="493" y="2528"/>
                  </a:cxn>
                  <a:cxn ang="0">
                    <a:pos x="421" y="2690"/>
                  </a:cxn>
                  <a:cxn ang="0">
                    <a:pos x="277" y="2678"/>
                  </a:cxn>
                  <a:cxn ang="0">
                    <a:pos x="211" y="2648"/>
                  </a:cxn>
                  <a:cxn ang="0">
                    <a:pos x="103" y="2648"/>
                  </a:cxn>
                </a:cxnLst>
                <a:rect l="0" t="0" r="r" b="b"/>
                <a:pathLst>
                  <a:path w="1825" h="3212">
                    <a:moveTo>
                      <a:pt x="70" y="2615"/>
                    </a:moveTo>
                    <a:lnTo>
                      <a:pt x="67" y="2540"/>
                    </a:lnTo>
                    <a:lnTo>
                      <a:pt x="73" y="2474"/>
                    </a:lnTo>
                    <a:lnTo>
                      <a:pt x="79" y="2390"/>
                    </a:lnTo>
                    <a:lnTo>
                      <a:pt x="67" y="2324"/>
                    </a:lnTo>
                    <a:lnTo>
                      <a:pt x="37" y="2270"/>
                    </a:lnTo>
                    <a:lnTo>
                      <a:pt x="31" y="2174"/>
                    </a:lnTo>
                    <a:lnTo>
                      <a:pt x="19" y="2096"/>
                    </a:lnTo>
                    <a:lnTo>
                      <a:pt x="25" y="2012"/>
                    </a:lnTo>
                    <a:lnTo>
                      <a:pt x="61" y="1922"/>
                    </a:lnTo>
                    <a:lnTo>
                      <a:pt x="79" y="1868"/>
                    </a:lnTo>
                    <a:lnTo>
                      <a:pt x="85" y="1802"/>
                    </a:lnTo>
                    <a:lnTo>
                      <a:pt x="115" y="1748"/>
                    </a:lnTo>
                    <a:lnTo>
                      <a:pt x="139" y="1669"/>
                    </a:lnTo>
                    <a:lnTo>
                      <a:pt x="127" y="1582"/>
                    </a:lnTo>
                    <a:lnTo>
                      <a:pt x="25" y="1544"/>
                    </a:lnTo>
                    <a:lnTo>
                      <a:pt x="90" y="1472"/>
                    </a:lnTo>
                    <a:lnTo>
                      <a:pt x="189" y="1490"/>
                    </a:lnTo>
                    <a:lnTo>
                      <a:pt x="153" y="1418"/>
                    </a:lnTo>
                    <a:lnTo>
                      <a:pt x="169" y="1289"/>
                    </a:lnTo>
                    <a:lnTo>
                      <a:pt x="105" y="1189"/>
                    </a:lnTo>
                    <a:lnTo>
                      <a:pt x="88" y="1066"/>
                    </a:lnTo>
                    <a:lnTo>
                      <a:pt x="33" y="1006"/>
                    </a:lnTo>
                    <a:lnTo>
                      <a:pt x="96" y="851"/>
                    </a:lnTo>
                    <a:lnTo>
                      <a:pt x="144" y="706"/>
                    </a:lnTo>
                    <a:lnTo>
                      <a:pt x="160" y="605"/>
                    </a:lnTo>
                    <a:lnTo>
                      <a:pt x="70" y="548"/>
                    </a:lnTo>
                    <a:lnTo>
                      <a:pt x="0" y="478"/>
                    </a:lnTo>
                    <a:lnTo>
                      <a:pt x="170" y="475"/>
                    </a:lnTo>
                    <a:lnTo>
                      <a:pt x="289" y="448"/>
                    </a:lnTo>
                    <a:lnTo>
                      <a:pt x="381" y="347"/>
                    </a:lnTo>
                    <a:lnTo>
                      <a:pt x="454" y="219"/>
                    </a:lnTo>
                    <a:lnTo>
                      <a:pt x="536" y="100"/>
                    </a:lnTo>
                    <a:lnTo>
                      <a:pt x="655" y="18"/>
                    </a:lnTo>
                    <a:lnTo>
                      <a:pt x="756" y="0"/>
                    </a:lnTo>
                    <a:lnTo>
                      <a:pt x="774" y="100"/>
                    </a:lnTo>
                    <a:lnTo>
                      <a:pt x="783" y="183"/>
                    </a:lnTo>
                    <a:lnTo>
                      <a:pt x="856" y="237"/>
                    </a:lnTo>
                    <a:lnTo>
                      <a:pt x="948" y="256"/>
                    </a:lnTo>
                    <a:lnTo>
                      <a:pt x="1002" y="173"/>
                    </a:lnTo>
                    <a:lnTo>
                      <a:pt x="911" y="164"/>
                    </a:lnTo>
                    <a:lnTo>
                      <a:pt x="884" y="82"/>
                    </a:lnTo>
                    <a:lnTo>
                      <a:pt x="984" y="18"/>
                    </a:lnTo>
                    <a:lnTo>
                      <a:pt x="1085" y="64"/>
                    </a:lnTo>
                    <a:lnTo>
                      <a:pt x="1194" y="128"/>
                    </a:lnTo>
                    <a:lnTo>
                      <a:pt x="1189" y="182"/>
                    </a:lnTo>
                    <a:lnTo>
                      <a:pt x="1249" y="212"/>
                    </a:lnTo>
                    <a:lnTo>
                      <a:pt x="1309" y="230"/>
                    </a:lnTo>
                    <a:lnTo>
                      <a:pt x="1351" y="212"/>
                    </a:lnTo>
                    <a:lnTo>
                      <a:pt x="1411" y="248"/>
                    </a:lnTo>
                    <a:lnTo>
                      <a:pt x="1489" y="272"/>
                    </a:lnTo>
                    <a:lnTo>
                      <a:pt x="1549" y="326"/>
                    </a:lnTo>
                    <a:lnTo>
                      <a:pt x="1661" y="375"/>
                    </a:lnTo>
                    <a:lnTo>
                      <a:pt x="1717" y="398"/>
                    </a:lnTo>
                    <a:lnTo>
                      <a:pt x="1759" y="464"/>
                    </a:lnTo>
                    <a:lnTo>
                      <a:pt x="1825" y="482"/>
                    </a:lnTo>
                    <a:lnTo>
                      <a:pt x="1819" y="536"/>
                    </a:lnTo>
                    <a:lnTo>
                      <a:pt x="1777" y="548"/>
                    </a:lnTo>
                    <a:lnTo>
                      <a:pt x="1711" y="572"/>
                    </a:lnTo>
                    <a:lnTo>
                      <a:pt x="1639" y="632"/>
                    </a:lnTo>
                    <a:lnTo>
                      <a:pt x="1569" y="685"/>
                    </a:lnTo>
                    <a:lnTo>
                      <a:pt x="1477" y="650"/>
                    </a:lnTo>
                    <a:lnTo>
                      <a:pt x="1399" y="644"/>
                    </a:lnTo>
                    <a:lnTo>
                      <a:pt x="1315" y="650"/>
                    </a:lnTo>
                    <a:lnTo>
                      <a:pt x="1261" y="620"/>
                    </a:lnTo>
                    <a:lnTo>
                      <a:pt x="1243" y="572"/>
                    </a:lnTo>
                    <a:lnTo>
                      <a:pt x="1207" y="602"/>
                    </a:lnTo>
                    <a:lnTo>
                      <a:pt x="1185" y="649"/>
                    </a:lnTo>
                    <a:lnTo>
                      <a:pt x="1237" y="692"/>
                    </a:lnTo>
                    <a:lnTo>
                      <a:pt x="1243" y="770"/>
                    </a:lnTo>
                    <a:lnTo>
                      <a:pt x="1291" y="752"/>
                    </a:lnTo>
                    <a:lnTo>
                      <a:pt x="1333" y="728"/>
                    </a:lnTo>
                    <a:lnTo>
                      <a:pt x="1369" y="770"/>
                    </a:lnTo>
                    <a:lnTo>
                      <a:pt x="1345" y="812"/>
                    </a:lnTo>
                    <a:lnTo>
                      <a:pt x="1381" y="872"/>
                    </a:lnTo>
                    <a:lnTo>
                      <a:pt x="1405" y="926"/>
                    </a:lnTo>
                    <a:lnTo>
                      <a:pt x="1405" y="986"/>
                    </a:lnTo>
                    <a:lnTo>
                      <a:pt x="1441" y="1076"/>
                    </a:lnTo>
                    <a:lnTo>
                      <a:pt x="1453" y="1142"/>
                    </a:lnTo>
                    <a:lnTo>
                      <a:pt x="1495" y="1190"/>
                    </a:lnTo>
                    <a:lnTo>
                      <a:pt x="1531" y="1250"/>
                    </a:lnTo>
                    <a:lnTo>
                      <a:pt x="1573" y="1322"/>
                    </a:lnTo>
                    <a:lnTo>
                      <a:pt x="1609" y="1370"/>
                    </a:lnTo>
                    <a:lnTo>
                      <a:pt x="1621" y="1436"/>
                    </a:lnTo>
                    <a:lnTo>
                      <a:pt x="1657" y="1520"/>
                    </a:lnTo>
                    <a:lnTo>
                      <a:pt x="1711" y="1526"/>
                    </a:lnTo>
                    <a:lnTo>
                      <a:pt x="1705" y="1616"/>
                    </a:lnTo>
                    <a:lnTo>
                      <a:pt x="1699" y="1664"/>
                    </a:lnTo>
                    <a:lnTo>
                      <a:pt x="1729" y="1754"/>
                    </a:lnTo>
                    <a:lnTo>
                      <a:pt x="1711" y="1826"/>
                    </a:lnTo>
                    <a:lnTo>
                      <a:pt x="1687" y="1880"/>
                    </a:lnTo>
                    <a:lnTo>
                      <a:pt x="1645" y="2006"/>
                    </a:lnTo>
                    <a:lnTo>
                      <a:pt x="1603" y="2072"/>
                    </a:lnTo>
                    <a:lnTo>
                      <a:pt x="1543" y="2114"/>
                    </a:lnTo>
                    <a:lnTo>
                      <a:pt x="1471" y="2204"/>
                    </a:lnTo>
                    <a:lnTo>
                      <a:pt x="1417" y="2288"/>
                    </a:lnTo>
                    <a:lnTo>
                      <a:pt x="1345" y="2438"/>
                    </a:lnTo>
                    <a:lnTo>
                      <a:pt x="1321" y="2504"/>
                    </a:lnTo>
                    <a:lnTo>
                      <a:pt x="1255" y="2504"/>
                    </a:lnTo>
                    <a:lnTo>
                      <a:pt x="1213" y="2468"/>
                    </a:lnTo>
                    <a:lnTo>
                      <a:pt x="1165" y="2450"/>
                    </a:lnTo>
                    <a:lnTo>
                      <a:pt x="1111" y="2522"/>
                    </a:lnTo>
                    <a:lnTo>
                      <a:pt x="1027" y="2624"/>
                    </a:lnTo>
                    <a:lnTo>
                      <a:pt x="991" y="2726"/>
                    </a:lnTo>
                    <a:lnTo>
                      <a:pt x="997" y="2828"/>
                    </a:lnTo>
                    <a:lnTo>
                      <a:pt x="973" y="2906"/>
                    </a:lnTo>
                    <a:lnTo>
                      <a:pt x="913" y="2966"/>
                    </a:lnTo>
                    <a:lnTo>
                      <a:pt x="865" y="3020"/>
                    </a:lnTo>
                    <a:lnTo>
                      <a:pt x="883" y="3092"/>
                    </a:lnTo>
                    <a:lnTo>
                      <a:pt x="817" y="3140"/>
                    </a:lnTo>
                    <a:lnTo>
                      <a:pt x="733" y="3176"/>
                    </a:lnTo>
                    <a:lnTo>
                      <a:pt x="655" y="3212"/>
                    </a:lnTo>
                    <a:lnTo>
                      <a:pt x="553" y="3188"/>
                    </a:lnTo>
                    <a:lnTo>
                      <a:pt x="499" y="3146"/>
                    </a:lnTo>
                    <a:lnTo>
                      <a:pt x="475" y="3092"/>
                    </a:lnTo>
                    <a:lnTo>
                      <a:pt x="499" y="3062"/>
                    </a:lnTo>
                    <a:lnTo>
                      <a:pt x="535" y="3014"/>
                    </a:lnTo>
                    <a:lnTo>
                      <a:pt x="559" y="2972"/>
                    </a:lnTo>
                    <a:lnTo>
                      <a:pt x="517" y="2948"/>
                    </a:lnTo>
                    <a:lnTo>
                      <a:pt x="475" y="3008"/>
                    </a:lnTo>
                    <a:lnTo>
                      <a:pt x="433" y="3068"/>
                    </a:lnTo>
                    <a:lnTo>
                      <a:pt x="367" y="3110"/>
                    </a:lnTo>
                    <a:lnTo>
                      <a:pt x="325" y="3062"/>
                    </a:lnTo>
                    <a:lnTo>
                      <a:pt x="355" y="3014"/>
                    </a:lnTo>
                    <a:lnTo>
                      <a:pt x="343" y="2954"/>
                    </a:lnTo>
                    <a:lnTo>
                      <a:pt x="325" y="2894"/>
                    </a:lnTo>
                    <a:lnTo>
                      <a:pt x="331" y="2846"/>
                    </a:lnTo>
                    <a:lnTo>
                      <a:pt x="349" y="2792"/>
                    </a:lnTo>
                    <a:lnTo>
                      <a:pt x="391" y="2762"/>
                    </a:lnTo>
                    <a:lnTo>
                      <a:pt x="439" y="2756"/>
                    </a:lnTo>
                    <a:lnTo>
                      <a:pt x="463" y="2696"/>
                    </a:lnTo>
                    <a:lnTo>
                      <a:pt x="493" y="2648"/>
                    </a:lnTo>
                    <a:lnTo>
                      <a:pt x="511" y="2588"/>
                    </a:lnTo>
                    <a:lnTo>
                      <a:pt x="547" y="2498"/>
                    </a:lnTo>
                    <a:lnTo>
                      <a:pt x="493" y="2528"/>
                    </a:lnTo>
                    <a:lnTo>
                      <a:pt x="451" y="2576"/>
                    </a:lnTo>
                    <a:lnTo>
                      <a:pt x="433" y="2624"/>
                    </a:lnTo>
                    <a:lnTo>
                      <a:pt x="421" y="2690"/>
                    </a:lnTo>
                    <a:lnTo>
                      <a:pt x="355" y="2708"/>
                    </a:lnTo>
                    <a:lnTo>
                      <a:pt x="307" y="2702"/>
                    </a:lnTo>
                    <a:lnTo>
                      <a:pt x="277" y="2678"/>
                    </a:lnTo>
                    <a:lnTo>
                      <a:pt x="277" y="2600"/>
                    </a:lnTo>
                    <a:lnTo>
                      <a:pt x="241" y="2576"/>
                    </a:lnTo>
                    <a:lnTo>
                      <a:pt x="211" y="2648"/>
                    </a:lnTo>
                    <a:lnTo>
                      <a:pt x="199" y="2690"/>
                    </a:lnTo>
                    <a:lnTo>
                      <a:pt x="145" y="2696"/>
                    </a:lnTo>
                    <a:lnTo>
                      <a:pt x="103" y="2648"/>
                    </a:lnTo>
                    <a:lnTo>
                      <a:pt x="70" y="261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"/>
              <p:cNvSpPr>
                <a:spLocks/>
              </p:cNvSpPr>
              <p:nvPr/>
            </p:nvSpPr>
            <p:spPr bwMode="auto">
              <a:xfrm>
                <a:off x="2201416" y="5351206"/>
                <a:ext cx="54588" cy="82240"/>
              </a:xfrm>
              <a:custGeom>
                <a:avLst/>
                <a:gdLst/>
                <a:ahLst/>
                <a:cxnLst>
                  <a:cxn ang="0">
                    <a:pos x="57" y="14"/>
                  </a:cxn>
                  <a:cxn ang="0">
                    <a:pos x="19" y="62"/>
                  </a:cxn>
                  <a:cxn ang="0">
                    <a:pos x="4" y="134"/>
                  </a:cxn>
                  <a:cxn ang="0">
                    <a:pos x="0" y="202"/>
                  </a:cxn>
                  <a:cxn ang="0">
                    <a:pos x="48" y="259"/>
                  </a:cxn>
                  <a:cxn ang="0">
                    <a:pos x="76" y="202"/>
                  </a:cxn>
                  <a:cxn ang="0">
                    <a:pos x="120" y="125"/>
                  </a:cxn>
                  <a:cxn ang="0">
                    <a:pos x="172" y="48"/>
                  </a:cxn>
                  <a:cxn ang="0">
                    <a:pos x="158" y="5"/>
                  </a:cxn>
                  <a:cxn ang="0">
                    <a:pos x="110" y="0"/>
                  </a:cxn>
                  <a:cxn ang="0">
                    <a:pos x="57" y="14"/>
                  </a:cxn>
                </a:cxnLst>
                <a:rect l="0" t="0" r="r" b="b"/>
                <a:pathLst>
                  <a:path w="172" h="259">
                    <a:moveTo>
                      <a:pt x="57" y="14"/>
                    </a:moveTo>
                    <a:lnTo>
                      <a:pt x="19" y="62"/>
                    </a:lnTo>
                    <a:lnTo>
                      <a:pt x="4" y="134"/>
                    </a:lnTo>
                    <a:lnTo>
                      <a:pt x="0" y="202"/>
                    </a:lnTo>
                    <a:lnTo>
                      <a:pt x="48" y="259"/>
                    </a:lnTo>
                    <a:lnTo>
                      <a:pt x="76" y="202"/>
                    </a:lnTo>
                    <a:lnTo>
                      <a:pt x="120" y="125"/>
                    </a:lnTo>
                    <a:lnTo>
                      <a:pt x="172" y="48"/>
                    </a:lnTo>
                    <a:lnTo>
                      <a:pt x="158" y="5"/>
                    </a:lnTo>
                    <a:lnTo>
                      <a:pt x="110" y="0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Freeform 19"/>
              <p:cNvSpPr>
                <a:spLocks/>
              </p:cNvSpPr>
              <p:nvPr/>
            </p:nvSpPr>
            <p:spPr bwMode="auto">
              <a:xfrm>
                <a:off x="2057962" y="5419792"/>
                <a:ext cx="52050" cy="108277"/>
              </a:xfrm>
              <a:custGeom>
                <a:avLst/>
                <a:gdLst/>
                <a:ahLst/>
                <a:cxnLst>
                  <a:cxn ang="0">
                    <a:pos x="41" y="36"/>
                  </a:cxn>
                  <a:cxn ang="0">
                    <a:pos x="29" y="163"/>
                  </a:cxn>
                  <a:cxn ang="0">
                    <a:pos x="0" y="250"/>
                  </a:cxn>
                  <a:cxn ang="0">
                    <a:pos x="10" y="336"/>
                  </a:cxn>
                  <a:cxn ang="0">
                    <a:pos x="92" y="341"/>
                  </a:cxn>
                  <a:cxn ang="0">
                    <a:pos x="140" y="288"/>
                  </a:cxn>
                  <a:cxn ang="0">
                    <a:pos x="149" y="192"/>
                  </a:cxn>
                  <a:cxn ang="0">
                    <a:pos x="164" y="115"/>
                  </a:cxn>
                  <a:cxn ang="0">
                    <a:pos x="149" y="72"/>
                  </a:cxn>
                  <a:cxn ang="0">
                    <a:pos x="120" y="14"/>
                  </a:cxn>
                  <a:cxn ang="0">
                    <a:pos x="68" y="0"/>
                  </a:cxn>
                  <a:cxn ang="0">
                    <a:pos x="41" y="36"/>
                  </a:cxn>
                </a:cxnLst>
                <a:rect l="0" t="0" r="r" b="b"/>
                <a:pathLst>
                  <a:path w="164" h="341">
                    <a:moveTo>
                      <a:pt x="41" y="36"/>
                    </a:moveTo>
                    <a:lnTo>
                      <a:pt x="29" y="163"/>
                    </a:lnTo>
                    <a:lnTo>
                      <a:pt x="0" y="250"/>
                    </a:lnTo>
                    <a:lnTo>
                      <a:pt x="10" y="336"/>
                    </a:lnTo>
                    <a:lnTo>
                      <a:pt x="92" y="341"/>
                    </a:lnTo>
                    <a:lnTo>
                      <a:pt x="140" y="288"/>
                    </a:lnTo>
                    <a:lnTo>
                      <a:pt x="149" y="192"/>
                    </a:lnTo>
                    <a:lnTo>
                      <a:pt x="164" y="115"/>
                    </a:lnTo>
                    <a:lnTo>
                      <a:pt x="149" y="72"/>
                    </a:lnTo>
                    <a:lnTo>
                      <a:pt x="120" y="14"/>
                    </a:lnTo>
                    <a:lnTo>
                      <a:pt x="68" y="0"/>
                    </a:lnTo>
                    <a:lnTo>
                      <a:pt x="41" y="3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20"/>
              <p:cNvSpPr>
                <a:spLocks/>
              </p:cNvSpPr>
              <p:nvPr/>
            </p:nvSpPr>
            <p:spPr bwMode="auto">
              <a:xfrm>
                <a:off x="1988140" y="5404550"/>
                <a:ext cx="71410" cy="160034"/>
              </a:xfrm>
              <a:custGeom>
                <a:avLst/>
                <a:gdLst/>
                <a:ahLst/>
                <a:cxnLst>
                  <a:cxn ang="0">
                    <a:pos x="105" y="96"/>
                  </a:cxn>
                  <a:cxn ang="0">
                    <a:pos x="76" y="178"/>
                  </a:cxn>
                  <a:cxn ang="0">
                    <a:pos x="62" y="293"/>
                  </a:cxn>
                  <a:cxn ang="0">
                    <a:pos x="43" y="363"/>
                  </a:cxn>
                  <a:cxn ang="0">
                    <a:pos x="0" y="437"/>
                  </a:cxn>
                  <a:cxn ang="0">
                    <a:pos x="4" y="480"/>
                  </a:cxn>
                  <a:cxn ang="0">
                    <a:pos x="43" y="504"/>
                  </a:cxn>
                  <a:cxn ang="0">
                    <a:pos x="110" y="451"/>
                  </a:cxn>
                  <a:cxn ang="0">
                    <a:pos x="124" y="389"/>
                  </a:cxn>
                  <a:cxn ang="0">
                    <a:pos x="144" y="317"/>
                  </a:cxn>
                  <a:cxn ang="0">
                    <a:pos x="182" y="235"/>
                  </a:cxn>
                  <a:cxn ang="0">
                    <a:pos x="196" y="125"/>
                  </a:cxn>
                  <a:cxn ang="0">
                    <a:pos x="211" y="82"/>
                  </a:cxn>
                  <a:cxn ang="0">
                    <a:pos x="225" y="0"/>
                  </a:cxn>
                  <a:cxn ang="0">
                    <a:pos x="192" y="5"/>
                  </a:cxn>
                  <a:cxn ang="0">
                    <a:pos x="134" y="38"/>
                  </a:cxn>
                  <a:cxn ang="0">
                    <a:pos x="105" y="96"/>
                  </a:cxn>
                </a:cxnLst>
                <a:rect l="0" t="0" r="r" b="b"/>
                <a:pathLst>
                  <a:path w="225" h="504">
                    <a:moveTo>
                      <a:pt x="105" y="96"/>
                    </a:moveTo>
                    <a:lnTo>
                      <a:pt x="76" y="178"/>
                    </a:lnTo>
                    <a:lnTo>
                      <a:pt x="62" y="293"/>
                    </a:lnTo>
                    <a:lnTo>
                      <a:pt x="43" y="363"/>
                    </a:lnTo>
                    <a:lnTo>
                      <a:pt x="0" y="437"/>
                    </a:lnTo>
                    <a:lnTo>
                      <a:pt x="4" y="480"/>
                    </a:lnTo>
                    <a:lnTo>
                      <a:pt x="43" y="504"/>
                    </a:lnTo>
                    <a:lnTo>
                      <a:pt x="110" y="451"/>
                    </a:lnTo>
                    <a:lnTo>
                      <a:pt x="124" y="389"/>
                    </a:lnTo>
                    <a:lnTo>
                      <a:pt x="144" y="317"/>
                    </a:lnTo>
                    <a:lnTo>
                      <a:pt x="182" y="235"/>
                    </a:lnTo>
                    <a:lnTo>
                      <a:pt x="196" y="125"/>
                    </a:lnTo>
                    <a:lnTo>
                      <a:pt x="211" y="82"/>
                    </a:lnTo>
                    <a:lnTo>
                      <a:pt x="225" y="0"/>
                    </a:lnTo>
                    <a:lnTo>
                      <a:pt x="192" y="5"/>
                    </a:lnTo>
                    <a:lnTo>
                      <a:pt x="134" y="38"/>
                    </a:lnTo>
                    <a:lnTo>
                      <a:pt x="105" y="9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22"/>
              <p:cNvSpPr>
                <a:spLocks/>
              </p:cNvSpPr>
              <p:nvPr/>
            </p:nvSpPr>
            <p:spPr bwMode="auto">
              <a:xfrm>
                <a:off x="2117627" y="5355652"/>
                <a:ext cx="60937" cy="99069"/>
              </a:xfrm>
              <a:custGeom>
                <a:avLst/>
                <a:gdLst/>
                <a:ahLst/>
                <a:cxnLst>
                  <a:cxn ang="0">
                    <a:pos x="57" y="39"/>
                  </a:cxn>
                  <a:cxn ang="0">
                    <a:pos x="0" y="125"/>
                  </a:cxn>
                  <a:cxn ang="0">
                    <a:pos x="19" y="178"/>
                  </a:cxn>
                  <a:cxn ang="0">
                    <a:pos x="67" y="183"/>
                  </a:cxn>
                  <a:cxn ang="0">
                    <a:pos x="38" y="250"/>
                  </a:cxn>
                  <a:cxn ang="0">
                    <a:pos x="24" y="303"/>
                  </a:cxn>
                  <a:cxn ang="0">
                    <a:pos x="76" y="312"/>
                  </a:cxn>
                  <a:cxn ang="0">
                    <a:pos x="120" y="303"/>
                  </a:cxn>
                  <a:cxn ang="0">
                    <a:pos x="153" y="236"/>
                  </a:cxn>
                  <a:cxn ang="0">
                    <a:pos x="168" y="173"/>
                  </a:cxn>
                  <a:cxn ang="0">
                    <a:pos x="192" y="53"/>
                  </a:cxn>
                  <a:cxn ang="0">
                    <a:pos x="158" y="0"/>
                  </a:cxn>
                  <a:cxn ang="0">
                    <a:pos x="100" y="15"/>
                  </a:cxn>
                  <a:cxn ang="0">
                    <a:pos x="57" y="39"/>
                  </a:cxn>
                </a:cxnLst>
                <a:rect l="0" t="0" r="r" b="b"/>
                <a:pathLst>
                  <a:path w="192" h="312">
                    <a:moveTo>
                      <a:pt x="57" y="39"/>
                    </a:moveTo>
                    <a:lnTo>
                      <a:pt x="0" y="125"/>
                    </a:lnTo>
                    <a:lnTo>
                      <a:pt x="19" y="178"/>
                    </a:lnTo>
                    <a:lnTo>
                      <a:pt x="67" y="183"/>
                    </a:lnTo>
                    <a:lnTo>
                      <a:pt x="38" y="250"/>
                    </a:lnTo>
                    <a:lnTo>
                      <a:pt x="24" y="303"/>
                    </a:lnTo>
                    <a:lnTo>
                      <a:pt x="76" y="312"/>
                    </a:lnTo>
                    <a:lnTo>
                      <a:pt x="120" y="303"/>
                    </a:lnTo>
                    <a:lnTo>
                      <a:pt x="153" y="236"/>
                    </a:lnTo>
                    <a:lnTo>
                      <a:pt x="168" y="173"/>
                    </a:lnTo>
                    <a:lnTo>
                      <a:pt x="192" y="53"/>
                    </a:lnTo>
                    <a:lnTo>
                      <a:pt x="158" y="0"/>
                    </a:lnTo>
                    <a:lnTo>
                      <a:pt x="100" y="15"/>
                    </a:lnTo>
                    <a:lnTo>
                      <a:pt x="57" y="3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23"/>
              <p:cNvSpPr>
                <a:spLocks/>
              </p:cNvSpPr>
              <p:nvPr/>
            </p:nvSpPr>
            <p:spPr bwMode="auto">
              <a:xfrm>
                <a:off x="2123340" y="4826650"/>
                <a:ext cx="45702" cy="81287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24" y="20"/>
                  </a:cxn>
                  <a:cxn ang="0">
                    <a:pos x="0" y="84"/>
                  </a:cxn>
                  <a:cxn ang="0">
                    <a:pos x="36" y="148"/>
                  </a:cxn>
                  <a:cxn ang="0">
                    <a:pos x="52" y="196"/>
                  </a:cxn>
                  <a:cxn ang="0">
                    <a:pos x="64" y="256"/>
                  </a:cxn>
                  <a:cxn ang="0">
                    <a:pos x="100" y="252"/>
                  </a:cxn>
                  <a:cxn ang="0">
                    <a:pos x="128" y="176"/>
                  </a:cxn>
                  <a:cxn ang="0">
                    <a:pos x="144" y="96"/>
                  </a:cxn>
                  <a:cxn ang="0">
                    <a:pos x="120" y="44"/>
                  </a:cxn>
                  <a:cxn ang="0">
                    <a:pos x="64" y="0"/>
                  </a:cxn>
                </a:cxnLst>
                <a:rect l="0" t="0" r="r" b="b"/>
                <a:pathLst>
                  <a:path w="144" h="256">
                    <a:moveTo>
                      <a:pt x="64" y="0"/>
                    </a:moveTo>
                    <a:lnTo>
                      <a:pt x="24" y="20"/>
                    </a:lnTo>
                    <a:lnTo>
                      <a:pt x="0" y="84"/>
                    </a:lnTo>
                    <a:lnTo>
                      <a:pt x="36" y="148"/>
                    </a:lnTo>
                    <a:lnTo>
                      <a:pt x="52" y="196"/>
                    </a:lnTo>
                    <a:lnTo>
                      <a:pt x="64" y="256"/>
                    </a:lnTo>
                    <a:lnTo>
                      <a:pt x="100" y="252"/>
                    </a:lnTo>
                    <a:lnTo>
                      <a:pt x="128" y="176"/>
                    </a:lnTo>
                    <a:lnTo>
                      <a:pt x="144" y="96"/>
                    </a:lnTo>
                    <a:lnTo>
                      <a:pt x="120" y="4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25"/>
              <p:cNvSpPr>
                <a:spLocks/>
              </p:cNvSpPr>
              <p:nvPr/>
            </p:nvSpPr>
            <p:spPr bwMode="auto">
              <a:xfrm>
                <a:off x="2137304" y="5482346"/>
                <a:ext cx="48876" cy="66998"/>
              </a:xfrm>
              <a:custGeom>
                <a:avLst/>
                <a:gdLst/>
                <a:ahLst/>
                <a:cxnLst>
                  <a:cxn ang="0">
                    <a:pos x="38" y="67"/>
                  </a:cxn>
                  <a:cxn ang="0">
                    <a:pos x="0" y="139"/>
                  </a:cxn>
                  <a:cxn ang="0">
                    <a:pos x="5" y="192"/>
                  </a:cxn>
                  <a:cxn ang="0">
                    <a:pos x="53" y="211"/>
                  </a:cxn>
                  <a:cxn ang="0">
                    <a:pos x="120" y="192"/>
                  </a:cxn>
                  <a:cxn ang="0">
                    <a:pos x="106" y="110"/>
                  </a:cxn>
                  <a:cxn ang="0">
                    <a:pos x="125" y="57"/>
                  </a:cxn>
                  <a:cxn ang="0">
                    <a:pos x="154" y="29"/>
                  </a:cxn>
                  <a:cxn ang="0">
                    <a:pos x="125" y="0"/>
                  </a:cxn>
                  <a:cxn ang="0">
                    <a:pos x="72" y="24"/>
                  </a:cxn>
                  <a:cxn ang="0">
                    <a:pos x="38" y="67"/>
                  </a:cxn>
                </a:cxnLst>
                <a:rect l="0" t="0" r="r" b="b"/>
                <a:pathLst>
                  <a:path w="154" h="211">
                    <a:moveTo>
                      <a:pt x="38" y="67"/>
                    </a:moveTo>
                    <a:lnTo>
                      <a:pt x="0" y="139"/>
                    </a:lnTo>
                    <a:lnTo>
                      <a:pt x="5" y="192"/>
                    </a:lnTo>
                    <a:lnTo>
                      <a:pt x="53" y="211"/>
                    </a:lnTo>
                    <a:lnTo>
                      <a:pt x="120" y="192"/>
                    </a:lnTo>
                    <a:lnTo>
                      <a:pt x="106" y="110"/>
                    </a:lnTo>
                    <a:lnTo>
                      <a:pt x="125" y="57"/>
                    </a:lnTo>
                    <a:lnTo>
                      <a:pt x="154" y="29"/>
                    </a:lnTo>
                    <a:lnTo>
                      <a:pt x="125" y="0"/>
                    </a:lnTo>
                    <a:lnTo>
                      <a:pt x="72" y="24"/>
                    </a:lnTo>
                    <a:lnTo>
                      <a:pt x="38" y="67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Freeform 26"/>
              <p:cNvSpPr>
                <a:spLocks/>
              </p:cNvSpPr>
              <p:nvPr/>
            </p:nvSpPr>
            <p:spPr bwMode="auto">
              <a:xfrm>
                <a:off x="2221092" y="5491553"/>
                <a:ext cx="27295" cy="39374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0" y="115"/>
                  </a:cxn>
                  <a:cxn ang="0">
                    <a:pos x="58" y="124"/>
                  </a:cxn>
                  <a:cxn ang="0">
                    <a:pos x="86" y="52"/>
                  </a:cxn>
                  <a:cxn ang="0">
                    <a:pos x="62" y="0"/>
                  </a:cxn>
                  <a:cxn ang="0">
                    <a:pos x="5" y="33"/>
                  </a:cxn>
                </a:cxnLst>
                <a:rect l="0" t="0" r="r" b="b"/>
                <a:pathLst>
                  <a:path w="86" h="124">
                    <a:moveTo>
                      <a:pt x="5" y="33"/>
                    </a:moveTo>
                    <a:lnTo>
                      <a:pt x="0" y="115"/>
                    </a:lnTo>
                    <a:lnTo>
                      <a:pt x="58" y="124"/>
                    </a:lnTo>
                    <a:lnTo>
                      <a:pt x="86" y="52"/>
                    </a:lnTo>
                    <a:lnTo>
                      <a:pt x="62" y="0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27"/>
              <p:cNvSpPr>
                <a:spLocks/>
              </p:cNvSpPr>
              <p:nvPr/>
            </p:nvSpPr>
            <p:spPr bwMode="auto">
              <a:xfrm>
                <a:off x="2644993" y="4918732"/>
                <a:ext cx="33324" cy="36516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9" y="115"/>
                  </a:cxn>
                  <a:cxn ang="0">
                    <a:pos x="67" y="92"/>
                  </a:cxn>
                  <a:cxn ang="0">
                    <a:pos x="105" y="52"/>
                  </a:cxn>
                  <a:cxn ang="0">
                    <a:pos x="81" y="0"/>
                  </a:cxn>
                  <a:cxn ang="0">
                    <a:pos x="0" y="82"/>
                  </a:cxn>
                </a:cxnLst>
                <a:rect l="0" t="0" r="r" b="b"/>
                <a:pathLst>
                  <a:path w="105" h="115">
                    <a:moveTo>
                      <a:pt x="0" y="82"/>
                    </a:moveTo>
                    <a:lnTo>
                      <a:pt x="19" y="115"/>
                    </a:lnTo>
                    <a:lnTo>
                      <a:pt x="67" y="92"/>
                    </a:lnTo>
                    <a:lnTo>
                      <a:pt x="105" y="52"/>
                    </a:lnTo>
                    <a:lnTo>
                      <a:pt x="81" y="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28"/>
              <p:cNvSpPr>
                <a:spLocks/>
              </p:cNvSpPr>
              <p:nvPr/>
            </p:nvSpPr>
            <p:spPr bwMode="auto">
              <a:xfrm>
                <a:off x="2551999" y="4964457"/>
                <a:ext cx="24438" cy="33657"/>
              </a:xfrm>
              <a:custGeom>
                <a:avLst/>
                <a:gdLst/>
                <a:ahLst/>
                <a:cxnLst>
                  <a:cxn ang="0">
                    <a:pos x="34" y="15"/>
                  </a:cxn>
                  <a:cxn ang="0">
                    <a:pos x="0" y="77"/>
                  </a:cxn>
                  <a:cxn ang="0">
                    <a:pos x="38" y="106"/>
                  </a:cxn>
                  <a:cxn ang="0">
                    <a:pos x="77" y="63"/>
                  </a:cxn>
                  <a:cxn ang="0">
                    <a:pos x="72" y="0"/>
                  </a:cxn>
                  <a:cxn ang="0">
                    <a:pos x="34" y="15"/>
                  </a:cxn>
                </a:cxnLst>
                <a:rect l="0" t="0" r="r" b="b"/>
                <a:pathLst>
                  <a:path w="77" h="106">
                    <a:moveTo>
                      <a:pt x="34" y="15"/>
                    </a:moveTo>
                    <a:lnTo>
                      <a:pt x="0" y="77"/>
                    </a:lnTo>
                    <a:lnTo>
                      <a:pt x="38" y="106"/>
                    </a:lnTo>
                    <a:lnTo>
                      <a:pt x="77" y="63"/>
                    </a:lnTo>
                    <a:lnTo>
                      <a:pt x="72" y="0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33"/>
              <p:cNvSpPr>
                <a:spLocks/>
              </p:cNvSpPr>
              <p:nvPr/>
            </p:nvSpPr>
            <p:spPr bwMode="auto">
              <a:xfrm>
                <a:off x="2185085" y="4844406"/>
                <a:ext cx="27295" cy="33341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0" y="105"/>
                  </a:cxn>
                  <a:cxn ang="0">
                    <a:pos x="58" y="72"/>
                  </a:cxn>
                  <a:cxn ang="0">
                    <a:pos x="86" y="42"/>
                  </a:cxn>
                  <a:cxn ang="0">
                    <a:pos x="63" y="0"/>
                  </a:cxn>
                  <a:cxn ang="0">
                    <a:pos x="5" y="23"/>
                  </a:cxn>
                </a:cxnLst>
                <a:rect l="0" t="0" r="r" b="b"/>
                <a:pathLst>
                  <a:path w="86" h="105">
                    <a:moveTo>
                      <a:pt x="5" y="23"/>
                    </a:moveTo>
                    <a:lnTo>
                      <a:pt x="0" y="105"/>
                    </a:lnTo>
                    <a:lnTo>
                      <a:pt x="58" y="72"/>
                    </a:lnTo>
                    <a:lnTo>
                      <a:pt x="86" y="42"/>
                    </a:lnTo>
                    <a:lnTo>
                      <a:pt x="63" y="0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34"/>
              <p:cNvSpPr>
                <a:spLocks/>
              </p:cNvSpPr>
              <p:nvPr/>
            </p:nvSpPr>
            <p:spPr bwMode="auto">
              <a:xfrm>
                <a:off x="2163010" y="5270238"/>
                <a:ext cx="19995" cy="2762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" y="87"/>
                  </a:cxn>
                  <a:cxn ang="0">
                    <a:pos x="29" y="87"/>
                  </a:cxn>
                  <a:cxn ang="0">
                    <a:pos x="63" y="53"/>
                  </a:cxn>
                  <a:cxn ang="0">
                    <a:pos x="57" y="0"/>
                  </a:cxn>
                  <a:cxn ang="0">
                    <a:pos x="0" y="33"/>
                  </a:cxn>
                </a:cxnLst>
                <a:rect l="0" t="0" r="r" b="b"/>
                <a:pathLst>
                  <a:path w="63" h="87">
                    <a:moveTo>
                      <a:pt x="0" y="33"/>
                    </a:moveTo>
                    <a:lnTo>
                      <a:pt x="1" y="87"/>
                    </a:lnTo>
                    <a:lnTo>
                      <a:pt x="29" y="87"/>
                    </a:lnTo>
                    <a:lnTo>
                      <a:pt x="63" y="53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Freeform 42"/>
              <p:cNvSpPr>
                <a:spLocks/>
              </p:cNvSpPr>
              <p:nvPr/>
            </p:nvSpPr>
            <p:spPr bwMode="auto">
              <a:xfrm>
                <a:off x="2210935" y="4805059"/>
                <a:ext cx="39355" cy="24133"/>
              </a:xfrm>
              <a:custGeom>
                <a:avLst/>
                <a:gdLst/>
                <a:ahLst/>
                <a:cxnLst>
                  <a:cxn ang="0">
                    <a:pos x="58" y="5"/>
                  </a:cxn>
                  <a:cxn ang="0">
                    <a:pos x="0" y="44"/>
                  </a:cxn>
                  <a:cxn ang="0">
                    <a:pos x="0" y="76"/>
                  </a:cxn>
                  <a:cxn ang="0">
                    <a:pos x="32" y="76"/>
                  </a:cxn>
                  <a:cxn ang="0">
                    <a:pos x="80" y="68"/>
                  </a:cxn>
                  <a:cxn ang="0">
                    <a:pos x="124" y="40"/>
                  </a:cxn>
                  <a:cxn ang="0">
                    <a:pos x="108" y="0"/>
                  </a:cxn>
                  <a:cxn ang="0">
                    <a:pos x="58" y="5"/>
                  </a:cxn>
                </a:cxnLst>
                <a:rect l="0" t="0" r="r" b="b"/>
                <a:pathLst>
                  <a:path w="124" h="76">
                    <a:moveTo>
                      <a:pt x="58" y="5"/>
                    </a:moveTo>
                    <a:lnTo>
                      <a:pt x="0" y="44"/>
                    </a:lnTo>
                    <a:lnTo>
                      <a:pt x="0" y="76"/>
                    </a:lnTo>
                    <a:lnTo>
                      <a:pt x="32" y="76"/>
                    </a:lnTo>
                    <a:lnTo>
                      <a:pt x="80" y="68"/>
                    </a:lnTo>
                    <a:lnTo>
                      <a:pt x="124" y="40"/>
                    </a:lnTo>
                    <a:lnTo>
                      <a:pt x="108" y="0"/>
                    </a:lnTo>
                    <a:lnTo>
                      <a:pt x="58" y="5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Freeform 43"/>
              <p:cNvSpPr>
                <a:spLocks/>
              </p:cNvSpPr>
              <p:nvPr/>
            </p:nvSpPr>
            <p:spPr bwMode="auto">
              <a:xfrm>
                <a:off x="2183005" y="4832049"/>
                <a:ext cx="19043" cy="3270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43"/>
                  </a:cxn>
                  <a:cxn ang="0">
                    <a:pos x="0" y="75"/>
                  </a:cxn>
                  <a:cxn ang="0">
                    <a:pos x="24" y="103"/>
                  </a:cxn>
                  <a:cxn ang="0">
                    <a:pos x="60" y="35"/>
                  </a:cxn>
                  <a:cxn ang="0">
                    <a:pos x="48" y="7"/>
                  </a:cxn>
                  <a:cxn ang="0">
                    <a:pos x="10" y="0"/>
                  </a:cxn>
                </a:cxnLst>
                <a:rect l="0" t="0" r="r" b="b"/>
                <a:pathLst>
                  <a:path w="60" h="103">
                    <a:moveTo>
                      <a:pt x="10" y="0"/>
                    </a:moveTo>
                    <a:lnTo>
                      <a:pt x="4" y="43"/>
                    </a:lnTo>
                    <a:lnTo>
                      <a:pt x="0" y="75"/>
                    </a:lnTo>
                    <a:lnTo>
                      <a:pt x="24" y="103"/>
                    </a:lnTo>
                    <a:lnTo>
                      <a:pt x="60" y="35"/>
                    </a:lnTo>
                    <a:lnTo>
                      <a:pt x="48" y="7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44"/>
              <p:cNvSpPr>
                <a:spLocks/>
              </p:cNvSpPr>
              <p:nvPr/>
            </p:nvSpPr>
            <p:spPr bwMode="auto">
              <a:xfrm>
                <a:off x="2692914" y="4286853"/>
                <a:ext cx="21582" cy="1778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56"/>
                  </a:cxn>
                  <a:cxn ang="0">
                    <a:pos x="40" y="52"/>
                  </a:cxn>
                  <a:cxn ang="0">
                    <a:pos x="68" y="40"/>
                  </a:cxn>
                  <a:cxn ang="0">
                    <a:pos x="52" y="0"/>
                  </a:cxn>
                  <a:cxn ang="0">
                    <a:pos x="0" y="8"/>
                  </a:cxn>
                </a:cxnLst>
                <a:rect l="0" t="0" r="r" b="b"/>
                <a:pathLst>
                  <a:path w="68" h="56">
                    <a:moveTo>
                      <a:pt x="0" y="8"/>
                    </a:moveTo>
                    <a:lnTo>
                      <a:pt x="4" y="56"/>
                    </a:lnTo>
                    <a:lnTo>
                      <a:pt x="40" y="52"/>
                    </a:lnTo>
                    <a:lnTo>
                      <a:pt x="68" y="40"/>
                    </a:lnTo>
                    <a:lnTo>
                      <a:pt x="52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Freeform 45"/>
              <p:cNvSpPr>
                <a:spLocks/>
              </p:cNvSpPr>
              <p:nvPr/>
            </p:nvSpPr>
            <p:spPr bwMode="auto">
              <a:xfrm>
                <a:off x="2596431" y="4133487"/>
                <a:ext cx="17772" cy="2889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20" y="91"/>
                  </a:cxn>
                  <a:cxn ang="0">
                    <a:pos x="48" y="83"/>
                  </a:cxn>
                  <a:cxn ang="0">
                    <a:pos x="56" y="35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56" h="91">
                    <a:moveTo>
                      <a:pt x="6" y="0"/>
                    </a:moveTo>
                    <a:lnTo>
                      <a:pt x="0" y="43"/>
                    </a:lnTo>
                    <a:lnTo>
                      <a:pt x="20" y="91"/>
                    </a:lnTo>
                    <a:lnTo>
                      <a:pt x="48" y="83"/>
                    </a:lnTo>
                    <a:lnTo>
                      <a:pt x="56" y="35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48"/>
              <p:cNvSpPr>
                <a:spLocks/>
              </p:cNvSpPr>
              <p:nvPr/>
            </p:nvSpPr>
            <p:spPr bwMode="auto">
              <a:xfrm>
                <a:off x="2557074" y="4113162"/>
                <a:ext cx="17772" cy="2000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3"/>
                  </a:cxn>
                  <a:cxn ang="0">
                    <a:pos x="28" y="63"/>
                  </a:cxn>
                  <a:cxn ang="0">
                    <a:pos x="56" y="35"/>
                  </a:cxn>
                  <a:cxn ang="0">
                    <a:pos x="44" y="7"/>
                  </a:cxn>
                  <a:cxn ang="0">
                    <a:pos x="6" y="0"/>
                  </a:cxn>
                </a:cxnLst>
                <a:rect l="0" t="0" r="r" b="b"/>
                <a:pathLst>
                  <a:path w="56" h="63">
                    <a:moveTo>
                      <a:pt x="6" y="0"/>
                    </a:moveTo>
                    <a:lnTo>
                      <a:pt x="0" y="43"/>
                    </a:lnTo>
                    <a:lnTo>
                      <a:pt x="28" y="63"/>
                    </a:lnTo>
                    <a:lnTo>
                      <a:pt x="56" y="35"/>
                    </a:lnTo>
                    <a:lnTo>
                      <a:pt x="44" y="7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21"/>
              <p:cNvSpPr>
                <a:spLocks/>
              </p:cNvSpPr>
              <p:nvPr/>
            </p:nvSpPr>
            <p:spPr bwMode="auto">
              <a:xfrm>
                <a:off x="2445156" y="5157513"/>
                <a:ext cx="40941" cy="120661"/>
              </a:xfrm>
              <a:custGeom>
                <a:avLst/>
                <a:gdLst/>
                <a:ahLst/>
                <a:cxnLst>
                  <a:cxn ang="0">
                    <a:pos x="33" y="53"/>
                  </a:cxn>
                  <a:cxn ang="0">
                    <a:pos x="28" y="173"/>
                  </a:cxn>
                  <a:cxn ang="0">
                    <a:pos x="0" y="284"/>
                  </a:cxn>
                  <a:cxn ang="0">
                    <a:pos x="19" y="380"/>
                  </a:cxn>
                  <a:cxn ang="0">
                    <a:pos x="62" y="351"/>
                  </a:cxn>
                  <a:cxn ang="0">
                    <a:pos x="115" y="221"/>
                  </a:cxn>
                  <a:cxn ang="0">
                    <a:pos x="129" y="154"/>
                  </a:cxn>
                  <a:cxn ang="0">
                    <a:pos x="129" y="53"/>
                  </a:cxn>
                  <a:cxn ang="0">
                    <a:pos x="81" y="0"/>
                  </a:cxn>
                  <a:cxn ang="0">
                    <a:pos x="33" y="53"/>
                  </a:cxn>
                </a:cxnLst>
                <a:rect l="0" t="0" r="r" b="b"/>
                <a:pathLst>
                  <a:path w="129" h="380">
                    <a:moveTo>
                      <a:pt x="33" y="53"/>
                    </a:moveTo>
                    <a:lnTo>
                      <a:pt x="28" y="173"/>
                    </a:lnTo>
                    <a:lnTo>
                      <a:pt x="0" y="284"/>
                    </a:lnTo>
                    <a:lnTo>
                      <a:pt x="19" y="380"/>
                    </a:lnTo>
                    <a:lnTo>
                      <a:pt x="62" y="351"/>
                    </a:lnTo>
                    <a:lnTo>
                      <a:pt x="115" y="221"/>
                    </a:lnTo>
                    <a:lnTo>
                      <a:pt x="129" y="154"/>
                    </a:lnTo>
                    <a:lnTo>
                      <a:pt x="129" y="53"/>
                    </a:lnTo>
                    <a:lnTo>
                      <a:pt x="81" y="0"/>
                    </a:lnTo>
                    <a:lnTo>
                      <a:pt x="33" y="5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Freeform 24"/>
              <p:cNvSpPr>
                <a:spLocks/>
              </p:cNvSpPr>
              <p:nvPr/>
            </p:nvSpPr>
            <p:spPr bwMode="auto">
              <a:xfrm>
                <a:off x="2438781" y="5291822"/>
                <a:ext cx="24438" cy="6096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120"/>
                  </a:cxn>
                  <a:cxn ang="0">
                    <a:pos x="5" y="192"/>
                  </a:cxn>
                  <a:cxn ang="0">
                    <a:pos x="72" y="177"/>
                  </a:cxn>
                  <a:cxn ang="0">
                    <a:pos x="77" y="110"/>
                  </a:cxn>
                  <a:cxn ang="0">
                    <a:pos x="68" y="9"/>
                  </a:cxn>
                  <a:cxn ang="0">
                    <a:pos x="39" y="0"/>
                  </a:cxn>
                </a:cxnLst>
                <a:rect l="0" t="0" r="r" b="b"/>
                <a:pathLst>
                  <a:path w="77" h="192">
                    <a:moveTo>
                      <a:pt x="39" y="0"/>
                    </a:moveTo>
                    <a:lnTo>
                      <a:pt x="0" y="120"/>
                    </a:lnTo>
                    <a:lnTo>
                      <a:pt x="5" y="192"/>
                    </a:lnTo>
                    <a:lnTo>
                      <a:pt x="72" y="177"/>
                    </a:lnTo>
                    <a:lnTo>
                      <a:pt x="77" y="110"/>
                    </a:lnTo>
                    <a:lnTo>
                      <a:pt x="68" y="9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39"/>
              <p:cNvSpPr>
                <a:spLocks/>
              </p:cNvSpPr>
              <p:nvPr/>
            </p:nvSpPr>
            <p:spPr bwMode="auto">
              <a:xfrm>
                <a:off x="2901149" y="4571272"/>
                <a:ext cx="20312" cy="22862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0" y="36"/>
                  </a:cxn>
                  <a:cxn ang="0">
                    <a:pos x="28" y="72"/>
                  </a:cxn>
                  <a:cxn ang="0">
                    <a:pos x="64" y="68"/>
                  </a:cxn>
                  <a:cxn ang="0">
                    <a:pos x="64" y="20"/>
                  </a:cxn>
                  <a:cxn ang="0">
                    <a:pos x="44" y="0"/>
                  </a:cxn>
                  <a:cxn ang="0">
                    <a:pos x="12" y="4"/>
                  </a:cxn>
                </a:cxnLst>
                <a:rect l="0" t="0" r="r" b="b"/>
                <a:pathLst>
                  <a:path w="64" h="72">
                    <a:moveTo>
                      <a:pt x="12" y="4"/>
                    </a:moveTo>
                    <a:lnTo>
                      <a:pt x="0" y="36"/>
                    </a:lnTo>
                    <a:lnTo>
                      <a:pt x="28" y="72"/>
                    </a:lnTo>
                    <a:lnTo>
                      <a:pt x="64" y="68"/>
                    </a:lnTo>
                    <a:lnTo>
                      <a:pt x="64" y="20"/>
                    </a:lnTo>
                    <a:lnTo>
                      <a:pt x="44" y="0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297969" y="4396130"/>
              <a:ext cx="977355" cy="2256223"/>
              <a:chOff x="785459" y="3431369"/>
              <a:chExt cx="998164" cy="2304259"/>
            </a:xfrm>
            <a:solidFill>
              <a:srgbClr val="F5B90F"/>
            </a:solidFill>
          </p:grpSpPr>
          <p:sp>
            <p:nvSpPr>
              <p:cNvPr id="171" name="Freeform 12"/>
              <p:cNvSpPr>
                <a:spLocks/>
              </p:cNvSpPr>
              <p:nvPr/>
            </p:nvSpPr>
            <p:spPr bwMode="auto">
              <a:xfrm>
                <a:off x="785459" y="3795673"/>
                <a:ext cx="998164" cy="1939955"/>
              </a:xfrm>
              <a:custGeom>
                <a:avLst/>
                <a:gdLst/>
                <a:ahLst/>
                <a:cxnLst>
                  <a:cxn ang="0">
                    <a:pos x="320" y="503"/>
                  </a:cxn>
                  <a:cxn ang="0">
                    <a:pos x="54" y="914"/>
                  </a:cxn>
                  <a:cxn ang="0">
                    <a:pos x="402" y="1573"/>
                  </a:cxn>
                  <a:cxn ang="0">
                    <a:pos x="347" y="2103"/>
                  </a:cxn>
                  <a:cxn ang="0">
                    <a:pos x="758" y="2478"/>
                  </a:cxn>
                  <a:cxn ang="0">
                    <a:pos x="886" y="3182"/>
                  </a:cxn>
                  <a:cxn ang="0">
                    <a:pos x="804" y="3877"/>
                  </a:cxn>
                  <a:cxn ang="0">
                    <a:pos x="978" y="4571"/>
                  </a:cxn>
                  <a:cxn ang="0">
                    <a:pos x="1097" y="5166"/>
                  </a:cxn>
                  <a:cxn ang="0">
                    <a:pos x="1088" y="5760"/>
                  </a:cxn>
                  <a:cxn ang="0">
                    <a:pos x="1251" y="5788"/>
                  </a:cxn>
                  <a:cxn ang="0">
                    <a:pos x="1091" y="5448"/>
                  </a:cxn>
                  <a:cxn ang="0">
                    <a:pos x="1187" y="5668"/>
                  </a:cxn>
                  <a:cxn ang="0">
                    <a:pos x="1415" y="5816"/>
                  </a:cxn>
                  <a:cxn ang="0">
                    <a:pos x="1519" y="6108"/>
                  </a:cxn>
                  <a:cxn ang="0">
                    <a:pos x="1623" y="5820"/>
                  </a:cxn>
                  <a:cxn ang="0">
                    <a:pos x="1719" y="5532"/>
                  </a:cxn>
                  <a:cxn ang="0">
                    <a:pos x="1811" y="5424"/>
                  </a:cxn>
                  <a:cxn ang="0">
                    <a:pos x="1779" y="5828"/>
                  </a:cxn>
                  <a:cxn ang="0">
                    <a:pos x="2035" y="5764"/>
                  </a:cxn>
                  <a:cxn ang="0">
                    <a:pos x="2119" y="5476"/>
                  </a:cxn>
                  <a:cxn ang="0">
                    <a:pos x="2127" y="5124"/>
                  </a:cxn>
                  <a:cxn ang="0">
                    <a:pos x="2023" y="4896"/>
                  </a:cxn>
                  <a:cxn ang="0">
                    <a:pos x="2043" y="4604"/>
                  </a:cxn>
                  <a:cxn ang="0">
                    <a:pos x="2075" y="4752"/>
                  </a:cxn>
                  <a:cxn ang="0">
                    <a:pos x="2183" y="5080"/>
                  </a:cxn>
                  <a:cxn ang="0">
                    <a:pos x="2227" y="5128"/>
                  </a:cxn>
                  <a:cxn ang="0">
                    <a:pos x="2207" y="4760"/>
                  </a:cxn>
                  <a:cxn ang="0">
                    <a:pos x="2303" y="4528"/>
                  </a:cxn>
                  <a:cxn ang="0">
                    <a:pos x="2295" y="4692"/>
                  </a:cxn>
                  <a:cxn ang="0">
                    <a:pos x="2339" y="4964"/>
                  </a:cxn>
                  <a:cxn ang="0">
                    <a:pos x="2223" y="5280"/>
                  </a:cxn>
                  <a:cxn ang="0">
                    <a:pos x="2219" y="5468"/>
                  </a:cxn>
                  <a:cxn ang="0">
                    <a:pos x="2155" y="5640"/>
                  </a:cxn>
                  <a:cxn ang="0">
                    <a:pos x="2195" y="5908"/>
                  </a:cxn>
                  <a:cxn ang="0">
                    <a:pos x="2307" y="5840"/>
                  </a:cxn>
                  <a:cxn ang="0">
                    <a:pos x="2551" y="5756"/>
                  </a:cxn>
                  <a:cxn ang="0">
                    <a:pos x="2431" y="5428"/>
                  </a:cxn>
                  <a:cxn ang="0">
                    <a:pos x="2571" y="5660"/>
                  </a:cxn>
                  <a:cxn ang="0">
                    <a:pos x="2827" y="5644"/>
                  </a:cxn>
                  <a:cxn ang="0">
                    <a:pos x="2947" y="5392"/>
                  </a:cxn>
                  <a:cxn ang="0">
                    <a:pos x="2787" y="5052"/>
                  </a:cxn>
                  <a:cxn ang="0">
                    <a:pos x="2947" y="4856"/>
                  </a:cxn>
                  <a:cxn ang="0">
                    <a:pos x="2947" y="4412"/>
                  </a:cxn>
                  <a:cxn ang="0">
                    <a:pos x="3075" y="4240"/>
                  </a:cxn>
                  <a:cxn ang="0">
                    <a:pos x="3108" y="3959"/>
                  </a:cxn>
                  <a:cxn ang="0">
                    <a:pos x="3062" y="3365"/>
                  </a:cxn>
                  <a:cxn ang="0">
                    <a:pos x="2843" y="2853"/>
                  </a:cxn>
                  <a:cxn ang="0">
                    <a:pos x="2523" y="2313"/>
                  </a:cxn>
                  <a:cxn ang="0">
                    <a:pos x="2422" y="1847"/>
                  </a:cxn>
                  <a:cxn ang="0">
                    <a:pos x="1956" y="1079"/>
                  </a:cxn>
                  <a:cxn ang="0">
                    <a:pos x="1810" y="576"/>
                  </a:cxn>
                  <a:cxn ang="0">
                    <a:pos x="1133" y="411"/>
                  </a:cxn>
                  <a:cxn ang="0">
                    <a:pos x="740" y="37"/>
                  </a:cxn>
                </a:cxnLst>
                <a:rect l="0" t="0" r="r" b="b"/>
                <a:pathLst>
                  <a:path w="3145" h="6108">
                    <a:moveTo>
                      <a:pt x="407" y="108"/>
                    </a:moveTo>
                    <a:lnTo>
                      <a:pt x="438" y="210"/>
                    </a:lnTo>
                    <a:lnTo>
                      <a:pt x="365" y="283"/>
                    </a:lnTo>
                    <a:lnTo>
                      <a:pt x="393" y="375"/>
                    </a:lnTo>
                    <a:lnTo>
                      <a:pt x="384" y="466"/>
                    </a:lnTo>
                    <a:lnTo>
                      <a:pt x="320" y="503"/>
                    </a:lnTo>
                    <a:lnTo>
                      <a:pt x="246" y="567"/>
                    </a:lnTo>
                    <a:lnTo>
                      <a:pt x="182" y="567"/>
                    </a:lnTo>
                    <a:lnTo>
                      <a:pt x="82" y="576"/>
                    </a:lnTo>
                    <a:lnTo>
                      <a:pt x="91" y="695"/>
                    </a:lnTo>
                    <a:lnTo>
                      <a:pt x="36" y="814"/>
                    </a:lnTo>
                    <a:lnTo>
                      <a:pt x="54" y="914"/>
                    </a:lnTo>
                    <a:lnTo>
                      <a:pt x="0" y="1079"/>
                    </a:lnTo>
                    <a:lnTo>
                      <a:pt x="27" y="1207"/>
                    </a:lnTo>
                    <a:lnTo>
                      <a:pt x="155" y="1262"/>
                    </a:lnTo>
                    <a:lnTo>
                      <a:pt x="219" y="1381"/>
                    </a:lnTo>
                    <a:lnTo>
                      <a:pt x="320" y="1445"/>
                    </a:lnTo>
                    <a:lnTo>
                      <a:pt x="402" y="1573"/>
                    </a:lnTo>
                    <a:lnTo>
                      <a:pt x="475" y="1499"/>
                    </a:lnTo>
                    <a:lnTo>
                      <a:pt x="502" y="1600"/>
                    </a:lnTo>
                    <a:lnTo>
                      <a:pt x="438" y="1719"/>
                    </a:lnTo>
                    <a:lnTo>
                      <a:pt x="429" y="1838"/>
                    </a:lnTo>
                    <a:lnTo>
                      <a:pt x="338" y="1957"/>
                    </a:lnTo>
                    <a:lnTo>
                      <a:pt x="347" y="2103"/>
                    </a:lnTo>
                    <a:lnTo>
                      <a:pt x="493" y="2185"/>
                    </a:lnTo>
                    <a:lnTo>
                      <a:pt x="612" y="2139"/>
                    </a:lnTo>
                    <a:lnTo>
                      <a:pt x="731" y="2203"/>
                    </a:lnTo>
                    <a:lnTo>
                      <a:pt x="905" y="2231"/>
                    </a:lnTo>
                    <a:lnTo>
                      <a:pt x="859" y="2331"/>
                    </a:lnTo>
                    <a:lnTo>
                      <a:pt x="758" y="2478"/>
                    </a:lnTo>
                    <a:lnTo>
                      <a:pt x="658" y="2569"/>
                    </a:lnTo>
                    <a:lnTo>
                      <a:pt x="676" y="2825"/>
                    </a:lnTo>
                    <a:lnTo>
                      <a:pt x="758" y="2917"/>
                    </a:lnTo>
                    <a:lnTo>
                      <a:pt x="795" y="3054"/>
                    </a:lnTo>
                    <a:lnTo>
                      <a:pt x="859" y="3099"/>
                    </a:lnTo>
                    <a:lnTo>
                      <a:pt x="886" y="3182"/>
                    </a:lnTo>
                    <a:lnTo>
                      <a:pt x="877" y="3291"/>
                    </a:lnTo>
                    <a:lnTo>
                      <a:pt x="822" y="3355"/>
                    </a:lnTo>
                    <a:lnTo>
                      <a:pt x="841" y="3493"/>
                    </a:lnTo>
                    <a:lnTo>
                      <a:pt x="841" y="3675"/>
                    </a:lnTo>
                    <a:lnTo>
                      <a:pt x="850" y="3794"/>
                    </a:lnTo>
                    <a:lnTo>
                      <a:pt x="804" y="3877"/>
                    </a:lnTo>
                    <a:lnTo>
                      <a:pt x="886" y="3959"/>
                    </a:lnTo>
                    <a:lnTo>
                      <a:pt x="923" y="4069"/>
                    </a:lnTo>
                    <a:lnTo>
                      <a:pt x="941" y="4224"/>
                    </a:lnTo>
                    <a:lnTo>
                      <a:pt x="932" y="4352"/>
                    </a:lnTo>
                    <a:lnTo>
                      <a:pt x="941" y="4443"/>
                    </a:lnTo>
                    <a:lnTo>
                      <a:pt x="978" y="4571"/>
                    </a:lnTo>
                    <a:lnTo>
                      <a:pt x="1042" y="4681"/>
                    </a:lnTo>
                    <a:lnTo>
                      <a:pt x="1097" y="4773"/>
                    </a:lnTo>
                    <a:lnTo>
                      <a:pt x="1142" y="4873"/>
                    </a:lnTo>
                    <a:lnTo>
                      <a:pt x="1078" y="4919"/>
                    </a:lnTo>
                    <a:lnTo>
                      <a:pt x="1078" y="5019"/>
                    </a:lnTo>
                    <a:lnTo>
                      <a:pt x="1097" y="5166"/>
                    </a:lnTo>
                    <a:lnTo>
                      <a:pt x="1152" y="5275"/>
                    </a:lnTo>
                    <a:lnTo>
                      <a:pt x="1115" y="5385"/>
                    </a:lnTo>
                    <a:lnTo>
                      <a:pt x="1019" y="5460"/>
                    </a:lnTo>
                    <a:lnTo>
                      <a:pt x="1078" y="5568"/>
                    </a:lnTo>
                    <a:lnTo>
                      <a:pt x="1078" y="5678"/>
                    </a:lnTo>
                    <a:lnTo>
                      <a:pt x="1088" y="5760"/>
                    </a:lnTo>
                    <a:lnTo>
                      <a:pt x="1147" y="5812"/>
                    </a:lnTo>
                    <a:lnTo>
                      <a:pt x="1179" y="5880"/>
                    </a:lnTo>
                    <a:lnTo>
                      <a:pt x="1223" y="5920"/>
                    </a:lnTo>
                    <a:lnTo>
                      <a:pt x="1283" y="5896"/>
                    </a:lnTo>
                    <a:lnTo>
                      <a:pt x="1287" y="5844"/>
                    </a:lnTo>
                    <a:lnTo>
                      <a:pt x="1251" y="5788"/>
                    </a:lnTo>
                    <a:lnTo>
                      <a:pt x="1199" y="5760"/>
                    </a:lnTo>
                    <a:lnTo>
                      <a:pt x="1139" y="5732"/>
                    </a:lnTo>
                    <a:lnTo>
                      <a:pt x="1135" y="5660"/>
                    </a:lnTo>
                    <a:lnTo>
                      <a:pt x="1143" y="5596"/>
                    </a:lnTo>
                    <a:lnTo>
                      <a:pt x="1115" y="5512"/>
                    </a:lnTo>
                    <a:lnTo>
                      <a:pt x="1091" y="5448"/>
                    </a:lnTo>
                    <a:lnTo>
                      <a:pt x="1135" y="5400"/>
                    </a:lnTo>
                    <a:lnTo>
                      <a:pt x="1139" y="5452"/>
                    </a:lnTo>
                    <a:lnTo>
                      <a:pt x="1151" y="5512"/>
                    </a:lnTo>
                    <a:lnTo>
                      <a:pt x="1167" y="5560"/>
                    </a:lnTo>
                    <a:lnTo>
                      <a:pt x="1179" y="5616"/>
                    </a:lnTo>
                    <a:lnTo>
                      <a:pt x="1187" y="5668"/>
                    </a:lnTo>
                    <a:lnTo>
                      <a:pt x="1223" y="5720"/>
                    </a:lnTo>
                    <a:lnTo>
                      <a:pt x="1255" y="5736"/>
                    </a:lnTo>
                    <a:lnTo>
                      <a:pt x="1303" y="5740"/>
                    </a:lnTo>
                    <a:lnTo>
                      <a:pt x="1351" y="5688"/>
                    </a:lnTo>
                    <a:lnTo>
                      <a:pt x="1379" y="5744"/>
                    </a:lnTo>
                    <a:lnTo>
                      <a:pt x="1415" y="5816"/>
                    </a:lnTo>
                    <a:lnTo>
                      <a:pt x="1419" y="5872"/>
                    </a:lnTo>
                    <a:lnTo>
                      <a:pt x="1443" y="5920"/>
                    </a:lnTo>
                    <a:lnTo>
                      <a:pt x="1431" y="5988"/>
                    </a:lnTo>
                    <a:lnTo>
                      <a:pt x="1411" y="6044"/>
                    </a:lnTo>
                    <a:lnTo>
                      <a:pt x="1431" y="6100"/>
                    </a:lnTo>
                    <a:lnTo>
                      <a:pt x="1519" y="6108"/>
                    </a:lnTo>
                    <a:lnTo>
                      <a:pt x="1567" y="6068"/>
                    </a:lnTo>
                    <a:lnTo>
                      <a:pt x="1627" y="6056"/>
                    </a:lnTo>
                    <a:lnTo>
                      <a:pt x="1631" y="6016"/>
                    </a:lnTo>
                    <a:lnTo>
                      <a:pt x="1567" y="5980"/>
                    </a:lnTo>
                    <a:lnTo>
                      <a:pt x="1599" y="5908"/>
                    </a:lnTo>
                    <a:lnTo>
                      <a:pt x="1623" y="5820"/>
                    </a:lnTo>
                    <a:lnTo>
                      <a:pt x="1603" y="5756"/>
                    </a:lnTo>
                    <a:lnTo>
                      <a:pt x="1599" y="5684"/>
                    </a:lnTo>
                    <a:lnTo>
                      <a:pt x="1659" y="5704"/>
                    </a:lnTo>
                    <a:lnTo>
                      <a:pt x="1671" y="5644"/>
                    </a:lnTo>
                    <a:lnTo>
                      <a:pt x="1683" y="5584"/>
                    </a:lnTo>
                    <a:lnTo>
                      <a:pt x="1719" y="5532"/>
                    </a:lnTo>
                    <a:lnTo>
                      <a:pt x="1767" y="5492"/>
                    </a:lnTo>
                    <a:lnTo>
                      <a:pt x="1767" y="5432"/>
                    </a:lnTo>
                    <a:lnTo>
                      <a:pt x="1747" y="5376"/>
                    </a:lnTo>
                    <a:lnTo>
                      <a:pt x="1751" y="5308"/>
                    </a:lnTo>
                    <a:lnTo>
                      <a:pt x="1791" y="5368"/>
                    </a:lnTo>
                    <a:lnTo>
                      <a:pt x="1811" y="5424"/>
                    </a:lnTo>
                    <a:lnTo>
                      <a:pt x="1831" y="5500"/>
                    </a:lnTo>
                    <a:lnTo>
                      <a:pt x="1835" y="5548"/>
                    </a:lnTo>
                    <a:lnTo>
                      <a:pt x="1791" y="5600"/>
                    </a:lnTo>
                    <a:lnTo>
                      <a:pt x="1787" y="5684"/>
                    </a:lnTo>
                    <a:lnTo>
                      <a:pt x="1775" y="5756"/>
                    </a:lnTo>
                    <a:lnTo>
                      <a:pt x="1779" y="5828"/>
                    </a:lnTo>
                    <a:lnTo>
                      <a:pt x="1791" y="5888"/>
                    </a:lnTo>
                    <a:lnTo>
                      <a:pt x="1827" y="5936"/>
                    </a:lnTo>
                    <a:lnTo>
                      <a:pt x="1891" y="5952"/>
                    </a:lnTo>
                    <a:lnTo>
                      <a:pt x="1939" y="5892"/>
                    </a:lnTo>
                    <a:lnTo>
                      <a:pt x="1963" y="5832"/>
                    </a:lnTo>
                    <a:lnTo>
                      <a:pt x="2035" y="5764"/>
                    </a:lnTo>
                    <a:lnTo>
                      <a:pt x="2019" y="5708"/>
                    </a:lnTo>
                    <a:lnTo>
                      <a:pt x="1999" y="5660"/>
                    </a:lnTo>
                    <a:lnTo>
                      <a:pt x="2003" y="5596"/>
                    </a:lnTo>
                    <a:lnTo>
                      <a:pt x="2051" y="5540"/>
                    </a:lnTo>
                    <a:lnTo>
                      <a:pt x="2075" y="5484"/>
                    </a:lnTo>
                    <a:lnTo>
                      <a:pt x="2119" y="5476"/>
                    </a:lnTo>
                    <a:lnTo>
                      <a:pt x="2131" y="5404"/>
                    </a:lnTo>
                    <a:lnTo>
                      <a:pt x="2147" y="5324"/>
                    </a:lnTo>
                    <a:lnTo>
                      <a:pt x="2111" y="5256"/>
                    </a:lnTo>
                    <a:lnTo>
                      <a:pt x="2083" y="5196"/>
                    </a:lnTo>
                    <a:lnTo>
                      <a:pt x="2079" y="5148"/>
                    </a:lnTo>
                    <a:lnTo>
                      <a:pt x="2127" y="5124"/>
                    </a:lnTo>
                    <a:lnTo>
                      <a:pt x="2151" y="5064"/>
                    </a:lnTo>
                    <a:lnTo>
                      <a:pt x="2135" y="5004"/>
                    </a:lnTo>
                    <a:lnTo>
                      <a:pt x="2115" y="4964"/>
                    </a:lnTo>
                    <a:lnTo>
                      <a:pt x="2079" y="4900"/>
                    </a:lnTo>
                    <a:lnTo>
                      <a:pt x="2047" y="4948"/>
                    </a:lnTo>
                    <a:lnTo>
                      <a:pt x="2023" y="4896"/>
                    </a:lnTo>
                    <a:lnTo>
                      <a:pt x="2047" y="4848"/>
                    </a:lnTo>
                    <a:lnTo>
                      <a:pt x="2043" y="4796"/>
                    </a:lnTo>
                    <a:lnTo>
                      <a:pt x="2043" y="4752"/>
                    </a:lnTo>
                    <a:lnTo>
                      <a:pt x="2011" y="4700"/>
                    </a:lnTo>
                    <a:lnTo>
                      <a:pt x="2031" y="4636"/>
                    </a:lnTo>
                    <a:lnTo>
                      <a:pt x="2043" y="4604"/>
                    </a:lnTo>
                    <a:lnTo>
                      <a:pt x="2039" y="4532"/>
                    </a:lnTo>
                    <a:lnTo>
                      <a:pt x="2075" y="4548"/>
                    </a:lnTo>
                    <a:lnTo>
                      <a:pt x="2091" y="4588"/>
                    </a:lnTo>
                    <a:lnTo>
                      <a:pt x="2083" y="4648"/>
                    </a:lnTo>
                    <a:lnTo>
                      <a:pt x="2067" y="4692"/>
                    </a:lnTo>
                    <a:lnTo>
                      <a:pt x="2075" y="4752"/>
                    </a:lnTo>
                    <a:lnTo>
                      <a:pt x="2095" y="4812"/>
                    </a:lnTo>
                    <a:lnTo>
                      <a:pt x="2127" y="4872"/>
                    </a:lnTo>
                    <a:lnTo>
                      <a:pt x="2139" y="4936"/>
                    </a:lnTo>
                    <a:lnTo>
                      <a:pt x="2179" y="4992"/>
                    </a:lnTo>
                    <a:lnTo>
                      <a:pt x="2179" y="5028"/>
                    </a:lnTo>
                    <a:lnTo>
                      <a:pt x="2183" y="5080"/>
                    </a:lnTo>
                    <a:lnTo>
                      <a:pt x="2167" y="5116"/>
                    </a:lnTo>
                    <a:lnTo>
                      <a:pt x="2151" y="5160"/>
                    </a:lnTo>
                    <a:lnTo>
                      <a:pt x="2147" y="5212"/>
                    </a:lnTo>
                    <a:lnTo>
                      <a:pt x="2175" y="5256"/>
                    </a:lnTo>
                    <a:lnTo>
                      <a:pt x="2211" y="5212"/>
                    </a:lnTo>
                    <a:lnTo>
                      <a:pt x="2227" y="5128"/>
                    </a:lnTo>
                    <a:lnTo>
                      <a:pt x="2251" y="5064"/>
                    </a:lnTo>
                    <a:lnTo>
                      <a:pt x="2271" y="4992"/>
                    </a:lnTo>
                    <a:lnTo>
                      <a:pt x="2295" y="4936"/>
                    </a:lnTo>
                    <a:lnTo>
                      <a:pt x="2275" y="4872"/>
                    </a:lnTo>
                    <a:lnTo>
                      <a:pt x="2223" y="4800"/>
                    </a:lnTo>
                    <a:lnTo>
                      <a:pt x="2207" y="4760"/>
                    </a:lnTo>
                    <a:lnTo>
                      <a:pt x="2219" y="4720"/>
                    </a:lnTo>
                    <a:lnTo>
                      <a:pt x="2251" y="4676"/>
                    </a:lnTo>
                    <a:lnTo>
                      <a:pt x="2275" y="4656"/>
                    </a:lnTo>
                    <a:lnTo>
                      <a:pt x="2299" y="4624"/>
                    </a:lnTo>
                    <a:lnTo>
                      <a:pt x="2271" y="4564"/>
                    </a:lnTo>
                    <a:lnTo>
                      <a:pt x="2303" y="4528"/>
                    </a:lnTo>
                    <a:lnTo>
                      <a:pt x="2339" y="4472"/>
                    </a:lnTo>
                    <a:lnTo>
                      <a:pt x="2355" y="4508"/>
                    </a:lnTo>
                    <a:lnTo>
                      <a:pt x="2343" y="4548"/>
                    </a:lnTo>
                    <a:lnTo>
                      <a:pt x="2335" y="4612"/>
                    </a:lnTo>
                    <a:lnTo>
                      <a:pt x="2323" y="4652"/>
                    </a:lnTo>
                    <a:lnTo>
                      <a:pt x="2295" y="4692"/>
                    </a:lnTo>
                    <a:lnTo>
                      <a:pt x="2263" y="4720"/>
                    </a:lnTo>
                    <a:lnTo>
                      <a:pt x="2251" y="4748"/>
                    </a:lnTo>
                    <a:lnTo>
                      <a:pt x="2275" y="4792"/>
                    </a:lnTo>
                    <a:lnTo>
                      <a:pt x="2307" y="4844"/>
                    </a:lnTo>
                    <a:lnTo>
                      <a:pt x="2327" y="4904"/>
                    </a:lnTo>
                    <a:lnTo>
                      <a:pt x="2339" y="4964"/>
                    </a:lnTo>
                    <a:lnTo>
                      <a:pt x="2319" y="5024"/>
                    </a:lnTo>
                    <a:lnTo>
                      <a:pt x="2283" y="5084"/>
                    </a:lnTo>
                    <a:lnTo>
                      <a:pt x="2267" y="5136"/>
                    </a:lnTo>
                    <a:lnTo>
                      <a:pt x="2255" y="5180"/>
                    </a:lnTo>
                    <a:lnTo>
                      <a:pt x="2243" y="5232"/>
                    </a:lnTo>
                    <a:lnTo>
                      <a:pt x="2223" y="5280"/>
                    </a:lnTo>
                    <a:lnTo>
                      <a:pt x="2223" y="5324"/>
                    </a:lnTo>
                    <a:lnTo>
                      <a:pt x="2195" y="5380"/>
                    </a:lnTo>
                    <a:lnTo>
                      <a:pt x="2191" y="5436"/>
                    </a:lnTo>
                    <a:lnTo>
                      <a:pt x="2179" y="5496"/>
                    </a:lnTo>
                    <a:lnTo>
                      <a:pt x="2195" y="5528"/>
                    </a:lnTo>
                    <a:lnTo>
                      <a:pt x="2219" y="5468"/>
                    </a:lnTo>
                    <a:lnTo>
                      <a:pt x="2259" y="5448"/>
                    </a:lnTo>
                    <a:lnTo>
                      <a:pt x="2263" y="5500"/>
                    </a:lnTo>
                    <a:lnTo>
                      <a:pt x="2247" y="5544"/>
                    </a:lnTo>
                    <a:lnTo>
                      <a:pt x="2219" y="5568"/>
                    </a:lnTo>
                    <a:lnTo>
                      <a:pt x="2179" y="5612"/>
                    </a:lnTo>
                    <a:lnTo>
                      <a:pt x="2155" y="5640"/>
                    </a:lnTo>
                    <a:lnTo>
                      <a:pt x="2147" y="5676"/>
                    </a:lnTo>
                    <a:lnTo>
                      <a:pt x="2139" y="5720"/>
                    </a:lnTo>
                    <a:lnTo>
                      <a:pt x="2155" y="5756"/>
                    </a:lnTo>
                    <a:lnTo>
                      <a:pt x="2183" y="5784"/>
                    </a:lnTo>
                    <a:lnTo>
                      <a:pt x="2183" y="5848"/>
                    </a:lnTo>
                    <a:lnTo>
                      <a:pt x="2195" y="5908"/>
                    </a:lnTo>
                    <a:lnTo>
                      <a:pt x="2215" y="5948"/>
                    </a:lnTo>
                    <a:lnTo>
                      <a:pt x="2283" y="5952"/>
                    </a:lnTo>
                    <a:lnTo>
                      <a:pt x="2323" y="5964"/>
                    </a:lnTo>
                    <a:lnTo>
                      <a:pt x="2343" y="5920"/>
                    </a:lnTo>
                    <a:lnTo>
                      <a:pt x="2327" y="5880"/>
                    </a:lnTo>
                    <a:lnTo>
                      <a:pt x="2307" y="5840"/>
                    </a:lnTo>
                    <a:lnTo>
                      <a:pt x="2351" y="5816"/>
                    </a:lnTo>
                    <a:lnTo>
                      <a:pt x="2407" y="5832"/>
                    </a:lnTo>
                    <a:lnTo>
                      <a:pt x="2467" y="5844"/>
                    </a:lnTo>
                    <a:lnTo>
                      <a:pt x="2523" y="5832"/>
                    </a:lnTo>
                    <a:lnTo>
                      <a:pt x="2559" y="5792"/>
                    </a:lnTo>
                    <a:lnTo>
                      <a:pt x="2551" y="5756"/>
                    </a:lnTo>
                    <a:lnTo>
                      <a:pt x="2511" y="5712"/>
                    </a:lnTo>
                    <a:lnTo>
                      <a:pt x="2447" y="5664"/>
                    </a:lnTo>
                    <a:lnTo>
                      <a:pt x="2391" y="5604"/>
                    </a:lnTo>
                    <a:lnTo>
                      <a:pt x="2387" y="5544"/>
                    </a:lnTo>
                    <a:lnTo>
                      <a:pt x="2403" y="5492"/>
                    </a:lnTo>
                    <a:lnTo>
                      <a:pt x="2431" y="5428"/>
                    </a:lnTo>
                    <a:lnTo>
                      <a:pt x="2463" y="5476"/>
                    </a:lnTo>
                    <a:lnTo>
                      <a:pt x="2455" y="5516"/>
                    </a:lnTo>
                    <a:lnTo>
                      <a:pt x="2447" y="5560"/>
                    </a:lnTo>
                    <a:lnTo>
                      <a:pt x="2463" y="5600"/>
                    </a:lnTo>
                    <a:lnTo>
                      <a:pt x="2515" y="5636"/>
                    </a:lnTo>
                    <a:lnTo>
                      <a:pt x="2571" y="5660"/>
                    </a:lnTo>
                    <a:lnTo>
                      <a:pt x="2627" y="5676"/>
                    </a:lnTo>
                    <a:lnTo>
                      <a:pt x="2655" y="5620"/>
                    </a:lnTo>
                    <a:lnTo>
                      <a:pt x="2691" y="5616"/>
                    </a:lnTo>
                    <a:lnTo>
                      <a:pt x="2719" y="5656"/>
                    </a:lnTo>
                    <a:lnTo>
                      <a:pt x="2775" y="5656"/>
                    </a:lnTo>
                    <a:lnTo>
                      <a:pt x="2827" y="5644"/>
                    </a:lnTo>
                    <a:lnTo>
                      <a:pt x="2843" y="5596"/>
                    </a:lnTo>
                    <a:lnTo>
                      <a:pt x="2875" y="5552"/>
                    </a:lnTo>
                    <a:lnTo>
                      <a:pt x="2931" y="5532"/>
                    </a:lnTo>
                    <a:lnTo>
                      <a:pt x="2983" y="5524"/>
                    </a:lnTo>
                    <a:lnTo>
                      <a:pt x="2979" y="5464"/>
                    </a:lnTo>
                    <a:lnTo>
                      <a:pt x="2947" y="5392"/>
                    </a:lnTo>
                    <a:lnTo>
                      <a:pt x="2907" y="5344"/>
                    </a:lnTo>
                    <a:lnTo>
                      <a:pt x="2891" y="5284"/>
                    </a:lnTo>
                    <a:lnTo>
                      <a:pt x="2899" y="5212"/>
                    </a:lnTo>
                    <a:lnTo>
                      <a:pt x="2903" y="5136"/>
                    </a:lnTo>
                    <a:lnTo>
                      <a:pt x="2851" y="5100"/>
                    </a:lnTo>
                    <a:lnTo>
                      <a:pt x="2787" y="5052"/>
                    </a:lnTo>
                    <a:lnTo>
                      <a:pt x="2811" y="5048"/>
                    </a:lnTo>
                    <a:lnTo>
                      <a:pt x="2883" y="5068"/>
                    </a:lnTo>
                    <a:lnTo>
                      <a:pt x="2919" y="5052"/>
                    </a:lnTo>
                    <a:lnTo>
                      <a:pt x="2947" y="5020"/>
                    </a:lnTo>
                    <a:lnTo>
                      <a:pt x="2951" y="4932"/>
                    </a:lnTo>
                    <a:lnTo>
                      <a:pt x="2947" y="4856"/>
                    </a:lnTo>
                    <a:lnTo>
                      <a:pt x="2923" y="4756"/>
                    </a:lnTo>
                    <a:lnTo>
                      <a:pt x="2899" y="4660"/>
                    </a:lnTo>
                    <a:lnTo>
                      <a:pt x="2883" y="4592"/>
                    </a:lnTo>
                    <a:lnTo>
                      <a:pt x="2891" y="4528"/>
                    </a:lnTo>
                    <a:lnTo>
                      <a:pt x="2919" y="4460"/>
                    </a:lnTo>
                    <a:lnTo>
                      <a:pt x="2947" y="4412"/>
                    </a:lnTo>
                    <a:lnTo>
                      <a:pt x="2979" y="4360"/>
                    </a:lnTo>
                    <a:lnTo>
                      <a:pt x="2983" y="4316"/>
                    </a:lnTo>
                    <a:lnTo>
                      <a:pt x="2951" y="4236"/>
                    </a:lnTo>
                    <a:lnTo>
                      <a:pt x="2979" y="4224"/>
                    </a:lnTo>
                    <a:lnTo>
                      <a:pt x="3019" y="4272"/>
                    </a:lnTo>
                    <a:lnTo>
                      <a:pt x="3075" y="4240"/>
                    </a:lnTo>
                    <a:lnTo>
                      <a:pt x="3095" y="4208"/>
                    </a:lnTo>
                    <a:lnTo>
                      <a:pt x="3081" y="4123"/>
                    </a:lnTo>
                    <a:lnTo>
                      <a:pt x="2980" y="4087"/>
                    </a:lnTo>
                    <a:lnTo>
                      <a:pt x="3044" y="4014"/>
                    </a:lnTo>
                    <a:lnTo>
                      <a:pt x="3145" y="4032"/>
                    </a:lnTo>
                    <a:lnTo>
                      <a:pt x="3108" y="3959"/>
                    </a:lnTo>
                    <a:lnTo>
                      <a:pt x="3126" y="3831"/>
                    </a:lnTo>
                    <a:lnTo>
                      <a:pt x="3062" y="3730"/>
                    </a:lnTo>
                    <a:lnTo>
                      <a:pt x="3044" y="3611"/>
                    </a:lnTo>
                    <a:lnTo>
                      <a:pt x="2989" y="3547"/>
                    </a:lnTo>
                    <a:lnTo>
                      <a:pt x="3035" y="3438"/>
                    </a:lnTo>
                    <a:lnTo>
                      <a:pt x="3062" y="3365"/>
                    </a:lnTo>
                    <a:lnTo>
                      <a:pt x="3099" y="3246"/>
                    </a:lnTo>
                    <a:lnTo>
                      <a:pt x="3117" y="3145"/>
                    </a:lnTo>
                    <a:lnTo>
                      <a:pt x="3026" y="3090"/>
                    </a:lnTo>
                    <a:lnTo>
                      <a:pt x="2953" y="3017"/>
                    </a:lnTo>
                    <a:lnTo>
                      <a:pt x="2907" y="2953"/>
                    </a:lnTo>
                    <a:lnTo>
                      <a:pt x="2843" y="2853"/>
                    </a:lnTo>
                    <a:lnTo>
                      <a:pt x="2761" y="2752"/>
                    </a:lnTo>
                    <a:lnTo>
                      <a:pt x="2688" y="2624"/>
                    </a:lnTo>
                    <a:lnTo>
                      <a:pt x="2596" y="2514"/>
                    </a:lnTo>
                    <a:lnTo>
                      <a:pt x="2651" y="2405"/>
                    </a:lnTo>
                    <a:lnTo>
                      <a:pt x="2688" y="2277"/>
                    </a:lnTo>
                    <a:lnTo>
                      <a:pt x="2523" y="2313"/>
                    </a:lnTo>
                    <a:lnTo>
                      <a:pt x="2532" y="2176"/>
                    </a:lnTo>
                    <a:lnTo>
                      <a:pt x="2422" y="2158"/>
                    </a:lnTo>
                    <a:lnTo>
                      <a:pt x="2486" y="2030"/>
                    </a:lnTo>
                    <a:lnTo>
                      <a:pt x="2432" y="2048"/>
                    </a:lnTo>
                    <a:lnTo>
                      <a:pt x="2368" y="1938"/>
                    </a:lnTo>
                    <a:lnTo>
                      <a:pt x="2422" y="1847"/>
                    </a:lnTo>
                    <a:lnTo>
                      <a:pt x="2404" y="1691"/>
                    </a:lnTo>
                    <a:lnTo>
                      <a:pt x="2313" y="1573"/>
                    </a:lnTo>
                    <a:lnTo>
                      <a:pt x="2230" y="1472"/>
                    </a:lnTo>
                    <a:lnTo>
                      <a:pt x="2148" y="1381"/>
                    </a:lnTo>
                    <a:lnTo>
                      <a:pt x="2057" y="1216"/>
                    </a:lnTo>
                    <a:lnTo>
                      <a:pt x="1956" y="1079"/>
                    </a:lnTo>
                    <a:lnTo>
                      <a:pt x="1856" y="1070"/>
                    </a:lnTo>
                    <a:lnTo>
                      <a:pt x="1764" y="1079"/>
                    </a:lnTo>
                    <a:lnTo>
                      <a:pt x="1728" y="942"/>
                    </a:lnTo>
                    <a:lnTo>
                      <a:pt x="1773" y="823"/>
                    </a:lnTo>
                    <a:lnTo>
                      <a:pt x="1801" y="695"/>
                    </a:lnTo>
                    <a:lnTo>
                      <a:pt x="1810" y="576"/>
                    </a:lnTo>
                    <a:lnTo>
                      <a:pt x="1764" y="539"/>
                    </a:lnTo>
                    <a:lnTo>
                      <a:pt x="1664" y="549"/>
                    </a:lnTo>
                    <a:lnTo>
                      <a:pt x="1554" y="539"/>
                    </a:lnTo>
                    <a:lnTo>
                      <a:pt x="1426" y="494"/>
                    </a:lnTo>
                    <a:lnTo>
                      <a:pt x="1316" y="439"/>
                    </a:lnTo>
                    <a:lnTo>
                      <a:pt x="1133" y="411"/>
                    </a:lnTo>
                    <a:lnTo>
                      <a:pt x="1042" y="302"/>
                    </a:lnTo>
                    <a:lnTo>
                      <a:pt x="1024" y="165"/>
                    </a:lnTo>
                    <a:lnTo>
                      <a:pt x="996" y="46"/>
                    </a:lnTo>
                    <a:lnTo>
                      <a:pt x="905" y="0"/>
                    </a:lnTo>
                    <a:lnTo>
                      <a:pt x="841" y="0"/>
                    </a:lnTo>
                    <a:lnTo>
                      <a:pt x="740" y="37"/>
                    </a:lnTo>
                    <a:lnTo>
                      <a:pt x="621" y="73"/>
                    </a:lnTo>
                    <a:lnTo>
                      <a:pt x="539" y="110"/>
                    </a:lnTo>
                    <a:lnTo>
                      <a:pt x="407" y="10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14"/>
              <p:cNvSpPr>
                <a:spLocks/>
              </p:cNvSpPr>
              <p:nvPr/>
            </p:nvSpPr>
            <p:spPr bwMode="auto">
              <a:xfrm>
                <a:off x="896565" y="3770808"/>
                <a:ext cx="88867" cy="482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28"/>
                  </a:cxn>
                  <a:cxn ang="0">
                    <a:pos x="12" y="104"/>
                  </a:cxn>
                  <a:cxn ang="0">
                    <a:pos x="32" y="140"/>
                  </a:cxn>
                  <a:cxn ang="0">
                    <a:pos x="80" y="152"/>
                  </a:cxn>
                  <a:cxn ang="0">
                    <a:pos x="132" y="152"/>
                  </a:cxn>
                  <a:cxn ang="0">
                    <a:pos x="196" y="132"/>
                  </a:cxn>
                  <a:cxn ang="0">
                    <a:pos x="228" y="108"/>
                  </a:cxn>
                  <a:cxn ang="0">
                    <a:pos x="280" y="104"/>
                  </a:cxn>
                  <a:cxn ang="0">
                    <a:pos x="260" y="48"/>
                  </a:cxn>
                  <a:cxn ang="0">
                    <a:pos x="196" y="12"/>
                  </a:cxn>
                  <a:cxn ang="0">
                    <a:pos x="140" y="20"/>
                  </a:cxn>
                  <a:cxn ang="0">
                    <a:pos x="80" y="20"/>
                  </a:cxn>
                  <a:cxn ang="0">
                    <a:pos x="36" y="0"/>
                  </a:cxn>
                </a:cxnLst>
                <a:rect l="0" t="0" r="r" b="b"/>
                <a:pathLst>
                  <a:path w="280" h="152">
                    <a:moveTo>
                      <a:pt x="36" y="0"/>
                    </a:moveTo>
                    <a:lnTo>
                      <a:pt x="0" y="28"/>
                    </a:lnTo>
                    <a:lnTo>
                      <a:pt x="12" y="104"/>
                    </a:lnTo>
                    <a:lnTo>
                      <a:pt x="32" y="140"/>
                    </a:lnTo>
                    <a:lnTo>
                      <a:pt x="80" y="152"/>
                    </a:lnTo>
                    <a:lnTo>
                      <a:pt x="132" y="152"/>
                    </a:lnTo>
                    <a:lnTo>
                      <a:pt x="196" y="132"/>
                    </a:lnTo>
                    <a:lnTo>
                      <a:pt x="228" y="108"/>
                    </a:lnTo>
                    <a:lnTo>
                      <a:pt x="280" y="104"/>
                    </a:lnTo>
                    <a:lnTo>
                      <a:pt x="260" y="48"/>
                    </a:lnTo>
                    <a:lnTo>
                      <a:pt x="196" y="12"/>
                    </a:lnTo>
                    <a:lnTo>
                      <a:pt x="140" y="20"/>
                    </a:lnTo>
                    <a:lnTo>
                      <a:pt x="80" y="2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auto">
              <a:xfrm>
                <a:off x="1709384" y="5164086"/>
                <a:ext cx="16821" cy="3524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" y="91"/>
                  </a:cxn>
                  <a:cxn ang="0">
                    <a:pos x="53" y="111"/>
                  </a:cxn>
                  <a:cxn ang="0">
                    <a:pos x="49" y="58"/>
                  </a:cxn>
                  <a:cxn ang="0">
                    <a:pos x="20" y="0"/>
                  </a:cxn>
                  <a:cxn ang="0">
                    <a:pos x="0" y="20"/>
                  </a:cxn>
                </a:cxnLst>
                <a:rect l="0" t="0" r="r" b="b"/>
                <a:pathLst>
                  <a:path w="53" h="111">
                    <a:moveTo>
                      <a:pt x="0" y="20"/>
                    </a:moveTo>
                    <a:lnTo>
                      <a:pt x="5" y="91"/>
                    </a:lnTo>
                    <a:lnTo>
                      <a:pt x="53" y="111"/>
                    </a:lnTo>
                    <a:lnTo>
                      <a:pt x="49" y="58"/>
                    </a:lnTo>
                    <a:lnTo>
                      <a:pt x="20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Freeform 51"/>
              <p:cNvSpPr>
                <a:spLocks/>
              </p:cNvSpPr>
              <p:nvPr/>
            </p:nvSpPr>
            <p:spPr bwMode="auto">
              <a:xfrm>
                <a:off x="1703989" y="3431369"/>
                <a:ext cx="17773" cy="20321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4" y="64"/>
                  </a:cxn>
                  <a:cxn ang="0">
                    <a:pos x="46" y="52"/>
                  </a:cxn>
                  <a:cxn ang="0">
                    <a:pos x="56" y="22"/>
                  </a:cxn>
                  <a:cxn ang="0">
                    <a:pos x="38" y="0"/>
                  </a:cxn>
                  <a:cxn ang="0">
                    <a:pos x="8" y="10"/>
                  </a:cxn>
                  <a:cxn ang="0">
                    <a:pos x="0" y="42"/>
                  </a:cxn>
                </a:cxnLst>
                <a:rect l="0" t="0" r="r" b="b"/>
                <a:pathLst>
                  <a:path w="56" h="64">
                    <a:moveTo>
                      <a:pt x="0" y="42"/>
                    </a:moveTo>
                    <a:lnTo>
                      <a:pt x="14" y="64"/>
                    </a:lnTo>
                    <a:lnTo>
                      <a:pt x="46" y="52"/>
                    </a:lnTo>
                    <a:lnTo>
                      <a:pt x="56" y="22"/>
                    </a:lnTo>
                    <a:lnTo>
                      <a:pt x="38" y="0"/>
                    </a:lnTo>
                    <a:lnTo>
                      <a:pt x="8" y="1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Freeform 52"/>
              <p:cNvSpPr>
                <a:spLocks/>
              </p:cNvSpPr>
              <p:nvPr/>
            </p:nvSpPr>
            <p:spPr bwMode="auto">
              <a:xfrm>
                <a:off x="1129340" y="3893712"/>
                <a:ext cx="36816" cy="27307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44" y="66"/>
                  </a:cxn>
                  <a:cxn ang="0">
                    <a:pos x="84" y="86"/>
                  </a:cxn>
                  <a:cxn ang="0">
                    <a:pos x="116" y="74"/>
                  </a:cxn>
                  <a:cxn ang="0">
                    <a:pos x="88" y="44"/>
                  </a:cxn>
                  <a:cxn ang="0">
                    <a:pos x="68" y="24"/>
                  </a:cxn>
                  <a:cxn ang="0">
                    <a:pos x="20" y="0"/>
                  </a:cxn>
                  <a:cxn ang="0">
                    <a:pos x="0" y="38"/>
                  </a:cxn>
                </a:cxnLst>
                <a:rect l="0" t="0" r="r" b="b"/>
                <a:pathLst>
                  <a:path w="116" h="86">
                    <a:moveTo>
                      <a:pt x="0" y="38"/>
                    </a:moveTo>
                    <a:lnTo>
                      <a:pt x="44" y="66"/>
                    </a:lnTo>
                    <a:lnTo>
                      <a:pt x="84" y="86"/>
                    </a:lnTo>
                    <a:lnTo>
                      <a:pt x="116" y="74"/>
                    </a:lnTo>
                    <a:lnTo>
                      <a:pt x="88" y="44"/>
                    </a:lnTo>
                    <a:lnTo>
                      <a:pt x="68" y="24"/>
                    </a:lnTo>
                    <a:lnTo>
                      <a:pt x="2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Freeform 53"/>
              <p:cNvSpPr>
                <a:spLocks/>
              </p:cNvSpPr>
              <p:nvPr/>
            </p:nvSpPr>
            <p:spPr bwMode="auto">
              <a:xfrm>
                <a:off x="1740805" y="3442165"/>
                <a:ext cx="16504" cy="1651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52"/>
                  </a:cxn>
                  <a:cxn ang="0">
                    <a:pos x="52" y="28"/>
                  </a:cxn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52" h="52">
                    <a:moveTo>
                      <a:pt x="0" y="36"/>
                    </a:moveTo>
                    <a:lnTo>
                      <a:pt x="36" y="52"/>
                    </a:lnTo>
                    <a:lnTo>
                      <a:pt x="52" y="28"/>
                    </a:lnTo>
                    <a:lnTo>
                      <a:pt x="20" y="0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4" name="Freeform 11"/>
            <p:cNvSpPr>
              <a:spLocks/>
            </p:cNvSpPr>
            <p:nvPr/>
          </p:nvSpPr>
          <p:spPr bwMode="auto">
            <a:xfrm>
              <a:off x="5840573" y="4941442"/>
              <a:ext cx="845024" cy="743214"/>
            </a:xfrm>
            <a:custGeom>
              <a:avLst/>
              <a:gdLst/>
              <a:ahLst/>
              <a:cxnLst>
                <a:cxn ang="0">
                  <a:pos x="35" y="499"/>
                </a:cxn>
                <a:cxn ang="0">
                  <a:pos x="230" y="501"/>
                </a:cxn>
                <a:cxn ang="0">
                  <a:pos x="419" y="799"/>
                </a:cxn>
                <a:cxn ang="0">
                  <a:pos x="675" y="1108"/>
                </a:cxn>
                <a:cxn ang="0">
                  <a:pos x="641" y="1360"/>
                </a:cxn>
                <a:cxn ang="0">
                  <a:pos x="758" y="1455"/>
                </a:cxn>
                <a:cxn ang="0">
                  <a:pos x="806" y="1599"/>
                </a:cxn>
                <a:cxn ang="0">
                  <a:pos x="960" y="1699"/>
                </a:cxn>
                <a:cxn ang="0">
                  <a:pos x="872" y="1936"/>
                </a:cxn>
                <a:cxn ang="0">
                  <a:pos x="1034" y="2172"/>
                </a:cxn>
                <a:cxn ang="0">
                  <a:pos x="1224" y="2439"/>
                </a:cxn>
                <a:cxn ang="0">
                  <a:pos x="1399" y="2439"/>
                </a:cxn>
                <a:cxn ang="0">
                  <a:pos x="1610" y="2311"/>
                </a:cxn>
                <a:cxn ang="0">
                  <a:pos x="1765" y="2064"/>
                </a:cxn>
                <a:cxn ang="0">
                  <a:pos x="1985" y="1964"/>
                </a:cxn>
                <a:cxn ang="0">
                  <a:pos x="2012" y="2147"/>
                </a:cxn>
                <a:cxn ang="0">
                  <a:pos x="2177" y="2220"/>
                </a:cxn>
                <a:cxn ang="0">
                  <a:pos x="2140" y="2128"/>
                </a:cxn>
                <a:cxn ang="0">
                  <a:pos x="2213" y="1982"/>
                </a:cxn>
                <a:cxn ang="0">
                  <a:pos x="2423" y="2092"/>
                </a:cxn>
                <a:cxn ang="0">
                  <a:pos x="2556" y="2062"/>
                </a:cxn>
                <a:cxn ang="0">
                  <a:pos x="2604" y="1930"/>
                </a:cxn>
                <a:cxn ang="0">
                  <a:pos x="2706" y="1954"/>
                </a:cxn>
                <a:cxn ang="0">
                  <a:pos x="2736" y="1840"/>
                </a:cxn>
                <a:cxn ang="0">
                  <a:pos x="2682" y="1720"/>
                </a:cxn>
                <a:cxn ang="0">
                  <a:pos x="2708" y="1606"/>
                </a:cxn>
                <a:cxn ang="0">
                  <a:pos x="2764" y="1470"/>
                </a:cxn>
                <a:cxn ang="0">
                  <a:pos x="2708" y="1334"/>
                </a:cxn>
                <a:cxn ang="0">
                  <a:pos x="2564" y="1286"/>
                </a:cxn>
                <a:cxn ang="0">
                  <a:pos x="2420" y="1198"/>
                </a:cxn>
                <a:cxn ang="0">
                  <a:pos x="2332" y="1198"/>
                </a:cxn>
                <a:cxn ang="0">
                  <a:pos x="2148" y="1134"/>
                </a:cxn>
                <a:cxn ang="0">
                  <a:pos x="1988" y="1054"/>
                </a:cxn>
                <a:cxn ang="0">
                  <a:pos x="1972" y="1166"/>
                </a:cxn>
                <a:cxn ang="0">
                  <a:pos x="1900" y="1174"/>
                </a:cxn>
                <a:cxn ang="0">
                  <a:pos x="1852" y="1014"/>
                </a:cxn>
                <a:cxn ang="0">
                  <a:pos x="1860" y="870"/>
                </a:cxn>
                <a:cxn ang="0">
                  <a:pos x="1692" y="718"/>
                </a:cxn>
                <a:cxn ang="0">
                  <a:pos x="1548" y="710"/>
                </a:cxn>
                <a:cxn ang="0">
                  <a:pos x="1436" y="758"/>
                </a:cxn>
                <a:cxn ang="0">
                  <a:pos x="1324" y="638"/>
                </a:cxn>
                <a:cxn ang="0">
                  <a:pos x="1188" y="430"/>
                </a:cxn>
                <a:cxn ang="0">
                  <a:pos x="1012" y="318"/>
                </a:cxn>
                <a:cxn ang="0">
                  <a:pos x="780" y="254"/>
                </a:cxn>
                <a:cxn ang="0">
                  <a:pos x="540" y="222"/>
                </a:cxn>
                <a:cxn ang="0">
                  <a:pos x="316" y="158"/>
                </a:cxn>
                <a:cxn ang="0">
                  <a:pos x="172" y="22"/>
                </a:cxn>
                <a:cxn ang="0">
                  <a:pos x="74" y="115"/>
                </a:cxn>
                <a:cxn ang="0">
                  <a:pos x="0" y="363"/>
                </a:cxn>
              </a:cxnLst>
              <a:rect l="0" t="0" r="r" b="b"/>
              <a:pathLst>
                <a:path w="2772" h="2443">
                  <a:moveTo>
                    <a:pt x="0" y="363"/>
                  </a:moveTo>
                  <a:lnTo>
                    <a:pt x="35" y="499"/>
                  </a:lnTo>
                  <a:lnTo>
                    <a:pt x="126" y="493"/>
                  </a:lnTo>
                  <a:lnTo>
                    <a:pt x="230" y="501"/>
                  </a:lnTo>
                  <a:lnTo>
                    <a:pt x="329" y="634"/>
                  </a:lnTo>
                  <a:lnTo>
                    <a:pt x="419" y="799"/>
                  </a:lnTo>
                  <a:lnTo>
                    <a:pt x="545" y="946"/>
                  </a:lnTo>
                  <a:lnTo>
                    <a:pt x="675" y="1108"/>
                  </a:lnTo>
                  <a:lnTo>
                    <a:pt x="695" y="1266"/>
                  </a:lnTo>
                  <a:lnTo>
                    <a:pt x="641" y="1360"/>
                  </a:lnTo>
                  <a:lnTo>
                    <a:pt x="704" y="1467"/>
                  </a:lnTo>
                  <a:lnTo>
                    <a:pt x="758" y="1455"/>
                  </a:lnTo>
                  <a:lnTo>
                    <a:pt x="695" y="1579"/>
                  </a:lnTo>
                  <a:lnTo>
                    <a:pt x="806" y="1599"/>
                  </a:lnTo>
                  <a:lnTo>
                    <a:pt x="794" y="1737"/>
                  </a:lnTo>
                  <a:lnTo>
                    <a:pt x="960" y="1699"/>
                  </a:lnTo>
                  <a:lnTo>
                    <a:pt x="923" y="1831"/>
                  </a:lnTo>
                  <a:lnTo>
                    <a:pt x="872" y="1936"/>
                  </a:lnTo>
                  <a:lnTo>
                    <a:pt x="956" y="2041"/>
                  </a:lnTo>
                  <a:lnTo>
                    <a:pt x="1034" y="2172"/>
                  </a:lnTo>
                  <a:lnTo>
                    <a:pt x="1118" y="2278"/>
                  </a:lnTo>
                  <a:lnTo>
                    <a:pt x="1224" y="2439"/>
                  </a:lnTo>
                  <a:lnTo>
                    <a:pt x="1281" y="2443"/>
                  </a:lnTo>
                  <a:lnTo>
                    <a:pt x="1399" y="2439"/>
                  </a:lnTo>
                  <a:lnTo>
                    <a:pt x="1518" y="2412"/>
                  </a:lnTo>
                  <a:lnTo>
                    <a:pt x="1610" y="2311"/>
                  </a:lnTo>
                  <a:lnTo>
                    <a:pt x="1683" y="2183"/>
                  </a:lnTo>
                  <a:lnTo>
                    <a:pt x="1765" y="2064"/>
                  </a:lnTo>
                  <a:lnTo>
                    <a:pt x="1884" y="1982"/>
                  </a:lnTo>
                  <a:lnTo>
                    <a:pt x="1985" y="1964"/>
                  </a:lnTo>
                  <a:lnTo>
                    <a:pt x="2003" y="2064"/>
                  </a:lnTo>
                  <a:lnTo>
                    <a:pt x="2012" y="2147"/>
                  </a:lnTo>
                  <a:lnTo>
                    <a:pt x="2085" y="2201"/>
                  </a:lnTo>
                  <a:lnTo>
                    <a:pt x="2177" y="2220"/>
                  </a:lnTo>
                  <a:lnTo>
                    <a:pt x="2231" y="2137"/>
                  </a:lnTo>
                  <a:lnTo>
                    <a:pt x="2140" y="2128"/>
                  </a:lnTo>
                  <a:lnTo>
                    <a:pt x="2113" y="2046"/>
                  </a:lnTo>
                  <a:lnTo>
                    <a:pt x="2213" y="1982"/>
                  </a:lnTo>
                  <a:lnTo>
                    <a:pt x="2314" y="2028"/>
                  </a:lnTo>
                  <a:lnTo>
                    <a:pt x="2423" y="2092"/>
                  </a:lnTo>
                  <a:lnTo>
                    <a:pt x="2508" y="2104"/>
                  </a:lnTo>
                  <a:lnTo>
                    <a:pt x="2556" y="2062"/>
                  </a:lnTo>
                  <a:lnTo>
                    <a:pt x="2544" y="1972"/>
                  </a:lnTo>
                  <a:lnTo>
                    <a:pt x="2604" y="1930"/>
                  </a:lnTo>
                  <a:lnTo>
                    <a:pt x="2652" y="1954"/>
                  </a:lnTo>
                  <a:lnTo>
                    <a:pt x="2706" y="1954"/>
                  </a:lnTo>
                  <a:lnTo>
                    <a:pt x="2742" y="1882"/>
                  </a:lnTo>
                  <a:lnTo>
                    <a:pt x="2736" y="1840"/>
                  </a:lnTo>
                  <a:lnTo>
                    <a:pt x="2682" y="1810"/>
                  </a:lnTo>
                  <a:lnTo>
                    <a:pt x="2682" y="1720"/>
                  </a:lnTo>
                  <a:lnTo>
                    <a:pt x="2694" y="1660"/>
                  </a:lnTo>
                  <a:lnTo>
                    <a:pt x="2708" y="1606"/>
                  </a:lnTo>
                  <a:lnTo>
                    <a:pt x="2772" y="1542"/>
                  </a:lnTo>
                  <a:lnTo>
                    <a:pt x="2764" y="1470"/>
                  </a:lnTo>
                  <a:lnTo>
                    <a:pt x="2764" y="1374"/>
                  </a:lnTo>
                  <a:lnTo>
                    <a:pt x="2708" y="1334"/>
                  </a:lnTo>
                  <a:lnTo>
                    <a:pt x="2644" y="1334"/>
                  </a:lnTo>
                  <a:lnTo>
                    <a:pt x="2564" y="1286"/>
                  </a:lnTo>
                  <a:lnTo>
                    <a:pt x="2492" y="1238"/>
                  </a:lnTo>
                  <a:lnTo>
                    <a:pt x="2420" y="1198"/>
                  </a:lnTo>
                  <a:lnTo>
                    <a:pt x="2316" y="1150"/>
                  </a:lnTo>
                  <a:lnTo>
                    <a:pt x="2332" y="1198"/>
                  </a:lnTo>
                  <a:lnTo>
                    <a:pt x="2252" y="1166"/>
                  </a:lnTo>
                  <a:lnTo>
                    <a:pt x="2148" y="1134"/>
                  </a:lnTo>
                  <a:lnTo>
                    <a:pt x="2076" y="1110"/>
                  </a:lnTo>
                  <a:lnTo>
                    <a:pt x="1988" y="1054"/>
                  </a:lnTo>
                  <a:lnTo>
                    <a:pt x="1948" y="1086"/>
                  </a:lnTo>
                  <a:lnTo>
                    <a:pt x="1972" y="1166"/>
                  </a:lnTo>
                  <a:lnTo>
                    <a:pt x="1980" y="1262"/>
                  </a:lnTo>
                  <a:lnTo>
                    <a:pt x="1900" y="1174"/>
                  </a:lnTo>
                  <a:lnTo>
                    <a:pt x="1868" y="1078"/>
                  </a:lnTo>
                  <a:lnTo>
                    <a:pt x="1852" y="1014"/>
                  </a:lnTo>
                  <a:lnTo>
                    <a:pt x="1852" y="958"/>
                  </a:lnTo>
                  <a:lnTo>
                    <a:pt x="1860" y="870"/>
                  </a:lnTo>
                  <a:lnTo>
                    <a:pt x="1788" y="774"/>
                  </a:lnTo>
                  <a:lnTo>
                    <a:pt x="1692" y="718"/>
                  </a:lnTo>
                  <a:lnTo>
                    <a:pt x="1612" y="702"/>
                  </a:lnTo>
                  <a:lnTo>
                    <a:pt x="1548" y="710"/>
                  </a:lnTo>
                  <a:lnTo>
                    <a:pt x="1492" y="742"/>
                  </a:lnTo>
                  <a:lnTo>
                    <a:pt x="1436" y="758"/>
                  </a:lnTo>
                  <a:lnTo>
                    <a:pt x="1380" y="718"/>
                  </a:lnTo>
                  <a:lnTo>
                    <a:pt x="1324" y="638"/>
                  </a:lnTo>
                  <a:lnTo>
                    <a:pt x="1252" y="526"/>
                  </a:lnTo>
                  <a:lnTo>
                    <a:pt x="1188" y="430"/>
                  </a:lnTo>
                  <a:lnTo>
                    <a:pt x="1092" y="366"/>
                  </a:lnTo>
                  <a:lnTo>
                    <a:pt x="1012" y="318"/>
                  </a:lnTo>
                  <a:lnTo>
                    <a:pt x="908" y="302"/>
                  </a:lnTo>
                  <a:lnTo>
                    <a:pt x="780" y="254"/>
                  </a:lnTo>
                  <a:lnTo>
                    <a:pt x="676" y="222"/>
                  </a:lnTo>
                  <a:lnTo>
                    <a:pt x="540" y="222"/>
                  </a:lnTo>
                  <a:lnTo>
                    <a:pt x="420" y="214"/>
                  </a:lnTo>
                  <a:lnTo>
                    <a:pt x="316" y="158"/>
                  </a:lnTo>
                  <a:lnTo>
                    <a:pt x="268" y="94"/>
                  </a:lnTo>
                  <a:lnTo>
                    <a:pt x="172" y="22"/>
                  </a:lnTo>
                  <a:lnTo>
                    <a:pt x="83" y="0"/>
                  </a:lnTo>
                  <a:lnTo>
                    <a:pt x="74" y="115"/>
                  </a:lnTo>
                  <a:lnTo>
                    <a:pt x="47" y="24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F5B90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58" name="Freeform 7"/>
          <p:cNvSpPr>
            <a:spLocks noChangeArrowheads="1"/>
          </p:cNvSpPr>
          <p:nvPr/>
        </p:nvSpPr>
        <p:spPr bwMode="auto">
          <a:xfrm>
            <a:off x="2048774" y="2304449"/>
            <a:ext cx="1715430" cy="1720858"/>
          </a:xfrm>
          <a:custGeom>
            <a:avLst/>
            <a:gdLst>
              <a:gd name="T0" fmla="*/ 0 w 959795"/>
              <a:gd name="T1" fmla="*/ 0 h 940096"/>
              <a:gd name="T2" fmla="*/ 959795 w 959795"/>
              <a:gd name="T3" fmla="*/ 940096 h 940096"/>
            </a:gdLst>
            <a:ahLst/>
            <a:cxnLst/>
            <a:rect l="T0" t="T1" r="T2" b="T3"/>
            <a:pathLst>
              <a:path w="959795" h="940096">
                <a:moveTo>
                  <a:pt x="239793" y="0"/>
                </a:moveTo>
                <a:lnTo>
                  <a:pt x="251221" y="2857"/>
                </a:lnTo>
                <a:lnTo>
                  <a:pt x="258840" y="14285"/>
                </a:lnTo>
                <a:lnTo>
                  <a:pt x="255983" y="26666"/>
                </a:lnTo>
                <a:lnTo>
                  <a:pt x="261697" y="34285"/>
                </a:lnTo>
                <a:lnTo>
                  <a:pt x="280744" y="37142"/>
                </a:lnTo>
                <a:lnTo>
                  <a:pt x="283601" y="49523"/>
                </a:lnTo>
                <a:cubicBezTo>
                  <a:pt x="283284" y="55555"/>
                  <a:pt x="282966" y="61586"/>
                  <a:pt x="282649" y="67618"/>
                </a:cubicBezTo>
                <a:lnTo>
                  <a:pt x="288363" y="81903"/>
                </a:lnTo>
                <a:lnTo>
                  <a:pt x="291220" y="92379"/>
                </a:lnTo>
                <a:lnTo>
                  <a:pt x="294078" y="105713"/>
                </a:lnTo>
                <a:lnTo>
                  <a:pt x="281697" y="119046"/>
                </a:lnTo>
                <a:lnTo>
                  <a:pt x="276935" y="129522"/>
                </a:lnTo>
                <a:lnTo>
                  <a:pt x="286459" y="142855"/>
                </a:lnTo>
                <a:lnTo>
                  <a:pt x="292173" y="156188"/>
                </a:lnTo>
                <a:lnTo>
                  <a:pt x="297887" y="167617"/>
                </a:lnTo>
                <a:lnTo>
                  <a:pt x="306458" y="178093"/>
                </a:lnTo>
                <a:lnTo>
                  <a:pt x="316934" y="184759"/>
                </a:lnTo>
                <a:lnTo>
                  <a:pt x="327410" y="195235"/>
                </a:lnTo>
                <a:lnTo>
                  <a:pt x="339791" y="207616"/>
                </a:lnTo>
                <a:lnTo>
                  <a:pt x="350267" y="211426"/>
                </a:lnTo>
                <a:lnTo>
                  <a:pt x="342648" y="219997"/>
                </a:lnTo>
                <a:lnTo>
                  <a:pt x="330267" y="230473"/>
                </a:lnTo>
                <a:lnTo>
                  <a:pt x="337886" y="239044"/>
                </a:lnTo>
                <a:lnTo>
                  <a:pt x="340744" y="250473"/>
                </a:lnTo>
                <a:lnTo>
                  <a:pt x="354077" y="258092"/>
                </a:lnTo>
                <a:lnTo>
                  <a:pt x="351220" y="269520"/>
                </a:lnTo>
                <a:lnTo>
                  <a:pt x="346458" y="282853"/>
                </a:lnTo>
                <a:lnTo>
                  <a:pt x="343601" y="295234"/>
                </a:lnTo>
                <a:cubicBezTo>
                  <a:pt x="343283" y="298726"/>
                  <a:pt x="342966" y="302218"/>
                  <a:pt x="342648" y="305710"/>
                </a:cubicBezTo>
                <a:lnTo>
                  <a:pt x="352172" y="315234"/>
                </a:lnTo>
                <a:lnTo>
                  <a:pt x="358839" y="324757"/>
                </a:lnTo>
                <a:cubicBezTo>
                  <a:pt x="359156" y="327932"/>
                  <a:pt x="359474" y="331106"/>
                  <a:pt x="359791" y="334281"/>
                </a:cubicBezTo>
                <a:lnTo>
                  <a:pt x="362648" y="342852"/>
                </a:lnTo>
                <a:lnTo>
                  <a:pt x="373124" y="346662"/>
                </a:lnTo>
                <a:lnTo>
                  <a:pt x="382648" y="352376"/>
                </a:lnTo>
                <a:lnTo>
                  <a:pt x="393124" y="343805"/>
                </a:lnTo>
                <a:lnTo>
                  <a:pt x="402647" y="337138"/>
                </a:lnTo>
                <a:lnTo>
                  <a:pt x="415028" y="338091"/>
                </a:lnTo>
                <a:lnTo>
                  <a:pt x="424552" y="341900"/>
                </a:lnTo>
                <a:lnTo>
                  <a:pt x="429314" y="348567"/>
                </a:lnTo>
                <a:lnTo>
                  <a:pt x="442647" y="346662"/>
                </a:lnTo>
                <a:lnTo>
                  <a:pt x="453123" y="347614"/>
                </a:lnTo>
                <a:lnTo>
                  <a:pt x="466456" y="334281"/>
                </a:lnTo>
                <a:cubicBezTo>
                  <a:pt x="466774" y="330472"/>
                  <a:pt x="467091" y="326662"/>
                  <a:pt x="467409" y="322853"/>
                </a:cubicBezTo>
                <a:lnTo>
                  <a:pt x="472170" y="312377"/>
                </a:lnTo>
                <a:lnTo>
                  <a:pt x="484551" y="309520"/>
                </a:lnTo>
                <a:lnTo>
                  <a:pt x="497884" y="316186"/>
                </a:lnTo>
                <a:lnTo>
                  <a:pt x="506456" y="325710"/>
                </a:lnTo>
                <a:lnTo>
                  <a:pt x="520741" y="330472"/>
                </a:lnTo>
                <a:lnTo>
                  <a:pt x="530265" y="335233"/>
                </a:lnTo>
                <a:lnTo>
                  <a:pt x="530265" y="344757"/>
                </a:lnTo>
                <a:lnTo>
                  <a:pt x="540741" y="355233"/>
                </a:lnTo>
                <a:lnTo>
                  <a:pt x="551217" y="360947"/>
                </a:lnTo>
                <a:lnTo>
                  <a:pt x="560741" y="373328"/>
                </a:lnTo>
                <a:lnTo>
                  <a:pt x="572169" y="363804"/>
                </a:lnTo>
                <a:lnTo>
                  <a:pt x="579788" y="354281"/>
                </a:lnTo>
                <a:lnTo>
                  <a:pt x="595978" y="354281"/>
                </a:lnTo>
                <a:lnTo>
                  <a:pt x="595978" y="342852"/>
                </a:lnTo>
                <a:lnTo>
                  <a:pt x="591216" y="332376"/>
                </a:lnTo>
                <a:lnTo>
                  <a:pt x="588359" y="319996"/>
                </a:lnTo>
                <a:lnTo>
                  <a:pt x="594073" y="310472"/>
                </a:lnTo>
                <a:lnTo>
                  <a:pt x="589312" y="298091"/>
                </a:lnTo>
                <a:cubicBezTo>
                  <a:pt x="589629" y="293964"/>
                  <a:pt x="589947" y="289837"/>
                  <a:pt x="590264" y="285710"/>
                </a:cubicBezTo>
                <a:lnTo>
                  <a:pt x="595026" y="272377"/>
                </a:lnTo>
                <a:lnTo>
                  <a:pt x="594073" y="263806"/>
                </a:lnTo>
                <a:lnTo>
                  <a:pt x="584550" y="254282"/>
                </a:lnTo>
                <a:lnTo>
                  <a:pt x="578836" y="244759"/>
                </a:lnTo>
                <a:lnTo>
                  <a:pt x="569312" y="233330"/>
                </a:lnTo>
                <a:lnTo>
                  <a:pt x="563598" y="223806"/>
                </a:lnTo>
                <a:lnTo>
                  <a:pt x="560741" y="212378"/>
                </a:lnTo>
                <a:lnTo>
                  <a:pt x="572169" y="198093"/>
                </a:lnTo>
                <a:lnTo>
                  <a:pt x="588359" y="205711"/>
                </a:lnTo>
                <a:lnTo>
                  <a:pt x="602645" y="216188"/>
                </a:lnTo>
                <a:lnTo>
                  <a:pt x="616930" y="217140"/>
                </a:lnTo>
                <a:lnTo>
                  <a:pt x="627406" y="220949"/>
                </a:lnTo>
                <a:lnTo>
                  <a:pt x="631216" y="209521"/>
                </a:lnTo>
                <a:cubicBezTo>
                  <a:pt x="631533" y="206029"/>
                  <a:pt x="631851" y="202537"/>
                  <a:pt x="632168" y="199045"/>
                </a:cubicBezTo>
                <a:lnTo>
                  <a:pt x="643597" y="188569"/>
                </a:lnTo>
                <a:lnTo>
                  <a:pt x="648358" y="199997"/>
                </a:lnTo>
                <a:lnTo>
                  <a:pt x="653120" y="209521"/>
                </a:lnTo>
                <a:lnTo>
                  <a:pt x="654073" y="219045"/>
                </a:lnTo>
                <a:lnTo>
                  <a:pt x="664549" y="218092"/>
                </a:lnTo>
                <a:lnTo>
                  <a:pt x="669311" y="208569"/>
                </a:lnTo>
                <a:lnTo>
                  <a:pt x="671215" y="197140"/>
                </a:lnTo>
                <a:lnTo>
                  <a:pt x="686453" y="198093"/>
                </a:lnTo>
                <a:lnTo>
                  <a:pt x="700739" y="199045"/>
                </a:lnTo>
                <a:lnTo>
                  <a:pt x="708358" y="179998"/>
                </a:lnTo>
                <a:lnTo>
                  <a:pt x="715024" y="161903"/>
                </a:lnTo>
                <a:lnTo>
                  <a:pt x="718834" y="140950"/>
                </a:lnTo>
                <a:lnTo>
                  <a:pt x="736929" y="139998"/>
                </a:lnTo>
                <a:lnTo>
                  <a:pt x="752167" y="134284"/>
                </a:lnTo>
                <a:lnTo>
                  <a:pt x="766452" y="131427"/>
                </a:lnTo>
                <a:lnTo>
                  <a:pt x="777880" y="129522"/>
                </a:lnTo>
                <a:lnTo>
                  <a:pt x="784547" y="120951"/>
                </a:lnTo>
                <a:lnTo>
                  <a:pt x="796928" y="131427"/>
                </a:lnTo>
                <a:lnTo>
                  <a:pt x="812166" y="126665"/>
                </a:lnTo>
                <a:lnTo>
                  <a:pt x="823594" y="130474"/>
                </a:lnTo>
                <a:lnTo>
                  <a:pt x="844546" y="130474"/>
                </a:lnTo>
                <a:lnTo>
                  <a:pt x="851213" y="117141"/>
                </a:lnTo>
                <a:lnTo>
                  <a:pt x="858832" y="111427"/>
                </a:lnTo>
                <a:lnTo>
                  <a:pt x="861689" y="99046"/>
                </a:lnTo>
                <a:lnTo>
                  <a:pt x="867403" y="90475"/>
                </a:lnTo>
                <a:lnTo>
                  <a:pt x="875974" y="79999"/>
                </a:lnTo>
                <a:lnTo>
                  <a:pt x="886450" y="77142"/>
                </a:lnTo>
                <a:lnTo>
                  <a:pt x="897879" y="81903"/>
                </a:lnTo>
                <a:lnTo>
                  <a:pt x="902641" y="94284"/>
                </a:lnTo>
                <a:lnTo>
                  <a:pt x="906450" y="105713"/>
                </a:lnTo>
                <a:cubicBezTo>
                  <a:pt x="906767" y="109205"/>
                  <a:pt x="907085" y="112697"/>
                  <a:pt x="907402" y="116189"/>
                </a:cubicBezTo>
                <a:lnTo>
                  <a:pt x="915974" y="119998"/>
                </a:lnTo>
                <a:lnTo>
                  <a:pt x="918831" y="105713"/>
                </a:lnTo>
                <a:lnTo>
                  <a:pt x="935021" y="109522"/>
                </a:lnTo>
                <a:lnTo>
                  <a:pt x="953070" y="108630"/>
                </a:lnTo>
                <a:lnTo>
                  <a:pt x="954852" y="119910"/>
                </a:lnTo>
                <a:lnTo>
                  <a:pt x="956464" y="128514"/>
                </a:lnTo>
                <a:lnTo>
                  <a:pt x="954244" y="155169"/>
                </a:lnTo>
                <a:lnTo>
                  <a:pt x="945917" y="178770"/>
                </a:lnTo>
                <a:lnTo>
                  <a:pt x="939256" y="204036"/>
                </a:lnTo>
                <a:lnTo>
                  <a:pt x="927876" y="224305"/>
                </a:lnTo>
                <a:lnTo>
                  <a:pt x="941476" y="239576"/>
                </a:lnTo>
                <a:lnTo>
                  <a:pt x="953134" y="254847"/>
                </a:lnTo>
                <a:lnTo>
                  <a:pt x="943697" y="277615"/>
                </a:lnTo>
                <a:lnTo>
                  <a:pt x="959795" y="303159"/>
                </a:lnTo>
                <a:lnTo>
                  <a:pt x="941476" y="318152"/>
                </a:lnTo>
                <a:lnTo>
                  <a:pt x="920937" y="339531"/>
                </a:lnTo>
                <a:lnTo>
                  <a:pt x="907614" y="366186"/>
                </a:lnTo>
                <a:lnTo>
                  <a:pt x="877638" y="376182"/>
                </a:lnTo>
                <a:lnTo>
                  <a:pt x="857654" y="392841"/>
                </a:lnTo>
                <a:lnTo>
                  <a:pt x="837670" y="406168"/>
                </a:lnTo>
                <a:lnTo>
                  <a:pt x="817685" y="432823"/>
                </a:lnTo>
                <a:lnTo>
                  <a:pt x="841000" y="456146"/>
                </a:lnTo>
                <a:lnTo>
                  <a:pt x="844331" y="482801"/>
                </a:lnTo>
                <a:lnTo>
                  <a:pt x="821016" y="502792"/>
                </a:lnTo>
                <a:lnTo>
                  <a:pt x="804363" y="539442"/>
                </a:lnTo>
                <a:lnTo>
                  <a:pt x="784379" y="576092"/>
                </a:lnTo>
                <a:lnTo>
                  <a:pt x="764394" y="616074"/>
                </a:lnTo>
                <a:lnTo>
                  <a:pt x="737749" y="632734"/>
                </a:lnTo>
                <a:lnTo>
                  <a:pt x="701111" y="626070"/>
                </a:lnTo>
                <a:lnTo>
                  <a:pt x="664473" y="629402"/>
                </a:lnTo>
                <a:lnTo>
                  <a:pt x="664473" y="666052"/>
                </a:lnTo>
                <a:lnTo>
                  <a:pt x="654481" y="699370"/>
                </a:lnTo>
                <a:lnTo>
                  <a:pt x="627836" y="736021"/>
                </a:lnTo>
                <a:lnTo>
                  <a:pt x="591198" y="766007"/>
                </a:lnTo>
                <a:lnTo>
                  <a:pt x="614513" y="795994"/>
                </a:lnTo>
                <a:lnTo>
                  <a:pt x="634497" y="809321"/>
                </a:lnTo>
                <a:lnTo>
                  <a:pt x="647820" y="849303"/>
                </a:lnTo>
                <a:lnTo>
                  <a:pt x="636163" y="865963"/>
                </a:lnTo>
                <a:lnTo>
                  <a:pt x="619509" y="875958"/>
                </a:lnTo>
                <a:lnTo>
                  <a:pt x="597860" y="877624"/>
                </a:lnTo>
                <a:lnTo>
                  <a:pt x="581206" y="872626"/>
                </a:lnTo>
                <a:lnTo>
                  <a:pt x="564553" y="869295"/>
                </a:lnTo>
                <a:lnTo>
                  <a:pt x="559557" y="860965"/>
                </a:lnTo>
                <a:lnTo>
                  <a:pt x="556226" y="840974"/>
                </a:lnTo>
                <a:lnTo>
                  <a:pt x="547899" y="822649"/>
                </a:lnTo>
                <a:lnTo>
                  <a:pt x="534576" y="814319"/>
                </a:lnTo>
                <a:lnTo>
                  <a:pt x="512927" y="809321"/>
                </a:lnTo>
                <a:lnTo>
                  <a:pt x="494608" y="814319"/>
                </a:lnTo>
                <a:lnTo>
                  <a:pt x="489612" y="827646"/>
                </a:lnTo>
                <a:lnTo>
                  <a:pt x="502935" y="822649"/>
                </a:lnTo>
                <a:lnTo>
                  <a:pt x="524584" y="825981"/>
                </a:lnTo>
                <a:lnTo>
                  <a:pt x="537907" y="842640"/>
                </a:lnTo>
                <a:lnTo>
                  <a:pt x="547899" y="865963"/>
                </a:lnTo>
                <a:lnTo>
                  <a:pt x="547899" y="885954"/>
                </a:lnTo>
                <a:lnTo>
                  <a:pt x="539295" y="917329"/>
                </a:lnTo>
                <a:lnTo>
                  <a:pt x="534299" y="940096"/>
                </a:lnTo>
                <a:lnTo>
                  <a:pt x="511539" y="932600"/>
                </a:lnTo>
                <a:lnTo>
                  <a:pt x="481008" y="930101"/>
                </a:lnTo>
                <a:lnTo>
                  <a:pt x="447978" y="922326"/>
                </a:lnTo>
                <a:lnTo>
                  <a:pt x="427716" y="909832"/>
                </a:lnTo>
                <a:lnTo>
                  <a:pt x="392189" y="907333"/>
                </a:lnTo>
                <a:lnTo>
                  <a:pt x="356662" y="894561"/>
                </a:lnTo>
                <a:lnTo>
                  <a:pt x="331126" y="874292"/>
                </a:lnTo>
                <a:lnTo>
                  <a:pt x="305869" y="856522"/>
                </a:lnTo>
                <a:lnTo>
                  <a:pt x="288105" y="833477"/>
                </a:lnTo>
                <a:lnTo>
                  <a:pt x="260071" y="797938"/>
                </a:lnTo>
                <a:lnTo>
                  <a:pt x="212054" y="782944"/>
                </a:lnTo>
                <a:lnTo>
                  <a:pt x="174028" y="770172"/>
                </a:lnTo>
                <a:lnTo>
                  <a:pt x="133227" y="752402"/>
                </a:lnTo>
                <a:lnTo>
                  <a:pt x="120737" y="726858"/>
                </a:lnTo>
                <a:lnTo>
                  <a:pt x="92704" y="706589"/>
                </a:lnTo>
                <a:lnTo>
                  <a:pt x="69944" y="678824"/>
                </a:lnTo>
                <a:lnTo>
                  <a:pt x="52181" y="650781"/>
                </a:lnTo>
                <a:lnTo>
                  <a:pt x="46907" y="615241"/>
                </a:lnTo>
                <a:lnTo>
                  <a:pt x="40246" y="589420"/>
                </a:lnTo>
                <a:lnTo>
                  <a:pt x="19151" y="574704"/>
                </a:lnTo>
                <a:lnTo>
                  <a:pt x="16653" y="554435"/>
                </a:lnTo>
                <a:lnTo>
                  <a:pt x="29143" y="541663"/>
                </a:lnTo>
                <a:lnTo>
                  <a:pt x="0" y="537776"/>
                </a:lnTo>
                <a:lnTo>
                  <a:pt x="11657" y="516119"/>
                </a:lnTo>
                <a:lnTo>
                  <a:pt x="31919" y="503625"/>
                </a:lnTo>
                <a:lnTo>
                  <a:pt x="43299" y="482801"/>
                </a:lnTo>
                <a:lnTo>
                  <a:pt x="49127" y="442818"/>
                </a:lnTo>
                <a:lnTo>
                  <a:pt x="67446" y="399504"/>
                </a:lnTo>
                <a:lnTo>
                  <a:pt x="71610" y="379513"/>
                </a:lnTo>
                <a:lnTo>
                  <a:pt x="49960" y="369518"/>
                </a:lnTo>
                <a:lnTo>
                  <a:pt x="44964" y="349527"/>
                </a:lnTo>
                <a:lnTo>
                  <a:pt x="51625" y="326204"/>
                </a:lnTo>
                <a:lnTo>
                  <a:pt x="54956" y="307879"/>
                </a:lnTo>
                <a:lnTo>
                  <a:pt x="64948" y="289554"/>
                </a:lnTo>
                <a:lnTo>
                  <a:pt x="78271" y="292885"/>
                </a:lnTo>
                <a:lnTo>
                  <a:pt x="76606" y="321206"/>
                </a:lnTo>
                <a:lnTo>
                  <a:pt x="73275" y="341197"/>
                </a:lnTo>
                <a:lnTo>
                  <a:pt x="61617" y="356190"/>
                </a:lnTo>
                <a:lnTo>
                  <a:pt x="69944" y="359522"/>
                </a:lnTo>
                <a:lnTo>
                  <a:pt x="79936" y="351193"/>
                </a:lnTo>
                <a:lnTo>
                  <a:pt x="98255" y="359522"/>
                </a:lnTo>
                <a:lnTo>
                  <a:pt x="92704" y="335922"/>
                </a:lnTo>
                <a:lnTo>
                  <a:pt x="87708" y="303159"/>
                </a:lnTo>
                <a:lnTo>
                  <a:pt x="85210" y="277615"/>
                </a:lnTo>
                <a:lnTo>
                  <a:pt x="64116" y="256235"/>
                </a:lnTo>
                <a:lnTo>
                  <a:pt x="73275" y="212921"/>
                </a:lnTo>
                <a:lnTo>
                  <a:pt x="68567" y="168742"/>
                </a:lnTo>
                <a:lnTo>
                  <a:pt x="64301" y="164143"/>
                </a:lnTo>
                <a:lnTo>
                  <a:pt x="70271" y="154284"/>
                </a:lnTo>
                <a:lnTo>
                  <a:pt x="82652" y="138093"/>
                </a:lnTo>
                <a:lnTo>
                  <a:pt x="87414" y="126665"/>
                </a:lnTo>
                <a:lnTo>
                  <a:pt x="94080" y="111427"/>
                </a:lnTo>
                <a:lnTo>
                  <a:pt x="102652" y="102856"/>
                </a:lnTo>
                <a:lnTo>
                  <a:pt x="113128" y="98094"/>
                </a:lnTo>
                <a:lnTo>
                  <a:pt x="115032" y="88570"/>
                </a:lnTo>
                <a:lnTo>
                  <a:pt x="117889" y="79999"/>
                </a:lnTo>
                <a:lnTo>
                  <a:pt x="133127" y="75237"/>
                </a:lnTo>
                <a:lnTo>
                  <a:pt x="133127" y="62856"/>
                </a:lnTo>
                <a:lnTo>
                  <a:pt x="122651" y="51428"/>
                </a:lnTo>
                <a:cubicBezTo>
                  <a:pt x="122334" y="44126"/>
                  <a:pt x="122016" y="36825"/>
                  <a:pt x="121699" y="29523"/>
                </a:cubicBezTo>
                <a:lnTo>
                  <a:pt x="135032" y="30476"/>
                </a:lnTo>
                <a:lnTo>
                  <a:pt x="153127" y="19047"/>
                </a:lnTo>
                <a:lnTo>
                  <a:pt x="164555" y="25714"/>
                </a:lnTo>
                <a:lnTo>
                  <a:pt x="175032" y="36190"/>
                </a:lnTo>
                <a:lnTo>
                  <a:pt x="183603" y="40952"/>
                </a:lnTo>
                <a:lnTo>
                  <a:pt x="197888" y="30476"/>
                </a:lnTo>
                <a:lnTo>
                  <a:pt x="210269" y="21904"/>
                </a:lnTo>
                <a:lnTo>
                  <a:pt x="217888" y="7619"/>
                </a:lnTo>
                <a:lnTo>
                  <a:pt x="228364" y="3809"/>
                </a:lnTo>
                <a:lnTo>
                  <a:pt x="239793" y="0"/>
                </a:lnTo>
                <a:close/>
              </a:path>
            </a:pathLst>
          </a:custGeom>
          <a:solidFill>
            <a:srgbClr val="E13A62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altLang="zh-CN" sz="1600" b="1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2240563" y="2930586"/>
            <a:ext cx="143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661024"/>
                </a:solidFill>
              </a:rPr>
              <a:t>RIO1</a:t>
            </a:r>
            <a:endParaRPr lang="en-US" sz="2800" b="1" dirty="0">
              <a:solidFill>
                <a:srgbClr val="661024"/>
              </a:solidFill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3276379" y="3617918"/>
            <a:ext cx="143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B4D59"/>
                </a:solidFill>
              </a:rPr>
              <a:t>RIO2</a:t>
            </a:r>
            <a:endParaRPr lang="en-US" sz="2800" b="1" dirty="0">
              <a:solidFill>
                <a:srgbClr val="1B4D59"/>
              </a:solidFill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1673175" y="3931670"/>
            <a:ext cx="143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6C5200"/>
                </a:solidFill>
              </a:rPr>
              <a:t>RIO3</a:t>
            </a:r>
            <a:endParaRPr lang="en-US" sz="2800" b="1" dirty="0">
              <a:solidFill>
                <a:srgbClr val="6C5200"/>
              </a:solidFill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1063204" y="1996416"/>
            <a:ext cx="143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385D21"/>
                </a:solidFill>
              </a:rPr>
              <a:t>RIO4</a:t>
            </a:r>
            <a:endParaRPr lang="en-US" sz="2800" b="1" dirty="0">
              <a:solidFill>
                <a:srgbClr val="385D21"/>
              </a:solidFill>
            </a:endParaRPr>
          </a:p>
        </p:txBody>
      </p:sp>
      <p:sp>
        <p:nvSpPr>
          <p:cNvPr id="659" name="Oval 658"/>
          <p:cNvSpPr/>
          <p:nvPr/>
        </p:nvSpPr>
        <p:spPr>
          <a:xfrm>
            <a:off x="-379852" y="6113944"/>
            <a:ext cx="6988054" cy="790074"/>
          </a:xfrm>
          <a:prstGeom prst="ellipse">
            <a:avLst/>
          </a:prstGeom>
          <a:gradFill flip="none" rotWithShape="1">
            <a:gsLst>
              <a:gs pos="0">
                <a:srgbClr val="000000">
                  <a:lumMod val="95000"/>
                  <a:lumOff val="5000"/>
                  <a:alpha val="71000"/>
                </a:srgb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3935323" y="2473242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97345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</a:t>
            </a:r>
          </a:p>
        </p:txBody>
      </p:sp>
      <p:grpSp>
        <p:nvGrpSpPr>
          <p:cNvPr id="734" name="Group 733"/>
          <p:cNvGrpSpPr/>
          <p:nvPr/>
        </p:nvGrpSpPr>
        <p:grpSpPr>
          <a:xfrm>
            <a:off x="4417540" y="2411749"/>
            <a:ext cx="182880" cy="274320"/>
            <a:chOff x="1250155" y="3692461"/>
            <a:chExt cx="1313043" cy="2089723"/>
          </a:xfrm>
        </p:grpSpPr>
        <p:sp>
          <p:nvSpPr>
            <p:cNvPr id="735" name="Oval 734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4BA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36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37" name="Rectangle 736"/>
          <p:cNvSpPr/>
          <p:nvPr/>
        </p:nvSpPr>
        <p:spPr>
          <a:xfrm>
            <a:off x="2424412" y="1931633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946E0E"/>
              </a:gs>
              <a:gs pos="97345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</a:t>
            </a:r>
          </a:p>
        </p:txBody>
      </p:sp>
      <p:grpSp>
        <p:nvGrpSpPr>
          <p:cNvPr id="738" name="Group 737"/>
          <p:cNvGrpSpPr/>
          <p:nvPr/>
        </p:nvGrpSpPr>
        <p:grpSpPr>
          <a:xfrm>
            <a:off x="2882658" y="1891853"/>
            <a:ext cx="182880" cy="274320"/>
            <a:chOff x="1250155" y="3692461"/>
            <a:chExt cx="1313043" cy="2089723"/>
          </a:xfrm>
        </p:grpSpPr>
        <p:sp>
          <p:nvSpPr>
            <p:cNvPr id="739" name="Oval 73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73B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4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45" name="Rectangle 744"/>
          <p:cNvSpPr/>
          <p:nvPr/>
        </p:nvSpPr>
        <p:spPr>
          <a:xfrm>
            <a:off x="4583622" y="4521475"/>
            <a:ext cx="548640" cy="182880"/>
          </a:xfrm>
          <a:prstGeom prst="rect">
            <a:avLst/>
          </a:prstGeom>
          <a:gradFill flip="none" rotWithShape="1">
            <a:gsLst>
              <a:gs pos="97000">
                <a:srgbClr val="107594"/>
              </a:gs>
              <a:gs pos="0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CTG</a:t>
            </a:r>
          </a:p>
        </p:txBody>
      </p:sp>
      <p:grpSp>
        <p:nvGrpSpPr>
          <p:cNvPr id="746" name="Group 745"/>
          <p:cNvGrpSpPr/>
          <p:nvPr/>
        </p:nvGrpSpPr>
        <p:grpSpPr>
          <a:xfrm>
            <a:off x="4509481" y="4430035"/>
            <a:ext cx="182880" cy="274320"/>
            <a:chOff x="1250155" y="3692461"/>
            <a:chExt cx="1313043" cy="2089723"/>
          </a:xfrm>
        </p:grpSpPr>
        <p:sp>
          <p:nvSpPr>
            <p:cNvPr id="747" name="Oval 746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16A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48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49" name="Rectangle 748"/>
          <p:cNvSpPr/>
          <p:nvPr/>
        </p:nvSpPr>
        <p:spPr>
          <a:xfrm>
            <a:off x="3253126" y="3958923"/>
            <a:ext cx="548640" cy="182880"/>
          </a:xfrm>
          <a:prstGeom prst="rect">
            <a:avLst/>
          </a:prstGeom>
          <a:gradFill flip="none" rotWithShape="1">
            <a:gsLst>
              <a:gs pos="96000">
                <a:srgbClr val="946E0E"/>
              </a:gs>
              <a:gs pos="0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</p:txBody>
      </p:sp>
      <p:grpSp>
        <p:nvGrpSpPr>
          <p:cNvPr id="750" name="Group 749"/>
          <p:cNvGrpSpPr/>
          <p:nvPr/>
        </p:nvGrpSpPr>
        <p:grpSpPr>
          <a:xfrm>
            <a:off x="3192749" y="3924136"/>
            <a:ext cx="182880" cy="274320"/>
            <a:chOff x="1250155" y="3692461"/>
            <a:chExt cx="1313043" cy="2089723"/>
          </a:xfrm>
        </p:grpSpPr>
        <p:sp>
          <p:nvSpPr>
            <p:cNvPr id="751" name="Oval 750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4BA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52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53" name="Rectangle 752"/>
          <p:cNvSpPr/>
          <p:nvPr/>
        </p:nvSpPr>
        <p:spPr>
          <a:xfrm>
            <a:off x="2543253" y="5076195"/>
            <a:ext cx="548640" cy="182880"/>
          </a:xfrm>
          <a:prstGeom prst="rect">
            <a:avLst/>
          </a:prstGeom>
          <a:gradFill flip="none" rotWithShape="1">
            <a:gsLst>
              <a:gs pos="100000">
                <a:srgbClr val="007434"/>
              </a:gs>
              <a:gs pos="0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grpSp>
        <p:nvGrpSpPr>
          <p:cNvPr id="754" name="Group 753"/>
          <p:cNvGrpSpPr/>
          <p:nvPr/>
        </p:nvGrpSpPr>
        <p:grpSpPr>
          <a:xfrm>
            <a:off x="2440012" y="5029844"/>
            <a:ext cx="182880" cy="274320"/>
            <a:chOff x="1250155" y="3692461"/>
            <a:chExt cx="1313043" cy="2089723"/>
          </a:xfrm>
        </p:grpSpPr>
        <p:sp>
          <p:nvSpPr>
            <p:cNvPr id="755" name="Oval 754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F5B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56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1648891" y="4561901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645D3A"/>
              </a:gs>
              <a:gs pos="97345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KHL</a:t>
            </a:r>
          </a:p>
        </p:txBody>
      </p:sp>
      <p:grpSp>
        <p:nvGrpSpPr>
          <p:cNvPr id="758" name="Group 757"/>
          <p:cNvGrpSpPr/>
          <p:nvPr/>
        </p:nvGrpSpPr>
        <p:grpSpPr>
          <a:xfrm>
            <a:off x="2071383" y="4544625"/>
            <a:ext cx="182880" cy="274320"/>
            <a:chOff x="1250155" y="3692461"/>
            <a:chExt cx="1313043" cy="2089723"/>
          </a:xfrm>
        </p:grpSpPr>
        <p:sp>
          <p:nvSpPr>
            <p:cNvPr id="759" name="Oval 75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F5B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6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61" name="Rectangle 760"/>
          <p:cNvSpPr/>
          <p:nvPr/>
        </p:nvSpPr>
        <p:spPr>
          <a:xfrm>
            <a:off x="943157" y="1967067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00467A"/>
              </a:gs>
              <a:gs pos="97345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</a:t>
            </a:r>
          </a:p>
        </p:txBody>
      </p:sp>
      <p:grpSp>
        <p:nvGrpSpPr>
          <p:cNvPr id="762" name="Group 761"/>
          <p:cNvGrpSpPr/>
          <p:nvPr/>
        </p:nvGrpSpPr>
        <p:grpSpPr>
          <a:xfrm>
            <a:off x="1407595" y="1917859"/>
            <a:ext cx="182880" cy="274320"/>
            <a:chOff x="1250155" y="3692461"/>
            <a:chExt cx="1313043" cy="2089723"/>
          </a:xfrm>
        </p:grpSpPr>
        <p:sp>
          <p:nvSpPr>
            <p:cNvPr id="763" name="Oval 762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73B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64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65" name="Rectangle 764"/>
          <p:cNvSpPr/>
          <p:nvPr/>
        </p:nvSpPr>
        <p:spPr>
          <a:xfrm>
            <a:off x="953144" y="870415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4A7C2C"/>
              </a:gs>
              <a:gs pos="96000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</a:p>
        </p:txBody>
      </p:sp>
      <p:grpSp>
        <p:nvGrpSpPr>
          <p:cNvPr id="766" name="Group 765"/>
          <p:cNvGrpSpPr/>
          <p:nvPr/>
        </p:nvGrpSpPr>
        <p:grpSpPr>
          <a:xfrm>
            <a:off x="1392983" y="835381"/>
            <a:ext cx="182880" cy="274320"/>
            <a:chOff x="1250155" y="3692461"/>
            <a:chExt cx="1313043" cy="2089723"/>
          </a:xfrm>
        </p:grpSpPr>
        <p:sp>
          <p:nvSpPr>
            <p:cNvPr id="767" name="Oval 766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73B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68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769" name="Rectangle 768"/>
          <p:cNvSpPr/>
          <p:nvPr/>
        </p:nvSpPr>
        <p:spPr>
          <a:xfrm>
            <a:off x="1908940" y="2559361"/>
            <a:ext cx="548640" cy="182880"/>
          </a:xfrm>
          <a:prstGeom prst="rect">
            <a:avLst/>
          </a:prstGeom>
          <a:gradFill flip="none" rotWithShape="1">
            <a:gsLst>
              <a:gs pos="0">
                <a:srgbClr val="BD1D43"/>
              </a:gs>
              <a:gs pos="97345">
                <a:srgbClr val="EF95A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DHK</a:t>
            </a:r>
          </a:p>
        </p:txBody>
      </p:sp>
      <p:grpSp>
        <p:nvGrpSpPr>
          <p:cNvPr id="770" name="Group 769"/>
          <p:cNvGrpSpPr/>
          <p:nvPr/>
        </p:nvGrpSpPr>
        <p:grpSpPr>
          <a:xfrm>
            <a:off x="2349446" y="2490594"/>
            <a:ext cx="182880" cy="274320"/>
            <a:chOff x="1250155" y="3692461"/>
            <a:chExt cx="1313043" cy="2089723"/>
          </a:xfrm>
        </p:grpSpPr>
        <p:sp>
          <p:nvSpPr>
            <p:cNvPr id="771" name="Oval 770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rgbClr val="E13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772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98140" y="-19033"/>
            <a:ext cx="6191324" cy="6858000"/>
            <a:chOff x="5998140" y="-19033"/>
            <a:chExt cx="6191324" cy="6858000"/>
          </a:xfrm>
        </p:grpSpPr>
        <p:sp>
          <p:nvSpPr>
            <p:cNvPr id="702" name="Rectangle 13" descr="Accent block">
              <a:extLst>
                <a:ext uri="{FF2B5EF4-FFF2-40B4-BE49-F238E27FC236}">
                  <a16:creationId xmlns:a16="http://schemas.microsoft.com/office/drawing/2014/main" xmlns="" id="{D59D4F5E-0D68-46FB-B499-329ED58DA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98140" y="-19033"/>
              <a:ext cx="6191324" cy="6858000"/>
            </a:xfrm>
            <a:prstGeom prst="rect">
              <a:avLst/>
            </a:prstGeom>
            <a:gradFill flip="none" rotWithShape="1">
              <a:gsLst>
                <a:gs pos="0">
                  <a:srgbClr val="A1A1A1"/>
                </a:gs>
                <a:gs pos="100000">
                  <a:srgbClr val="F1BE97">
                    <a:alpha val="49804"/>
                  </a:srgbClr>
                </a:gs>
                <a:gs pos="50000">
                  <a:srgbClr val="D795A2">
                    <a:alpha val="49804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3" name="Title 56"/>
            <p:cNvSpPr txBox="1">
              <a:spLocks/>
            </p:cNvSpPr>
            <p:nvPr/>
          </p:nvSpPr>
          <p:spPr>
            <a:xfrm>
              <a:off x="6215509" y="28264"/>
              <a:ext cx="5883918" cy="48013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800" b="1">
                  <a:solidFill>
                    <a:schemeClr val="accent5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4472C4">
                      <a:lumMod val="75000"/>
                    </a:srgbClr>
                  </a:solidFill>
                </a:rPr>
                <a:t>Regional Implementation &amp; Operation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3098" y="485314"/>
            <a:ext cx="5582000" cy="6156059"/>
            <a:chOff x="6249556" y="485314"/>
            <a:chExt cx="5582000" cy="6156059"/>
          </a:xfrm>
        </p:grpSpPr>
        <p:grpSp>
          <p:nvGrpSpPr>
            <p:cNvPr id="3" name="Group 2"/>
            <p:cNvGrpSpPr/>
            <p:nvPr/>
          </p:nvGrpSpPr>
          <p:grpSpPr>
            <a:xfrm>
              <a:off x="6249556" y="485314"/>
              <a:ext cx="5572562" cy="6156059"/>
              <a:chOff x="3640239" y="271190"/>
              <a:chExt cx="2065677" cy="2573846"/>
            </a:xfrm>
          </p:grpSpPr>
          <p:sp>
            <p:nvSpPr>
              <p:cNvPr id="142" name="圆角矩形 114"/>
              <p:cNvSpPr/>
              <p:nvPr/>
            </p:nvSpPr>
            <p:spPr>
              <a:xfrm>
                <a:off x="3640239" y="357893"/>
                <a:ext cx="2065677" cy="2487143"/>
              </a:xfrm>
              <a:prstGeom prst="roundRect">
                <a:avLst>
                  <a:gd name="adj" fmla="val 4570"/>
                </a:avLst>
              </a:prstGeom>
              <a:noFill/>
              <a:ln w="9525">
                <a:solidFill>
                  <a:srgbClr val="002060"/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121873" tIns="60937" rIns="121873" bIns="60937" anchor="ctr"/>
              <a:lstStyle/>
              <a:p>
                <a:pPr defTabSz="1218244">
                  <a:defRPr/>
                </a:pPr>
                <a:r>
                  <a:rPr lang="en-US" altLang="zh-CN" sz="1600" kern="0" dirty="0">
                    <a:solidFill>
                      <a:sysClr val="windowText" lastClr="000000"/>
                    </a:solidFill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600" kern="0" dirty="0">
                  <a:solidFill>
                    <a:sysClr val="windowText" lastClr="000000"/>
                  </a:solidFill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43" name="圆角矩形 45"/>
              <p:cNvSpPr/>
              <p:nvPr/>
            </p:nvSpPr>
            <p:spPr>
              <a:xfrm>
                <a:off x="3898558" y="271190"/>
                <a:ext cx="1549039" cy="132965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60937" rIns="0" bIns="60937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kern="0" dirty="0">
                    <a:solidFill>
                      <a:prstClr val="white"/>
                    </a:solidFill>
                  </a:rPr>
                  <a:t>Geographical Boundaries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272872" y="857266"/>
              <a:ext cx="5558684" cy="5663089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cs typeface="Calibri" pitchFamily="34" charset="0"/>
                </a:rPr>
                <a:t>RIO1</a:t>
              </a: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: 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(9 </a:t>
              </a:r>
              <a:r>
                <a:rPr lang="en-US" sz="1400" dirty="0" err="1" smtClean="0">
                  <a:solidFill>
                    <a:prstClr val="black"/>
                  </a:solidFill>
                  <a:cs typeface="Calibri" pitchFamily="34" charset="0"/>
                </a:rPr>
                <a:t>Subcenter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)</a:t>
              </a:r>
              <a:endParaRPr lang="en-US" sz="1400" dirty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Dhaka Metro: 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Dhaka Metro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Dhaka Rural: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Narayangon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Munshigonj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Keraniganj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Nawabganj,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Dohar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Manikgonj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Savar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Gazipur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 &amp;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Narsingdi</a:t>
              </a:r>
              <a:endParaRPr lang="en-US" sz="1400" i="1" dirty="0">
                <a:solidFill>
                  <a:prstClr val="black"/>
                </a:solidFill>
                <a:cs typeface="Calibri" pitchFamily="34" charset="0"/>
              </a:endParaRPr>
            </a:p>
            <a:p>
              <a:endParaRPr lang="en-US" sz="1400" b="1" dirty="0" smtClean="0">
                <a:solidFill>
                  <a:prstClr val="black"/>
                </a:solidFill>
                <a:cs typeface="Calibri" pitchFamily="34" charset="0"/>
              </a:endParaRPr>
            </a:p>
            <a:p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RIO2: 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(6 </a:t>
              </a:r>
              <a:r>
                <a:rPr lang="en-US" sz="1400" dirty="0" err="1">
                  <a:solidFill>
                    <a:prstClr val="black"/>
                  </a:solidFill>
                  <a:cs typeface="Calibri" pitchFamily="34" charset="0"/>
                </a:rPr>
                <a:t>Subcenter</a:t>
              </a:r>
              <a:r>
                <a:rPr lang="en-US" sz="1400" dirty="0">
                  <a:solidFill>
                    <a:prstClr val="black"/>
                  </a:solidFill>
                  <a:cs typeface="Calibri" pitchFamily="34" charset="0"/>
                </a:rPr>
                <a:t>)</a:t>
              </a:r>
              <a:endParaRPr lang="en-US" sz="1400" b="1" dirty="0" smtClean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Sylhet Division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: 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Sylhet,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Maulavibazar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Sunamgonj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</a:t>
              </a:r>
              <a:r>
                <a:rPr lang="en-US" sz="800" i="1" dirty="0">
                  <a:solidFill>
                    <a:prstClr val="black"/>
                  </a:solidFill>
                  <a:cs typeface="Calibri" pitchFamily="34" charset="0"/>
                </a:rPr>
                <a:t>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Hobiganj</a:t>
              </a:r>
              <a:endParaRPr lang="en-US" sz="1400" i="1" dirty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err="1" smtClean="0">
                  <a:solidFill>
                    <a:prstClr val="black"/>
                  </a:solidFill>
                  <a:cs typeface="Calibri" pitchFamily="34" charset="0"/>
                </a:rPr>
                <a:t>Chattagram</a:t>
              </a: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 Division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: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Feni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Noakhali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Laksmipur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Chandpur,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Comilla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Brahmanbaria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Chattagram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Cox'sbazar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Khagrachari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Rangamati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Bandarban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endParaRPr lang="en-US" sz="1400" i="1" dirty="0" smtClean="0">
                <a:solidFill>
                  <a:prstClr val="black"/>
                </a:solidFill>
                <a:cs typeface="Calibri" pitchFamily="34" charset="0"/>
              </a:endParaRPr>
            </a:p>
            <a:p>
              <a:endParaRPr lang="en-US" sz="1400" b="1" dirty="0">
                <a:solidFill>
                  <a:prstClr val="black"/>
                </a:solidFill>
                <a:cs typeface="Calibri" pitchFamily="34" charset="0"/>
              </a:endParaRPr>
            </a:p>
            <a:p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RIO3: 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(6 </a:t>
              </a:r>
              <a:r>
                <a:rPr lang="en-US" sz="1400" dirty="0" err="1">
                  <a:solidFill>
                    <a:prstClr val="black"/>
                  </a:solidFill>
                  <a:cs typeface="Calibri" pitchFamily="34" charset="0"/>
                </a:rPr>
                <a:t>Subcenter</a:t>
              </a:r>
              <a:r>
                <a:rPr lang="en-US" sz="1400" dirty="0">
                  <a:solidFill>
                    <a:prstClr val="black"/>
                  </a:solidFill>
                  <a:cs typeface="Calibri" pitchFamily="34" charset="0"/>
                </a:rPr>
                <a:t>)</a:t>
              </a:r>
              <a:endParaRPr lang="en-US" sz="1400" b="1" dirty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prstClr val="black"/>
                  </a:solidFill>
                  <a:cs typeface="Calibri" pitchFamily="34" charset="0"/>
                </a:rPr>
                <a:t>Khulna Division: 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Khulna,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Satkhira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Bagerhat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Jessore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Narail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Magura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Jhinaidah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Chuadanda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Meherpur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Kustia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Pabna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Faridpur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Rajbari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Shariatpur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Madaripur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Gopalgonj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solidFill>
                    <a:prstClr val="black"/>
                  </a:solidFill>
                  <a:cs typeface="Calibri" pitchFamily="34" charset="0"/>
                </a:rPr>
                <a:t>Barishal</a:t>
              </a:r>
              <a:r>
                <a:rPr lang="en-US" sz="1400" b="1" dirty="0">
                  <a:solidFill>
                    <a:prstClr val="black"/>
                  </a:solidFill>
                  <a:cs typeface="Calibri" pitchFamily="34" charset="0"/>
                </a:rPr>
                <a:t> Division: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Barishal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Pirojpur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Jhalokati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Potuakhali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Barguna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Bhola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 </a:t>
              </a:r>
              <a:endParaRPr lang="en-US" sz="600" i="1" dirty="0">
                <a:solidFill>
                  <a:prstClr val="black"/>
                </a:solidFill>
                <a:cs typeface="Calibri" pitchFamily="34" charset="0"/>
              </a:endParaRPr>
            </a:p>
            <a:p>
              <a:endParaRPr lang="en-US" sz="1400" b="1" dirty="0" smtClean="0">
                <a:solidFill>
                  <a:prstClr val="black"/>
                </a:solidFill>
                <a:cs typeface="Calibri" pitchFamily="34" charset="0"/>
              </a:endParaRPr>
            </a:p>
            <a:p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RIO4: 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(5 </a:t>
              </a:r>
              <a:r>
                <a:rPr lang="en-US" sz="1400" dirty="0" err="1">
                  <a:solidFill>
                    <a:prstClr val="black"/>
                  </a:solidFill>
                  <a:cs typeface="Calibri" pitchFamily="34" charset="0"/>
                </a:rPr>
                <a:t>Subcenter</a:t>
              </a:r>
              <a:r>
                <a:rPr lang="en-US" sz="1400" dirty="0">
                  <a:solidFill>
                    <a:prstClr val="black"/>
                  </a:solidFill>
                  <a:cs typeface="Calibri" pitchFamily="34" charset="0"/>
                </a:rPr>
                <a:t>)</a:t>
              </a:r>
              <a:endParaRPr lang="en-US" sz="1400" b="1" dirty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prstClr val="black"/>
                  </a:solidFill>
                  <a:cs typeface="Calibri" pitchFamily="34" charset="0"/>
                </a:rPr>
                <a:t>Rajshahi </a:t>
              </a: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Division:</a:t>
              </a:r>
              <a:r>
                <a:rPr lang="en-US" sz="1400" dirty="0" smtClean="0">
                  <a:solidFill>
                    <a:prstClr val="black"/>
                  </a:solidFill>
                  <a:cs typeface="Calibri" pitchFamily="34" charset="0"/>
                </a:rPr>
                <a:t> 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Rajshahi,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Natore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Nawabgonj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Naogaon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Sirajgonj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Bogra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Joypurhat</a:t>
              </a:r>
              <a:endParaRPr lang="en-US" sz="1400" b="1" i="1" dirty="0" smtClean="0">
                <a:solidFill>
                  <a:prstClr val="black"/>
                </a:solidFill>
                <a:cs typeface="Calibr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Rangpur Division: 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Rangpur,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Dinajpur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Lalmonirhat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Nilphamari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Thakurgaon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Panchagar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Gaibandha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Kurigram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err="1" smtClean="0">
                  <a:solidFill>
                    <a:prstClr val="black"/>
                  </a:solidFill>
                  <a:cs typeface="Calibri" pitchFamily="34" charset="0"/>
                </a:rPr>
                <a:t>Mymensingh</a:t>
              </a:r>
              <a:r>
                <a:rPr lang="en-US" sz="1400" b="1" dirty="0" smtClean="0">
                  <a:solidFill>
                    <a:prstClr val="black"/>
                  </a:solidFill>
                  <a:cs typeface="Calibri" pitchFamily="34" charset="0"/>
                </a:rPr>
                <a:t> Division: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Mymensingh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Kishoregonj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Netrokona</a:t>
              </a:r>
              <a:r>
                <a:rPr lang="en-US" sz="1400" i="1" dirty="0" smtClean="0">
                  <a:solidFill>
                    <a:prstClr val="black"/>
                  </a:solidFill>
                  <a:cs typeface="Calibri" pitchFamily="34" charset="0"/>
                </a:rPr>
                <a:t>,,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Jamalpur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>
                  <a:solidFill>
                    <a:prstClr val="black"/>
                  </a:solidFill>
                  <a:cs typeface="Calibri" pitchFamily="34" charset="0"/>
                </a:rPr>
                <a:t>Sherpur</a:t>
              </a:r>
              <a:r>
                <a:rPr lang="en-US" sz="1400" i="1" dirty="0">
                  <a:solidFill>
                    <a:prstClr val="black"/>
                  </a:solidFill>
                  <a:cs typeface="Calibri" pitchFamily="34" charset="0"/>
                </a:rPr>
                <a:t>, </a:t>
              </a:r>
              <a:r>
                <a:rPr lang="en-US" sz="1400" i="1" dirty="0" err="1" smtClean="0">
                  <a:solidFill>
                    <a:prstClr val="black"/>
                  </a:solidFill>
                  <a:cs typeface="Calibri" pitchFamily="34" charset="0"/>
                </a:rPr>
                <a:t>Tangail</a:t>
              </a:r>
              <a:endParaRPr lang="en-US" sz="1400" i="1" dirty="0" smtClean="0">
                <a:solidFill>
                  <a:prstClr val="black"/>
                </a:solidFill>
                <a:cs typeface="Calibri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468708" y="1157479"/>
            <a:ext cx="182880" cy="182880"/>
            <a:chOff x="763392" y="2516468"/>
            <a:chExt cx="560521" cy="56052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15" name="Teardrop 214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4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008569" y="2466072"/>
            <a:ext cx="182880" cy="182880"/>
            <a:chOff x="763392" y="2516468"/>
            <a:chExt cx="560521" cy="560521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21" name="Teardrop 22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784034" y="2351670"/>
            <a:ext cx="182880" cy="182880"/>
            <a:chOff x="763392" y="2516468"/>
            <a:chExt cx="560521" cy="5605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41" name="Teardrop 24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864645" y="2273405"/>
            <a:ext cx="182880" cy="182880"/>
            <a:chOff x="763392" y="2516468"/>
            <a:chExt cx="560521" cy="560521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47" name="Teardrop 246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6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176334" y="2059016"/>
            <a:ext cx="182880" cy="182880"/>
            <a:chOff x="763392" y="2516468"/>
            <a:chExt cx="560521" cy="560521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53" name="Teardrop 252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2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4377550" y="2031149"/>
            <a:ext cx="182880" cy="182880"/>
            <a:chOff x="763392" y="2516468"/>
            <a:chExt cx="560521" cy="560521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59" name="Teardrop 258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8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4515003" y="4799280"/>
            <a:ext cx="182880" cy="182880"/>
            <a:chOff x="763392" y="2516468"/>
            <a:chExt cx="560521" cy="560521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65" name="Teardrop 264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4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4603045" y="4964223"/>
            <a:ext cx="182880" cy="182880"/>
            <a:chOff x="763392" y="2516468"/>
            <a:chExt cx="560521" cy="56052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71" name="Teardrop 27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4633804" y="5991863"/>
            <a:ext cx="182880" cy="182880"/>
            <a:chOff x="763392" y="2516468"/>
            <a:chExt cx="560521" cy="560521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77" name="Teardrop 276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3831863" y="4264943"/>
            <a:ext cx="182880" cy="182880"/>
            <a:chOff x="763392" y="2516468"/>
            <a:chExt cx="560521" cy="560521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83" name="Teardrop 282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2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3414150" y="3476450"/>
            <a:ext cx="182880" cy="182880"/>
            <a:chOff x="763392" y="2516468"/>
            <a:chExt cx="560521" cy="56052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89" name="Teardrop 288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289521" y="3404061"/>
            <a:ext cx="182880" cy="182880"/>
            <a:chOff x="763392" y="2516468"/>
            <a:chExt cx="560521" cy="560521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295" name="Teardrop 294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4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205897" y="3696502"/>
            <a:ext cx="182880" cy="182880"/>
            <a:chOff x="763392" y="2516468"/>
            <a:chExt cx="560521" cy="560521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01" name="Teardrop 30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676363" y="4724718"/>
            <a:ext cx="182880" cy="182880"/>
            <a:chOff x="763392" y="2516468"/>
            <a:chExt cx="560521" cy="560521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07" name="Teardrop 306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726877" y="3949060"/>
            <a:ext cx="182880" cy="182880"/>
            <a:chOff x="763392" y="2516468"/>
            <a:chExt cx="560521" cy="560521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13" name="Teardrop 312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710436" y="4975805"/>
            <a:ext cx="182880" cy="182880"/>
            <a:chOff x="763392" y="2516468"/>
            <a:chExt cx="560521" cy="560521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19" name="Teardrop 318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8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1418597" y="4252009"/>
            <a:ext cx="182880" cy="182880"/>
            <a:chOff x="763392" y="2516468"/>
            <a:chExt cx="560521" cy="560521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25" name="Teardrop 324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4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241457" y="2747091"/>
            <a:ext cx="182880" cy="182880"/>
            <a:chOff x="763392" y="2516468"/>
            <a:chExt cx="560521" cy="56052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31" name="Teardrop 33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776259" y="2796460"/>
            <a:ext cx="182880" cy="182880"/>
            <a:chOff x="763392" y="2516468"/>
            <a:chExt cx="560521" cy="560521"/>
          </a:xfrm>
        </p:grpSpPr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37" name="Teardrop 336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6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598274" y="3340638"/>
            <a:ext cx="182880" cy="182880"/>
            <a:chOff x="763392" y="2516468"/>
            <a:chExt cx="560521" cy="560521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43" name="Teardrop 342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2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699613" y="3363355"/>
            <a:ext cx="182880" cy="182880"/>
            <a:chOff x="763392" y="2516468"/>
            <a:chExt cx="560521" cy="560521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49" name="Teardrop 348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8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523568" y="3185030"/>
            <a:ext cx="182880" cy="182880"/>
            <a:chOff x="763392" y="2516468"/>
            <a:chExt cx="560521" cy="560521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55" name="Teardrop 354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4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662616" y="3210636"/>
            <a:ext cx="182880" cy="182880"/>
            <a:chOff x="763392" y="2516468"/>
            <a:chExt cx="560521" cy="560521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61" name="Teardrop 360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0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762060" y="3173452"/>
            <a:ext cx="182880" cy="182880"/>
            <a:chOff x="763392" y="2516468"/>
            <a:chExt cx="560521" cy="560521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67" name="Teardrop 366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6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662443" y="2996729"/>
            <a:ext cx="182880" cy="182880"/>
            <a:chOff x="763392" y="2516468"/>
            <a:chExt cx="560521" cy="56052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73" name="Teardrop 372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2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xmlns="" id="{E7DCE448-62CE-4663-B3A9-B5033A1FE4FC}"/>
              </a:ext>
            </a:extLst>
          </p:cNvPr>
          <p:cNvGrpSpPr/>
          <p:nvPr/>
        </p:nvGrpSpPr>
        <p:grpSpPr>
          <a:xfrm>
            <a:off x="2992620" y="3441800"/>
            <a:ext cx="182880" cy="182880"/>
            <a:chOff x="763392" y="2516468"/>
            <a:chExt cx="560521" cy="560521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xmlns="" id="{9A8417D3-91EF-49AF-A27C-401EAA397A08}"/>
                </a:ext>
              </a:extLst>
            </p:cNvPr>
            <p:cNvGrpSpPr/>
            <p:nvPr/>
          </p:nvGrpSpPr>
          <p:grpSpPr>
            <a:xfrm>
              <a:off x="763392" y="2516468"/>
              <a:ext cx="560521" cy="560521"/>
              <a:chOff x="4821018" y="1941899"/>
              <a:chExt cx="784660" cy="784660"/>
            </a:xfrm>
          </p:grpSpPr>
          <p:sp>
            <p:nvSpPr>
              <p:cNvPr id="379" name="Teardrop 378">
                <a:extLst>
                  <a:ext uri="{FF2B5EF4-FFF2-40B4-BE49-F238E27FC236}">
                    <a16:creationId xmlns:a16="http://schemas.microsoft.com/office/drawing/2014/main" xmlns="" id="{F1CC74EA-AE67-4C20-9DB7-E4ECE8168C07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xmlns="" id="{ABAEDC0F-394D-4907-BC52-EF97528A1459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xmlns="" id="{4A427D6C-7D97-4E65-A88C-1D6EAA1770A0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8" name="Freeform 282">
              <a:extLst>
                <a:ext uri="{FF2B5EF4-FFF2-40B4-BE49-F238E27FC236}">
                  <a16:creationId xmlns:a16="http://schemas.microsoft.com/office/drawing/2014/main" xmlns="" id="{B85F857E-0DC5-4B9D-90E2-EE6DD5A49CB3}"/>
                </a:ext>
              </a:extLst>
            </p:cNvPr>
            <p:cNvSpPr/>
            <p:nvPr/>
          </p:nvSpPr>
          <p:spPr>
            <a:xfrm>
              <a:off x="911351" y="2662350"/>
              <a:ext cx="269554" cy="25695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75258" y="393346"/>
            <a:ext cx="1091647" cy="1056254"/>
            <a:chOff x="3975258" y="393346"/>
            <a:chExt cx="1091647" cy="105625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E7DCE448-62CE-4663-B3A9-B5033A1FE4FC}"/>
                </a:ext>
              </a:extLst>
            </p:cNvPr>
            <p:cNvGrpSpPr/>
            <p:nvPr/>
          </p:nvGrpSpPr>
          <p:grpSpPr>
            <a:xfrm>
              <a:off x="4028822" y="468307"/>
              <a:ext cx="182880" cy="182880"/>
              <a:chOff x="763392" y="2516468"/>
              <a:chExt cx="560521" cy="560521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xmlns="" id="{9A8417D3-91EF-49AF-A27C-401EAA397A08}"/>
                  </a:ext>
                </a:extLst>
              </p:cNvPr>
              <p:cNvGrpSpPr/>
              <p:nvPr/>
            </p:nvGrpSpPr>
            <p:grpSpPr>
              <a:xfrm>
                <a:off x="763392" y="2516468"/>
                <a:ext cx="560521" cy="560521"/>
                <a:chOff x="4821018" y="1941899"/>
                <a:chExt cx="784660" cy="784660"/>
              </a:xfrm>
            </p:grpSpPr>
            <p:sp>
              <p:nvSpPr>
                <p:cNvPr id="155" name="Teardrop 154">
                  <a:extLst>
                    <a:ext uri="{FF2B5EF4-FFF2-40B4-BE49-F238E27FC236}">
                      <a16:creationId xmlns:a16="http://schemas.microsoft.com/office/drawing/2014/main" xmlns="" id="{F1CC74EA-AE67-4C20-9DB7-E4ECE8168C07}"/>
                    </a:ext>
                  </a:extLst>
                </p:cNvPr>
                <p:cNvSpPr/>
                <p:nvPr/>
              </p:nvSpPr>
              <p:spPr>
                <a:xfrm rot="8100000">
                  <a:off x="4821018" y="1941899"/>
                  <a:ext cx="784660" cy="784660"/>
                </a:xfrm>
                <a:prstGeom prst="teardrop">
                  <a:avLst>
                    <a:gd name="adj" fmla="val 11766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xmlns="" id="{ABAEDC0F-394D-4907-BC52-EF97528A1459}"/>
                    </a:ext>
                  </a:extLst>
                </p:cNvPr>
                <p:cNvSpPr/>
                <p:nvPr/>
              </p:nvSpPr>
              <p:spPr>
                <a:xfrm>
                  <a:off x="4920232" y="2038351"/>
                  <a:ext cx="585216" cy="585216"/>
                </a:xfrm>
                <a:prstGeom prst="ellips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xmlns="" id="{4A427D6C-7D97-4E65-A88C-1D6EAA1770A0}"/>
                    </a:ext>
                  </a:extLst>
                </p:cNvPr>
                <p:cNvSpPr/>
                <p:nvPr/>
              </p:nvSpPr>
              <p:spPr>
                <a:xfrm>
                  <a:off x="4952006" y="2070497"/>
                  <a:ext cx="521208" cy="521208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1" name="Freeform 282">
                <a:extLst>
                  <a:ext uri="{FF2B5EF4-FFF2-40B4-BE49-F238E27FC236}">
                    <a16:creationId xmlns:a16="http://schemas.microsoft.com/office/drawing/2014/main" xmlns="" id="{B85F857E-0DC5-4B9D-90E2-EE6DD5A49CB3}"/>
                  </a:ext>
                </a:extLst>
              </p:cNvPr>
              <p:cNvSpPr/>
              <p:nvPr/>
            </p:nvSpPr>
            <p:spPr>
              <a:xfrm>
                <a:off x="911351" y="2662350"/>
                <a:ext cx="269554" cy="256950"/>
              </a:xfrm>
              <a:custGeom>
                <a:avLst/>
                <a:gdLst/>
                <a:ahLst/>
                <a:cxnLst/>
                <a:rect l="l" t="t" r="r" b="b"/>
                <a:pathLst>
                  <a:path w="468765" h="447074">
                    <a:moveTo>
                      <a:pt x="234382" y="0"/>
                    </a:moveTo>
                    <a:cubicBezTo>
                      <a:pt x="240017" y="0"/>
                      <a:pt x="244618" y="3850"/>
                      <a:pt x="248186" y="11550"/>
                    </a:cubicBezTo>
                    <a:lnTo>
                      <a:pt x="311571" y="139728"/>
                    </a:lnTo>
                    <a:lnTo>
                      <a:pt x="452990" y="160293"/>
                    </a:lnTo>
                    <a:cubicBezTo>
                      <a:pt x="463507" y="161983"/>
                      <a:pt x="468765" y="166303"/>
                      <a:pt x="468765" y="173252"/>
                    </a:cubicBezTo>
                    <a:cubicBezTo>
                      <a:pt x="468765" y="177383"/>
                      <a:pt x="466324" y="181891"/>
                      <a:pt x="461441" y="186774"/>
                    </a:cubicBezTo>
                    <a:lnTo>
                      <a:pt x="359180" y="286499"/>
                    </a:lnTo>
                    <a:lnTo>
                      <a:pt x="383407" y="427354"/>
                    </a:lnTo>
                    <a:cubicBezTo>
                      <a:pt x="383595" y="428669"/>
                      <a:pt x="383689" y="430547"/>
                      <a:pt x="383689" y="432989"/>
                    </a:cubicBezTo>
                    <a:cubicBezTo>
                      <a:pt x="383689" y="436933"/>
                      <a:pt x="382703" y="440266"/>
                      <a:pt x="380731" y="442989"/>
                    </a:cubicBezTo>
                    <a:cubicBezTo>
                      <a:pt x="378759" y="445713"/>
                      <a:pt x="375895" y="447074"/>
                      <a:pt x="372139" y="447074"/>
                    </a:cubicBezTo>
                    <a:cubicBezTo>
                      <a:pt x="368571" y="447074"/>
                      <a:pt x="364814" y="445947"/>
                      <a:pt x="360870" y="443694"/>
                    </a:cubicBezTo>
                    <a:lnTo>
                      <a:pt x="234382" y="377210"/>
                    </a:lnTo>
                    <a:lnTo>
                      <a:pt x="107894" y="443694"/>
                    </a:lnTo>
                    <a:cubicBezTo>
                      <a:pt x="103763" y="445947"/>
                      <a:pt x="100006" y="447074"/>
                      <a:pt x="96626" y="447074"/>
                    </a:cubicBezTo>
                    <a:cubicBezTo>
                      <a:pt x="92682" y="447074"/>
                      <a:pt x="89724" y="445713"/>
                      <a:pt x="87752" y="442989"/>
                    </a:cubicBezTo>
                    <a:cubicBezTo>
                      <a:pt x="85780" y="440266"/>
                      <a:pt x="84794" y="436933"/>
                      <a:pt x="84794" y="432989"/>
                    </a:cubicBezTo>
                    <a:cubicBezTo>
                      <a:pt x="84794" y="431862"/>
                      <a:pt x="84982" y="429984"/>
                      <a:pt x="85358" y="427354"/>
                    </a:cubicBezTo>
                    <a:lnTo>
                      <a:pt x="109585" y="286499"/>
                    </a:lnTo>
                    <a:lnTo>
                      <a:pt x="7043" y="186774"/>
                    </a:lnTo>
                    <a:cubicBezTo>
                      <a:pt x="2347" y="181703"/>
                      <a:pt x="0" y="177196"/>
                      <a:pt x="0" y="173252"/>
                    </a:cubicBezTo>
                    <a:cubicBezTo>
                      <a:pt x="0" y="166303"/>
                      <a:pt x="5258" y="161983"/>
                      <a:pt x="15775" y="160293"/>
                    </a:cubicBezTo>
                    <a:lnTo>
                      <a:pt x="157194" y="139728"/>
                    </a:lnTo>
                    <a:lnTo>
                      <a:pt x="220579" y="11550"/>
                    </a:lnTo>
                    <a:cubicBezTo>
                      <a:pt x="224147" y="3850"/>
                      <a:pt x="228748" y="0"/>
                      <a:pt x="23438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204040" y="393346"/>
              <a:ext cx="862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Sub-center</a:t>
              </a:r>
              <a:endParaRPr lang="en-US" sz="1200" dirty="0"/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977309" y="1279108"/>
              <a:ext cx="274320" cy="91440"/>
            </a:xfrm>
            <a:prstGeom prst="flowChartTerminator">
              <a:avLst/>
            </a:prstGeom>
            <a:solidFill>
              <a:srgbClr val="73BC44"/>
            </a:solidFill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4204040" y="687265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RIO1</a:t>
              </a:r>
              <a:endParaRPr lang="en-US" sz="1200" dirty="0"/>
            </a:p>
          </p:txBody>
        </p:sp>
        <p:sp>
          <p:nvSpPr>
            <p:cNvPr id="383" name="Flowchart: Terminator 382"/>
            <p:cNvSpPr/>
            <p:nvPr/>
          </p:nvSpPr>
          <p:spPr>
            <a:xfrm>
              <a:off x="3975258" y="939765"/>
              <a:ext cx="274320" cy="91440"/>
            </a:xfrm>
            <a:prstGeom prst="flowChartTerminator">
              <a:avLst/>
            </a:prstGeom>
            <a:solidFill>
              <a:srgbClr val="4BAFC8"/>
            </a:solidFill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lowchart: Terminator 383"/>
            <p:cNvSpPr/>
            <p:nvPr/>
          </p:nvSpPr>
          <p:spPr>
            <a:xfrm>
              <a:off x="3975258" y="767832"/>
              <a:ext cx="274320" cy="91440"/>
            </a:xfrm>
            <a:prstGeom prst="flowChartTerminator">
              <a:avLst/>
            </a:prstGeom>
            <a:solidFill>
              <a:srgbClr val="E13A62"/>
            </a:solidFill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Terminator 384"/>
            <p:cNvSpPr/>
            <p:nvPr/>
          </p:nvSpPr>
          <p:spPr>
            <a:xfrm>
              <a:off x="3984435" y="1102506"/>
              <a:ext cx="274320" cy="91440"/>
            </a:xfrm>
            <a:prstGeom prst="flowChartTerminator">
              <a:avLst/>
            </a:prstGeom>
            <a:solidFill>
              <a:srgbClr val="F5B90F"/>
            </a:solidFill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4204040" y="85373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RIO2</a:t>
              </a:r>
              <a:endParaRPr lang="en-US" sz="1200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204040" y="100613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RIO3</a:t>
              </a:r>
              <a:endParaRPr lang="en-US" sz="12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204040" y="1172601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RIO4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70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xit" presetSubtype="27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xit" presetSubtype="27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3" presetClass="exit" presetSubtype="27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3" presetClass="exit" presetSubtype="27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651" grpId="0"/>
      <p:bldP spid="651" grpId="1"/>
      <p:bldP spid="651" grpId="2"/>
      <p:bldP spid="652" grpId="0"/>
      <p:bldP spid="652" grpId="1"/>
      <p:bldP spid="652" grpId="2"/>
      <p:bldP spid="653" grpId="0"/>
      <p:bldP spid="653" grpId="1"/>
      <p:bldP spid="653" grpId="2"/>
      <p:bldP spid="654" grpId="0"/>
      <p:bldP spid="654" grpId="1"/>
      <p:bldP spid="654" grpId="2"/>
      <p:bldP spid="659" grpId="0" animBg="1"/>
      <p:bldP spid="733" grpId="0" animBg="1"/>
      <p:bldP spid="737" grpId="0" animBg="1"/>
      <p:bldP spid="745" grpId="0" animBg="1"/>
      <p:bldP spid="749" grpId="0" animBg="1"/>
      <p:bldP spid="753" grpId="0" animBg="1"/>
      <p:bldP spid="757" grpId="0" animBg="1"/>
      <p:bldP spid="761" grpId="0" animBg="1"/>
      <p:bldP spid="765" grpId="0" animBg="1"/>
      <p:bldP spid="7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212913"/>
            <a:ext cx="4853573" cy="1616252"/>
          </a:xfrm>
        </p:spPr>
        <p:txBody>
          <a:bodyPr>
            <a:normAutofit/>
          </a:bodyPr>
          <a:lstStyle/>
          <a:p>
            <a:r>
              <a:rPr lang="en-IN" sz="4400" dirty="0"/>
              <a:t>CTO Portfolio</a:t>
            </a:r>
          </a:p>
        </p:txBody>
      </p:sp>
      <p:sp>
        <p:nvSpPr>
          <p:cNvPr id="8" name="Freeform: Shape 72">
            <a:extLst>
              <a:ext uri="{FF2B5EF4-FFF2-40B4-BE49-F238E27FC236}">
                <a16:creationId xmlns:a16="http://schemas.microsoft.com/office/drawing/2014/main" xmlns="" id="{4D1A3319-E6DC-45EC-9D09-993D030E5431}"/>
              </a:ext>
            </a:extLst>
          </p:cNvPr>
          <p:cNvSpPr>
            <a:spLocks/>
          </p:cNvSpPr>
          <p:nvPr/>
        </p:nvSpPr>
        <p:spPr bwMode="auto">
          <a:xfrm>
            <a:off x="2820284" y="2207780"/>
            <a:ext cx="2154750" cy="2443416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19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279" y="2978266"/>
            <a:ext cx="1880760" cy="8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0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6.potx" id="{9FD5D463-2B33-42F3-81B0-0B3C3C07F674}" vid="{A96E6666-7943-4E22-B401-67432B4C0CE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1864</Words>
  <Application>Microsoft Office PowerPoint</Application>
  <PresentationFormat>Widescreen</PresentationFormat>
  <Paragraphs>318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微软雅黑</vt:lpstr>
      <vt:lpstr>宋体</vt:lpstr>
      <vt:lpstr>Arial</vt:lpstr>
      <vt:lpstr>Arial Black</vt:lpstr>
      <vt:lpstr>Calibri</vt:lpstr>
      <vt:lpstr>Calibri Light</vt:lpstr>
      <vt:lpstr>CiscoSans ExtraLight</vt:lpstr>
      <vt:lpstr>Gill Sans SemiBold</vt:lpstr>
      <vt:lpstr>Roboto Condensed</vt:lpstr>
      <vt:lpstr>Roboto Condensed Light</vt:lpstr>
      <vt:lpstr>Times New Roman</vt:lpstr>
      <vt:lpstr>Wingdings</vt:lpstr>
      <vt:lpstr>等线</vt:lpstr>
      <vt:lpstr>Office Theme</vt:lpstr>
      <vt:lpstr>1_Office Theme</vt:lpstr>
      <vt:lpstr>4_Office Theme</vt:lpstr>
      <vt:lpstr>2_Metropolitan</vt:lpstr>
      <vt:lpstr>Salerio template</vt:lpstr>
      <vt:lpstr>GP-SCL Operational Meeting </vt:lpstr>
      <vt:lpstr>Network Status Jan’18-Feb’19</vt:lpstr>
      <vt:lpstr>Network Status Jan’18-Feb’19</vt:lpstr>
      <vt:lpstr>Major Fault (Apr’19)</vt:lpstr>
      <vt:lpstr>CRO Portfolio</vt:lpstr>
      <vt:lpstr>Organization Chart (CRO Portfolio)</vt:lpstr>
      <vt:lpstr>PowerPoint Presentation</vt:lpstr>
      <vt:lpstr>PowerPoint Presentation</vt:lpstr>
      <vt:lpstr>CTO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2018-11-06T13:05:03Z</dcterms:created>
  <dcterms:modified xsi:type="dcterms:W3CDTF">2019-04-21T10:44:34Z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