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ntasir.khan\Google%20Drive\MY%20ISSUE\Shohel\Divisional%20clinets%20issues%20-january%20to%20June%2016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ntasir.khan\Google%20Drive\MY%20ISSUE\Shohel\Divisional%20clinets%20issues%20-january%20to%20June%2016-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ntasir.khan\Google%20Drive\MY%20ISSUE\Shohel\Divisional%20clinets%20issues%20-january%20to%20June%2016-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ntasir.khan\Google%20Drive\MY%20ISSUE\Shohel\Divisional%20clinets%20issues%20-january%20to%20June%2016-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ntasir.khan\Google%20Drive\MY%20ISSUE\Shohel\Divisional%20clinets%20issues%20-january%20to%20June%2016-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ntasir.khan\Google%20Drive\MY%20ISSUE\Shohel\Divisional%20clinets%20issues%20-january%20to%20June%2016-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dirty="0"/>
              <a:t>BW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 Per division'!$B$1</c:f>
              <c:strCache>
                <c:ptCount val="1"/>
                <c:pt idx="0">
                  <c:v>BW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639CBB9-DC22-4D20-BE33-4CB674599C1C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7269792197514753E-2"/>
                      <c:h val="4.7719966466566649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7A0190F-F2B4-4FA0-8665-4E5E64B4D790}" type="VALUE">
                      <a:rPr lang="en-US" sz="1400" dirty="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8715279648843512E-2"/>
                      <c:h val="7.0459960242612446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3AF924-20B4-4CB5-94DB-FB6454DA877B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380158303708479E-2"/>
                      <c:h val="5.4541964599380391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EBAD6D5-E337-4969-8539-7B6EE8F71878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169713830866606E-2"/>
                      <c:h val="4.7719966466566649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EBE43E-0BBB-4FD7-BA86-C6F56C3F5612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1934670852379713E-2"/>
                      <c:h val="4.9993965844171227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B8D0E0-CB28-4DD3-8082-FE3B1558B961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8268451188663473E-2"/>
                      <c:h val="4.544596708896207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'BW Per division'!$A$2:$A$7</c:f>
              <c:strCache>
                <c:ptCount val="6"/>
                <c:pt idx="0">
                  <c:v>Rajsahhi</c:v>
                </c:pt>
                <c:pt idx="1">
                  <c:v>Rangpur</c:v>
                </c:pt>
                <c:pt idx="2">
                  <c:v>Khulna</c:v>
                </c:pt>
                <c:pt idx="3">
                  <c:v>Barisal</c:v>
                </c:pt>
                <c:pt idx="4">
                  <c:v>Mymensingh</c:v>
                </c:pt>
                <c:pt idx="5">
                  <c:v>Sylhet</c:v>
                </c:pt>
              </c:strCache>
            </c:strRef>
          </c:cat>
          <c:val>
            <c:numRef>
              <c:f>'BW Per division'!$B$2:$B$7</c:f>
              <c:numCache>
                <c:formatCode>General</c:formatCode>
                <c:ptCount val="6"/>
                <c:pt idx="0">
                  <c:v>455</c:v>
                </c:pt>
                <c:pt idx="1">
                  <c:v>325</c:v>
                </c:pt>
                <c:pt idx="2">
                  <c:v>360</c:v>
                </c:pt>
                <c:pt idx="3">
                  <c:v>70</c:v>
                </c:pt>
                <c:pt idx="4">
                  <c:v>310</c:v>
                </c:pt>
                <c:pt idx="5">
                  <c:v>378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293264"/>
        <c:axId val="131069760"/>
      </c:barChart>
      <c:catAx>
        <c:axId val="13129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69760"/>
        <c:crosses val="autoZero"/>
        <c:auto val="1"/>
        <c:lblAlgn val="ctr"/>
        <c:lblOffset val="100"/>
        <c:noMultiLvlLbl val="0"/>
      </c:catAx>
      <c:valAx>
        <c:axId val="13106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9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/>
              <a:t>IIG Clients (Divisional)  Interrupt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'Interruption per Division'!$B$1</c:f>
              <c:strCache>
                <c:ptCount val="1"/>
                <c:pt idx="0">
                  <c:v>Interrupt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4217943-79C2-4E54-A009-9DAA3E2BF2B0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1207729468599033E-2"/>
                      <c:h val="3.1027890374098761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1736ED34-B123-4FF8-840D-6B21EABC5AF5}" type="VALUE">
                      <a:rPr lang="en-US" sz="14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54106280193233E-2"/>
                      <c:h val="2.8957299192599865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B2702C9-ACA6-46F6-BA3D-AE1D4EA9F18C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207729468599033E-2"/>
                      <c:h val="3.7239663918595435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7CFDACB-72C6-48A3-8BEB-CFA34E011617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830917874396137E-2"/>
                      <c:h val="4.5522028644591005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BCDE67-1BF4-43DC-8FEB-A8469B9C091E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54106280193233E-2"/>
                      <c:h val="4.9663211007588789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B6D69BA-B771-404D-9068-29DB8FBCE21C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323671497584541E-2"/>
                      <c:h val="4.9663211007588789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'Interruption per Division'!$A$2:$A$7</c:f>
              <c:strCache>
                <c:ptCount val="6"/>
                <c:pt idx="0">
                  <c:v>Rajsahhi</c:v>
                </c:pt>
                <c:pt idx="1">
                  <c:v>Rangpur</c:v>
                </c:pt>
                <c:pt idx="2">
                  <c:v>Khulna</c:v>
                </c:pt>
                <c:pt idx="3">
                  <c:v>Barisal</c:v>
                </c:pt>
                <c:pt idx="4">
                  <c:v>Mymensingh</c:v>
                </c:pt>
                <c:pt idx="5">
                  <c:v>Sylhet</c:v>
                </c:pt>
              </c:strCache>
            </c:strRef>
          </c:cat>
          <c:val>
            <c:numRef>
              <c:f>'Interruption per Division'!$B$2:$B$7</c:f>
              <c:numCache>
                <c:formatCode>General</c:formatCode>
                <c:ptCount val="6"/>
                <c:pt idx="0">
                  <c:v>28</c:v>
                </c:pt>
                <c:pt idx="1">
                  <c:v>70</c:v>
                </c:pt>
                <c:pt idx="2">
                  <c:v>14</c:v>
                </c:pt>
                <c:pt idx="3">
                  <c:v>19</c:v>
                </c:pt>
                <c:pt idx="4">
                  <c:v>15</c:v>
                </c:pt>
                <c:pt idx="5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138656"/>
        <c:axId val="131143136"/>
      </c:barChart>
      <c:catAx>
        <c:axId val="1311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43136"/>
        <c:crosses val="autoZero"/>
        <c:auto val="1"/>
        <c:lblAlgn val="ctr"/>
        <c:lblOffset val="100"/>
        <c:noMultiLvlLbl val="0"/>
      </c:catAx>
      <c:valAx>
        <c:axId val="13114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3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Rajshahi division Interruption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'Most affected client'!$D$1</c:f>
              <c:strCache>
                <c:ptCount val="1"/>
                <c:pt idx="0">
                  <c:v>Interruption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830878B-C906-4888-A7A8-09540A92C176}" type="VALUE">
                      <a:rPr lang="en-US" sz="28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8792270531400965E-2"/>
                      <c:h val="6.4901629113190834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5A2EA9C-15CC-4057-9FFA-85FF94D9D9E8}" type="VALUE">
                      <a:rPr lang="en-US" sz="2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6908212560386469E-2"/>
                      <c:h val="6.9090852714814799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A6F9F15-047E-4DAE-8EE6-110A7216EDFA}" type="VALUE">
                      <a:rPr lang="en-US" sz="2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6908212560386469E-2"/>
                      <c:h val="8.794235892212266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'Most affected client'!$B$2:$C$4</c:f>
              <c:multiLvlStrCache>
                <c:ptCount val="3"/>
                <c:lvl>
                  <c:pt idx="0">
                    <c:v>Shergold house</c:v>
                  </c:pt>
                  <c:pt idx="1">
                    <c:v>Net Bazaar Raigonj</c:v>
                  </c:pt>
                  <c:pt idx="2">
                    <c:v>MultiPlus Online</c:v>
                  </c:pt>
                </c:lvl>
                <c:lvl>
                  <c:pt idx="0">
                    <c:v>Naugaon</c:v>
                  </c:pt>
                  <c:pt idx="1">
                    <c:v>Sirajgonj</c:v>
                  </c:pt>
                  <c:pt idx="2">
                    <c:v>Sirajgonj</c:v>
                  </c:pt>
                </c:lvl>
              </c:multiLvlStrCache>
            </c:multiLvlStrRef>
          </c:cat>
          <c:val>
            <c:numRef>
              <c:f>'Most affected client'!$D$2:$D$4</c:f>
              <c:numCache>
                <c:formatCode>General</c:formatCode>
                <c:ptCount val="3"/>
                <c:pt idx="0">
                  <c:v>7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1001920"/>
        <c:axId val="131208928"/>
      </c:barChart>
      <c:catAx>
        <c:axId val="13100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08928"/>
        <c:crosses val="autoZero"/>
        <c:auto val="1"/>
        <c:lblAlgn val="ctr"/>
        <c:lblOffset val="100"/>
        <c:noMultiLvlLbl val="0"/>
      </c:catAx>
      <c:valAx>
        <c:axId val="13120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0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baseline="0"/>
              <a:t>Rangpur Division Interruption</a:t>
            </a:r>
          </a:p>
        </c:rich>
      </c:tx>
      <c:layout>
        <c:manualLayout>
          <c:xMode val="edge"/>
          <c:yMode val="edge"/>
          <c:x val="0.18272900262467193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'Most affected client'!$D$8</c:f>
              <c:strCache>
                <c:ptCount val="1"/>
                <c:pt idx="0">
                  <c:v>Interruption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'Most affected client'!$B$9:$C$12</c:f>
              <c:multiLvlStrCache>
                <c:ptCount val="4"/>
                <c:lvl>
                  <c:pt idx="0">
                    <c:v>Bright Technology</c:v>
                  </c:pt>
                  <c:pt idx="1">
                    <c:v>Star Allies Pvt. Ltd</c:v>
                  </c:pt>
                  <c:pt idx="2">
                    <c:v>Open Network </c:v>
                  </c:pt>
                  <c:pt idx="3">
                    <c:v>Open Network</c:v>
                  </c:pt>
                </c:lvl>
                <c:lvl>
                  <c:pt idx="0">
                    <c:v>thakurgaon</c:v>
                  </c:pt>
                  <c:pt idx="1">
                    <c:v>Dinajpur</c:v>
                  </c:pt>
                  <c:pt idx="2">
                    <c:v>Dinajpur</c:v>
                  </c:pt>
                  <c:pt idx="3">
                    <c:v>Nilphamari</c:v>
                  </c:pt>
                </c:lvl>
              </c:multiLvlStrCache>
            </c:multiLvlStrRef>
          </c:cat>
          <c:val>
            <c:numRef>
              <c:f>'Most affected client'!$D$9:$D$12</c:f>
              <c:numCache>
                <c:formatCode>General</c:formatCode>
                <c:ptCount val="4"/>
                <c:pt idx="0">
                  <c:v>16</c:v>
                </c:pt>
                <c:pt idx="1">
                  <c:v>12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243664"/>
        <c:axId val="131244048"/>
      </c:barChart>
      <c:catAx>
        <c:axId val="13124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44048"/>
        <c:crosses val="autoZero"/>
        <c:auto val="1"/>
        <c:lblAlgn val="ctr"/>
        <c:lblOffset val="100"/>
        <c:noMultiLvlLbl val="0"/>
      </c:catAx>
      <c:valAx>
        <c:axId val="13124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4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00" baseline="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Barisal Division Interruption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'Most affected client'!$D$20</c:f>
              <c:strCache>
                <c:ptCount val="1"/>
                <c:pt idx="0">
                  <c:v>Interruption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'Most affected client'!$B$21:$C$22</c:f>
              <c:multiLvlStrCache>
                <c:ptCount val="2"/>
                <c:lvl>
                  <c:pt idx="0">
                    <c:v>ISN </c:v>
                  </c:pt>
                  <c:pt idx="1">
                    <c:v>EUROTelbd Online Ltd </c:v>
                  </c:pt>
                </c:lvl>
                <c:lvl>
                  <c:pt idx="0">
                    <c:v>Pirojpur</c:v>
                  </c:pt>
                  <c:pt idx="1">
                    <c:v>Berguna</c:v>
                  </c:pt>
                </c:lvl>
              </c:multiLvlStrCache>
            </c:multiLvlStrRef>
          </c:cat>
          <c:val>
            <c:numRef>
              <c:f>'Most affected client'!$D$21:$D$22</c:f>
              <c:numCache>
                <c:formatCode>General</c:formatCode>
                <c:ptCount val="2"/>
                <c:pt idx="0">
                  <c:v>12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13984"/>
        <c:axId val="121414376"/>
      </c:barChart>
      <c:catAx>
        <c:axId val="12141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4376"/>
        <c:crosses val="autoZero"/>
        <c:auto val="1"/>
        <c:lblAlgn val="ctr"/>
        <c:lblOffset val="100"/>
        <c:noMultiLvlLbl val="0"/>
      </c:catAx>
      <c:valAx>
        <c:axId val="121414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400" baseline="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Mymensingh Division Interruption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'Most affected client'!$D$27</c:f>
              <c:strCache>
                <c:ptCount val="1"/>
                <c:pt idx="0">
                  <c:v>Interruption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-2.3212813107797524E-17"/>
                  <c:y val="2.647442206023952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0C32DB7-D128-4B39-B6F2-08EB0B05E02B}" type="VALUE">
                      <a:rPr lang="en-US" sz="1400" dirty="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0089608807903765E-2"/>
                      <c:h val="6.614644774751656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7FF415-5C79-471D-AB8C-19D03FC88D4A}" type="VALUE">
                      <a:rPr lang="en-US" sz="1400" dirty="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549793704333213E-2"/>
                      <c:h val="5.5556678923420741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632C038-42B8-43A6-9DAF-E10A483905C0}" type="VALUE">
                      <a:rPr lang="en-US" sz="1400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420449152684314E-2"/>
                      <c:h val="6.3499005541492598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'Most affected client'!$B$28:$C$30</c:f>
              <c:multiLvlStrCache>
                <c:ptCount val="3"/>
                <c:lvl>
                  <c:pt idx="0">
                    <c:v>Star Gate Communications Ltd</c:v>
                  </c:pt>
                  <c:pt idx="1">
                    <c:v>Anik Computers</c:v>
                  </c:pt>
                  <c:pt idx="2">
                    <c:v>Anik Computers</c:v>
                  </c:pt>
                </c:lvl>
                <c:lvl>
                  <c:pt idx="0">
                    <c:v>Netrokona</c:v>
                  </c:pt>
                  <c:pt idx="1">
                    <c:v>Mymensingh</c:v>
                  </c:pt>
                  <c:pt idx="2">
                    <c:v>Sherpur</c:v>
                  </c:pt>
                </c:lvl>
              </c:multiLvlStrCache>
            </c:multiLvlStrRef>
          </c:cat>
          <c:val>
            <c:numRef>
              <c:f>'Most affected client'!$D$28:$D$30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15552"/>
        <c:axId val="121415944"/>
      </c:barChart>
      <c:catAx>
        <c:axId val="12141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5944"/>
        <c:crosses val="autoZero"/>
        <c:auto val="1"/>
        <c:lblAlgn val="ctr"/>
        <c:lblOffset val="100"/>
        <c:noMultiLvlLbl val="0"/>
      </c:catAx>
      <c:valAx>
        <c:axId val="12141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1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1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7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E922-CADE-4B4B-A05A-960CBBFC768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4182-0D81-48AB-A47C-49C865F5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453" y="774633"/>
            <a:ext cx="9144000" cy="2387600"/>
          </a:xfrm>
        </p:spPr>
        <p:txBody>
          <a:bodyPr/>
          <a:lstStyle/>
          <a:p>
            <a:pPr algn="r"/>
            <a:r>
              <a:rPr lang="en-US" dirty="0" smtClean="0"/>
              <a:t>IIG </a:t>
            </a:r>
            <a:r>
              <a:rPr lang="en-US" dirty="0" err="1" smtClean="0"/>
              <a:t>Longhaul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Muntasir Khan</a:t>
            </a:r>
          </a:p>
          <a:p>
            <a:pPr algn="r"/>
            <a:r>
              <a:rPr lang="en-US" dirty="0" smtClean="0"/>
              <a:t>IIG, Summit Communications Ltd.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895609"/>
          </a:xfrm>
        </p:spPr>
        <p:txBody>
          <a:bodyPr/>
          <a:lstStyle/>
          <a:p>
            <a:r>
              <a:rPr lang="en-US" dirty="0" smtClean="0"/>
              <a:t>BW per division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353802"/>
              </p:ext>
            </p:extLst>
          </p:nvPr>
        </p:nvGraphicFramePr>
        <p:xfrm>
          <a:off x="838201" y="829995"/>
          <a:ext cx="10392176" cy="558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356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92606"/>
              </p:ext>
            </p:extLst>
          </p:nvPr>
        </p:nvGraphicFramePr>
        <p:xfrm>
          <a:off x="838200" y="351692"/>
          <a:ext cx="10515600" cy="6133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3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294802"/>
              </p:ext>
            </p:extLst>
          </p:nvPr>
        </p:nvGraphicFramePr>
        <p:xfrm>
          <a:off x="838200" y="351692"/>
          <a:ext cx="10515600" cy="606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918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328436"/>
              </p:ext>
            </p:extLst>
          </p:nvPr>
        </p:nvGraphicFramePr>
        <p:xfrm>
          <a:off x="838200" y="534572"/>
          <a:ext cx="10515600" cy="5642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03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0479798"/>
              </p:ext>
            </p:extLst>
          </p:nvPr>
        </p:nvGraphicFramePr>
        <p:xfrm>
          <a:off x="1392702" y="928467"/>
          <a:ext cx="9214338" cy="4768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312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84576"/>
              </p:ext>
            </p:extLst>
          </p:nvPr>
        </p:nvGraphicFramePr>
        <p:xfrm>
          <a:off x="1012874" y="970671"/>
          <a:ext cx="10030264" cy="479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810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39" y="309544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IIG Longhaul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IIG Longhaul Client</dc:title>
  <dc:creator>Muntasir Khan</dc:creator>
  <cp:lastModifiedBy>Muntasir Khan</cp:lastModifiedBy>
  <cp:revision>6</cp:revision>
  <dcterms:created xsi:type="dcterms:W3CDTF">2016-07-21T05:02:30Z</dcterms:created>
  <dcterms:modified xsi:type="dcterms:W3CDTF">2016-07-24T06:08:26Z</dcterms:modified>
</cp:coreProperties>
</file>