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1" r:id="rId2"/>
  </p:sldMasterIdLst>
  <p:notesMasterIdLst>
    <p:notesMasterId r:id="rId26"/>
  </p:notesMasterIdLst>
  <p:sldIdLst>
    <p:sldId id="1308" r:id="rId3"/>
    <p:sldId id="558" r:id="rId4"/>
    <p:sldId id="564" r:id="rId5"/>
    <p:sldId id="565" r:id="rId6"/>
    <p:sldId id="1289" r:id="rId7"/>
    <p:sldId id="1290" r:id="rId8"/>
    <p:sldId id="1291" r:id="rId9"/>
    <p:sldId id="563" r:id="rId10"/>
    <p:sldId id="580" r:id="rId11"/>
    <p:sldId id="1292" r:id="rId12"/>
    <p:sldId id="1295" r:id="rId13"/>
    <p:sldId id="1304" r:id="rId14"/>
    <p:sldId id="1305" r:id="rId15"/>
    <p:sldId id="1297" r:id="rId16"/>
    <p:sldId id="1299" r:id="rId17"/>
    <p:sldId id="1296" r:id="rId18"/>
    <p:sldId id="1298" r:id="rId19"/>
    <p:sldId id="1300" r:id="rId20"/>
    <p:sldId id="1306" r:id="rId21"/>
    <p:sldId id="1307" r:id="rId22"/>
    <p:sldId id="597" r:id="rId23"/>
    <p:sldId id="1301" r:id="rId24"/>
    <p:sldId id="49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D2E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5"/>
    <p:restoredTop sz="87750"/>
  </p:normalViewPr>
  <p:slideViewPr>
    <p:cSldViewPr snapToGrid="0" snapToObjects="1">
      <p:cViewPr varScale="1">
        <p:scale>
          <a:sx n="114" d="100"/>
          <a:sy n="114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30B36-324D-1040-B497-EB12F0B0E05D}" type="datetimeFigureOut">
              <a:t>2023/10/13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4CB89-4FF6-7749-8054-AA73E053C9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7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1bd7760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1bd7760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397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factorial只接受整数作为参数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34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1bd7760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1bd7760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689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133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57C259A0-9140-8AB2-E1F0-F9279AC2F44C}"/>
              </a:ext>
            </a:extLst>
          </p:cNvPr>
          <p:cNvSpPr/>
          <p:nvPr/>
        </p:nvSpPr>
        <p:spPr>
          <a:xfrm>
            <a:off x="1206500" y="3648076"/>
            <a:ext cx="97536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D7270702-D556-7573-135D-4942B58239D2}"/>
              </a:ext>
            </a:extLst>
          </p:cNvPr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6409B904-EB6E-C891-58FD-ACB231A18B0A}"/>
              </a:ext>
            </a:extLst>
          </p:cNvPr>
          <p:cNvSpPr/>
          <p:nvPr/>
        </p:nvSpPr>
        <p:spPr>
          <a:xfrm>
            <a:off x="1206500" y="3648076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EADC5C5C-2BBD-98E2-F70D-D6146193BF06}"/>
              </a:ext>
            </a:extLst>
          </p:cNvPr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27">
            <a:extLst>
              <a:ext uri="{FF2B5EF4-FFF2-40B4-BE49-F238E27FC236}">
                <a16:creationId xmlns:a16="http://schemas.microsoft.com/office/drawing/2014/main" id="{0043618E-D2E6-C6D6-8E89-21AE10121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34400" y="6354763"/>
            <a:ext cx="3048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FEC11518-8994-4A89-1729-FE4E30405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5033" y="6354763"/>
            <a:ext cx="4633384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28">
            <a:extLst>
              <a:ext uri="{FF2B5EF4-FFF2-40B4-BE49-F238E27FC236}">
                <a16:creationId xmlns:a16="http://schemas.microsoft.com/office/drawing/2014/main" id="{74067777-890D-30B9-86C9-FCA96F11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1367" y="6354763"/>
            <a:ext cx="1625600" cy="366712"/>
          </a:xfrm>
        </p:spPr>
        <p:txBody>
          <a:bodyPr/>
          <a:lstStyle>
            <a:lvl1pPr>
              <a:defRPr/>
            </a:lvl1pPr>
          </a:lstStyle>
          <a:p>
            <a:fld id="{5DAB6EA5-C911-DC48-9BE2-2F675E61EB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952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18F65D8F-4C2F-3851-5D54-421A72698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E5D607CB-FED7-12F3-0DFA-893C6CEC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160153C6-E6ED-D3B2-0E81-59DD8176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0ED84B-D4CC-1044-9201-C05DF8ADAC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4924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A06C762F-5EBC-DF43-E544-DD76E619FC75}"/>
              </a:ext>
            </a:extLst>
          </p:cNvPr>
          <p:cNvSpPr/>
          <p:nvPr/>
        </p:nvSpPr>
        <p:spPr>
          <a:xfrm>
            <a:off x="1219200" y="2819401"/>
            <a:ext cx="97536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F342A55-DF73-2D35-9380-9B090D027F4E}"/>
              </a:ext>
            </a:extLst>
          </p:cNvPr>
          <p:cNvSpPr/>
          <p:nvPr/>
        </p:nvSpPr>
        <p:spPr>
          <a:xfrm>
            <a:off x="1219200" y="2819401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4EEDBA0-9FC2-64AF-4ADB-96246C47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34400" y="6354763"/>
            <a:ext cx="3048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4FB898F-2B79-A287-698D-9377E68C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5033" y="6354763"/>
            <a:ext cx="4633384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8F3AE0B-52A0-2A5A-31E3-6FE3157B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6634" y="6354763"/>
            <a:ext cx="2027767" cy="366712"/>
          </a:xfrm>
        </p:spPr>
        <p:txBody>
          <a:bodyPr/>
          <a:lstStyle>
            <a:lvl1pPr>
              <a:defRPr/>
            </a:lvl1pPr>
          </a:lstStyle>
          <a:p>
            <a:fld id="{90228A04-8545-7E4F-9765-2C01F3D8D1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0741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EBDFB1E2-EF6F-73C9-33FA-32A5DA48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2EE1516-A2D7-655E-3A3A-7DE17EEE1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E68FA040-B967-1016-4FBA-959D5774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F9D540-F0B8-D247-A8AD-355D96BE85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1909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34D7D834-54EC-E41A-707A-E4671377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CF55A99-3AC1-E3F0-5E9B-067DD9B2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C2EBBC45-3EEE-57A8-65A5-53728925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EC8FCF-C18D-1F45-BB4D-1C24B50059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2485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10">
            <a:extLst>
              <a:ext uri="{FF2B5EF4-FFF2-40B4-BE49-F238E27FC236}">
                <a16:creationId xmlns:a16="http://schemas.microsoft.com/office/drawing/2014/main" id="{F87319B4-354A-AE2D-6798-8444B073B4CA}"/>
              </a:ext>
            </a:extLst>
          </p:cNvPr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5D674BC6-55D2-AB80-D2F1-F6EFECAC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1403A20-A477-6DA0-228C-E0203808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11FE07F-5D45-7733-2017-EBDA794C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33A351-5697-834A-A541-5AA74FB1FB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7700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0">
            <a:extLst>
              <a:ext uri="{FF2B5EF4-FFF2-40B4-BE49-F238E27FC236}">
                <a16:creationId xmlns:a16="http://schemas.microsoft.com/office/drawing/2014/main" id="{08B2FE67-20C5-C7EF-46CD-1804684E1D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latin typeface="Arial" pitchFamily="-110" charset="0"/>
              <a:ea typeface="+mn-ea"/>
            </a:endParaRPr>
          </a:p>
        </p:txBody>
      </p:sp>
      <p:sp>
        <p:nvSpPr>
          <p:cNvPr id="3" name="Isosceles Triangle 11">
            <a:extLst>
              <a:ext uri="{FF2B5EF4-FFF2-40B4-BE49-F238E27FC236}">
                <a16:creationId xmlns:a16="http://schemas.microsoft.com/office/drawing/2014/main" id="{269FE1E2-C249-D3A5-50B9-BC1AEF744C28}"/>
              </a:ext>
            </a:extLst>
          </p:cNvPr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EA0BEB71-FA3E-AED6-7ED3-6DB4F290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DE59B9B-C747-C437-99B7-D64C94FA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8FADFEA-02E4-B112-C1EF-24C82BD8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719F6-7BFA-C64C-8A18-4C03C0F592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9109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0">
            <a:extLst>
              <a:ext uri="{FF2B5EF4-FFF2-40B4-BE49-F238E27FC236}">
                <a16:creationId xmlns:a16="http://schemas.microsoft.com/office/drawing/2014/main" id="{DE9879DE-CB96-F591-56C5-50AD80BD8C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latin typeface="Arial" pitchFamily="-110" charset="0"/>
              <a:ea typeface="+mn-ea"/>
            </a:endParaRPr>
          </a:p>
        </p:txBody>
      </p:sp>
      <p:sp>
        <p:nvSpPr>
          <p:cNvPr id="5" name="Straight Connector 11">
            <a:extLst>
              <a:ext uri="{FF2B5EF4-FFF2-40B4-BE49-F238E27FC236}">
                <a16:creationId xmlns:a16="http://schemas.microsoft.com/office/drawing/2014/main" id="{57524A4F-24FC-31F8-09BD-3844B37E3416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220229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 dirty="0">
              <a:latin typeface="Arial" pitchFamily="-110" charset="0"/>
              <a:ea typeface="+mn-ea"/>
            </a:endParaRPr>
          </a:p>
        </p:txBody>
      </p:sp>
      <p:sp>
        <p:nvSpPr>
          <p:cNvPr id="6" name="Isosceles Triangle 12">
            <a:extLst>
              <a:ext uri="{FF2B5EF4-FFF2-40B4-BE49-F238E27FC236}">
                <a16:creationId xmlns:a16="http://schemas.microsoft.com/office/drawing/2014/main" id="{34C0E7C2-AEEA-2D8A-D2A1-36DDCE7CA15A}"/>
              </a:ext>
            </a:extLst>
          </p:cNvPr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B842EA45-C4E9-B670-7BC3-95792E073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D96F264-7D28-E73B-1B84-41851D718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2D58750-61C2-0CDC-CB33-CCCE23E6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C49498-167F-8846-BC92-0571FB7FA7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61629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>
            <a:extLst>
              <a:ext uri="{FF2B5EF4-FFF2-40B4-BE49-F238E27FC236}">
                <a16:creationId xmlns:a16="http://schemas.microsoft.com/office/drawing/2014/main" id="{49354F6C-2CC5-1AD0-610B-258E420537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latin typeface="Arial" pitchFamily="-110" charset="0"/>
              <a:ea typeface="+mn-ea"/>
            </a:endParaRPr>
          </a:p>
        </p:txBody>
      </p:sp>
      <p:sp>
        <p:nvSpPr>
          <p:cNvPr id="6" name="Isosceles Triangle 11">
            <a:extLst>
              <a:ext uri="{FF2B5EF4-FFF2-40B4-BE49-F238E27FC236}">
                <a16:creationId xmlns:a16="http://schemas.microsoft.com/office/drawing/2014/main" id="{1F313207-511A-2B39-C52F-A990932B3101}"/>
              </a:ext>
            </a:extLst>
          </p:cNvPr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53A8A2C1-F023-18A7-6D31-348157301B55}"/>
              </a:ext>
            </a:extLst>
          </p:cNvPr>
          <p:cNvSpPr/>
          <p:nvPr/>
        </p:nvSpPr>
        <p:spPr>
          <a:xfrm>
            <a:off x="609601" y="500063"/>
            <a:ext cx="243417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0B627228-EA2E-D7FB-F11D-11CA5F68A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A673F7F-348D-7AFA-2A60-F987EDE2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2DA9945-489A-7DD9-3CF6-2FEF2B85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0E6B20-197A-7249-A4F9-3B288C7F99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9442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E68F2BD6-888F-C106-A989-06EA71431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15EE1561-A534-7998-4D07-791C147C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93773B9E-E541-9E86-18B9-4767782D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637C68-FDAF-C544-881B-3CDF9403E9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833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39800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0">
            <a:extLst>
              <a:ext uri="{FF2B5EF4-FFF2-40B4-BE49-F238E27FC236}">
                <a16:creationId xmlns:a16="http://schemas.microsoft.com/office/drawing/2014/main" id="{5F157366-2FD3-FA90-E646-F02B22CC3A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latin typeface="Arial" pitchFamily="-110" charset="0"/>
              <a:ea typeface="+mn-ea"/>
            </a:endParaRPr>
          </a:p>
        </p:txBody>
      </p:sp>
      <p:sp>
        <p:nvSpPr>
          <p:cNvPr id="5" name="Isosceles Triangle 11">
            <a:extLst>
              <a:ext uri="{FF2B5EF4-FFF2-40B4-BE49-F238E27FC236}">
                <a16:creationId xmlns:a16="http://schemas.microsoft.com/office/drawing/2014/main" id="{B10C5720-B47D-CCFC-AB34-DC9401D47C85}"/>
              </a:ext>
            </a:extLst>
          </p:cNvPr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6" name="Straight Connector 12">
            <a:extLst>
              <a:ext uri="{FF2B5EF4-FFF2-40B4-BE49-F238E27FC236}">
                <a16:creationId xmlns:a16="http://schemas.microsoft.com/office/drawing/2014/main" id="{92BAE414-9CA1-9861-BC8A-783506C52E9D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816071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latin typeface="Arial" pitchFamily="-110" charset="0"/>
              <a:ea typeface="+mn-ea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5B3B4A7-CFE3-32E5-8DAA-33E01A3E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1B1B4CB-7F0D-0F31-D368-1E674C69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43ECE03-03C7-066F-58C2-3F2DB47B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2B5FBA-0112-014C-8FB6-E5F095AE50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40027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126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125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260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671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592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790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049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16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29747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>
            <a:extLst>
              <a:ext uri="{FF2B5EF4-FFF2-40B4-BE49-F238E27FC236}">
                <a16:creationId xmlns:a16="http://schemas.microsoft.com/office/drawing/2014/main" id="{34EA61AD-386E-E285-A234-BBA04A57185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Text Placeholder 12">
            <a:extLst>
              <a:ext uri="{FF2B5EF4-FFF2-40B4-BE49-F238E27FC236}">
                <a16:creationId xmlns:a16="http://schemas.microsoft.com/office/drawing/2014/main" id="{5B173040-9002-DFC2-EF06-9EEC9EDF55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219200"/>
            <a:ext cx="109728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F0C0BC4A-E4BA-E033-4298-307319DC0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34401" y="6356351"/>
            <a:ext cx="3052233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1BE90A-F321-553E-38B6-454448A17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65033" y="6356351"/>
            <a:ext cx="46736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43A31CBB-F0F7-448C-0062-734F8B814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7033" y="6356351"/>
            <a:ext cx="2641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</a:defRPr>
            </a:lvl1pPr>
          </a:lstStyle>
          <a:p>
            <a:fld id="{6A1443CB-9FFE-6141-A583-DD6BCB4FB6E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8" name="Straight Connector 27">
            <a:extLst>
              <a:ext uri="{FF2B5EF4-FFF2-40B4-BE49-F238E27FC236}">
                <a16:creationId xmlns:a16="http://schemas.microsoft.com/office/drawing/2014/main" id="{C88D2403-E1D3-1CBF-B35A-7213A0E415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latin typeface="Arial" pitchFamily="-110" charset="0"/>
              <a:ea typeface="+mn-ea"/>
            </a:endParaRPr>
          </a:p>
        </p:txBody>
      </p:sp>
      <p:sp>
        <p:nvSpPr>
          <p:cNvPr id="29" name="Straight Connector 28">
            <a:extLst>
              <a:ext uri="{FF2B5EF4-FFF2-40B4-BE49-F238E27FC236}">
                <a16:creationId xmlns:a16="http://schemas.microsoft.com/office/drawing/2014/main" id="{D4880FEC-127F-BF30-5859-27B3D44200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latin typeface="Arial" pitchFamily="-110" charset="0"/>
              <a:ea typeface="+mn-ea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6B37C3A-4E89-6CDE-9882-7A6F91CC0071}"/>
              </a:ext>
            </a:extLst>
          </p:cNvPr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1122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-110" charset="0"/>
          <a:ea typeface="ＭＳ Ｐゴシック" pitchFamily="-110" charset="-128"/>
          <a:cs typeface="ＭＳ Ｐゴシック" pitchFamily="-11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-110" charset="0"/>
          <a:ea typeface="ＭＳ Ｐゴシック" pitchFamily="-110" charset="-128"/>
          <a:cs typeface="ＭＳ Ｐゴシック" pitchFamily="-11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-110" charset="0"/>
          <a:ea typeface="ＭＳ Ｐゴシック" pitchFamily="-110" charset="-128"/>
          <a:cs typeface="ＭＳ Ｐゴシック" pitchFamily="-11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-110" charset="0"/>
          <a:ea typeface="ＭＳ Ｐゴシック" pitchFamily="-110" charset="-128"/>
          <a:cs typeface="ＭＳ Ｐゴシック" pitchFamily="-110" charset="-128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600" kern="1200">
          <a:solidFill>
            <a:schemeClr val="tx1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2" charset="2"/>
        <a:buChar char=""/>
        <a:defRPr sz="2300" kern="1200">
          <a:solidFill>
            <a:schemeClr val="tx2"/>
          </a:solidFill>
          <a:latin typeface="+mn-lt"/>
          <a:ea typeface="ＭＳ Ｐゴシック" pitchFamily="-110" charset="-128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2" charset="2"/>
        <a:buChar char=""/>
        <a:defRPr sz="2000" kern="1200">
          <a:solidFill>
            <a:schemeClr val="tx1"/>
          </a:solidFill>
          <a:latin typeface="+mn-lt"/>
          <a:ea typeface="ＭＳ Ｐゴシック" pitchFamily="-110" charset="-128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ＭＳ Ｐゴシック" pitchFamily="-110" charset="-128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ＭＳ Ｐゴシック" pitchFamily="-110" charset="-128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 err="1"/>
              <a:t>信息技术</a:t>
            </a:r>
            <a:r>
              <a:rPr lang="zh-CN" altLang="en-US" dirty="0" err="1"/>
              <a:t> </a:t>
            </a:r>
            <a:r>
              <a:rPr lang="en-US" dirty="0" err="1"/>
              <a:t>第五讲</a:t>
            </a:r>
            <a:br>
              <a:rPr lang="en-US" dirty="0" err="1"/>
            </a:br>
            <a:endParaRPr dirty="0"/>
          </a:p>
        </p:txBody>
      </p:sp>
      <p:pic>
        <p:nvPicPr>
          <p:cNvPr id="5" name="Picture 4" descr="long_logo">
            <a:extLst>
              <a:ext uri="{FF2B5EF4-FFF2-40B4-BE49-F238E27FC236}">
                <a16:creationId xmlns:a16="http://schemas.microsoft.com/office/drawing/2014/main" id="{D7082FA4-023F-4A47-9496-5C807BF43E1F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4" y="368934"/>
            <a:ext cx="3517979" cy="9144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9EED51-90AC-362B-8982-200E0C4E80C9}"/>
              </a:ext>
            </a:extLst>
          </p:cNvPr>
          <p:cNvSpPr txBox="1"/>
          <p:nvPr/>
        </p:nvSpPr>
        <p:spPr>
          <a:xfrm>
            <a:off x="4072053" y="3759367"/>
            <a:ext cx="404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数学函数</a:t>
            </a:r>
          </a:p>
        </p:txBody>
      </p:sp>
    </p:spTree>
    <p:extLst>
      <p:ext uri="{BB962C8B-B14F-4D97-AF65-F5344CB8AC3E}">
        <p14:creationId xmlns:p14="http://schemas.microsoft.com/office/powerpoint/2010/main" val="1625242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D1F4-AD3F-14B7-7965-9F1F4360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32" y="146902"/>
            <a:ext cx="11360800" cy="1122400"/>
          </a:xfrm>
        </p:spPr>
        <p:txBody>
          <a:bodyPr/>
          <a:lstStyle/>
          <a:p>
            <a:pPr algn="l"/>
            <a:r>
              <a:rPr lang="zh-CN" altLang="en-US" sz="2400"/>
              <a:t>问：那</a:t>
            </a:r>
            <a:r>
              <a:rPr lang="en-US" altLang="zh-CN" sz="2400"/>
              <a:t>math</a:t>
            </a:r>
            <a:r>
              <a:rPr lang="zh-CN" altLang="en-US" sz="2400"/>
              <a:t>模块也包含很多函数吗？</a:t>
            </a:r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B818FD-C086-E4D5-6CA1-692B8079A0BC}"/>
              </a:ext>
            </a:extLst>
          </p:cNvPr>
          <p:cNvSpPr txBox="1"/>
          <p:nvPr/>
        </p:nvSpPr>
        <p:spPr>
          <a:xfrm>
            <a:off x="248332" y="1494767"/>
            <a:ext cx="610054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math.pow(x,y)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次幂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math.fabs(x)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的绝对值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math.sin(x) 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的正弦值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math.cos(x) 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的余弦值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math.sqrt(x)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的算术平方根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math.factorial(x): 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的阶乘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endParaRPr lang="zh-CN" alt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79202-4673-7B7C-DBDD-761FC508E970}"/>
              </a:ext>
            </a:extLst>
          </p:cNvPr>
          <p:cNvSpPr txBox="1"/>
          <p:nvPr/>
        </p:nvSpPr>
        <p:spPr>
          <a:xfrm>
            <a:off x="6096000" y="1494767"/>
            <a:ext cx="4576549" cy="193899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2</a:t>
            </a:r>
          </a:p>
          <a:p>
            <a:r>
              <a:rPr lang="en-US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-2</a:t>
            </a:r>
          </a:p>
          <a:p>
            <a:endParaRPr lang="en-US" sz="20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print(math.pow(a,b))</a:t>
            </a:r>
          </a:p>
          <a:p>
            <a:endParaRPr lang="en-US" sz="20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print(math.fabs(b))</a:t>
            </a:r>
          </a:p>
        </p:txBody>
      </p:sp>
    </p:spTree>
    <p:extLst>
      <p:ext uri="{BB962C8B-B14F-4D97-AF65-F5344CB8AC3E}">
        <p14:creationId xmlns:p14="http://schemas.microsoft.com/office/powerpoint/2010/main" val="522653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D1F4-AD3F-14B7-7965-9F1F4360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32" y="146902"/>
            <a:ext cx="11360800" cy="1122400"/>
          </a:xfrm>
        </p:spPr>
        <p:txBody>
          <a:bodyPr/>
          <a:lstStyle/>
          <a:p>
            <a:pPr algn="l"/>
            <a:r>
              <a:rPr lang="zh-CN" altLang="en-US" sz="2400"/>
              <a:t>问：那</a:t>
            </a:r>
            <a:r>
              <a:rPr lang="en-US" altLang="zh-CN" sz="2400"/>
              <a:t>math</a:t>
            </a:r>
            <a:r>
              <a:rPr lang="zh-CN" altLang="en-US" sz="2400"/>
              <a:t>模块也包含很多函数吗？</a:t>
            </a:r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B818FD-C086-E4D5-6CA1-692B8079A0BC}"/>
              </a:ext>
            </a:extLst>
          </p:cNvPr>
          <p:cNvSpPr txBox="1"/>
          <p:nvPr/>
        </p:nvSpPr>
        <p:spPr>
          <a:xfrm>
            <a:off x="248332" y="1494767"/>
            <a:ext cx="610054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math.pow(x,y)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次幂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math.fabs(x)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的绝对值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math.sin(x) 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的正弦值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math.cos(x) 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的余弦值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math.sqrt(x)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的算术平方根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math.factorial(x): 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的阶乘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endParaRPr lang="zh-CN" alt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A65AE5-B8EC-5960-63EC-7E8317FA2163}"/>
                  </a:ext>
                </a:extLst>
              </p:cNvPr>
              <p:cNvSpPr txBox="1"/>
              <p:nvPr/>
            </p:nvSpPr>
            <p:spPr>
              <a:xfrm>
                <a:off x="4974609" y="1908354"/>
                <a:ext cx="6100548" cy="539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m:t> 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m:t>𝑑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(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𝑥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2−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𝑥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1)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>
                              <a:latin typeface="Cambria Math" panose="02040503050406030204" pitchFamily="18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(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2−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1)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A65AE5-B8EC-5960-63EC-7E8317FA2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609" y="1908354"/>
                <a:ext cx="6100548" cy="539571"/>
              </a:xfrm>
              <a:prstGeom prst="rect">
                <a:avLst/>
              </a:prstGeom>
              <a:blipFill>
                <a:blip r:embed="rId2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3379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D1F4-AD3F-14B7-7965-9F1F4360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32" y="146902"/>
            <a:ext cx="11360800" cy="1122400"/>
          </a:xfrm>
        </p:spPr>
        <p:txBody>
          <a:bodyPr/>
          <a:lstStyle/>
          <a:p>
            <a:pPr algn="l"/>
            <a:r>
              <a:rPr lang="zh-CN" altLang="en-US" sz="2400"/>
              <a:t>问：那</a:t>
            </a:r>
            <a:r>
              <a:rPr lang="en-US" altLang="zh-CN" sz="2400"/>
              <a:t>math</a:t>
            </a:r>
            <a:r>
              <a:rPr lang="zh-CN" altLang="en-US" sz="2400"/>
              <a:t>模块也包含很多函数吗？</a:t>
            </a:r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B818FD-C086-E4D5-6CA1-692B8079A0BC}"/>
              </a:ext>
            </a:extLst>
          </p:cNvPr>
          <p:cNvSpPr txBox="1"/>
          <p:nvPr/>
        </p:nvSpPr>
        <p:spPr>
          <a:xfrm>
            <a:off x="248332" y="1494767"/>
            <a:ext cx="610054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math.pow(x,y)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次幂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math.fabs(x)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的绝对值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math.sin(x) 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的正弦值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math.cos(x) 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的余弦值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math.sqrt(x)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的算术平方根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math.factorial(x): 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的阶乘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endParaRPr lang="zh-CN" alt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A65AE5-B8EC-5960-63EC-7E8317FA2163}"/>
                  </a:ext>
                </a:extLst>
              </p:cNvPr>
              <p:cNvSpPr txBox="1"/>
              <p:nvPr/>
            </p:nvSpPr>
            <p:spPr>
              <a:xfrm>
                <a:off x="4974609" y="1908354"/>
                <a:ext cx="6100548" cy="539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m:t> 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m:t>𝑑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(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𝑥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2−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𝑥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1)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>
                              <a:latin typeface="Cambria Math" panose="02040503050406030204" pitchFamily="18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(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2−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1)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A65AE5-B8EC-5960-63EC-7E8317FA2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609" y="1908354"/>
                <a:ext cx="6100548" cy="539571"/>
              </a:xfrm>
              <a:prstGeom prst="rect">
                <a:avLst/>
              </a:prstGeom>
              <a:blipFill>
                <a:blip r:embed="rId2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AD5900-7E7B-6CEB-9430-96367A0776B3}"/>
                  </a:ext>
                </a:extLst>
              </p:cNvPr>
              <p:cNvSpPr txBox="1"/>
              <p:nvPr/>
            </p:nvSpPr>
            <p:spPr>
              <a:xfrm>
                <a:off x="4974609" y="2673390"/>
                <a:ext cx="6100548" cy="23083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m:t>𝑎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m:t>𝑥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m:t>2 −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m:t>𝑥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m:t>1</m:t>
                      </m:r>
                    </m:oMath>
                  </m:oMathPara>
                </a14:m>
                <a:endParaRPr lang="en-US" sz="2400" b="0"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2400"/>
                  <a:t>		  </a:t>
                </a:r>
                <a14:m>
                  <m:oMath xmlns:m="http://schemas.openxmlformats.org/officeDocument/2006/math">
                    <m:r>
                      <a:rPr lang="en-US" sz="2400" b="0" i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 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 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𝑏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=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𝑦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2 −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𝑦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1</m:t>
                    </m:r>
                  </m:oMath>
                </a14:m>
                <a:endParaRPr lang="en-US" sz="2400" b="0"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pPr algn="ctr"/>
                <a:r>
                  <a:rPr lang="en-US" sz="2400" b="0">
                    <a:ea typeface="Menlo" panose="020B0609030804020204" pitchFamily="49" charset="0"/>
                    <a:cs typeface="Menlo" panose="020B0609030804020204" pitchFamily="49" charset="0"/>
                  </a:rPr>
                  <a:t>…</a:t>
                </a:r>
              </a:p>
              <a:p>
                <a:pPr algn="ctr"/>
                <a:endParaRPr lang="en-US" sz="2400" b="0"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pPr algn="ctr"/>
                <a:r>
                  <a:rPr lang="en-US" sz="2400">
                    <a:ea typeface="Menlo" panose="020B0609030804020204" pitchFamily="49" charset="0"/>
                    <a:cs typeface="Menlo" panose="020B0609030804020204" pitchFamily="49" charset="0"/>
                  </a:rPr>
                  <a:t>print(d)</a:t>
                </a:r>
                <a:endParaRPr lang="en-US" sz="2400" b="0"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endParaRPr lang="en-US" sz="24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AD5900-7E7B-6CEB-9430-96367A077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609" y="2673390"/>
                <a:ext cx="6100548" cy="23083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159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D1F4-AD3F-14B7-7965-9F1F4360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32" y="146902"/>
            <a:ext cx="11360800" cy="1122400"/>
          </a:xfrm>
        </p:spPr>
        <p:txBody>
          <a:bodyPr/>
          <a:lstStyle/>
          <a:p>
            <a:pPr algn="l"/>
            <a:r>
              <a:rPr lang="zh-CN" altLang="en-US" sz="2400"/>
              <a:t>问：那</a:t>
            </a:r>
            <a:r>
              <a:rPr lang="en-US" altLang="zh-CN" sz="2400"/>
              <a:t>math</a:t>
            </a:r>
            <a:r>
              <a:rPr lang="zh-CN" altLang="en-US" sz="2400"/>
              <a:t>模块也包含很多函数吗？</a:t>
            </a:r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B818FD-C086-E4D5-6CA1-692B8079A0BC}"/>
              </a:ext>
            </a:extLst>
          </p:cNvPr>
          <p:cNvSpPr txBox="1"/>
          <p:nvPr/>
        </p:nvSpPr>
        <p:spPr>
          <a:xfrm>
            <a:off x="248332" y="1494767"/>
            <a:ext cx="610054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math.pow(x,y)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次幂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math.fabs(x)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的绝对值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math.sin(x) 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的正弦值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math.cos(x) 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的余弦值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math.sqrt(x)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的算术平方根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math.factorial(x): 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的阶乘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endParaRPr lang="zh-CN" alt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A65AE5-B8EC-5960-63EC-7E8317FA2163}"/>
                  </a:ext>
                </a:extLst>
              </p:cNvPr>
              <p:cNvSpPr txBox="1"/>
              <p:nvPr/>
            </p:nvSpPr>
            <p:spPr>
              <a:xfrm>
                <a:off x="4974609" y="1908354"/>
                <a:ext cx="6100548" cy="539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m:t> 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m:t>𝑑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(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𝑥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2−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𝑥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1)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>
                              <a:latin typeface="Cambria Math" panose="02040503050406030204" pitchFamily="18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(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2−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1)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A65AE5-B8EC-5960-63EC-7E8317FA2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609" y="1908354"/>
                <a:ext cx="6100548" cy="539571"/>
              </a:xfrm>
              <a:prstGeom prst="rect">
                <a:avLst/>
              </a:prstGeom>
              <a:blipFill>
                <a:blip r:embed="rId2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AD5900-7E7B-6CEB-9430-96367A0776B3}"/>
                  </a:ext>
                </a:extLst>
              </p:cNvPr>
              <p:cNvSpPr txBox="1"/>
              <p:nvPr/>
            </p:nvSpPr>
            <p:spPr>
              <a:xfrm>
                <a:off x="4974609" y="2673390"/>
                <a:ext cx="7102162" cy="23083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i="1" dirty="0">
                    <a:latin typeface="Cambria Math" panose="02040503050406030204" pitchFamily="18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2 −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1</m:t>
                    </m:r>
                  </m:oMath>
                </a14:m>
                <a:endParaRPr lang="en-US" sz="2400" b="0" dirty="0"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2400" dirty="0"/>
                  <a:t>		  </a:t>
                </a:r>
                <a14:m>
                  <m:oMath xmlns:m="http://schemas.openxmlformats.org/officeDocument/2006/math">
                    <m:r>
                      <a:rPr lang="en-US" sz="2400" b="0" i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 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 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𝑏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=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𝑦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2 −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𝑦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1</m:t>
                    </m:r>
                  </m:oMath>
                </a14:m>
                <a:endParaRPr lang="en-US" sz="2400" b="0" dirty="0"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2400" dirty="0">
                    <a:ea typeface="Menlo" panose="020B0609030804020204" pitchFamily="49" charset="0"/>
                    <a:cs typeface="Menlo" panose="020B0609030804020204" pitchFamily="49" charset="0"/>
                  </a:rPr>
                  <a:t>                         c = </a:t>
                </a:r>
                <a:r>
                  <a:rPr lang="en-US" sz="2400" dirty="0" err="1">
                    <a:ea typeface="Menlo" panose="020B0609030804020204" pitchFamily="49" charset="0"/>
                    <a:cs typeface="Menlo" panose="020B0609030804020204" pitchFamily="49" charset="0"/>
                  </a:rPr>
                  <a:t>math.pow</a:t>
                </a:r>
                <a:r>
                  <a:rPr lang="en-US" sz="2400" dirty="0">
                    <a:ea typeface="Menlo" panose="020B0609030804020204" pitchFamily="49" charset="0"/>
                    <a:cs typeface="Menlo" panose="020B0609030804020204" pitchFamily="49" charset="0"/>
                  </a:rPr>
                  <a:t>(a,2)+</a:t>
                </a:r>
                <a:r>
                  <a:rPr lang="en-US" sz="2400" dirty="0" err="1">
                    <a:ea typeface="Menlo" panose="020B0609030804020204" pitchFamily="49" charset="0"/>
                    <a:cs typeface="Menlo" panose="020B0609030804020204" pitchFamily="49" charset="0"/>
                  </a:rPr>
                  <a:t>math.pow</a:t>
                </a:r>
                <a:r>
                  <a:rPr lang="en-US" sz="2400" dirty="0">
                    <a:ea typeface="Menlo" panose="020B0609030804020204" pitchFamily="49" charset="0"/>
                    <a:cs typeface="Menlo" panose="020B0609030804020204" pitchFamily="49" charset="0"/>
                  </a:rPr>
                  <a:t>(b,2)                                     </a:t>
                </a:r>
              </a:p>
              <a:p>
                <a:r>
                  <a:rPr lang="en-US" sz="2400" dirty="0">
                    <a:ea typeface="Menlo" panose="020B0609030804020204" pitchFamily="49" charset="0"/>
                    <a:cs typeface="Menlo" panose="020B0609030804020204" pitchFamily="49" charset="0"/>
                  </a:rPr>
                  <a:t>                         </a:t>
                </a:r>
                <a:r>
                  <a:rPr lang="en-US" sz="2400" b="0" dirty="0">
                    <a:ea typeface="Menlo" panose="020B0609030804020204" pitchFamily="49" charset="0"/>
                    <a:cs typeface="Menlo" panose="020B0609030804020204" pitchFamily="49" charset="0"/>
                  </a:rPr>
                  <a:t>d = </a:t>
                </a:r>
                <a:r>
                  <a:rPr lang="en-US" sz="2400" b="0" dirty="0" err="1">
                    <a:ea typeface="Menlo" panose="020B0609030804020204" pitchFamily="49" charset="0"/>
                    <a:cs typeface="Menlo" panose="020B0609030804020204" pitchFamily="49" charset="0"/>
                  </a:rPr>
                  <a:t>math.sqrt</a:t>
                </a:r>
                <a:r>
                  <a:rPr lang="en-US" sz="2400" b="0" dirty="0">
                    <a:ea typeface="Menlo" panose="020B0609030804020204" pitchFamily="49" charset="0"/>
                    <a:cs typeface="Menlo" panose="020B0609030804020204" pitchFamily="49" charset="0"/>
                  </a:rPr>
                  <a:t>(c)</a:t>
                </a:r>
              </a:p>
              <a:p>
                <a:r>
                  <a:rPr lang="en-US" sz="2400" dirty="0">
                    <a:ea typeface="Menlo" panose="020B0609030804020204" pitchFamily="49" charset="0"/>
                    <a:cs typeface="Menlo" panose="020B0609030804020204" pitchFamily="49" charset="0"/>
                  </a:rPr>
                  <a:t>                         print(d)</a:t>
                </a:r>
                <a:endParaRPr lang="en-US" sz="2400" b="0" dirty="0"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AD5900-7E7B-6CEB-9430-96367A077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609" y="2673390"/>
                <a:ext cx="7102162" cy="2308324"/>
              </a:xfrm>
              <a:prstGeom prst="rect">
                <a:avLst/>
              </a:prstGeom>
              <a:blipFill>
                <a:blip r:embed="rId3"/>
                <a:stretch>
                  <a:fillRect r="-4153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848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D1F4-AD3F-14B7-7965-9F1F4360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32" y="146902"/>
            <a:ext cx="11360800" cy="1122400"/>
          </a:xfrm>
        </p:spPr>
        <p:txBody>
          <a:bodyPr/>
          <a:lstStyle/>
          <a:p>
            <a:pPr algn="l"/>
            <a:r>
              <a:rPr lang="zh-CN" altLang="en-US" sz="2400"/>
              <a:t>问：那</a:t>
            </a:r>
            <a:r>
              <a:rPr lang="en-US" altLang="zh-CN" sz="2400"/>
              <a:t>math</a:t>
            </a:r>
            <a:r>
              <a:rPr lang="zh-CN" altLang="en-US" sz="2400"/>
              <a:t>模块也包含很多函数吗？</a:t>
            </a:r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B818FD-C086-E4D5-6CA1-692B8079A0BC}"/>
              </a:ext>
            </a:extLst>
          </p:cNvPr>
          <p:cNvSpPr txBox="1"/>
          <p:nvPr/>
        </p:nvSpPr>
        <p:spPr>
          <a:xfrm>
            <a:off x="248332" y="1494767"/>
            <a:ext cx="610054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math.pow(x,y)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次幂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math.fabs(x)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的绝对值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math.sin(x) 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的正弦值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math.cos(x) 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的余弦值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math.sqrt(x)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的算术平方根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math.factorial(x): 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的阶乘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endParaRPr lang="zh-CN" alt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A65AE5-B8EC-5960-63EC-7E8317FA2163}"/>
                  </a:ext>
                </a:extLst>
              </p:cNvPr>
              <p:cNvSpPr txBox="1"/>
              <p:nvPr/>
            </p:nvSpPr>
            <p:spPr>
              <a:xfrm>
                <a:off x="4974609" y="1908354"/>
                <a:ext cx="6100548" cy="539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m:t>𝑑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(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𝑥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2−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𝑥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1)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>
                              <a:latin typeface="Cambria Math" panose="02040503050406030204" pitchFamily="18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(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2−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1)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A65AE5-B8EC-5960-63EC-7E8317FA2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609" y="1908354"/>
                <a:ext cx="6100548" cy="539571"/>
              </a:xfrm>
              <a:prstGeom prst="rect">
                <a:avLst/>
              </a:prstGeom>
              <a:blipFill>
                <a:blip r:embed="rId2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6464A2F-BF92-6F04-8EC0-EED9561C9949}"/>
              </a:ext>
            </a:extLst>
          </p:cNvPr>
          <p:cNvSpPr txBox="1"/>
          <p:nvPr/>
        </p:nvSpPr>
        <p:spPr>
          <a:xfrm>
            <a:off x="2247132" y="4284145"/>
            <a:ext cx="8828025" cy="83099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d= math.sqrt(math.pow(x2-x1,2) + math.pow(y2-y1, 2))</a:t>
            </a:r>
          </a:p>
        </p:txBody>
      </p:sp>
    </p:spTree>
    <p:extLst>
      <p:ext uri="{BB962C8B-B14F-4D97-AF65-F5344CB8AC3E}">
        <p14:creationId xmlns:p14="http://schemas.microsoft.com/office/powerpoint/2010/main" val="3472537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D1F4-AD3F-14B7-7965-9F1F4360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32" y="146902"/>
            <a:ext cx="11360800" cy="1122400"/>
          </a:xfrm>
        </p:spPr>
        <p:txBody>
          <a:bodyPr/>
          <a:lstStyle/>
          <a:p>
            <a:pPr algn="l"/>
            <a:r>
              <a:rPr lang="zh-CN" altLang="en-US" sz="2400"/>
              <a:t>问：那</a:t>
            </a:r>
            <a:r>
              <a:rPr lang="en-US" altLang="zh-CN" sz="2400"/>
              <a:t>math</a:t>
            </a:r>
            <a:r>
              <a:rPr lang="zh-CN" altLang="en-US" sz="2400"/>
              <a:t>模块也包含很多函数吗？</a:t>
            </a:r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B818FD-C086-E4D5-6CA1-692B8079A0BC}"/>
              </a:ext>
            </a:extLst>
          </p:cNvPr>
          <p:cNvSpPr txBox="1"/>
          <p:nvPr/>
        </p:nvSpPr>
        <p:spPr>
          <a:xfrm>
            <a:off x="248332" y="1494767"/>
            <a:ext cx="610054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math.pow(x,y)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次幂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math.fabs(x)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的绝对值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math.sin(x) 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的正弦值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math.cos(x) 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的余弦值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math.sqrt(x)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的算术平方根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math.factorial(x): 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的阶乘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endParaRPr lang="zh-CN" alt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49050-CC52-A3B7-3C10-B940115EB86C}"/>
              </a:ext>
            </a:extLst>
          </p:cNvPr>
          <p:cNvSpPr txBox="1"/>
          <p:nvPr/>
        </p:nvSpPr>
        <p:spPr>
          <a:xfrm>
            <a:off x="5508584" y="1494767"/>
            <a:ext cx="6100548" cy="347787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import math</a:t>
            </a:r>
          </a:p>
          <a:p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x1 = 1</a:t>
            </a:r>
          </a:p>
          <a:p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y1 = 1</a:t>
            </a:r>
          </a:p>
          <a:p>
            <a:endParaRPr 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x2 = 2</a:t>
            </a:r>
          </a:p>
          <a:p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y2 = 2</a:t>
            </a:r>
          </a:p>
          <a:p>
            <a:endParaRPr 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dist = math.sqrt(math.pow(x2-x1,2) + math.pow(y2-y1, 2))</a:t>
            </a:r>
          </a:p>
          <a:p>
            <a:endParaRPr 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print(dist)</a:t>
            </a:r>
          </a:p>
        </p:txBody>
      </p:sp>
    </p:spTree>
    <p:extLst>
      <p:ext uri="{BB962C8B-B14F-4D97-AF65-F5344CB8AC3E}">
        <p14:creationId xmlns:p14="http://schemas.microsoft.com/office/powerpoint/2010/main" val="3484811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CC6D1F4-AD3F-14B7-7965-9F1F4360755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48332" y="146902"/>
                <a:ext cx="11360800" cy="1122400"/>
              </a:xfrm>
            </p:spPr>
            <p:txBody>
              <a:bodyPr/>
              <a:lstStyle/>
              <a:p>
                <a:pPr algn="l"/>
                <a:r>
                  <a:rPr lang="zh-CN" altLang="en-US" sz="2400"/>
                  <a:t>问：用户输入</a:t>
                </a:r>
                <a:r>
                  <a:rPr lang="en-US" altLang="zh-CN" sz="2400"/>
                  <a:t>a,b,c</a:t>
                </a:r>
                <a:r>
                  <a:rPr lang="zh-CN" altLang="en-US" sz="2400"/>
                  <a:t>三个数，输出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/>
                  <a:t>的解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CC6D1F4-AD3F-14B7-7965-9F1F436075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8332" y="146902"/>
                <a:ext cx="11360800" cy="1122400"/>
              </a:xfrm>
              <a:blipFill>
                <a:blip r:embed="rId2"/>
                <a:stretch>
                  <a:fillRect l="-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4B818FD-C086-E4D5-6CA1-692B8079A0BC}"/>
              </a:ext>
            </a:extLst>
          </p:cNvPr>
          <p:cNvSpPr txBox="1"/>
          <p:nvPr/>
        </p:nvSpPr>
        <p:spPr>
          <a:xfrm>
            <a:off x="248332" y="1494767"/>
            <a:ext cx="610054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math.pow(x,y)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次幂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math.fabs(x)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的绝对值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math.sin(x) 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的正弦值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math.cos(x) 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的余弦值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math.sqrt(x)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的算术平方根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math.factorial(x): 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的阶乘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endParaRPr lang="zh-CN" alt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579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CC6D1F4-AD3F-14B7-7965-9F1F4360755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48332" y="146902"/>
                <a:ext cx="11360800" cy="1122400"/>
              </a:xfrm>
            </p:spPr>
            <p:txBody>
              <a:bodyPr/>
              <a:lstStyle/>
              <a:p>
                <a:pPr algn="l"/>
                <a:r>
                  <a:rPr lang="zh-CN" altLang="en-US" sz="2400"/>
                  <a:t>问：用户输入</a:t>
                </a:r>
                <a:r>
                  <a:rPr lang="en-US" altLang="zh-CN" sz="2400"/>
                  <a:t>a,b,c</a:t>
                </a:r>
                <a:r>
                  <a:rPr lang="zh-CN" altLang="en-US" sz="2400"/>
                  <a:t>三个数，输出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/>
                  <a:t>的解</a:t>
                </a:r>
                <a:r>
                  <a:rPr lang="zh-CN" altLang="en-US" sz="2400"/>
                  <a:t>（</a:t>
                </a:r>
                <a:r>
                  <a:rPr lang="en-US" altLang="zh-CN" sz="2400"/>
                  <a:t>a</a:t>
                </a:r>
                <a:r>
                  <a:rPr lang="zh-CN" altLang="en-US" sz="2400"/>
                  <a:t>不等于</a:t>
                </a:r>
                <a:r>
                  <a:rPr lang="en-US" altLang="zh-CN" sz="2400"/>
                  <a:t>0</a:t>
                </a:r>
                <a:r>
                  <a:rPr lang="zh-CN" altLang="en-US" sz="2400"/>
                  <a:t> </a:t>
                </a:r>
                <a:r>
                  <a:rPr lang="en-US" altLang="zh-CN" sz="2400"/>
                  <a:t>)</a:t>
                </a:r>
                <a:endParaRPr lang="en-US" sz="240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CC6D1F4-AD3F-14B7-7965-9F1F436075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8332" y="146902"/>
                <a:ext cx="11360800" cy="1122400"/>
              </a:xfrm>
              <a:blipFill>
                <a:blip r:embed="rId2"/>
                <a:stretch>
                  <a:fillRect l="-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4B818FD-C086-E4D5-6CA1-692B8079A0BC}"/>
              </a:ext>
            </a:extLst>
          </p:cNvPr>
          <p:cNvSpPr txBox="1"/>
          <p:nvPr/>
        </p:nvSpPr>
        <p:spPr>
          <a:xfrm>
            <a:off x="248332" y="1494767"/>
            <a:ext cx="610054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math.pow(x,y)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次幂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math.fabs(x)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的绝对值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math.sin(x) 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的正弦值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math.cos(x) 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的余弦值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math.sqrt(x)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的算术平方根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math.factorial(x): 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的阶乘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endParaRPr lang="zh-CN" alt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1B4394-7CC7-6136-CE78-21F277AF387F}"/>
                  </a:ext>
                </a:extLst>
              </p:cNvPr>
              <p:cNvSpPr txBox="1"/>
              <p:nvPr/>
            </p:nvSpPr>
            <p:spPr>
              <a:xfrm>
                <a:off x="7047627" y="2043186"/>
                <a:ext cx="2233175" cy="790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1B4394-7CC7-6136-CE78-21F277AF3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627" y="2043186"/>
                <a:ext cx="2233175" cy="790409"/>
              </a:xfrm>
              <a:prstGeom prst="rect">
                <a:avLst/>
              </a:prstGeom>
              <a:blipFill>
                <a:blip r:embed="rId3"/>
                <a:stretch>
                  <a:fillRect r="-1695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99A251-8651-207E-246C-30FAC44C8808}"/>
                  </a:ext>
                </a:extLst>
              </p:cNvPr>
              <p:cNvSpPr txBox="1"/>
              <p:nvPr/>
            </p:nvSpPr>
            <p:spPr>
              <a:xfrm>
                <a:off x="7047626" y="3233997"/>
                <a:ext cx="2233175" cy="790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99A251-8651-207E-246C-30FAC44C8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626" y="3233997"/>
                <a:ext cx="2233175" cy="790409"/>
              </a:xfrm>
              <a:prstGeom prst="rect">
                <a:avLst/>
              </a:prstGeom>
              <a:blipFill>
                <a:blip r:embed="rId4"/>
                <a:stretch>
                  <a:fillRect r="-169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619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CC6D1F4-AD3F-14B7-7965-9F1F4360755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48332" y="146902"/>
                <a:ext cx="11360800" cy="1122400"/>
              </a:xfrm>
            </p:spPr>
            <p:txBody>
              <a:bodyPr/>
              <a:lstStyle/>
              <a:p>
                <a:pPr algn="l"/>
                <a:r>
                  <a:rPr lang="zh-CN" altLang="en-US" sz="2400"/>
                  <a:t>问：用户输入</a:t>
                </a:r>
                <a:r>
                  <a:rPr lang="en-US" altLang="zh-CN" sz="2400"/>
                  <a:t>a,b,c</a:t>
                </a:r>
                <a:r>
                  <a:rPr lang="zh-CN" altLang="en-US" sz="2400"/>
                  <a:t>三个数，输出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/>
                  <a:t>的解</a:t>
                </a:r>
                <a:r>
                  <a:rPr lang="zh-CN" altLang="en-US" sz="2400"/>
                  <a:t>（</a:t>
                </a:r>
                <a:r>
                  <a:rPr lang="en-US" altLang="zh-CN" sz="2400"/>
                  <a:t>a</a:t>
                </a:r>
                <a:r>
                  <a:rPr lang="zh-CN" altLang="en-US" sz="2400"/>
                  <a:t>不等于</a:t>
                </a:r>
                <a:r>
                  <a:rPr lang="en-US" altLang="zh-CN" sz="2400"/>
                  <a:t>0</a:t>
                </a:r>
                <a:r>
                  <a:rPr lang="zh-CN" altLang="en-US" sz="2400"/>
                  <a:t> </a:t>
                </a:r>
                <a:r>
                  <a:rPr lang="en-US" altLang="zh-CN" sz="2400"/>
                  <a:t>)</a:t>
                </a:r>
                <a:endParaRPr lang="en-US" sz="240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CC6D1F4-AD3F-14B7-7965-9F1F436075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8332" y="146902"/>
                <a:ext cx="11360800" cy="1122400"/>
              </a:xfrm>
              <a:blipFill>
                <a:blip r:embed="rId2"/>
                <a:stretch>
                  <a:fillRect l="-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4B818FD-C086-E4D5-6CA1-692B8079A0BC}"/>
              </a:ext>
            </a:extLst>
          </p:cNvPr>
          <p:cNvSpPr txBox="1"/>
          <p:nvPr/>
        </p:nvSpPr>
        <p:spPr>
          <a:xfrm>
            <a:off x="248332" y="1494767"/>
            <a:ext cx="610054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math.pow(x,y)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次幂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math.fabs(x)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的绝对值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math.sin(x) 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的正弦值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math.cos(x) 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的余弦值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math.sqrt(x)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的算术平方根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math.factorial(x): 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的阶乘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endParaRPr lang="zh-CN" alt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9695A-E78C-A540-AC90-AB8E73538558}"/>
              </a:ext>
            </a:extLst>
          </p:cNvPr>
          <p:cNvSpPr txBox="1"/>
          <p:nvPr/>
        </p:nvSpPr>
        <p:spPr>
          <a:xfrm>
            <a:off x="5654724" y="1488280"/>
            <a:ext cx="6100548" cy="286232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a = float(input("enter number a: "))</a:t>
            </a:r>
          </a:p>
          <a:p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b = float(input("enter number b: "))</a:t>
            </a:r>
          </a:p>
          <a:p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c = float(input("enter number c: "))</a:t>
            </a:r>
          </a:p>
          <a:p>
            <a:endParaRPr 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d = math.pow(b,2) - (4*a*c)</a:t>
            </a:r>
          </a:p>
          <a:p>
            <a:endParaRPr 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x1 = (-b-math.sqrt(d))/(2*a)</a:t>
            </a:r>
          </a:p>
          <a:p>
            <a:endParaRPr 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x2 = (-b+ math.sqrt(d))/(2*a)</a:t>
            </a:r>
          </a:p>
        </p:txBody>
      </p:sp>
    </p:spTree>
    <p:extLst>
      <p:ext uri="{BB962C8B-B14F-4D97-AF65-F5344CB8AC3E}">
        <p14:creationId xmlns:p14="http://schemas.microsoft.com/office/powerpoint/2010/main" val="189429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CC8A2C7-1567-0A1B-0DAB-720A4751B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45" y="308648"/>
            <a:ext cx="9298259" cy="445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7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DDF6744C-C39D-5633-55F2-EBD0998B7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ＭＳ Ｐゴシック" panose="020B0600070205080204" pitchFamily="34" charset="-128"/>
              </a:rPr>
              <a:t>Math library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E88DF92A-7584-6EAA-02F2-C9C74163538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pPr>
              <a:buFont typeface="Wingdings 3" pitchFamily="2" charset="2"/>
              <a:buNone/>
            </a:pPr>
            <a:r>
              <a:rPr lang="en-US" altLang="zh-CN" dirty="0">
                <a:ea typeface="ＭＳ Ｐゴシック" panose="020B0600070205080204" pitchFamily="34" charset="-128"/>
              </a:rPr>
              <a:t>The math  functions operate on integers and floats but do not  work with complex numbers (a separate module – </a:t>
            </a:r>
            <a:r>
              <a:rPr lang="en-US" altLang="zh-CN" dirty="0" err="1">
                <a:ea typeface="ＭＳ Ｐゴシック" panose="020B0600070205080204" pitchFamily="34" charset="-128"/>
              </a:rPr>
              <a:t>cmath</a:t>
            </a:r>
            <a:r>
              <a:rPr lang="en-US" altLang="zh-CN" dirty="0">
                <a:ea typeface="ＭＳ Ｐゴシック" panose="020B0600070205080204" pitchFamily="34" charset="-128"/>
              </a:rPr>
              <a:t> - can be used to perform similar operations on complex numbers).</a:t>
            </a:r>
          </a:p>
          <a:p>
            <a:pPr>
              <a:buFont typeface="Wingdings 3" pitchFamily="2" charset="2"/>
              <a:buNone/>
            </a:pPr>
            <a:endParaRPr lang="en-US" altLang="zh-CN" dirty="0">
              <a:ea typeface="ＭＳ Ｐゴシック" panose="020B0600070205080204" pitchFamily="34" charset="-128"/>
            </a:endParaRPr>
          </a:p>
          <a:p>
            <a:r>
              <a:rPr lang="en-US" altLang="zh-CN" dirty="0">
                <a:ea typeface="ＭＳ Ｐゴシック" panose="020B0600070205080204" pitchFamily="34" charset="-128"/>
              </a:rPr>
              <a:t>The </a:t>
            </a:r>
            <a:r>
              <a:rPr lang="en-US" altLang="zh-CN" b="1" dirty="0">
                <a:ea typeface="ＭＳ Ｐゴシック" panose="020B0600070205080204" pitchFamily="34" charset="-128"/>
              </a:rPr>
              <a:t>return value </a:t>
            </a:r>
            <a:r>
              <a:rPr lang="en-US" altLang="zh-CN" dirty="0">
                <a:ea typeface="ＭＳ Ｐゴシック" panose="020B0600070205080204" pitchFamily="34" charset="-128"/>
              </a:rPr>
              <a:t>of all functions is a </a:t>
            </a:r>
            <a:r>
              <a:rPr lang="en-US" altLang="zh-CN" b="1" dirty="0">
                <a:ea typeface="ＭＳ Ｐゴシック" panose="020B0600070205080204" pitchFamily="34" charset="-128"/>
              </a:rPr>
              <a:t>float</a:t>
            </a:r>
            <a:r>
              <a:rPr lang="en-US" altLang="zh-CN" dirty="0">
                <a:ea typeface="ＭＳ Ｐゴシック" panose="020B0600070205080204" pitchFamily="34" charset="-128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>
            <a:extLst>
              <a:ext uri="{FF2B5EF4-FFF2-40B4-BE49-F238E27FC236}">
                <a16:creationId xmlns:a16="http://schemas.microsoft.com/office/drawing/2014/main" id="{E78ACC25-3796-C82B-A507-A18688C1E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8913"/>
            <a:ext cx="12192000" cy="139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890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AD7AF629-0FD9-0604-1B16-32F4D9A5E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ＭＳ Ｐゴシック" panose="020B0600070205080204" pitchFamily="34" charset="-128"/>
              </a:rPr>
              <a:t>More about libraries: random library</a:t>
            </a: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2E1AAFF6-1552-55B9-EB84-EAD2D5EC598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r>
              <a:rPr lang="en-US" altLang="zh-CN">
                <a:ea typeface="ＭＳ Ｐゴシック" panose="020B0600070205080204" pitchFamily="34" charset="-128"/>
              </a:rPr>
              <a:t>Pseudo-random numbers</a:t>
            </a:r>
          </a:p>
          <a:p>
            <a:pPr>
              <a:buFont typeface="Wingdings 3" pitchFamily="2" charset="2"/>
              <a:buNone/>
            </a:pPr>
            <a:r>
              <a:rPr lang="en-US" altLang="zh-CN">
                <a:latin typeface="Courier" pitchFamily="2" charset="0"/>
                <a:ea typeface="ＭＳ Ｐゴシック" panose="020B0600070205080204" pitchFamily="34" charset="-128"/>
              </a:rPr>
              <a:t>import random</a:t>
            </a:r>
          </a:p>
          <a:p>
            <a:endParaRPr lang="en-US" altLang="zh-CN">
              <a:ea typeface="ＭＳ Ｐゴシック" panose="020B0600070205080204" pitchFamily="34" charset="-128"/>
            </a:endParaRPr>
          </a:p>
          <a:p>
            <a:pPr>
              <a:buFont typeface="Wingdings 3" pitchFamily="2" charset="2"/>
              <a:buNone/>
            </a:pPr>
            <a:r>
              <a:rPr lang="en-US" altLang="zh-CN">
                <a:latin typeface="Courier" pitchFamily="2" charset="0"/>
                <a:ea typeface="ＭＳ Ｐゴシック" panose="020B0600070205080204" pitchFamily="34" charset="-128"/>
              </a:rPr>
              <a:t>randint(a,b)</a:t>
            </a:r>
          </a:p>
          <a:p>
            <a:r>
              <a:rPr lang="en-US" altLang="zh-CN">
                <a:ea typeface="ＭＳ Ｐゴシック" panose="020B0600070205080204" pitchFamily="34" charset="-128"/>
              </a:rPr>
              <a:t>Returns a random integer, x, in the range a &lt;= x &lt;= b.</a:t>
            </a:r>
          </a:p>
          <a:p>
            <a:pPr lvl="2"/>
            <a:endParaRPr lang="en-US" altLang="zh-CN">
              <a:ea typeface="ＭＳ Ｐゴシック" panose="020B0600070205080204" pitchFamily="34" charset="-128"/>
            </a:endParaRPr>
          </a:p>
          <a:p>
            <a:pPr>
              <a:buFont typeface="Wingdings 3" pitchFamily="2" charset="2"/>
              <a:buNone/>
            </a:pPr>
            <a:r>
              <a:rPr lang="en-US" altLang="zh-CN">
                <a:latin typeface="Courier" pitchFamily="2" charset="0"/>
                <a:ea typeface="ＭＳ Ｐゴシック" panose="020B0600070205080204" pitchFamily="34" charset="-128"/>
              </a:rPr>
              <a:t>random()</a:t>
            </a:r>
          </a:p>
          <a:p>
            <a:r>
              <a:rPr lang="en-US" altLang="zh-CN">
                <a:ea typeface="ＭＳ Ｐゴシック" panose="020B0600070205080204" pitchFamily="34" charset="-128"/>
              </a:rPr>
              <a:t>Returns a random number in the range [0.0, 1.0).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15EF15-723B-A793-CE0F-36E0DCF4A684}"/>
                  </a:ext>
                </a:extLst>
              </p:cNvPr>
              <p:cNvSpPr txBox="1"/>
              <p:nvPr/>
            </p:nvSpPr>
            <p:spPr>
              <a:xfrm>
                <a:off x="566383" y="336224"/>
                <a:ext cx="6100548" cy="37906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>
                    <a:latin typeface="SimSun" panose="02010600030101010101" pitchFamily="2" charset="-122"/>
                    <a:ea typeface="SimSun" panose="02010600030101010101" pitchFamily="2" charset="-122"/>
                  </a:rPr>
                  <a:t>编写程序来计算中彩票的概率. 彩票规则如下</a:t>
                </a:r>
                <a:r>
                  <a:rPr lang="zh-CN" altLang="en-US" sz="2400">
                    <a:latin typeface="SimSun" panose="02010600030101010101" pitchFamily="2" charset="-122"/>
                    <a:ea typeface="SimSun" panose="02010600030101010101" pitchFamily="2" charset="-122"/>
                  </a:rPr>
                  <a:t>：</a:t>
                </a:r>
                <a:endParaRPr lang="en-US" altLang="zh-CN" sz="24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endParaRPr lang="en-US" sz="24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r>
                  <a:rPr lang="en-US" sz="2400">
                    <a:latin typeface="SimSun" panose="02010600030101010101" pitchFamily="2" charset="-122"/>
                    <a:ea typeface="SimSun" panose="02010600030101010101" pitchFamily="2" charset="-122"/>
                  </a:rPr>
                  <a:t>从</a:t>
                </a:r>
                <a:r>
                  <a:rPr lang="en-US" altLang="zh-CN" sz="2400">
                    <a:latin typeface="SimSun" panose="02010600030101010101" pitchFamily="2" charset="-122"/>
                    <a:ea typeface="SimSun" panose="02010600030101010101" pitchFamily="2" charset="-122"/>
                  </a:rPr>
                  <a:t>1-20</a:t>
                </a:r>
                <a:r>
                  <a:rPr lang="en-US" sz="2400">
                    <a:latin typeface="SimSun" panose="02010600030101010101" pitchFamily="2" charset="-122"/>
                    <a:ea typeface="SimSun" panose="02010600030101010101" pitchFamily="2" charset="-122"/>
                  </a:rPr>
                  <a:t>选择4</a:t>
                </a:r>
                <a:r>
                  <a:rPr lang="zh-CN" altLang="en-US" sz="2400">
                    <a:latin typeface="SimSun" panose="02010600030101010101" pitchFamily="2" charset="-122"/>
                    <a:ea typeface="SimSun" panose="02010600030101010101" pitchFamily="2" charset="-122"/>
                  </a:rPr>
                  <a:t>个数，如果每个数字都正确则中奖。请计算中奖的概率。</a:t>
                </a:r>
                <a:endParaRPr lang="en-US" altLang="zh-CN" sz="24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endParaRPr lang="en-US" sz="24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r>
                  <a:rPr lang="en-US" sz="2400">
                    <a:latin typeface="SimSun" panose="02010600030101010101" pitchFamily="2" charset="-122"/>
                    <a:ea typeface="SimSun" panose="02010600030101010101" pitchFamily="2" charset="-122"/>
                  </a:rPr>
                  <a:t>从n个数中选择k个数所有可能性的数量是</a:t>
                </a:r>
                <a:r>
                  <a:rPr lang="zh-CN" altLang="en-US" sz="2400">
                    <a:latin typeface="SimSun" panose="02010600030101010101" pitchFamily="2" charset="-122"/>
                    <a:ea typeface="SimSun" panose="02010600030101010101" pitchFamily="2" charset="-122"/>
                  </a:rPr>
                  <a:t>：</a:t>
                </a:r>
                <a:endParaRPr lang="en-US" altLang="zh-CN" sz="24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endParaRPr lang="en-US" sz="24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n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!</m:t>
                          </m:r>
                        </m:num>
                        <m:den>
                          <m:r>
                            <a:rPr lang="en-US" sz="2400" b="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!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𝑛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400" b="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4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15EF15-723B-A793-CE0F-36E0DCF4A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83" y="336224"/>
                <a:ext cx="6100548" cy="3790653"/>
              </a:xfrm>
              <a:prstGeom prst="rect">
                <a:avLst/>
              </a:prstGeom>
              <a:blipFill>
                <a:blip r:embed="rId2"/>
                <a:stretch>
                  <a:fillRect l="-1660" t="-1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448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THAT’S ALL FOR TODAY</a:t>
            </a: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51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2">
            <a:extLst>
              <a:ext uri="{FF2B5EF4-FFF2-40B4-BE49-F238E27FC236}">
                <a16:creationId xmlns:a16="http://schemas.microsoft.com/office/drawing/2014/main" id="{01F57BB0-D681-1A56-5520-5D248E2200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anose="020B0600070205080204" pitchFamily="34" charset="-128"/>
              </a:rPr>
              <a:t>Using the Math Library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D6555F0-5EC7-CD57-EDE2-B04180D699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ＭＳ Ｐゴシック" panose="020B0600070205080204" pitchFamily="34" charset="-128"/>
              </a:rPr>
              <a:t>writing  a program to compute the roots of a quadratic equation:</a:t>
            </a:r>
            <a:br>
              <a:rPr lang="en-US" altLang="zh-CN" dirty="0">
                <a:ea typeface="ＭＳ Ｐゴシック" panose="020B0600070205080204" pitchFamily="34" charset="-128"/>
              </a:rPr>
            </a:br>
            <a:br>
              <a:rPr lang="en-US" altLang="zh-CN" dirty="0">
                <a:ea typeface="ＭＳ Ｐゴシック" panose="020B0600070205080204" pitchFamily="34" charset="-128"/>
              </a:rPr>
            </a:br>
            <a:br>
              <a:rPr lang="en-US" altLang="zh-CN" dirty="0">
                <a:ea typeface="ＭＳ Ｐゴシック" panose="020B0600070205080204" pitchFamily="34" charset="-128"/>
              </a:rPr>
            </a:br>
            <a:endParaRPr lang="en-US" altLang="zh-CN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zh-CN" dirty="0">
                <a:ea typeface="ＭＳ Ｐゴシック" panose="020B0600070205080204" pitchFamily="34" charset="-128"/>
              </a:rPr>
              <a:t>The only part of this we don</a:t>
            </a:r>
            <a:r>
              <a:rPr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’</a:t>
            </a:r>
            <a:r>
              <a:rPr lang="en-US" altLang="zh-CN" dirty="0">
                <a:ea typeface="ＭＳ Ｐゴシック" panose="020B0600070205080204" pitchFamily="34" charset="-128"/>
              </a:rPr>
              <a:t>t know how to do is find a square root</a:t>
            </a:r>
            <a:r>
              <a:rPr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…</a:t>
            </a:r>
            <a:r>
              <a:rPr lang="en-US" altLang="zh-CN" dirty="0">
                <a:ea typeface="ＭＳ Ｐゴシック" panose="020B0600070205080204" pitchFamily="34" charset="-128"/>
              </a:rPr>
              <a:t> but it</a:t>
            </a:r>
            <a:r>
              <a:rPr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’</a:t>
            </a:r>
            <a:r>
              <a:rPr lang="en-US" altLang="zh-CN" dirty="0">
                <a:ea typeface="ＭＳ Ｐゴシック" panose="020B0600070205080204" pitchFamily="34" charset="-128"/>
              </a:rPr>
              <a:t>s in the math library.</a:t>
            </a:r>
          </a:p>
        </p:txBody>
      </p:sp>
      <p:graphicFrame>
        <p:nvGraphicFramePr>
          <p:cNvPr id="55298" name="Object 4">
            <a:extLst>
              <a:ext uri="{FF2B5EF4-FFF2-40B4-BE49-F238E27FC236}">
                <a16:creationId xmlns:a16="http://schemas.microsoft.com/office/drawing/2014/main" id="{49CDFC26-630C-3957-DEA6-BBD88A48BB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2209801"/>
          <a:ext cx="25146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92400" imgH="10236200" progId="Equation.DSMT4">
                  <p:embed/>
                </p:oleObj>
              </mc:Choice>
              <mc:Fallback>
                <p:oleObj name="Equation" r:id="rId2" imgW="28092400" imgH="10236200" progId="Equation.DSMT4">
                  <p:embed/>
                  <p:pic>
                    <p:nvPicPr>
                      <p:cNvPr id="55298" name="Object 4">
                        <a:extLst>
                          <a:ext uri="{FF2B5EF4-FFF2-40B4-BE49-F238E27FC236}">
                            <a16:creationId xmlns:a16="http://schemas.microsoft.com/office/drawing/2014/main" id="{49CDFC26-630C-3957-DEA6-BBD88A48BB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09801"/>
                        <a:ext cx="251460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>
            <a:extLst>
              <a:ext uri="{FF2B5EF4-FFF2-40B4-BE49-F238E27FC236}">
                <a16:creationId xmlns:a16="http://schemas.microsoft.com/office/drawing/2014/main" id="{81503DBE-4635-EE59-8063-7E5400562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anose="020B0600070205080204" pitchFamily="34" charset="-128"/>
              </a:rPr>
              <a:t>Using the Math Library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518FC1A-0284-DA76-4C61-7C578AE974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zh-CN">
                <a:ea typeface="ＭＳ Ｐゴシック" panose="020B0600070205080204" pitchFamily="34" charset="-128"/>
              </a:rPr>
              <a:t>To use a library, we need to make sure this line is in our program:</a:t>
            </a:r>
            <a:br>
              <a:rPr lang="en-US" altLang="zh-CN">
                <a:ea typeface="ＭＳ Ｐゴシック" panose="020B0600070205080204" pitchFamily="34" charset="-128"/>
              </a:rPr>
            </a:br>
            <a:r>
              <a:rPr lang="en-US" altLang="zh-CN">
                <a:ea typeface="ＭＳ Ｐゴシック" panose="020B0600070205080204" pitchFamily="34" charset="-128"/>
              </a:rPr>
              <a:t>	</a:t>
            </a:r>
            <a:r>
              <a:rPr lang="en-US" altLang="zh-CN" i="1">
                <a:ea typeface="ＭＳ Ｐゴシック" panose="020B0600070205080204" pitchFamily="34" charset="-128"/>
              </a:rPr>
              <a:t>import math</a:t>
            </a:r>
          </a:p>
          <a:p>
            <a:pPr eaLnBrk="1" hangingPunct="1"/>
            <a:endParaRPr lang="en-US" altLang="zh-CN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zh-CN">
                <a:ea typeface="ＭＳ Ｐゴシック" panose="020B0600070205080204" pitchFamily="34" charset="-128"/>
              </a:rPr>
              <a:t>Importing a library makes whatever functions are defined within it available to the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D1F4-AD3F-14B7-7965-9F1F4360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32" y="146902"/>
            <a:ext cx="11360800" cy="1122400"/>
          </a:xfrm>
        </p:spPr>
        <p:txBody>
          <a:bodyPr/>
          <a:lstStyle/>
          <a:p>
            <a:pPr algn="l"/>
            <a:r>
              <a:rPr lang="zh-CN" altLang="en-US" sz="2400"/>
              <a:t>问：模块究竟是什么？模块和函数有什么区别？</a:t>
            </a:r>
            <a:endParaRPr lang="en-US" sz="24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A379B0E-9FEA-52BE-30D3-81AF39AC0EDB}"/>
              </a:ext>
            </a:extLst>
          </p:cNvPr>
          <p:cNvSpPr txBox="1">
            <a:spLocks/>
          </p:cNvSpPr>
          <p:nvPr/>
        </p:nvSpPr>
        <p:spPr>
          <a:xfrm>
            <a:off x="248332" y="1801565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zh-CN" altLang="en-US" sz="2400" kern="0"/>
              <a:t>答：</a:t>
            </a:r>
            <a:r>
              <a:rPr lang="zh-CN" altLang="en-US" sz="2400" b="1" kern="0">
                <a:solidFill>
                  <a:srgbClr val="FF0000"/>
                </a:solidFill>
              </a:rPr>
              <a:t>模块通常包含一组具有特定功能函数</a:t>
            </a:r>
            <a:r>
              <a:rPr lang="zh-CN" altLang="en-US" sz="2400" kern="0"/>
              <a:t>，其它程序可以导入这个模块来使用这些函数。</a:t>
            </a:r>
            <a:endParaRPr lang="en-US" altLang="zh-CN" sz="2400" kern="0"/>
          </a:p>
          <a:p>
            <a:pPr algn="l"/>
            <a:endParaRPr lang="en-US" altLang="zh-CN" sz="2400" kern="0"/>
          </a:p>
          <a:p>
            <a:pPr algn="l"/>
            <a:r>
              <a:rPr lang="en-US" altLang="zh-CN" sz="2400" kern="0"/>
              <a:t>Python</a:t>
            </a:r>
            <a:r>
              <a:rPr lang="zh-CN" altLang="en-US" sz="2400" kern="0"/>
              <a:t>标准库包含了很多模块，例如操作系统、数据库、图像处理、电子邮件、网页设计</a:t>
            </a:r>
            <a:r>
              <a:rPr lang="en-US" altLang="zh-CN" sz="2400" kern="0"/>
              <a:t>……</a:t>
            </a:r>
            <a:r>
              <a:rPr lang="zh-CN" altLang="en-US" sz="2400" kern="0"/>
              <a:t>每一个模块都包含很多函数。</a:t>
            </a:r>
          </a:p>
        </p:txBody>
      </p:sp>
    </p:spTree>
    <p:extLst>
      <p:ext uri="{BB962C8B-B14F-4D97-AF65-F5344CB8AC3E}">
        <p14:creationId xmlns:p14="http://schemas.microsoft.com/office/powerpoint/2010/main" val="306789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D1F4-AD3F-14B7-7965-9F1F4360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32" y="146902"/>
            <a:ext cx="11360800" cy="1122400"/>
          </a:xfrm>
        </p:spPr>
        <p:txBody>
          <a:bodyPr/>
          <a:lstStyle/>
          <a:p>
            <a:pPr algn="l"/>
            <a:r>
              <a:rPr lang="zh-CN" altLang="en-US" sz="2400"/>
              <a:t>问：那</a:t>
            </a:r>
            <a:r>
              <a:rPr lang="en-US" altLang="zh-CN" sz="2400"/>
              <a:t>math</a:t>
            </a:r>
            <a:r>
              <a:rPr lang="zh-CN" altLang="en-US" sz="2400"/>
              <a:t>模块也包含很多函数吗？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27508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D1F4-AD3F-14B7-7965-9F1F4360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32" y="146902"/>
            <a:ext cx="11360800" cy="1122400"/>
          </a:xfrm>
        </p:spPr>
        <p:txBody>
          <a:bodyPr/>
          <a:lstStyle/>
          <a:p>
            <a:pPr algn="l"/>
            <a:r>
              <a:rPr lang="zh-CN" altLang="en-US" sz="2400"/>
              <a:t>问：那</a:t>
            </a:r>
            <a:r>
              <a:rPr lang="en-US" altLang="zh-CN" sz="2400"/>
              <a:t>math</a:t>
            </a:r>
            <a:r>
              <a:rPr lang="zh-CN" altLang="en-US" sz="2400"/>
              <a:t>模块也包含很多函数吗？</a:t>
            </a:r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B818FD-C086-E4D5-6CA1-692B8079A0BC}"/>
              </a:ext>
            </a:extLst>
          </p:cNvPr>
          <p:cNvSpPr txBox="1"/>
          <p:nvPr/>
        </p:nvSpPr>
        <p:spPr>
          <a:xfrm>
            <a:off x="248332" y="1494767"/>
            <a:ext cx="610054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math.pow(x,y)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次幂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math.fabs(x)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的绝对值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math.sin(x) 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的正弦值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math.cos(x) 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的余弦值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math.sqrt(x)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的算术平方根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math.factorial(x): 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的阶乘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endParaRPr lang="zh-CN" alt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334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>
            <a:extLst>
              <a:ext uri="{FF2B5EF4-FFF2-40B4-BE49-F238E27FC236}">
                <a16:creationId xmlns:a16="http://schemas.microsoft.com/office/drawing/2014/main" id="{9C491B03-B885-6BD6-B264-89F780989B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anose="020B0600070205080204" pitchFamily="34" charset="-128"/>
              </a:rPr>
              <a:t>Using the Math Library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E485B59-EAA6-858D-C7FE-7DF91405A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zh-CN">
                <a:ea typeface="ＭＳ Ｐゴシック" panose="020B0600070205080204" pitchFamily="34" charset="-128"/>
              </a:rPr>
              <a:t>To access the sqrt library routine, we need to access it as </a:t>
            </a:r>
            <a:r>
              <a:rPr lang="en-US" altLang="zh-CN" i="1">
                <a:ea typeface="ＭＳ Ｐゴシック" panose="020B0600070205080204" pitchFamily="34" charset="-128"/>
              </a:rPr>
              <a:t>math.sqrt(x)</a:t>
            </a:r>
            <a:endParaRPr lang="en-US" altLang="zh-CN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zh-CN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zh-CN">
                <a:ea typeface="ＭＳ Ｐゴシック" panose="020B0600070205080204" pitchFamily="34" charset="-128"/>
              </a:rPr>
              <a:t>Using this dot notation tells Python to use the sqrt function found in the math library module.</a:t>
            </a:r>
          </a:p>
          <a:p>
            <a:pPr eaLnBrk="1" hangingPunct="1"/>
            <a:endParaRPr lang="en-US" altLang="zh-CN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zh-CN">
                <a:ea typeface="ＭＳ Ｐゴシック" panose="020B0600070205080204" pitchFamily="34" charset="-128"/>
              </a:rPr>
              <a:t>To calculate the root, you can do</a:t>
            </a:r>
            <a:br>
              <a:rPr lang="en-US" altLang="zh-CN">
                <a:ea typeface="ＭＳ Ｐゴシック" panose="020B0600070205080204" pitchFamily="34" charset="-128"/>
              </a:rPr>
            </a:br>
            <a:r>
              <a:rPr lang="en-US" altLang="zh-CN">
                <a:ea typeface="ＭＳ Ｐゴシック" panose="020B0600070205080204" pitchFamily="34" charset="-128"/>
              </a:rPr>
              <a:t>discRoot = math.sqrt(b*b </a:t>
            </a:r>
            <a:r>
              <a:rPr lang="en-US" altLang="zh-CN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–</a:t>
            </a:r>
            <a:r>
              <a:rPr lang="en-US" altLang="zh-CN">
                <a:ea typeface="ＭＳ Ｐゴシック" panose="020B0600070205080204" pitchFamily="34" charset="-128"/>
              </a:rPr>
              <a:t> 4*a*c)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4">
            <a:extLst>
              <a:ext uri="{FF2B5EF4-FFF2-40B4-BE49-F238E27FC236}">
                <a16:creationId xmlns:a16="http://schemas.microsoft.com/office/drawing/2014/main" id="{98E25ACD-DA6A-0C08-A1D0-5980D70D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9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9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9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9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464653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Python Programming, 2/e</a:t>
            </a:r>
          </a:p>
        </p:txBody>
      </p:sp>
      <p:sp>
        <p:nvSpPr>
          <p:cNvPr id="59395" name="Slide Number Placeholder 5">
            <a:extLst>
              <a:ext uri="{FF2B5EF4-FFF2-40B4-BE49-F238E27FC236}">
                <a16:creationId xmlns:a16="http://schemas.microsoft.com/office/drawing/2014/main" id="{E68E98EE-70B2-8747-E29D-D13D4FDC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9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9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9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9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4196601-7464-1340-9A10-840E2C845D51}" type="slidenum">
              <a:rPr lang="en-US" altLang="zh-CN" sz="1400">
                <a:solidFill>
                  <a:srgbClr val="464653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 sz="1400">
              <a:solidFill>
                <a:srgbClr val="464653"/>
              </a:solidFill>
            </a:endParaRPr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CA3B5938-EA1E-E69C-C9B7-FA40861EAE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anose="020B0600070205080204" pitchFamily="34" charset="-128"/>
              </a:rPr>
              <a:t>The Limits of Int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CA0498A4-13FC-082F-091A-8CF2E34741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ＭＳ Ｐゴシック" panose="020B0600070205080204" pitchFamily="34" charset="-128"/>
              </a:rPr>
              <a:t> import math</a:t>
            </a:r>
          </a:p>
          <a:p>
            <a:pPr eaLnBrk="1" hangingPunct="1"/>
            <a:r>
              <a:rPr lang="en-US" altLang="zh-CN" dirty="0">
                <a:ea typeface="ＭＳ Ｐゴシック" panose="020B0600070205080204" pitchFamily="34" charset="-128"/>
              </a:rPr>
              <a:t> </a:t>
            </a:r>
            <a:r>
              <a:rPr lang="en-US" altLang="zh-CN" dirty="0" err="1">
                <a:ea typeface="ＭＳ Ｐゴシック" panose="020B0600070205080204" pitchFamily="34" charset="-128"/>
              </a:rPr>
              <a:t>math.factorial</a:t>
            </a:r>
            <a:r>
              <a:rPr lang="en-US" altLang="zh-CN" dirty="0">
                <a:ea typeface="ＭＳ Ｐゴシック" panose="020B0600070205080204" pitchFamily="34" charset="-128"/>
              </a:rPr>
              <a:t>(100)</a:t>
            </a:r>
          </a:p>
          <a:p>
            <a:pPr eaLnBrk="1" hangingPunct="1"/>
            <a:r>
              <a:rPr lang="en-US" altLang="zh-CN" dirty="0">
                <a:ea typeface="ＭＳ Ｐゴシック" panose="020B0600070205080204" pitchFamily="34" charset="-128"/>
              </a:rPr>
              <a:t>93326215443944152681699238856266700490715968264381621468592963895217599993229915608941463976156518286253697920827223758251185210916864000000000000000000000000</a:t>
            </a:r>
          </a:p>
          <a:p>
            <a:pPr eaLnBrk="1" hangingPunct="1"/>
            <a:r>
              <a:rPr lang="en-US" altLang="zh-CN" dirty="0">
                <a:ea typeface="ＭＳ Ｐゴシック" panose="020B0600070205080204" pitchFamily="34" charset="-128"/>
              </a:rPr>
              <a:t> </a:t>
            </a:r>
          </a:p>
          <a:p>
            <a:pPr eaLnBrk="1" hangingPunct="1"/>
            <a:endParaRPr lang="en-US" altLang="zh-CN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zh-CN" dirty="0">
                <a:ea typeface="ＭＳ Ｐゴシック" panose="020B0600070205080204" pitchFamily="34" charset="-128"/>
              </a:rPr>
              <a:t>Wow! That</a:t>
            </a:r>
            <a:r>
              <a:rPr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’</a:t>
            </a:r>
            <a:r>
              <a:rPr lang="en-US" altLang="zh-CN" dirty="0">
                <a:ea typeface="ＭＳ Ｐゴシック" panose="020B0600070205080204" pitchFamily="34" charset="-128"/>
              </a:rPr>
              <a:t>s a pretty big number!</a:t>
            </a:r>
          </a:p>
          <a:p>
            <a:pPr eaLnBrk="1" hangingPunct="1"/>
            <a:r>
              <a:rPr lang="en-US" altLang="zh-CN" dirty="0">
                <a:ea typeface="ＭＳ Ｐゴシック" panose="020B0600070205080204" pitchFamily="34" charset="-128"/>
              </a:rPr>
              <a:t>And Python can handle it…..  can Java?</a:t>
            </a:r>
          </a:p>
        </p:txBody>
      </p:sp>
    </p:spTree>
    <p:extLst>
      <p:ext uri="{BB962C8B-B14F-4D97-AF65-F5344CB8AC3E}">
        <p14:creationId xmlns:p14="http://schemas.microsoft.com/office/powerpoint/2010/main" val="16243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4564</TotalTime>
  <Words>1476</Words>
  <Application>Microsoft Macintosh PowerPoint</Application>
  <PresentationFormat>宽屏</PresentationFormat>
  <Paragraphs>175</Paragraphs>
  <Slides>23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9" baseType="lpstr">
      <vt:lpstr>SimSun</vt:lpstr>
      <vt:lpstr>Arial</vt:lpstr>
      <vt:lpstr>Bookman Old Style</vt:lpstr>
      <vt:lpstr>Calibri</vt:lpstr>
      <vt:lpstr>Cambria Math</vt:lpstr>
      <vt:lpstr>Consolas</vt:lpstr>
      <vt:lpstr>Courier</vt:lpstr>
      <vt:lpstr>Gill Sans MT</vt:lpstr>
      <vt:lpstr>Menlo</vt:lpstr>
      <vt:lpstr>Tahoma</vt:lpstr>
      <vt:lpstr>Times New Roman</vt:lpstr>
      <vt:lpstr>Wingdings</vt:lpstr>
      <vt:lpstr>Wingdings 3</vt:lpstr>
      <vt:lpstr>Simple Dark</vt:lpstr>
      <vt:lpstr>Origin</vt:lpstr>
      <vt:lpstr>Equation</vt:lpstr>
      <vt:lpstr>信息技术 第五讲 </vt:lpstr>
      <vt:lpstr>Math library</vt:lpstr>
      <vt:lpstr>Using the Math Library</vt:lpstr>
      <vt:lpstr>Using the Math Library</vt:lpstr>
      <vt:lpstr>问：模块究竟是什么？模块和函数有什么区别？</vt:lpstr>
      <vt:lpstr>问：那math模块也包含很多函数吗？</vt:lpstr>
      <vt:lpstr>问：那math模块也包含很多函数吗？</vt:lpstr>
      <vt:lpstr>Using the Math Library</vt:lpstr>
      <vt:lpstr>The Limits of Int</vt:lpstr>
      <vt:lpstr>问：那math模块也包含很多函数吗？</vt:lpstr>
      <vt:lpstr>问：那math模块也包含很多函数吗？</vt:lpstr>
      <vt:lpstr>问：那math模块也包含很多函数吗？</vt:lpstr>
      <vt:lpstr>问：那math模块也包含很多函数吗？</vt:lpstr>
      <vt:lpstr>问：那math模块也包含很多函数吗？</vt:lpstr>
      <vt:lpstr>问：那math模块也包含很多函数吗？</vt:lpstr>
      <vt:lpstr>问：用户输入a,b,c三个数，输出〖ax〗^2+bx+c=0的解</vt:lpstr>
      <vt:lpstr>问：用户输入a,b,c三个数，输出〖ax〗^2+bx+c=0的解（a不等于0 )</vt:lpstr>
      <vt:lpstr>问：用户输入a,b,c三个数，输出〖ax〗^2+bx+c=0的解（a不等于0 )</vt:lpstr>
      <vt:lpstr>PowerPoint 演示文稿</vt:lpstr>
      <vt:lpstr>PowerPoint 演示文稿</vt:lpstr>
      <vt:lpstr>More about libraries: random library</vt:lpstr>
      <vt:lpstr>PowerPoint 演示文稿</vt:lpstr>
      <vt:lpstr>THAT’S ALL FOR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Tong Hu</dc:creator>
  <cp:lastModifiedBy>Tong Hu</cp:lastModifiedBy>
  <cp:revision>47</cp:revision>
  <dcterms:created xsi:type="dcterms:W3CDTF">2020-08-26T00:26:03Z</dcterms:created>
  <dcterms:modified xsi:type="dcterms:W3CDTF">2023-10-13T14:04:25Z</dcterms:modified>
</cp:coreProperties>
</file>