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1" r:id="rId2"/>
  </p:sldMasterIdLst>
  <p:notesMasterIdLst>
    <p:notesMasterId r:id="rId26"/>
  </p:notesMasterIdLst>
  <p:sldIdLst>
    <p:sldId id="1464" r:id="rId3"/>
    <p:sldId id="1469" r:id="rId4"/>
    <p:sldId id="1478" r:id="rId5"/>
    <p:sldId id="273" r:id="rId6"/>
    <p:sldId id="274" r:id="rId7"/>
    <p:sldId id="296" r:id="rId8"/>
    <p:sldId id="275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1470" r:id="rId18"/>
    <p:sldId id="1471" r:id="rId19"/>
    <p:sldId id="1472" r:id="rId20"/>
    <p:sldId id="1473" r:id="rId21"/>
    <p:sldId id="1474" r:id="rId22"/>
    <p:sldId id="1475" r:id="rId23"/>
    <p:sldId id="1476" r:id="rId24"/>
    <p:sldId id="14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D2E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24"/>
    <p:restoredTop sz="87741"/>
  </p:normalViewPr>
  <p:slideViewPr>
    <p:cSldViewPr snapToGrid="0" snapToObjects="1">
      <p:cViewPr varScale="1">
        <p:scale>
          <a:sx n="85" d="100"/>
          <a:sy n="85" d="100"/>
        </p:scale>
        <p:origin x="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30B36-324D-1040-B497-EB12F0B0E05D}" type="datetimeFigureOut">
              <a:t>2023/11/18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4CB89-4FF6-7749-8054-AA73E053C9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7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bd7760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bd7760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726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bd7760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bd7760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353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FBD26371-9E07-4F19-37A0-12F77FF71B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9BDBA1D6-31DA-2AFC-8C98-7ABDB54C2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5260B940-6AB4-8A5A-0FBA-09EACF2FC0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80382D-032F-F543-960C-E4CF8534B773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 altLang="zh-CN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80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133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9F160D-0B93-B6F2-65F2-F2830DFBF1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B44A3A-320C-3874-8385-CB3E5682CD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33481E-49AC-9D3E-B7CC-51F23EBAE1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6A1207-B2F4-684A-B8B5-A93EC17594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730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4F4F69-971F-2BDA-C0E9-2362C45644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B0875A-531F-E85E-EF1B-18D0A197FB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A852C7C-25F6-29D4-4B41-F4851BDCEB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3A458D-B52F-3549-AE46-5F43B3C361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976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1035F8-7477-9649-A93F-4809CB3A66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470FD8-4488-C4BE-8292-971656E0B6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65808CF-F90E-261D-9CA3-EF621F587A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45335-B359-E54B-890F-309CEE6999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2587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98C094-2A88-6D7E-60D0-D9256BDC0B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74C32-8C24-A1B6-AFDD-D5AA80B71A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AA1CC-4A54-2C0A-44C8-7D607B70EC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0291E3-2187-444B-A6B4-CF8CEE0B67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7971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122694A-16DA-40BF-69EE-FFD83E0585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3FEB058-CB84-9FA0-7F95-12D4D97EDE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D3333F8-1866-9A8A-61C1-E5BEC5354C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3D0C8-8435-4245-BF8E-9D75A827BF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98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02E79DC-A168-9BAE-2450-19B979B358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E6260DB-8FF6-4832-3FC8-A1BF704868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045CF9-2973-B455-5D5E-21EAB8A1D4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151A02-FFB5-C740-8E68-08E3AA8415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778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F010BB8-2BD4-9EB5-BD30-0EE04C357D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93A7BD7-8C78-4C54-2713-9D9A093DEB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72D0C0A-23B2-558A-678A-9381D228C0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2F006F-3B57-814D-9508-818E32F215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6039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DB1BC-683E-1679-933A-1034179F19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C5820E-A775-70E8-E536-23F766235D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ADA5B5-FA9A-2EFF-01B5-44229C88C3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9E2B8C-1F33-EE46-82AC-872AFAA108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664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0CFCEF-4B23-C262-BE8E-A748AAABA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C2D310-848C-2D85-0C95-4586DBD823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469995-B8A0-FD0A-8A40-B87D20FF2D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C3F8F5-CF2F-C34C-8659-2FADA3E659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558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70CB0D-80B2-278D-0FE5-4D16043A55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7866B1-E43E-14F7-909C-FF56B43EC8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D5BCC2F-6ACE-3610-DE06-812718FFE5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431CDE-4E45-4C4C-B179-195BA7B57C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525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39800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BBC0923-F565-DCF6-2678-7A9DD30F0C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01192A-C946-133A-FE71-4820155FA9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1EA6E9-53B2-9077-F6B7-FA29B68F85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8764DC-4753-3D43-8980-374CF4C518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21016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4584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8316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125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260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671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592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790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049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16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29747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1CAC10E-E868-C8AF-82F8-30A432DF2E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5FCD2D5-08C3-089D-7001-522A6E11A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46C2252-D7D6-40D4-F788-B205E53F5CE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496DAE9-72D4-48DA-24E9-00A408048C5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F029C0B-69D3-DF40-109B-040E4D6DB46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207D9B4-76F9-5C49-9B26-0B4FBFBDCD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70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 err="1"/>
              <a:t>信息技术</a:t>
            </a:r>
            <a:r>
              <a:rPr lang="zh-CN" altLang="en-US" dirty="0" err="1"/>
              <a:t> </a:t>
            </a:r>
            <a:r>
              <a:rPr lang="en-US" dirty="0" err="1"/>
              <a:t>第九讲</a:t>
            </a:r>
            <a:br>
              <a:rPr lang="en-US" dirty="0" err="1"/>
            </a:br>
            <a:endParaRPr dirty="0"/>
          </a:p>
        </p:txBody>
      </p:sp>
      <p:pic>
        <p:nvPicPr>
          <p:cNvPr id="5" name="Picture 4" descr="long_logo">
            <a:extLst>
              <a:ext uri="{FF2B5EF4-FFF2-40B4-BE49-F238E27FC236}">
                <a16:creationId xmlns:a16="http://schemas.microsoft.com/office/drawing/2014/main" id="{D7082FA4-023F-4A47-9496-5C807BF43E1F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4" y="368934"/>
            <a:ext cx="3517979" cy="914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9EED51-90AC-362B-8982-200E0C4E80C9}"/>
              </a:ext>
            </a:extLst>
          </p:cNvPr>
          <p:cNvSpPr txBox="1"/>
          <p:nvPr/>
        </p:nvSpPr>
        <p:spPr>
          <a:xfrm>
            <a:off x="4072053" y="3759367"/>
            <a:ext cx="404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循环结构</a:t>
            </a:r>
          </a:p>
        </p:txBody>
      </p:sp>
    </p:spTree>
    <p:extLst>
      <p:ext uri="{BB962C8B-B14F-4D97-AF65-F5344CB8AC3E}">
        <p14:creationId xmlns:p14="http://schemas.microsoft.com/office/powerpoint/2010/main" val="140072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E2776680-FB8F-C4E9-AE29-C40BFC169D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762000"/>
          </a:xfrm>
        </p:spPr>
        <p:txBody>
          <a:bodyPr/>
          <a:lstStyle/>
          <a:p>
            <a:r>
              <a:rPr lang="en-US" altLang="en-US"/>
              <a:t>Trace while Loop, cont.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4DEEC62-D092-209B-12A4-EB419960E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1669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1B500CB5-83C5-1D45-7C19-1BBD02389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447800"/>
            <a:ext cx="6400800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count = 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while (count &lt; 2):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print("Welcome to Python!")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count += 1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8" name="Rectangle 5">
            <a:extLst>
              <a:ext uri="{FF2B5EF4-FFF2-40B4-BE49-F238E27FC236}">
                <a16:creationId xmlns:a16="http://schemas.microsoft.com/office/drawing/2014/main" id="{DFAC194B-E5EB-6894-6233-BE499EA4B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1669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509" name="AutoShape 6">
            <a:extLst>
              <a:ext uri="{FF2B5EF4-FFF2-40B4-BE49-F238E27FC236}">
                <a16:creationId xmlns:a16="http://schemas.microsoft.com/office/drawing/2014/main" id="{878F8975-E3DE-61CA-4E4B-2407A4194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1" y="1219201"/>
            <a:ext cx="3533775" cy="384175"/>
          </a:xfrm>
          <a:prstGeom prst="wedgeRoundRectCallout">
            <a:avLst>
              <a:gd name="adj1" fmla="val -45611"/>
              <a:gd name="adj2" fmla="val 417241"/>
              <a:gd name="adj3" fmla="val 16667"/>
            </a:avLst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Times New Roman" panose="02020603050405020304" pitchFamily="18" charset="0"/>
              </a:rPr>
              <a:t>Print Welcome to Python</a:t>
            </a:r>
          </a:p>
        </p:txBody>
      </p:sp>
      <p:sp>
        <p:nvSpPr>
          <p:cNvPr id="21510" name="Rectangle 8">
            <a:extLst>
              <a:ext uri="{FF2B5EF4-FFF2-40B4-BE49-F238E27FC236}">
                <a16:creationId xmlns:a16="http://schemas.microsoft.com/office/drawing/2014/main" id="{C153A542-1A6B-7440-76B6-AE28BBBF6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300" y="2601962"/>
            <a:ext cx="5105400" cy="384175"/>
          </a:xfrm>
          <a:prstGeom prst="rect">
            <a:avLst/>
          </a:prstGeom>
          <a:solidFill>
            <a:srgbClr val="92D050">
              <a:alpha val="45097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297" name="Rectangle 9">
            <a:extLst>
              <a:ext uri="{FF2B5EF4-FFF2-40B4-BE49-F238E27FC236}">
                <a16:creationId xmlns:a16="http://schemas.microsoft.com/office/drawing/2014/main" id="{0E06633E-63AB-972B-C6CB-F0A2EFEA0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1524000" cy="3810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5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>
                <a:solidFill>
                  <a:sysClr val="windowText" lastClr="000000"/>
                </a:solidFill>
                <a:latin typeface="Forte" pitchFamily="66" charset="0"/>
              </a:rPr>
              <a:t>animation</a:t>
            </a:r>
          </a:p>
        </p:txBody>
      </p:sp>
      <p:sp>
        <p:nvSpPr>
          <p:cNvPr id="21512" name="Slide Number Placeholder 5">
            <a:extLst>
              <a:ext uri="{FF2B5EF4-FFF2-40B4-BE49-F238E27FC236}">
                <a16:creationId xmlns:a16="http://schemas.microsoft.com/office/drawing/2014/main" id="{2895C278-1AE9-0547-1DC9-52CF0A51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5B0BB09E-36F1-B6DB-B80B-738A3305DB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762000"/>
          </a:xfrm>
        </p:spPr>
        <p:txBody>
          <a:bodyPr/>
          <a:lstStyle/>
          <a:p>
            <a:r>
              <a:rPr lang="en-US" altLang="en-US"/>
              <a:t>Trace while Loop, cont.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17FD17AB-040B-FA60-31A7-5AAFD7387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1669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531" name="Rectangle 4">
            <a:extLst>
              <a:ext uri="{FF2B5EF4-FFF2-40B4-BE49-F238E27FC236}">
                <a16:creationId xmlns:a16="http://schemas.microsoft.com/office/drawing/2014/main" id="{8DBFF64D-CF5B-1321-6277-9B4C70DE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447800"/>
            <a:ext cx="6172200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count = 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while (count &lt; 2):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print("Welcome to Python!")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count += 1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B194ADEE-F51E-C306-C66A-E840DBAAA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1669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533" name="AutoShape 6">
            <a:extLst>
              <a:ext uri="{FF2B5EF4-FFF2-40B4-BE49-F238E27FC236}">
                <a16:creationId xmlns:a16="http://schemas.microsoft.com/office/drawing/2014/main" id="{836BE052-F992-2484-4A97-58A40223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219200"/>
            <a:ext cx="3538538" cy="635000"/>
          </a:xfrm>
          <a:prstGeom prst="wedgeRoundRectCallout">
            <a:avLst>
              <a:gd name="adj1" fmla="val -45106"/>
              <a:gd name="adj2" fmla="val 343769"/>
              <a:gd name="adj3" fmla="val 16667"/>
            </a:avLst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Times New Roman" panose="02020603050405020304" pitchFamily="18" charset="0"/>
              </a:rPr>
              <a:t>Increase count by 1</a:t>
            </a:r>
          </a:p>
          <a:p>
            <a:pPr algn="ctr" eaLnBrk="1" hangingPunct="1"/>
            <a:r>
              <a:rPr lang="en-US" altLang="en-US">
                <a:latin typeface="Times New Roman" panose="02020603050405020304" pitchFamily="18" charset="0"/>
              </a:rPr>
              <a:t>count is 1 now</a:t>
            </a:r>
          </a:p>
        </p:txBody>
      </p:sp>
      <p:sp>
        <p:nvSpPr>
          <p:cNvPr id="22534" name="Rectangle 7">
            <a:extLst>
              <a:ext uri="{FF2B5EF4-FFF2-40B4-BE49-F238E27FC236}">
                <a16:creationId xmlns:a16="http://schemas.microsoft.com/office/drawing/2014/main" id="{4CEDACCE-C6F3-EAF1-1D7F-008A720AA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318592"/>
            <a:ext cx="5105400" cy="384175"/>
          </a:xfrm>
          <a:prstGeom prst="rect">
            <a:avLst/>
          </a:prstGeom>
          <a:solidFill>
            <a:srgbClr val="92D050">
              <a:alpha val="45097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3321" name="Rectangle 8">
            <a:extLst>
              <a:ext uri="{FF2B5EF4-FFF2-40B4-BE49-F238E27FC236}">
                <a16:creationId xmlns:a16="http://schemas.microsoft.com/office/drawing/2014/main" id="{27AB60E3-599B-226F-1403-79D85934D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1524000" cy="3810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5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>
                <a:solidFill>
                  <a:sysClr val="windowText" lastClr="000000"/>
                </a:solidFill>
                <a:latin typeface="Forte" pitchFamily="66" charset="0"/>
              </a:rPr>
              <a:t>animation</a:t>
            </a:r>
          </a:p>
        </p:txBody>
      </p:sp>
      <p:sp>
        <p:nvSpPr>
          <p:cNvPr id="22536" name="Slide Number Placeholder 5">
            <a:extLst>
              <a:ext uri="{FF2B5EF4-FFF2-40B4-BE49-F238E27FC236}">
                <a16:creationId xmlns:a16="http://schemas.microsoft.com/office/drawing/2014/main" id="{51003226-4FF0-737C-3914-B9F6DBDD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F8D983B6-5226-AFF1-B55E-934255AED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762000"/>
          </a:xfrm>
        </p:spPr>
        <p:txBody>
          <a:bodyPr/>
          <a:lstStyle/>
          <a:p>
            <a:r>
              <a:rPr lang="en-US" altLang="en-US"/>
              <a:t>Trace while Loop, cont.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BAD1E806-056B-AD1F-54E1-583825366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1669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555" name="Rectangle 4">
            <a:extLst>
              <a:ext uri="{FF2B5EF4-FFF2-40B4-BE49-F238E27FC236}">
                <a16:creationId xmlns:a16="http://schemas.microsoft.com/office/drawing/2014/main" id="{9B8F8986-F2A5-075B-9BDA-97FD1E91A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447800"/>
            <a:ext cx="6532418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count = 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while (count &lt; 2):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print("Welcome to Python!")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count += 1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6" name="Rectangle 5">
            <a:extLst>
              <a:ext uri="{FF2B5EF4-FFF2-40B4-BE49-F238E27FC236}">
                <a16:creationId xmlns:a16="http://schemas.microsoft.com/office/drawing/2014/main" id="{502EF80C-CEC8-C2BE-0E9C-6A49CBEE3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1669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557" name="AutoShape 6">
            <a:extLst>
              <a:ext uri="{FF2B5EF4-FFF2-40B4-BE49-F238E27FC236}">
                <a16:creationId xmlns:a16="http://schemas.microsoft.com/office/drawing/2014/main" id="{07FD9E6D-B093-9DA3-B7C0-A6B867E41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219200"/>
            <a:ext cx="3538538" cy="635000"/>
          </a:xfrm>
          <a:prstGeom prst="wedgeRoundRectCallout">
            <a:avLst>
              <a:gd name="adj1" fmla="val -60454"/>
              <a:gd name="adj2" fmla="val 109250"/>
              <a:gd name="adj3" fmla="val 16667"/>
            </a:avLst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Times New Roman" panose="02020603050405020304" pitchFamily="18" charset="0"/>
              </a:rPr>
              <a:t>(count &lt; 2) is still true since count is 1</a:t>
            </a:r>
          </a:p>
        </p:txBody>
      </p:sp>
      <p:sp>
        <p:nvSpPr>
          <p:cNvPr id="23558" name="Rectangle 7">
            <a:extLst>
              <a:ext uri="{FF2B5EF4-FFF2-40B4-BE49-F238E27FC236}">
                <a16:creationId xmlns:a16="http://schemas.microsoft.com/office/drawing/2014/main" id="{B67030F4-EC86-2EFC-3920-717F7A608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2" y="1854200"/>
            <a:ext cx="5105400" cy="384175"/>
          </a:xfrm>
          <a:prstGeom prst="rect">
            <a:avLst/>
          </a:prstGeom>
          <a:solidFill>
            <a:srgbClr val="92D050">
              <a:alpha val="45097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45" name="Rectangle 8">
            <a:extLst>
              <a:ext uri="{FF2B5EF4-FFF2-40B4-BE49-F238E27FC236}">
                <a16:creationId xmlns:a16="http://schemas.microsoft.com/office/drawing/2014/main" id="{6D09AE76-ECBE-CFE0-12F9-398850685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1524000" cy="3810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5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>
                <a:solidFill>
                  <a:sysClr val="windowText" lastClr="000000"/>
                </a:solidFill>
                <a:latin typeface="Forte" pitchFamily="66" charset="0"/>
              </a:rPr>
              <a:t>animation</a:t>
            </a:r>
          </a:p>
        </p:txBody>
      </p:sp>
      <p:sp>
        <p:nvSpPr>
          <p:cNvPr id="23560" name="Slide Number Placeholder 5">
            <a:extLst>
              <a:ext uri="{FF2B5EF4-FFF2-40B4-BE49-F238E27FC236}">
                <a16:creationId xmlns:a16="http://schemas.microsoft.com/office/drawing/2014/main" id="{ECA776A0-DA02-85AC-0D12-13D853B7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8499FE90-7637-243F-1E57-252BD4FC38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762000"/>
          </a:xfrm>
        </p:spPr>
        <p:txBody>
          <a:bodyPr/>
          <a:lstStyle/>
          <a:p>
            <a:r>
              <a:rPr lang="en-US" altLang="en-US"/>
              <a:t>Trace while Loop, cont.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9C55054C-D21D-7C7E-E198-E2E14667F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1669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579" name="Rectangle 4">
            <a:extLst>
              <a:ext uri="{FF2B5EF4-FFF2-40B4-BE49-F238E27FC236}">
                <a16:creationId xmlns:a16="http://schemas.microsoft.com/office/drawing/2014/main" id="{9A1C94EE-21C6-DFF1-63D0-D691AC975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447800"/>
            <a:ext cx="6019800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count = 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while (count &lt; 2):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print("Welcome to Python!")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count += 1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0" name="Rectangle 5">
            <a:extLst>
              <a:ext uri="{FF2B5EF4-FFF2-40B4-BE49-F238E27FC236}">
                <a16:creationId xmlns:a16="http://schemas.microsoft.com/office/drawing/2014/main" id="{58A3F080-0247-B9A4-C6E1-22B43797F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1669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581" name="AutoShape 6">
            <a:extLst>
              <a:ext uri="{FF2B5EF4-FFF2-40B4-BE49-F238E27FC236}">
                <a16:creationId xmlns:a16="http://schemas.microsoft.com/office/drawing/2014/main" id="{CA5661B5-1865-190C-EC11-1943509A3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219200"/>
            <a:ext cx="3538538" cy="635000"/>
          </a:xfrm>
          <a:prstGeom prst="wedgeRoundRectCallout">
            <a:avLst>
              <a:gd name="adj1" fmla="val -51190"/>
              <a:gd name="adj2" fmla="val 230347"/>
              <a:gd name="adj3" fmla="val 16667"/>
            </a:avLst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Times New Roman" panose="02020603050405020304" pitchFamily="18" charset="0"/>
              </a:rPr>
              <a:t>Print Welcome to </a:t>
            </a:r>
            <a:r>
              <a:rPr lang="en-US" altLang="en-US" dirty="0" err="1">
                <a:latin typeface="Times New Roman" panose="02020603050405020304" pitchFamily="18" charset="0"/>
              </a:rPr>
              <a:t>Pyhon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4582" name="Rectangle 7">
            <a:extLst>
              <a:ext uri="{FF2B5EF4-FFF2-40B4-BE49-F238E27FC236}">
                <a16:creationId xmlns:a16="http://schemas.microsoft.com/office/drawing/2014/main" id="{D4DB2ADE-421B-6BD0-4B0B-F206C261D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598885"/>
            <a:ext cx="5181600" cy="400050"/>
          </a:xfrm>
          <a:prstGeom prst="rect">
            <a:avLst/>
          </a:prstGeom>
          <a:solidFill>
            <a:srgbClr val="92D050">
              <a:alpha val="45097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369" name="Rectangle 8">
            <a:extLst>
              <a:ext uri="{FF2B5EF4-FFF2-40B4-BE49-F238E27FC236}">
                <a16:creationId xmlns:a16="http://schemas.microsoft.com/office/drawing/2014/main" id="{E98274CE-2C1F-8AAB-943D-65DFEA5BA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1524000" cy="3810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5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>
                <a:solidFill>
                  <a:sysClr val="windowText" lastClr="000000"/>
                </a:solidFill>
                <a:latin typeface="Forte" pitchFamily="66" charset="0"/>
              </a:rPr>
              <a:t>animation</a:t>
            </a:r>
          </a:p>
        </p:txBody>
      </p:sp>
      <p:sp>
        <p:nvSpPr>
          <p:cNvPr id="24584" name="Slide Number Placeholder 5">
            <a:extLst>
              <a:ext uri="{FF2B5EF4-FFF2-40B4-BE49-F238E27FC236}">
                <a16:creationId xmlns:a16="http://schemas.microsoft.com/office/drawing/2014/main" id="{47E98BD6-29EE-4CDD-4CD4-AB53B07D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9F3D79A5-EBB0-46C4-C944-D43515E93B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762000"/>
          </a:xfrm>
        </p:spPr>
        <p:txBody>
          <a:bodyPr/>
          <a:lstStyle/>
          <a:p>
            <a:r>
              <a:rPr lang="en-US" altLang="en-US"/>
              <a:t>Trace while Loop, cont.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0F7F7FCF-4804-F9DD-45BF-BFA9BD9C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1669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1E75B5BB-D3C4-D950-D4A7-B96728BF0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447800"/>
            <a:ext cx="6985000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count = 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while (count &lt; 2):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print("Welcome to Python!")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count += 1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4" name="Rectangle 5">
            <a:extLst>
              <a:ext uri="{FF2B5EF4-FFF2-40B4-BE49-F238E27FC236}">
                <a16:creationId xmlns:a16="http://schemas.microsoft.com/office/drawing/2014/main" id="{A0E745EF-4C44-000C-1415-587BC0006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1669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05" name="AutoShape 6">
            <a:extLst>
              <a:ext uri="{FF2B5EF4-FFF2-40B4-BE49-F238E27FC236}">
                <a16:creationId xmlns:a16="http://schemas.microsoft.com/office/drawing/2014/main" id="{7060C3A2-D50D-9EEF-408F-9F7B67C4A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219200"/>
            <a:ext cx="3538538" cy="635000"/>
          </a:xfrm>
          <a:prstGeom prst="wedgeRoundRectCallout">
            <a:avLst>
              <a:gd name="adj1" fmla="val -40574"/>
              <a:gd name="adj2" fmla="val 332741"/>
              <a:gd name="adj3" fmla="val 16667"/>
            </a:avLst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Times New Roman" panose="02020603050405020304" pitchFamily="18" charset="0"/>
              </a:rPr>
              <a:t>Increase count by 1</a:t>
            </a:r>
          </a:p>
          <a:p>
            <a:pPr algn="ctr" eaLnBrk="1" hangingPunct="1"/>
            <a:r>
              <a:rPr lang="en-US" altLang="en-US">
                <a:latin typeface="Times New Roman" panose="02020603050405020304" pitchFamily="18" charset="0"/>
              </a:rPr>
              <a:t>count is 2 now</a:t>
            </a:r>
          </a:p>
        </p:txBody>
      </p:sp>
      <p:sp>
        <p:nvSpPr>
          <p:cNvPr id="25606" name="Rectangle 8">
            <a:extLst>
              <a:ext uri="{FF2B5EF4-FFF2-40B4-BE49-F238E27FC236}">
                <a16:creationId xmlns:a16="http://schemas.microsoft.com/office/drawing/2014/main" id="{D0B20D7C-6A57-B905-2DB8-78359C44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241" y="3371949"/>
            <a:ext cx="5368925" cy="384175"/>
          </a:xfrm>
          <a:prstGeom prst="rect">
            <a:avLst/>
          </a:prstGeom>
          <a:solidFill>
            <a:srgbClr val="92D050">
              <a:alpha val="45097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393" name="Rectangle 9">
            <a:extLst>
              <a:ext uri="{FF2B5EF4-FFF2-40B4-BE49-F238E27FC236}">
                <a16:creationId xmlns:a16="http://schemas.microsoft.com/office/drawing/2014/main" id="{991C6AF5-39F2-E246-17A0-619030795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1524000" cy="3810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5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>
                <a:solidFill>
                  <a:sysClr val="windowText" lastClr="000000"/>
                </a:solidFill>
                <a:latin typeface="Forte" pitchFamily="66" charset="0"/>
              </a:rPr>
              <a:t>animation</a:t>
            </a:r>
          </a:p>
        </p:txBody>
      </p:sp>
      <p:sp>
        <p:nvSpPr>
          <p:cNvPr id="25608" name="Slide Number Placeholder 5">
            <a:extLst>
              <a:ext uri="{FF2B5EF4-FFF2-40B4-BE49-F238E27FC236}">
                <a16:creationId xmlns:a16="http://schemas.microsoft.com/office/drawing/2014/main" id="{D1C73D21-B4B6-CB65-A581-4BDB2C36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5D7DA8BE-9C3D-ACAE-C77E-E880066A7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762000"/>
          </a:xfrm>
        </p:spPr>
        <p:txBody>
          <a:bodyPr/>
          <a:lstStyle/>
          <a:p>
            <a:r>
              <a:rPr lang="en-US" altLang="en-US"/>
              <a:t>Trace while Loop, cont.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972B04ED-285D-25FA-DCD3-FA4F33CAC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1669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2F06E2C3-3232-359F-D7BA-997E63CD0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447800"/>
            <a:ext cx="6172200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count = 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while (count &lt; 2):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print("Welcome to Python!")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count += 1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8" name="Rectangle 5">
            <a:extLst>
              <a:ext uri="{FF2B5EF4-FFF2-40B4-BE49-F238E27FC236}">
                <a16:creationId xmlns:a16="http://schemas.microsoft.com/office/drawing/2014/main" id="{AA0E54D2-DACB-A04D-9C0B-E169D2DC5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1669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29" name="AutoShape 6">
            <a:extLst>
              <a:ext uri="{FF2B5EF4-FFF2-40B4-BE49-F238E27FC236}">
                <a16:creationId xmlns:a16="http://schemas.microsoft.com/office/drawing/2014/main" id="{E6975F12-BA3C-573C-4727-35160477C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6564" y="1201738"/>
            <a:ext cx="3538537" cy="635000"/>
          </a:xfrm>
          <a:prstGeom prst="wedgeRoundRectCallout">
            <a:avLst>
              <a:gd name="adj1" fmla="val -63639"/>
              <a:gd name="adj2" fmla="val 110750"/>
              <a:gd name="adj3" fmla="val 16667"/>
            </a:avLst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Times New Roman" panose="02020603050405020304" pitchFamily="18" charset="0"/>
              </a:rPr>
              <a:t>(count &lt; 2) is false since count is 2 now</a:t>
            </a:r>
          </a:p>
        </p:txBody>
      </p:sp>
      <p:sp>
        <p:nvSpPr>
          <p:cNvPr id="26630" name="Rectangle 7">
            <a:extLst>
              <a:ext uri="{FF2B5EF4-FFF2-40B4-BE49-F238E27FC236}">
                <a16:creationId xmlns:a16="http://schemas.microsoft.com/office/drawing/2014/main" id="{7A80FF19-0551-16E0-1CAE-176EF358D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909763"/>
            <a:ext cx="5143500" cy="384175"/>
          </a:xfrm>
          <a:prstGeom prst="rect">
            <a:avLst/>
          </a:prstGeom>
          <a:solidFill>
            <a:srgbClr val="92D050">
              <a:alpha val="45097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417" name="Rectangle 8">
            <a:extLst>
              <a:ext uri="{FF2B5EF4-FFF2-40B4-BE49-F238E27FC236}">
                <a16:creationId xmlns:a16="http://schemas.microsoft.com/office/drawing/2014/main" id="{7A4C7286-E374-6F84-A176-1163BA522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1524000" cy="3810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5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>
                <a:solidFill>
                  <a:sysClr val="windowText" lastClr="000000"/>
                </a:solidFill>
                <a:latin typeface="Forte" pitchFamily="66" charset="0"/>
              </a:rPr>
              <a:t>animation</a:t>
            </a:r>
          </a:p>
        </p:txBody>
      </p:sp>
      <p:sp>
        <p:nvSpPr>
          <p:cNvPr id="26632" name="Slide Number Placeholder 5">
            <a:extLst>
              <a:ext uri="{FF2B5EF4-FFF2-40B4-BE49-F238E27FC236}">
                <a16:creationId xmlns:a16="http://schemas.microsoft.com/office/drawing/2014/main" id="{51C96FDD-01BD-CFCB-D124-0946DFF4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403771" y="50870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构造循环的</a:t>
            </a:r>
            <a:r>
              <a:rPr lang="zh-CN" altLang="en-US"/>
              <a:t>四个步骤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D514B-A351-B172-E1E4-454A67813C8A}"/>
              </a:ext>
            </a:extLst>
          </p:cNvPr>
          <p:cNvSpPr txBox="1"/>
          <p:nvPr/>
        </p:nvSpPr>
        <p:spPr>
          <a:xfrm>
            <a:off x="403771" y="1685564"/>
            <a:ext cx="760926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声明并初始化循环变量（在循环前）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设置循环条件（循环开始）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编写循环体（循环内部）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更新循环变量（循环末尾）</a:t>
            </a:r>
          </a:p>
          <a:p>
            <a:pPr marL="457200" indent="-457200">
              <a:buFont typeface="+mj-lt"/>
              <a:buAutoNum type="arabicPeriod"/>
            </a:pPr>
            <a:endParaRPr 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9B7C3A-9743-FBE3-2D4D-48D5799FEF00}"/>
              </a:ext>
            </a:extLst>
          </p:cNvPr>
          <p:cNvSpPr txBox="1">
            <a:spLocks/>
          </p:cNvSpPr>
          <p:nvPr/>
        </p:nvSpPr>
        <p:spPr>
          <a:xfrm>
            <a:off x="6684254" y="3024392"/>
            <a:ext cx="5507746" cy="50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CN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B70B9-F693-846F-1DEA-269593432DB8}"/>
              </a:ext>
            </a:extLst>
          </p:cNvPr>
          <p:cNvSpPr txBox="1">
            <a:spLocks/>
          </p:cNvSpPr>
          <p:nvPr/>
        </p:nvSpPr>
        <p:spPr>
          <a:xfrm>
            <a:off x="6684254" y="3589987"/>
            <a:ext cx="5507746" cy="50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CN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FA40D-45F9-042A-7196-52A9E3ADD42E}"/>
              </a:ext>
            </a:extLst>
          </p:cNvPr>
          <p:cNvSpPr txBox="1"/>
          <p:nvPr/>
        </p:nvSpPr>
        <p:spPr>
          <a:xfrm>
            <a:off x="6514239" y="1685564"/>
            <a:ext cx="527399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count = 1</a:t>
            </a:r>
          </a:p>
          <a:p>
            <a:endParaRPr 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(count &lt;= 5):</a:t>
            </a:r>
          </a:p>
          <a:p>
            <a:endParaRPr 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400">
                <a:solidFill>
                  <a:srgbClr val="4CD2E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print(count)</a:t>
            </a:r>
          </a:p>
          <a:p>
            <a:endParaRPr lang="en-US" sz="2400">
              <a:solidFill>
                <a:srgbClr val="4CD2E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>
                <a:solidFill>
                  <a:srgbClr val="4CD2E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count=count+1</a:t>
            </a:r>
          </a:p>
          <a:p>
            <a:endParaRPr 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011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403771" y="50870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构造循环的</a:t>
            </a:r>
            <a:r>
              <a:rPr lang="zh-CN" altLang="en-US"/>
              <a:t>四个步骤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D514B-A351-B172-E1E4-454A67813C8A}"/>
              </a:ext>
            </a:extLst>
          </p:cNvPr>
          <p:cNvSpPr txBox="1"/>
          <p:nvPr/>
        </p:nvSpPr>
        <p:spPr>
          <a:xfrm>
            <a:off x="403771" y="1685564"/>
            <a:ext cx="760926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声明并初始化循环变量（在循环前）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设置循环条件（循环开始）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编写循环体（循环内部）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更新循环变量（循环末尾）</a:t>
            </a:r>
          </a:p>
          <a:p>
            <a:pPr marL="457200" indent="-457200">
              <a:buFont typeface="+mj-lt"/>
              <a:buAutoNum type="arabicPeriod"/>
            </a:pPr>
            <a:endParaRPr 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9B7C3A-9743-FBE3-2D4D-48D5799FEF00}"/>
              </a:ext>
            </a:extLst>
          </p:cNvPr>
          <p:cNvSpPr txBox="1">
            <a:spLocks/>
          </p:cNvSpPr>
          <p:nvPr/>
        </p:nvSpPr>
        <p:spPr>
          <a:xfrm>
            <a:off x="6684254" y="3024392"/>
            <a:ext cx="5507746" cy="50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CN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B70B9-F693-846F-1DEA-269593432DB8}"/>
              </a:ext>
            </a:extLst>
          </p:cNvPr>
          <p:cNvSpPr txBox="1">
            <a:spLocks/>
          </p:cNvSpPr>
          <p:nvPr/>
        </p:nvSpPr>
        <p:spPr>
          <a:xfrm>
            <a:off x="6684254" y="3589987"/>
            <a:ext cx="5507746" cy="50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CN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23E43-0BE3-01AB-549D-91A32A2B2828}"/>
              </a:ext>
            </a:extLst>
          </p:cNvPr>
          <p:cNvSpPr txBox="1"/>
          <p:nvPr/>
        </p:nvSpPr>
        <p:spPr>
          <a:xfrm>
            <a:off x="6096000" y="1710770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 = 5</a:t>
            </a:r>
          </a:p>
          <a:p>
            <a:endParaRPr 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while(i&gt;=0):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print(i)</a:t>
            </a:r>
            <a:b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i=i-1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BA2396-D54C-9ED2-04F8-EBA97BE0740D}"/>
              </a:ext>
            </a:extLst>
          </p:cNvPr>
          <p:cNvSpPr txBox="1"/>
          <p:nvPr/>
        </p:nvSpPr>
        <p:spPr>
          <a:xfrm>
            <a:off x="6084171" y="4270887"/>
            <a:ext cx="384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循环变量也可以变小</a:t>
            </a:r>
          </a:p>
        </p:txBody>
      </p:sp>
    </p:spTree>
    <p:extLst>
      <p:ext uri="{BB962C8B-B14F-4D97-AF65-F5344CB8AC3E}">
        <p14:creationId xmlns:p14="http://schemas.microsoft.com/office/powerpoint/2010/main" val="1022510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403771" y="50870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while和if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9B7C3A-9743-FBE3-2D4D-48D5799FEF00}"/>
              </a:ext>
            </a:extLst>
          </p:cNvPr>
          <p:cNvSpPr txBox="1">
            <a:spLocks/>
          </p:cNvSpPr>
          <p:nvPr/>
        </p:nvSpPr>
        <p:spPr>
          <a:xfrm>
            <a:off x="6684254" y="3024392"/>
            <a:ext cx="5507746" cy="50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CN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B70B9-F693-846F-1DEA-269593432DB8}"/>
              </a:ext>
            </a:extLst>
          </p:cNvPr>
          <p:cNvSpPr txBox="1">
            <a:spLocks/>
          </p:cNvSpPr>
          <p:nvPr/>
        </p:nvSpPr>
        <p:spPr>
          <a:xfrm>
            <a:off x="6684254" y="3589987"/>
            <a:ext cx="5507746" cy="50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CN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23E43-0BE3-01AB-549D-91A32A2B2828}"/>
              </a:ext>
            </a:extLst>
          </p:cNvPr>
          <p:cNvSpPr txBox="1"/>
          <p:nvPr/>
        </p:nvSpPr>
        <p:spPr>
          <a:xfrm>
            <a:off x="403771" y="1650995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if(x &lt; 3):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x = x+1   #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只会执行一次</a:t>
            </a:r>
          </a:p>
          <a:p>
            <a:endParaRPr lang="zh-CN" alt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while(x &lt; 3):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x = x+1   #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会执行多次</a:t>
            </a:r>
            <a:endParaRPr 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836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403771" y="50870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打印的第一个和最后一个数字分别是多少</a:t>
            </a:r>
            <a:r>
              <a:rPr lang="zh-CN" altLang="en-US"/>
              <a:t>？</a:t>
            </a: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9B7C3A-9743-FBE3-2D4D-48D5799FEF00}"/>
              </a:ext>
            </a:extLst>
          </p:cNvPr>
          <p:cNvSpPr txBox="1">
            <a:spLocks/>
          </p:cNvSpPr>
          <p:nvPr/>
        </p:nvSpPr>
        <p:spPr>
          <a:xfrm>
            <a:off x="6684254" y="3024392"/>
            <a:ext cx="5507746" cy="50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CN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B70B9-F693-846F-1DEA-269593432DB8}"/>
              </a:ext>
            </a:extLst>
          </p:cNvPr>
          <p:cNvSpPr txBox="1">
            <a:spLocks/>
          </p:cNvSpPr>
          <p:nvPr/>
        </p:nvSpPr>
        <p:spPr>
          <a:xfrm>
            <a:off x="6684254" y="3589987"/>
            <a:ext cx="5507746" cy="50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CN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23E43-0BE3-01AB-549D-91A32A2B2828}"/>
              </a:ext>
            </a:extLst>
          </p:cNvPr>
          <p:cNvSpPr txBox="1"/>
          <p:nvPr/>
        </p:nvSpPr>
        <p:spPr>
          <a:xfrm>
            <a:off x="403771" y="1650995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 = 10</a:t>
            </a:r>
          </a:p>
          <a:p>
            <a:endParaRPr 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while(value &lt; 15):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print(value)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value = value+1</a:t>
            </a:r>
          </a:p>
        </p:txBody>
      </p:sp>
    </p:spTree>
    <p:extLst>
      <p:ext uri="{BB962C8B-B14F-4D97-AF65-F5344CB8AC3E}">
        <p14:creationId xmlns:p14="http://schemas.microsoft.com/office/powerpoint/2010/main" val="397167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7827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403771" y="50870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循环</a:t>
            </a:r>
            <a:r>
              <a:rPr lang="zh-CN" altLang="en-US"/>
              <a:t>：重复做好一件事情</a:t>
            </a: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9B7C3A-9743-FBE3-2D4D-48D5799FEF00}"/>
              </a:ext>
            </a:extLst>
          </p:cNvPr>
          <p:cNvSpPr txBox="1">
            <a:spLocks/>
          </p:cNvSpPr>
          <p:nvPr/>
        </p:nvSpPr>
        <p:spPr>
          <a:xfrm>
            <a:off x="6684254" y="3024392"/>
            <a:ext cx="5507746" cy="50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CN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B70B9-F693-846F-1DEA-269593432DB8}"/>
              </a:ext>
            </a:extLst>
          </p:cNvPr>
          <p:cNvSpPr txBox="1">
            <a:spLocks/>
          </p:cNvSpPr>
          <p:nvPr/>
        </p:nvSpPr>
        <p:spPr>
          <a:xfrm>
            <a:off x="6684254" y="3589987"/>
            <a:ext cx="5507746" cy="50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CN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23E43-0BE3-01AB-549D-91A32A2B2828}"/>
              </a:ext>
            </a:extLst>
          </p:cNvPr>
          <p:cNvSpPr txBox="1"/>
          <p:nvPr/>
        </p:nvSpPr>
        <p:spPr>
          <a:xfrm>
            <a:off x="403771" y="1650995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sum(n):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 = 1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t = 0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while(i&lt;=n):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t=t+i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i=i+1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t</a:t>
            </a:r>
          </a:p>
          <a:p>
            <a:endParaRPr 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print(sum(10))</a:t>
            </a:r>
          </a:p>
        </p:txBody>
      </p:sp>
    </p:spTree>
    <p:extLst>
      <p:ext uri="{BB962C8B-B14F-4D97-AF65-F5344CB8AC3E}">
        <p14:creationId xmlns:p14="http://schemas.microsoft.com/office/powerpoint/2010/main" val="356957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AB98F-0E93-4089-E673-F57A493B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DA0F2D-D107-D055-C9D0-BA44EDD54E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kumimoji="1" lang="en-US" altLang="zh-CN" dirty="0"/>
              <a:t>1. Write a while loop that will print the numbers from 1 to 100 (inclusive), one number per line.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8EFAAF-8290-A0E0-CAD3-963501211D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5460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AB98F-0E93-4089-E673-F57A493B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DA0F2D-D107-D055-C9D0-BA44EDD54E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kumimoji="1" lang="en-US" altLang="zh-CN" dirty="0"/>
              <a:t>1. Write a while loop that will print the numbers from 1 to 100 (inclusive), one number per line.</a:t>
            </a:r>
          </a:p>
          <a:p>
            <a:pPr marL="152396" indent="0">
              <a:buNone/>
            </a:pPr>
            <a:endParaRPr kumimoji="1" lang="en-US" altLang="zh-CN" dirty="0"/>
          </a:p>
          <a:p>
            <a:pPr marL="152396" indent="0">
              <a:buNone/>
            </a:pPr>
            <a:r>
              <a:rPr kumimoji="1" lang="en-US" altLang="zh-CN" dirty="0"/>
              <a:t>2.   Write a while loop that will print the numbers from 50 to -50 (inclusive), one number per line.</a:t>
            </a:r>
          </a:p>
          <a:p>
            <a:pPr marL="152396" indent="0">
              <a:buNone/>
            </a:pPr>
            <a:r>
              <a:rPr kumimoji="1" lang="en-US" altLang="zh-CN" dirty="0"/>
              <a:t> </a:t>
            </a:r>
          </a:p>
          <a:p>
            <a:pPr marL="152396" indent="0">
              <a:buNone/>
            </a:pPr>
            <a:r>
              <a:rPr kumimoji="1" lang="en-US" altLang="zh-CN" dirty="0"/>
              <a:t>3.    Given some positive number n, write a while loop that will print the odd numbers from -n to n (inclusive), one number per line. The given number may be even or odd. </a:t>
            </a:r>
          </a:p>
          <a:p>
            <a:pPr marL="152396" indent="0">
              <a:buNone/>
            </a:pP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8EFAAF-8290-A0E0-CAD3-963501211D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1321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AB98F-0E93-4089-E673-F57A493B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DA0F2D-D107-D055-C9D0-BA44EDD54E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 algn="l">
              <a:buNone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1.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 给出一个小球从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100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米的高度自由落体，每次碰到地面后都会反弹到原来高度的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90%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。计算球在高度小于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米后，总共弹跳了多少次。</a:t>
            </a:r>
          </a:p>
          <a:p>
            <a:pPr marL="152396" indent="0">
              <a:buNone/>
            </a:pPr>
            <a:endParaRPr lang="en-US" altLang="zh-CN" dirty="0"/>
          </a:p>
          <a:p>
            <a:pPr marL="152396" indent="0">
              <a:buNone/>
            </a:pPr>
            <a:r>
              <a:rPr lang="en-US" altLang="zh-CN" dirty="0"/>
              <a:t>2.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设想你每月向银行账户存入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100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元，银行年利率为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2%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。计算需要多少个月，你的银行账户的余额才能达到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5000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元。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8EFAAF-8290-A0E0-CAD3-963501211D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40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 err="1"/>
              <a:t>信息技术</a:t>
            </a:r>
            <a:r>
              <a:rPr lang="zh-CN" altLang="en-US" dirty="0" err="1"/>
              <a:t> </a:t>
            </a:r>
            <a:r>
              <a:rPr lang="en-US" dirty="0" err="1"/>
              <a:t>第九讲</a:t>
            </a:r>
            <a:br>
              <a:rPr lang="en-US" dirty="0" err="1"/>
            </a:b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9EED51-90AC-362B-8982-200E0C4E80C9}"/>
              </a:ext>
            </a:extLst>
          </p:cNvPr>
          <p:cNvSpPr txBox="1"/>
          <p:nvPr/>
        </p:nvSpPr>
        <p:spPr>
          <a:xfrm>
            <a:off x="4072053" y="3759367"/>
            <a:ext cx="404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循环结构</a:t>
            </a:r>
          </a:p>
        </p:txBody>
      </p:sp>
    </p:spTree>
    <p:extLst>
      <p:ext uri="{BB962C8B-B14F-4D97-AF65-F5344CB8AC3E}">
        <p14:creationId xmlns:p14="http://schemas.microsoft.com/office/powerpoint/2010/main" val="162945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5">
            <a:extLst>
              <a:ext uri="{FF2B5EF4-FFF2-40B4-BE49-F238E27FC236}">
                <a16:creationId xmlns:a16="http://schemas.microsoft.com/office/drawing/2014/main" id="{D1324E89-D57D-5719-269D-70EF1823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ED59E631-FC8C-E649-9EE8-838AA71FE5BA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4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2E4C9501-D2F4-8BB9-8546-FA941184D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循环语句</a:t>
            </a:r>
            <a:endParaRPr lang="en-US" altLang="en-US" dirty="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D314476-D291-BD09-252D-29426B7428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6868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/>
              <a:t>循环语句允许我们重复执行一个语句或一组语句</a:t>
            </a:r>
            <a:endParaRPr lang="en-US" altLang="en-US" sz="2800" dirty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/>
              <a:t>就像条件语句一样，它们由布尔表达式控制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2800" dirty="0" err="1"/>
              <a:t>两种循环句式</a:t>
            </a:r>
            <a:r>
              <a:rPr lang="zh-CN" altLang="en-US" sz="2800" dirty="0"/>
              <a:t>：</a:t>
            </a:r>
            <a:endParaRPr lang="en-US" altLang="en-US" sz="2800" dirty="0"/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400" i="1" dirty="0"/>
              <a:t>while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i="1" dirty="0"/>
              <a:t>for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2800" dirty="0" err="1"/>
              <a:t>你应该根据要求选择合适的循环</a:t>
            </a:r>
            <a:endParaRPr lang="en-US" altLang="en-US" sz="28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5">
            <a:extLst>
              <a:ext uri="{FF2B5EF4-FFF2-40B4-BE49-F238E27FC236}">
                <a16:creationId xmlns:a16="http://schemas.microsoft.com/office/drawing/2014/main" id="{5C129B80-5FC6-D364-B28D-88C5F5B8F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355B8526-1CA1-864A-81A7-ED604D4F8325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5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9F77C847-D84F-B1F3-1122-144F5C10D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err="1"/>
              <a:t>while循环</a:t>
            </a:r>
            <a:endParaRPr lang="en-US" altLang="en-US" dirty="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2228E91-2C8B-DBA0-773F-574A73BA3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5720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while </a:t>
            </a:r>
            <a:r>
              <a:rPr lang="en-US" altLang="en-US" sz="2800" dirty="0" err="1"/>
              <a:t>循环语法</a:t>
            </a:r>
            <a:r>
              <a:rPr lang="en-US" altLang="en-US" sz="2800" dirty="0"/>
              <a:t>: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r>
              <a:rPr lang="zh-CN" altLang="en-US" sz="2800" dirty="0"/>
              <a:t>如果循环条件为真，则执行循环语句</a:t>
            </a:r>
            <a:endParaRPr lang="en-US" altLang="en-US" sz="2800" dirty="0"/>
          </a:p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altLang="en-US" sz="2800" dirty="0" err="1"/>
              <a:t>再次判断循环条件</a:t>
            </a:r>
            <a:r>
              <a:rPr lang="zh-CN" altLang="en-US" sz="2800" dirty="0"/>
              <a:t>：如果仍然为真，则再次执行循环语句</a:t>
            </a:r>
            <a:endParaRPr lang="en-US" altLang="en-US" sz="2800" dirty="0"/>
          </a:p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r>
              <a:rPr lang="zh-CN" altLang="en-US" sz="2800" dirty="0"/>
              <a:t>循环语句语句会重复执行，直到循环条件变为假为止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400" dirty="0"/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2C7C514A-A421-390D-52D4-007720731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129265"/>
            <a:ext cx="356700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while ( </a:t>
            </a:r>
            <a:r>
              <a:rPr lang="en-US" altLang="en-US" sz="2400" b="1" dirty="0" err="1">
                <a:solidFill>
                  <a:srgbClr val="009999"/>
                </a:solidFill>
                <a:latin typeface="Courier New" panose="02070309020205020404" pitchFamily="49" charset="0"/>
              </a:rPr>
              <a:t>循环条件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)</a:t>
            </a: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：</a:t>
            </a: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400" b="1" dirty="0" err="1">
                <a:solidFill>
                  <a:srgbClr val="009999"/>
                </a:solidFill>
                <a:latin typeface="Courier New" panose="02070309020205020404" pitchFamily="49" charset="0"/>
              </a:rPr>
              <a:t>循环语句</a:t>
            </a: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9035A670-DB37-D5BA-F3C0-3E245F2E68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 of a while Loop</a:t>
            </a:r>
          </a:p>
        </p:txBody>
      </p:sp>
      <p:grpSp>
        <p:nvGrpSpPr>
          <p:cNvPr id="58388" name="Group 20">
            <a:extLst>
              <a:ext uri="{FF2B5EF4-FFF2-40B4-BE49-F238E27FC236}">
                <a16:creationId xmlns:a16="http://schemas.microsoft.com/office/drawing/2014/main" id="{7BED0B1D-201D-8D74-3A7B-959A1DFA3009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3124200"/>
            <a:ext cx="1600200" cy="1295400"/>
            <a:chOff x="2112" y="1968"/>
            <a:chExt cx="1008" cy="816"/>
          </a:xfrm>
        </p:grpSpPr>
        <p:grpSp>
          <p:nvGrpSpPr>
            <p:cNvPr id="17421" name="Group 19">
              <a:extLst>
                <a:ext uri="{FF2B5EF4-FFF2-40B4-BE49-F238E27FC236}">
                  <a16:creationId xmlns:a16="http://schemas.microsoft.com/office/drawing/2014/main" id="{04E45FF9-D0CF-2C8F-120C-AEC32A7E1E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543"/>
              <a:ext cx="1008" cy="241"/>
              <a:chOff x="2112" y="2543"/>
              <a:chExt cx="1008" cy="241"/>
            </a:xfrm>
          </p:grpSpPr>
          <p:sp>
            <p:nvSpPr>
              <p:cNvPr id="58373" name="Rectangle 5">
                <a:extLst>
                  <a:ext uri="{FF2B5EF4-FFF2-40B4-BE49-F238E27FC236}">
                    <a16:creationId xmlns:a16="http://schemas.microsoft.com/office/drawing/2014/main" id="{CA9F22AF-3105-9F89-B51D-8560DBD68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8374" name="Text Box 6">
                <a:extLst>
                  <a:ext uri="{FF2B5EF4-FFF2-40B4-BE49-F238E27FC236}">
                    <a16:creationId xmlns:a16="http://schemas.microsoft.com/office/drawing/2014/main" id="{C68BA0DB-2B5E-CDE3-A0F7-B69A28F8C9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6" y="2543"/>
                <a:ext cx="78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b="1">
                    <a:solidFill>
                      <a:srgbClr val="000000"/>
                    </a:solidFill>
                    <a:latin typeface="Arial Unicode MS" charset="0"/>
                  </a:rPr>
                  <a:t>statement</a:t>
                </a:r>
                <a:endParaRPr lang="en-US" altLang="en-US">
                  <a:solidFill>
                    <a:srgbClr val="000000"/>
                  </a:solidFill>
                  <a:latin typeface="Arial Unicode MS" charset="0"/>
                </a:endParaRPr>
              </a:p>
            </p:txBody>
          </p:sp>
        </p:grpSp>
        <p:cxnSp>
          <p:nvCxnSpPr>
            <p:cNvPr id="58375" name="AutoShape 7">
              <a:extLst>
                <a:ext uri="{FF2B5EF4-FFF2-40B4-BE49-F238E27FC236}">
                  <a16:creationId xmlns:a16="http://schemas.microsoft.com/office/drawing/2014/main" id="{DB04C48E-3E5E-C04A-C63E-796520674160}"/>
                </a:ext>
              </a:extLst>
            </p:cNvPr>
            <p:cNvCxnSpPr>
              <a:cxnSpLocks noChangeShapeType="1"/>
              <a:stCxn id="58380" idx="2"/>
              <a:endCxn id="58373" idx="0"/>
            </p:cNvCxnSpPr>
            <p:nvPr/>
          </p:nvCxnSpPr>
          <p:spPr bwMode="auto">
            <a:xfrm>
              <a:off x="2616" y="1968"/>
              <a:ext cx="0" cy="57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376" name="Text Box 8">
              <a:extLst>
                <a:ext uri="{FF2B5EF4-FFF2-40B4-BE49-F238E27FC236}">
                  <a16:creationId xmlns:a16="http://schemas.microsoft.com/office/drawing/2014/main" id="{F957BADF-47A5-9A7F-CE5F-CFC6806CF1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9" y="2111"/>
              <a:ext cx="37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b="1">
                  <a:solidFill>
                    <a:srgbClr val="009999"/>
                  </a:solidFill>
                  <a:latin typeface="Arial Unicode MS" charset="0"/>
                </a:rPr>
                <a:t>true</a:t>
              </a:r>
              <a:endParaRPr lang="en-US" altLang="en-US">
                <a:solidFill>
                  <a:srgbClr val="009999"/>
                </a:solidFill>
                <a:latin typeface="Arial Unicode MS" charset="0"/>
              </a:endParaRPr>
            </a:p>
          </p:txBody>
        </p:sp>
      </p:grpSp>
      <p:cxnSp>
        <p:nvCxnSpPr>
          <p:cNvPr id="58377" name="AutoShape 9">
            <a:extLst>
              <a:ext uri="{FF2B5EF4-FFF2-40B4-BE49-F238E27FC236}">
                <a16:creationId xmlns:a16="http://schemas.microsoft.com/office/drawing/2014/main" id="{004E4B7A-8798-CFD4-4CFD-E7084B570244}"/>
              </a:ext>
            </a:extLst>
          </p:cNvPr>
          <p:cNvCxnSpPr>
            <a:cxnSpLocks noChangeShapeType="1"/>
            <a:stCxn id="58373" idx="1"/>
            <a:endCxn id="58380" idx="1"/>
          </p:cNvCxnSpPr>
          <p:nvPr/>
        </p:nvCxnSpPr>
        <p:spPr bwMode="auto">
          <a:xfrm rot="10800000">
            <a:off x="5064125" y="2590800"/>
            <a:ext cx="228600" cy="1638300"/>
          </a:xfrm>
          <a:prstGeom prst="bentConnector3">
            <a:avLst>
              <a:gd name="adj1" fmla="val 250694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58383" name="Group 15">
            <a:extLst>
              <a:ext uri="{FF2B5EF4-FFF2-40B4-BE49-F238E27FC236}">
                <a16:creationId xmlns:a16="http://schemas.microsoft.com/office/drawing/2014/main" id="{0A4C008C-337A-A4A2-9A63-ED35E612E918}"/>
              </a:ext>
            </a:extLst>
          </p:cNvPr>
          <p:cNvGrpSpPr>
            <a:grpSpLocks/>
          </p:cNvGrpSpPr>
          <p:nvPr/>
        </p:nvGrpSpPr>
        <p:grpSpPr bwMode="auto">
          <a:xfrm>
            <a:off x="6032500" y="2590800"/>
            <a:ext cx="1968500" cy="2590800"/>
            <a:chOff x="2578" y="1680"/>
            <a:chExt cx="1240" cy="1584"/>
          </a:xfrm>
        </p:grpSpPr>
        <p:cxnSp>
          <p:nvCxnSpPr>
            <p:cNvPr id="58384" name="AutoShape 16">
              <a:extLst>
                <a:ext uri="{FF2B5EF4-FFF2-40B4-BE49-F238E27FC236}">
                  <a16:creationId xmlns:a16="http://schemas.microsoft.com/office/drawing/2014/main" id="{030DECCB-8757-D13A-C744-CCA50B5AB637}"/>
                </a:ext>
              </a:extLst>
            </p:cNvPr>
            <p:cNvCxnSpPr>
              <a:cxnSpLocks noChangeShapeType="1"/>
              <a:stCxn id="58380" idx="3"/>
            </p:cNvCxnSpPr>
            <p:nvPr/>
          </p:nvCxnSpPr>
          <p:spPr bwMode="auto">
            <a:xfrm flipH="1">
              <a:off x="2578" y="1680"/>
              <a:ext cx="638" cy="1584"/>
            </a:xfrm>
            <a:prstGeom prst="bentConnector4">
              <a:avLst>
                <a:gd name="adj1" fmla="val -22569"/>
                <a:gd name="adj2" fmla="val 83458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385" name="Text Box 17">
              <a:extLst>
                <a:ext uri="{FF2B5EF4-FFF2-40B4-BE49-F238E27FC236}">
                  <a16:creationId xmlns:a16="http://schemas.microsoft.com/office/drawing/2014/main" id="{B2554430-7108-3738-921C-51B9E24A0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1" y="2115"/>
              <a:ext cx="447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b="1">
                  <a:solidFill>
                    <a:srgbClr val="009999"/>
                  </a:solidFill>
                  <a:latin typeface="Arial Unicode MS" charset="0"/>
                </a:rPr>
                <a:t>false</a:t>
              </a:r>
              <a:endParaRPr lang="en-US" altLang="en-US">
                <a:solidFill>
                  <a:srgbClr val="009999"/>
                </a:solidFill>
                <a:latin typeface="Arial Unicode MS" charset="0"/>
              </a:endParaRPr>
            </a:p>
          </p:txBody>
        </p:sp>
      </p:grpSp>
      <p:grpSp>
        <p:nvGrpSpPr>
          <p:cNvPr id="58389" name="Group 21">
            <a:extLst>
              <a:ext uri="{FF2B5EF4-FFF2-40B4-BE49-F238E27FC236}">
                <a16:creationId xmlns:a16="http://schemas.microsoft.com/office/drawing/2014/main" id="{43B6CBEC-FD1D-0997-CD74-2290C7ED096A}"/>
              </a:ext>
            </a:extLst>
          </p:cNvPr>
          <p:cNvGrpSpPr>
            <a:grpSpLocks/>
          </p:cNvGrpSpPr>
          <p:nvPr/>
        </p:nvGrpSpPr>
        <p:grpSpPr bwMode="auto">
          <a:xfrm>
            <a:off x="5064125" y="1371600"/>
            <a:ext cx="2057400" cy="1752600"/>
            <a:chOff x="1968" y="864"/>
            <a:chExt cx="1296" cy="1104"/>
          </a:xfrm>
        </p:grpSpPr>
        <p:cxnSp>
          <p:nvCxnSpPr>
            <p:cNvPr id="58382" name="AutoShape 14">
              <a:extLst>
                <a:ext uri="{FF2B5EF4-FFF2-40B4-BE49-F238E27FC236}">
                  <a16:creationId xmlns:a16="http://schemas.microsoft.com/office/drawing/2014/main" id="{DBD38B9C-11A5-5FF9-0DD6-6EF8CE196095}"/>
                </a:ext>
              </a:extLst>
            </p:cNvPr>
            <p:cNvCxnSpPr>
              <a:cxnSpLocks noChangeShapeType="1"/>
              <a:endCxn id="58380" idx="0"/>
            </p:cNvCxnSpPr>
            <p:nvPr/>
          </p:nvCxnSpPr>
          <p:spPr bwMode="auto">
            <a:xfrm>
              <a:off x="2616" y="864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7416" name="Group 18">
              <a:extLst>
                <a:ext uri="{FF2B5EF4-FFF2-40B4-BE49-F238E27FC236}">
                  <a16:creationId xmlns:a16="http://schemas.microsoft.com/office/drawing/2014/main" id="{9BB00A92-5823-4B99-7CDE-89AAEABF8D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1296"/>
              <a:ext cx="1296" cy="672"/>
              <a:chOff x="1968" y="1296"/>
              <a:chExt cx="1296" cy="672"/>
            </a:xfrm>
          </p:grpSpPr>
          <p:sp>
            <p:nvSpPr>
              <p:cNvPr id="58380" name="AutoShape 12">
                <a:extLst>
                  <a:ext uri="{FF2B5EF4-FFF2-40B4-BE49-F238E27FC236}">
                    <a16:creationId xmlns:a16="http://schemas.microsoft.com/office/drawing/2014/main" id="{D5DD3699-A560-DB04-E54F-780030C59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296" cy="672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8381" name="Text Box 13">
                <a:extLst>
                  <a:ext uri="{FF2B5EF4-FFF2-40B4-BE49-F238E27FC236}">
                    <a16:creationId xmlns:a16="http://schemas.microsoft.com/office/drawing/2014/main" id="{5644C706-C831-0BBB-28BB-34AC2753D5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7" y="1430"/>
                <a:ext cx="799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b="1">
                    <a:solidFill>
                      <a:srgbClr val="000000"/>
                    </a:solidFill>
                    <a:latin typeface="Arial Unicode MS" charset="0"/>
                  </a:rPr>
                  <a:t>condition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b="1">
                    <a:solidFill>
                      <a:srgbClr val="000000"/>
                    </a:solidFill>
                    <a:latin typeface="Arial Unicode MS" charset="0"/>
                  </a:rPr>
                  <a:t>evaluated</a:t>
                </a:r>
                <a:endParaRPr lang="en-US" altLang="en-US">
                  <a:solidFill>
                    <a:srgbClr val="000000"/>
                  </a:solidFill>
                  <a:latin typeface="Arial Unicode MS" charset="0"/>
                </a:endParaRPr>
              </a:p>
            </p:txBody>
          </p:sp>
        </p:grpSp>
      </p:grpSp>
      <p:sp>
        <p:nvSpPr>
          <p:cNvPr id="17414" name="Slide Number Placeholder 5">
            <a:extLst>
              <a:ext uri="{FF2B5EF4-FFF2-40B4-BE49-F238E27FC236}">
                <a16:creationId xmlns:a16="http://schemas.microsoft.com/office/drawing/2014/main" id="{D7B7FCF8-0ECA-7229-CF8F-510514AB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>
                <a:solidFill>
                  <a:srgbClr val="000000"/>
                </a:solidFill>
              </a:rPr>
              <a:t>5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5">
            <a:extLst>
              <a:ext uri="{FF2B5EF4-FFF2-40B4-BE49-F238E27FC236}">
                <a16:creationId xmlns:a16="http://schemas.microsoft.com/office/drawing/2014/main" id="{14C8DDBB-7CA7-7D9B-6DE0-ACAE8742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EABBDD36-E96A-604B-9FC7-829653740856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7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A85AC159-8CD5-CBEF-319D-9F4B79870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while Statement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7240A1D-C2C6-8E74-17EC-90CB7AA850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229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/>
              <a:t>An example of a while statement: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endParaRPr lang="en-US" altLang="en-US"/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endParaRPr lang="en-US" altLang="en-US"/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endParaRPr lang="en-US" altLang="en-US"/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endParaRPr lang="en-US" altLang="en-US"/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/>
              <a:t>If the condition of a </a:t>
            </a:r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 loop is false initially, the statement is never executed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/>
              <a:t>Therefore, the body of a </a:t>
            </a:r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 loop will execute zero or more times</a:t>
            </a: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4ADEA9BF-9D69-EF11-A10E-7770B81F7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462482"/>
            <a:ext cx="67056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count = 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while (count &lt; 2):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print("Welcome to Python!")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count += 1</a:t>
            </a: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2AB884F5-BAAC-45EE-AFCD-6B2DC2CC6A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762000"/>
          </a:xfrm>
        </p:spPr>
        <p:txBody>
          <a:bodyPr/>
          <a:lstStyle/>
          <a:p>
            <a:r>
              <a:rPr lang="en-US" altLang="en-US"/>
              <a:t>Trace while Loop</a:t>
            </a:r>
          </a:p>
        </p:txBody>
      </p:sp>
      <p:sp>
        <p:nvSpPr>
          <p:cNvPr id="19458" name="Rectangle 4">
            <a:extLst>
              <a:ext uri="{FF2B5EF4-FFF2-40B4-BE49-F238E27FC236}">
                <a16:creationId xmlns:a16="http://schemas.microsoft.com/office/drawing/2014/main" id="{826FC3F3-6AD6-717F-A949-980235800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1669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60C53139-2886-63F1-E820-07F83EAB8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447800"/>
            <a:ext cx="6400800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count = 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while (count &lt; 2):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print("Welcome to Python!")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count += 1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0" name="Rectangle 8">
            <a:extLst>
              <a:ext uri="{FF2B5EF4-FFF2-40B4-BE49-F238E27FC236}">
                <a16:creationId xmlns:a16="http://schemas.microsoft.com/office/drawing/2014/main" id="{7009D7F6-EB62-2D5C-4594-4EAFC758B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1669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61" name="Rectangle 10">
            <a:extLst>
              <a:ext uri="{FF2B5EF4-FFF2-40B4-BE49-F238E27FC236}">
                <a16:creationId xmlns:a16="http://schemas.microsoft.com/office/drawing/2014/main" id="{8EE52CA9-BDDF-1340-3226-1EC389BE0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470026"/>
            <a:ext cx="5105400" cy="384175"/>
          </a:xfrm>
          <a:prstGeom prst="rect">
            <a:avLst/>
          </a:prstGeom>
          <a:solidFill>
            <a:srgbClr val="92D050">
              <a:alpha val="45097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62" name="AutoShape 11">
            <a:extLst>
              <a:ext uri="{FF2B5EF4-FFF2-40B4-BE49-F238E27FC236}">
                <a16:creationId xmlns:a16="http://schemas.microsoft.com/office/drawing/2014/main" id="{471CF7F6-60D7-F8FF-E4B3-5ECE7DC9B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1" y="1219201"/>
            <a:ext cx="3533775" cy="384175"/>
          </a:xfrm>
          <a:prstGeom prst="wedgeRoundRectCallout">
            <a:avLst>
              <a:gd name="adj1" fmla="val -114556"/>
              <a:gd name="adj2" fmla="val 71074"/>
              <a:gd name="adj3" fmla="val 16667"/>
            </a:avLst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Initialize count</a:t>
            </a:r>
          </a:p>
        </p:txBody>
      </p:sp>
      <p:sp>
        <p:nvSpPr>
          <p:cNvPr id="10249" name="Rectangle 12">
            <a:extLst>
              <a:ext uri="{FF2B5EF4-FFF2-40B4-BE49-F238E27FC236}">
                <a16:creationId xmlns:a16="http://schemas.microsoft.com/office/drawing/2014/main" id="{8BF35D38-8D34-4214-9505-0E1CA90C5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1524000" cy="3810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5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>
                <a:solidFill>
                  <a:sysClr val="windowText" lastClr="000000"/>
                </a:solidFill>
                <a:latin typeface="Forte" pitchFamily="66" charset="0"/>
              </a:rPr>
              <a:t>animation</a:t>
            </a:r>
          </a:p>
        </p:txBody>
      </p:sp>
      <p:sp>
        <p:nvSpPr>
          <p:cNvPr id="19464" name="Slide Number Placeholder 5">
            <a:extLst>
              <a:ext uri="{FF2B5EF4-FFF2-40B4-BE49-F238E27FC236}">
                <a16:creationId xmlns:a16="http://schemas.microsoft.com/office/drawing/2014/main" id="{4BC11EF8-84F3-73FE-F0B6-1240D63D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EB30E28B-1D6D-B3B1-4318-7517505EB1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762000"/>
          </a:xfrm>
        </p:spPr>
        <p:txBody>
          <a:bodyPr/>
          <a:lstStyle/>
          <a:p>
            <a:r>
              <a:rPr lang="en-US" altLang="en-US"/>
              <a:t>Trace while Loop, cont.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4BAADBDF-F454-282E-2D5C-95D9213C0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1669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483" name="Rectangle 4">
            <a:extLst>
              <a:ext uri="{FF2B5EF4-FFF2-40B4-BE49-F238E27FC236}">
                <a16:creationId xmlns:a16="http://schemas.microsoft.com/office/drawing/2014/main" id="{69B18425-4CC3-C03D-C355-36C5CBB8F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447800"/>
            <a:ext cx="6324600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count = 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while (count &lt; 2):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print("Welcome to Python!")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count += 1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4" name="Rectangle 5">
            <a:extLst>
              <a:ext uri="{FF2B5EF4-FFF2-40B4-BE49-F238E27FC236}">
                <a16:creationId xmlns:a16="http://schemas.microsoft.com/office/drawing/2014/main" id="{122AB742-6430-47F2-1903-EC492F378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1669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485" name="AutoShape 7">
            <a:extLst>
              <a:ext uri="{FF2B5EF4-FFF2-40B4-BE49-F238E27FC236}">
                <a16:creationId xmlns:a16="http://schemas.microsoft.com/office/drawing/2014/main" id="{59C48C9D-0412-DF2C-1CDF-53519FC0E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1" y="1219201"/>
            <a:ext cx="3533775" cy="384175"/>
          </a:xfrm>
          <a:prstGeom prst="wedgeRoundRectCallout">
            <a:avLst>
              <a:gd name="adj1" fmla="val -114556"/>
              <a:gd name="adj2" fmla="val 208264"/>
              <a:gd name="adj3" fmla="val 16667"/>
            </a:avLst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(count &lt; 2) is true</a:t>
            </a:r>
          </a:p>
        </p:txBody>
      </p:sp>
      <p:sp>
        <p:nvSpPr>
          <p:cNvPr id="20486" name="Rectangle 8">
            <a:extLst>
              <a:ext uri="{FF2B5EF4-FFF2-40B4-BE49-F238E27FC236}">
                <a16:creationId xmlns:a16="http://schemas.microsoft.com/office/drawing/2014/main" id="{9D99ACBF-ED7D-22B2-7A09-4CB4EBC6A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848455"/>
            <a:ext cx="5105400" cy="384175"/>
          </a:xfrm>
          <a:prstGeom prst="rect">
            <a:avLst/>
          </a:prstGeom>
          <a:solidFill>
            <a:srgbClr val="92D050">
              <a:alpha val="45097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D12F051B-610E-07EE-7349-2EA2586B1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1524000" cy="3810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5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>
                <a:solidFill>
                  <a:sysClr val="windowText" lastClr="000000"/>
                </a:solidFill>
                <a:latin typeface="Forte" pitchFamily="66" charset="0"/>
              </a:rPr>
              <a:t>animation</a:t>
            </a:r>
          </a:p>
        </p:txBody>
      </p:sp>
      <p:sp>
        <p:nvSpPr>
          <p:cNvPr id="20488" name="Slide Number Placeholder 5">
            <a:extLst>
              <a:ext uri="{FF2B5EF4-FFF2-40B4-BE49-F238E27FC236}">
                <a16:creationId xmlns:a16="http://schemas.microsoft.com/office/drawing/2014/main" id="{7C727E69-5656-DB83-07BE-35540FB4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6868</TotalTime>
  <Words>856</Words>
  <Application>Microsoft Macintosh PowerPoint</Application>
  <PresentationFormat>宽屏</PresentationFormat>
  <Paragraphs>195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-apple-system</vt:lpstr>
      <vt:lpstr>Arial Unicode MS</vt:lpstr>
      <vt:lpstr>Arial</vt:lpstr>
      <vt:lpstr>Calibri</vt:lpstr>
      <vt:lpstr>Courier New</vt:lpstr>
      <vt:lpstr>Forte</vt:lpstr>
      <vt:lpstr>Menlo</vt:lpstr>
      <vt:lpstr>Times New Roman</vt:lpstr>
      <vt:lpstr>Simple Dark</vt:lpstr>
      <vt:lpstr>Default Design</vt:lpstr>
      <vt:lpstr>信息技术 第九讲 </vt:lpstr>
      <vt:lpstr>PowerPoint 演示文稿</vt:lpstr>
      <vt:lpstr>信息技术 第九讲 </vt:lpstr>
      <vt:lpstr>循环语句</vt:lpstr>
      <vt:lpstr>while循环</vt:lpstr>
      <vt:lpstr>Logic of a while Loop</vt:lpstr>
      <vt:lpstr>The while Statement</vt:lpstr>
      <vt:lpstr>Trace while Loop</vt:lpstr>
      <vt:lpstr>Trace while Loop, cont.</vt:lpstr>
      <vt:lpstr>Trace while Loop, cont.</vt:lpstr>
      <vt:lpstr>Trace while Loop, cont.</vt:lpstr>
      <vt:lpstr>Trace while Loop, cont.</vt:lpstr>
      <vt:lpstr>Trace while Loop, cont.</vt:lpstr>
      <vt:lpstr>Trace while Loop, cont.</vt:lpstr>
      <vt:lpstr>Trace while Loop, cont.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</vt:lpstr>
      <vt:lpstr>Exercise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 Hu</dc:creator>
  <cp:lastModifiedBy>Tong Hu</cp:lastModifiedBy>
  <cp:revision>69</cp:revision>
  <dcterms:created xsi:type="dcterms:W3CDTF">2020-08-26T00:26:03Z</dcterms:created>
  <dcterms:modified xsi:type="dcterms:W3CDTF">2023-11-18T04:15:32Z</dcterms:modified>
</cp:coreProperties>
</file>