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1464" r:id="rId2"/>
    <p:sldId id="1516" r:id="rId3"/>
    <p:sldId id="1498" r:id="rId4"/>
    <p:sldId id="259" r:id="rId5"/>
    <p:sldId id="1500" r:id="rId6"/>
    <p:sldId id="1499" r:id="rId7"/>
    <p:sldId id="260" r:id="rId8"/>
    <p:sldId id="1502" r:id="rId9"/>
    <p:sldId id="1503" r:id="rId10"/>
    <p:sldId id="1504" r:id="rId11"/>
    <p:sldId id="1505" r:id="rId12"/>
    <p:sldId id="1506" r:id="rId13"/>
    <p:sldId id="1509" r:id="rId14"/>
    <p:sldId id="1510" r:id="rId15"/>
    <p:sldId id="1515" r:id="rId16"/>
    <p:sldId id="1508" r:id="rId17"/>
    <p:sldId id="1507" r:id="rId18"/>
    <p:sldId id="1514" r:id="rId19"/>
    <p:sldId id="1511" r:id="rId20"/>
    <p:sldId id="1512" r:id="rId21"/>
    <p:sldId id="1513" r:id="rId22"/>
    <p:sldId id="4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7750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71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161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99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10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91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192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20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8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900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40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6cc3ee9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6cc3ee9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74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773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566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6cc3ee9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6cc3ee9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51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还有哪个数据类型用过len()这个方法</a:t>
            </a:r>
            <a:r>
              <a:rPr lang="zh-CN" altLang="en-US"/>
              <a:t>？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663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938231f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938231f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算法是为了解决实际问题的</a:t>
            </a:r>
            <a:r>
              <a:rPr lang="zh-CN" altLang="en-US"/>
              <a:t>，可不可以编一段小故事，来告诉大家这段算法的过程？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0714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3823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93823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31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第十二讲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列表算法</a:t>
            </a:r>
          </a:p>
        </p:txBody>
      </p:sp>
    </p:spTree>
    <p:extLst>
      <p:ext uri="{BB962C8B-B14F-4D97-AF65-F5344CB8AC3E}">
        <p14:creationId xmlns:p14="http://schemas.microsoft.com/office/powerpoint/2010/main" val="140072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求列表元素的和</a:t>
            </a:r>
            <a:endParaRPr sz="2400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B1C0D5DB-3AF0-074D-7550-600C5B9C3A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5333200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def get_sum(l):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sum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range(len(l)):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sum = sum+l[i]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sum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print(get_sum([1,3,7,2,4]))</a:t>
            </a:r>
            <a:endParaRPr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736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如何统计列表中的偶数个数</a:t>
            </a:r>
            <a:r>
              <a:rPr lang="zh-CN" altLang="en-US" sz="2400"/>
              <a:t>？</a:t>
            </a:r>
            <a:endParaRPr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BADD51-A050-EE98-2CFF-2CD7C5F5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6" y="1356966"/>
            <a:ext cx="7852141" cy="37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如何统计列表中的偶数个数</a:t>
            </a:r>
            <a:r>
              <a:rPr lang="zh-CN" altLang="en-US" sz="2400"/>
              <a:t>？</a:t>
            </a:r>
            <a:endParaRPr sz="2400"/>
          </a:p>
        </p:txBody>
      </p:sp>
      <p:sp>
        <p:nvSpPr>
          <p:cNvPr id="6" name="Google Shape;75;p16">
            <a:extLst>
              <a:ext uri="{FF2B5EF4-FFF2-40B4-BE49-F238E27FC236}">
                <a16:creationId xmlns:a16="http://schemas.microsoft.com/office/drawing/2014/main" id="{1604EB4A-A178-874C-480A-A19E59A5B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5333200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l_list =[1,3,7,2,4]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def count_even(l):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range(len(l)):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if(l[i] % 2 == 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count=count+1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count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count_even(l_list)   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518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如何判断列表中所有元素均为偶数</a:t>
            </a:r>
            <a:r>
              <a:rPr lang="zh-CN" altLang="en-US" sz="2400"/>
              <a:t>？</a:t>
            </a:r>
            <a:endParaRPr sz="2400"/>
          </a:p>
        </p:txBody>
      </p:sp>
      <p:sp>
        <p:nvSpPr>
          <p:cNvPr id="6" name="Google Shape;75;p16">
            <a:extLst>
              <a:ext uri="{FF2B5EF4-FFF2-40B4-BE49-F238E27FC236}">
                <a16:creationId xmlns:a16="http://schemas.microsoft.com/office/drawing/2014/main" id="{1604EB4A-A178-874C-480A-A19E59A5B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7078020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def all_even(l):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print(all_even([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alt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alt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CN" alt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]))      #False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print(all_even([2, 2, 0, 4, 6]))  #True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113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如何判断列表中所有元素均为偶数</a:t>
            </a:r>
            <a:r>
              <a:rPr lang="zh-CN" altLang="en-US" sz="2400"/>
              <a:t>？</a:t>
            </a:r>
            <a:endParaRPr sz="2400"/>
          </a:p>
        </p:txBody>
      </p:sp>
      <p:sp>
        <p:nvSpPr>
          <p:cNvPr id="6" name="Google Shape;75;p16">
            <a:extLst>
              <a:ext uri="{FF2B5EF4-FFF2-40B4-BE49-F238E27FC236}">
                <a16:creationId xmlns:a16="http://schemas.microsoft.com/office/drawing/2014/main" id="{1604EB4A-A178-874C-480A-A19E59A5B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6598517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def all_even(l):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#add code here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print(all_even([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alt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alt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CN" alt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]))      #False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print(all_even([2, 2, 0, 4, 6]))  #True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74;p16">
            <a:extLst>
              <a:ext uri="{FF2B5EF4-FFF2-40B4-BE49-F238E27FC236}">
                <a16:creationId xmlns:a16="http://schemas.microsoft.com/office/drawing/2014/main" id="{4A31F06D-9C3A-9B1D-AB7F-EB0C18115A05}"/>
              </a:ext>
            </a:extLst>
          </p:cNvPr>
          <p:cNvSpPr txBox="1">
            <a:spLocks/>
          </p:cNvSpPr>
          <p:nvPr/>
        </p:nvSpPr>
        <p:spPr>
          <a:xfrm>
            <a:off x="7305909" y="1356967"/>
            <a:ext cx="465820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000" kern="0"/>
              <a:t>算法：</a:t>
            </a:r>
            <a:endParaRPr lang="en-US" altLang="zh-CN" sz="2000" kern="0"/>
          </a:p>
          <a:p>
            <a:endParaRPr lang="en-US" altLang="zh-CN" sz="2000" kern="0"/>
          </a:p>
          <a:p>
            <a:r>
              <a:rPr lang="en-US" altLang="zh-CN" sz="2000" kern="0"/>
              <a:t>1.</a:t>
            </a:r>
            <a:r>
              <a:rPr lang="zh-CN" altLang="en-US" sz="2000" kern="0"/>
              <a:t> 顺序遍历列表，如果找到一个奇数，则直接返回</a:t>
            </a:r>
            <a:r>
              <a:rPr lang="en-US" altLang="zh-CN" sz="2000" kern="0"/>
              <a:t>False</a:t>
            </a:r>
          </a:p>
          <a:p>
            <a:endParaRPr lang="en-US" altLang="zh-CN" sz="2000" kern="0"/>
          </a:p>
          <a:p>
            <a:r>
              <a:rPr lang="en-US" altLang="zh-CN" sz="2000" kern="0"/>
              <a:t>2. </a:t>
            </a:r>
            <a:r>
              <a:rPr lang="zh-CN" altLang="en-US" sz="2000" kern="0"/>
              <a:t>如果列表遍历结束，函数依然没有返回，则说明所有元素均为偶数，则函数返回</a:t>
            </a:r>
            <a:r>
              <a:rPr lang="en-US" altLang="zh-CN" sz="2000" kern="0"/>
              <a:t>True</a:t>
            </a:r>
            <a:endParaRPr lang="zh-CN" altLang="en-US" sz="2000" kern="0"/>
          </a:p>
        </p:txBody>
      </p:sp>
    </p:spTree>
    <p:extLst>
      <p:ext uri="{BB962C8B-B14F-4D97-AF65-F5344CB8AC3E}">
        <p14:creationId xmlns:p14="http://schemas.microsoft.com/office/powerpoint/2010/main" val="13073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如何判断列表中所有元素均为偶数</a:t>
            </a:r>
            <a:r>
              <a:rPr lang="zh-CN" altLang="en-US" sz="2400"/>
              <a:t>？</a:t>
            </a:r>
            <a:endParaRPr sz="2400"/>
          </a:p>
        </p:txBody>
      </p:sp>
      <p:sp>
        <p:nvSpPr>
          <p:cNvPr id="6" name="Google Shape;75;p16">
            <a:extLst>
              <a:ext uri="{FF2B5EF4-FFF2-40B4-BE49-F238E27FC236}">
                <a16:creationId xmlns:a16="http://schemas.microsoft.com/office/drawing/2014/main" id="{1604EB4A-A178-874C-480A-A19E59A5B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3335891"/>
            <a:ext cx="6598517" cy="7636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print(all_even([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alt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alt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CN" alt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]))      #False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print(all_even([2, 2, 0, 4, 6]))  #True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74;p16">
            <a:extLst>
              <a:ext uri="{FF2B5EF4-FFF2-40B4-BE49-F238E27FC236}">
                <a16:creationId xmlns:a16="http://schemas.microsoft.com/office/drawing/2014/main" id="{4A31F06D-9C3A-9B1D-AB7F-EB0C18115A05}"/>
              </a:ext>
            </a:extLst>
          </p:cNvPr>
          <p:cNvSpPr txBox="1">
            <a:spLocks/>
          </p:cNvSpPr>
          <p:nvPr/>
        </p:nvSpPr>
        <p:spPr>
          <a:xfrm>
            <a:off x="7305909" y="1356967"/>
            <a:ext cx="465820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000" kern="0"/>
              <a:t>算法：</a:t>
            </a:r>
            <a:endParaRPr lang="en-US" altLang="zh-CN" sz="2000" kern="0"/>
          </a:p>
          <a:p>
            <a:endParaRPr lang="en-US" altLang="zh-CN" sz="2000" kern="0"/>
          </a:p>
          <a:p>
            <a:r>
              <a:rPr lang="en-US" altLang="zh-CN" sz="2000" kern="0"/>
              <a:t>1.</a:t>
            </a:r>
            <a:r>
              <a:rPr lang="zh-CN" altLang="en-US" sz="2000" kern="0"/>
              <a:t> 顺序遍历列表，如果找到一个奇数，则直接返回</a:t>
            </a:r>
            <a:r>
              <a:rPr lang="en-US" altLang="zh-CN" sz="2000" kern="0"/>
              <a:t>False</a:t>
            </a:r>
          </a:p>
          <a:p>
            <a:endParaRPr lang="en-US" altLang="zh-CN" sz="2000" kern="0"/>
          </a:p>
          <a:p>
            <a:r>
              <a:rPr lang="en-US" altLang="zh-CN" sz="2000" kern="0"/>
              <a:t>2. </a:t>
            </a:r>
            <a:r>
              <a:rPr lang="zh-CN" altLang="en-US" sz="2000" kern="0"/>
              <a:t>如果列表遍历结束，函数依然没有返回，则说明所有元素均为偶数，则函数返回</a:t>
            </a:r>
            <a:r>
              <a:rPr lang="en-US" altLang="zh-CN" sz="2000" kern="0"/>
              <a:t>True</a:t>
            </a:r>
            <a:endParaRPr lang="zh-CN" altLang="en-US" sz="2000" kern="0"/>
          </a:p>
        </p:txBody>
      </p:sp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AEC5A253-8EFC-D15E-240A-02186DCDC3A3}"/>
              </a:ext>
            </a:extLst>
          </p:cNvPr>
          <p:cNvSpPr txBox="1">
            <a:spLocks/>
          </p:cNvSpPr>
          <p:nvPr/>
        </p:nvSpPr>
        <p:spPr>
          <a:xfrm>
            <a:off x="415600" y="1356967"/>
            <a:ext cx="5333200" cy="178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def all_even(l):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range(len(l)):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if(l[i] % 2 != 0):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False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True</a:t>
            </a:r>
            <a:endParaRPr lang="en-US" sz="2000" ker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219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2400" b="0" i="0">
                <a:solidFill>
                  <a:schemeClr val="tx1"/>
                </a:solidFill>
                <a:effectLst/>
                <a:latin typeface="-apple-system"/>
              </a:rPr>
              <a:t>判断列表中的所有元素都符合</a:t>
            </a:r>
            <a:r>
              <a:rPr lang="en-US" sz="2400" b="0" i="0">
                <a:solidFill>
                  <a:schemeClr val="tx1"/>
                </a:solidFill>
                <a:effectLst/>
                <a:latin typeface="-apple-system"/>
              </a:rPr>
              <a:t>X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-apple-system"/>
              </a:rPr>
              <a:t>特征</a:t>
            </a:r>
            <a:endParaRPr lang="en-US" altLang="zh-CN" sz="2400" kern="0">
              <a:solidFill>
                <a:schemeClr val="tx1"/>
              </a:solidFill>
            </a:endParaRPr>
          </a:p>
        </p:txBody>
      </p:sp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77600308-555F-80A8-3802-D42FABECF184}"/>
              </a:ext>
            </a:extLst>
          </p:cNvPr>
          <p:cNvSpPr txBox="1">
            <a:spLocks/>
          </p:cNvSpPr>
          <p:nvPr/>
        </p:nvSpPr>
        <p:spPr>
          <a:xfrm>
            <a:off x="415600" y="1356967"/>
            <a:ext cx="684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000" kern="0"/>
              <a:t>1. </a:t>
            </a:r>
            <a:r>
              <a:rPr lang="zh-CN" altLang="en-US" sz="2000" kern="0"/>
              <a:t>顺序遍历列表，如果找到一个反例（不符合</a:t>
            </a:r>
            <a:r>
              <a:rPr lang="en-US" altLang="zh-CN" sz="2000" kern="0"/>
              <a:t>X</a:t>
            </a:r>
            <a:r>
              <a:rPr lang="zh-CN" altLang="en-US" sz="2000" kern="0"/>
              <a:t>特征），则直接返回</a:t>
            </a:r>
            <a:r>
              <a:rPr lang="en-US" altLang="zh-CN" sz="2000" kern="0"/>
              <a:t>False</a:t>
            </a:r>
          </a:p>
          <a:p>
            <a:endParaRPr lang="en-US" altLang="zh-CN" sz="2000" kern="0"/>
          </a:p>
          <a:p>
            <a:r>
              <a:rPr lang="en-US" altLang="zh-CN" sz="2000" kern="0"/>
              <a:t>2. </a:t>
            </a:r>
            <a:r>
              <a:rPr lang="zh-CN" altLang="en-US" sz="2000" kern="0"/>
              <a:t>如果列表遍历结束，函数依然没有返回，则说明所有元素均符合</a:t>
            </a:r>
            <a:r>
              <a:rPr lang="en-US" altLang="zh-CN" sz="2000" kern="0"/>
              <a:t>X</a:t>
            </a:r>
            <a:r>
              <a:rPr lang="zh-CN" altLang="en-US" sz="2000" kern="0"/>
              <a:t>特征，函数返回</a:t>
            </a:r>
            <a:r>
              <a:rPr lang="en-US" altLang="zh-CN" sz="2000" ker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7590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Exercise: 如何判断列表单调递增</a:t>
            </a:r>
            <a:r>
              <a:rPr lang="zh-CN" altLang="en-US" sz="2400"/>
              <a:t>？</a:t>
            </a:r>
            <a:endParaRPr sz="2400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B1C0D5DB-3AF0-074D-7550-600C5B9C3A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6498156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def check(l):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#add code here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print(check([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2,3,6,8</a:t>
            </a: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]))     #True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print(check([2,1,3,6,8]))   #False</a:t>
            </a:r>
          </a:p>
        </p:txBody>
      </p:sp>
    </p:spTree>
    <p:extLst>
      <p:ext uri="{BB962C8B-B14F-4D97-AF65-F5344CB8AC3E}">
        <p14:creationId xmlns:p14="http://schemas.microsoft.com/office/powerpoint/2010/main" val="74307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如何判断列表单调递增</a:t>
            </a:r>
            <a:r>
              <a:rPr lang="zh-CN" altLang="en-US" sz="2400"/>
              <a:t>？</a:t>
            </a:r>
            <a:endParaRPr sz="2400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B1C0D5DB-3AF0-074D-7550-600C5B9C3A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6498156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def check(l):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range(len(l)-1):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if(l[i+1] &lt;= l[i]):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print(check([</a:t>
            </a:r>
            <a:r>
              <a:rPr lang="en-US" altLang="zh-C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2,3,6,8</a:t>
            </a: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]))     #True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print(check([2,1,3,6,8]))   #False</a:t>
            </a:r>
          </a:p>
        </p:txBody>
      </p:sp>
      <p:sp>
        <p:nvSpPr>
          <p:cNvPr id="2" name="Google Shape;74;p16">
            <a:extLst>
              <a:ext uri="{FF2B5EF4-FFF2-40B4-BE49-F238E27FC236}">
                <a16:creationId xmlns:a16="http://schemas.microsoft.com/office/drawing/2014/main" id="{C94BBE9C-8EF4-B2A6-7EFC-D6373B3D86EE}"/>
              </a:ext>
            </a:extLst>
          </p:cNvPr>
          <p:cNvSpPr txBox="1">
            <a:spLocks/>
          </p:cNvSpPr>
          <p:nvPr/>
        </p:nvSpPr>
        <p:spPr>
          <a:xfrm>
            <a:off x="6207922" y="1356967"/>
            <a:ext cx="533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000" kern="0"/>
              <a:t>判断列表所有元素都具有某种特征的算法模式：</a:t>
            </a:r>
            <a:endParaRPr lang="en-US" altLang="zh-CN" sz="2000" kern="0"/>
          </a:p>
          <a:p>
            <a:endParaRPr lang="en-US" altLang="zh-CN" sz="2000" kern="0"/>
          </a:p>
          <a:p>
            <a:r>
              <a:rPr lang="en-US" altLang="zh-CN" sz="2000" kern="0"/>
              <a:t>1.</a:t>
            </a:r>
            <a:r>
              <a:rPr lang="zh-CN" altLang="en-US" sz="2000" kern="0"/>
              <a:t> 顺序遍历列表，如果找到一个反例，则直接返回</a:t>
            </a:r>
            <a:r>
              <a:rPr lang="en-US" altLang="zh-CN" sz="2000" kern="0"/>
              <a:t>False</a:t>
            </a:r>
          </a:p>
          <a:p>
            <a:endParaRPr lang="en-US" altLang="zh-CN" sz="2000" kern="0"/>
          </a:p>
          <a:p>
            <a:r>
              <a:rPr lang="en-US" altLang="zh-CN" sz="2000" kern="0"/>
              <a:t>2. </a:t>
            </a:r>
            <a:r>
              <a:rPr lang="zh-CN" altLang="en-US" sz="2000" kern="0"/>
              <a:t>如果列表遍历结束，函数依然没有返回，则说明所有元素符合该特征，函数返回</a:t>
            </a:r>
            <a:r>
              <a:rPr lang="en-US" altLang="zh-CN" sz="2000" kern="0"/>
              <a:t>True</a:t>
            </a:r>
            <a:endParaRPr lang="zh-CN" altLang="en-US" sz="2000" kern="0"/>
          </a:p>
        </p:txBody>
      </p:sp>
    </p:spTree>
    <p:extLst>
      <p:ext uri="{BB962C8B-B14F-4D97-AF65-F5344CB8AC3E}">
        <p14:creationId xmlns:p14="http://schemas.microsoft.com/office/powerpoint/2010/main" val="154163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Peer Programming: Sound</a:t>
            </a:r>
            <a:endParaRPr sz="2400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B1C0D5DB-3AF0-074D-7550-600C5B9C3A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99" y="1356967"/>
            <a:ext cx="10401083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latin typeface="+mn-lt"/>
                <a:ea typeface="Courier New"/>
                <a:cs typeface="Courier New"/>
                <a:sym typeface="Courier New"/>
              </a:rPr>
              <a:t>Digital sounds can be represented as a list of integer values. The volume of a sound depends on the amplitude of each value in the sound. The amplitude of a value is its absolute value. For example, the amplitude of -20 is 20, and the amplitude of 40 is 40.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chemeClr val="tx1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chemeClr val="tx1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2000">
                <a:solidFill>
                  <a:schemeClr val="tx1"/>
                </a:solidFill>
                <a:latin typeface="+mn-lt"/>
                <a:ea typeface="Courier New"/>
                <a:cs typeface="Courier New"/>
                <a:sym typeface="Courier New"/>
              </a:rPr>
            </a:br>
            <a:endParaRPr lang="en-US" sz="2000">
              <a:solidFill>
                <a:schemeClr val="tx1"/>
              </a:solidFill>
              <a:latin typeface="+mn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944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852875-0B90-F341-966E-1870A398CE3D}"/>
              </a:ext>
            </a:extLst>
          </p:cNvPr>
          <p:cNvSpPr txBox="1"/>
          <p:nvPr/>
        </p:nvSpPr>
        <p:spPr>
          <a:xfrm>
            <a:off x="374490" y="370484"/>
            <a:ext cx="572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算法就是解决问题的具体步骤</a:t>
            </a:r>
          </a:p>
        </p:txBody>
      </p:sp>
    </p:spTree>
    <p:extLst>
      <p:ext uri="{BB962C8B-B14F-4D97-AF65-F5344CB8AC3E}">
        <p14:creationId xmlns:p14="http://schemas.microsoft.com/office/powerpoint/2010/main" val="2149629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Peer Programming: Sound</a:t>
            </a:r>
            <a:endParaRPr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DD9B7-7C44-CAE2-BB9C-059EA221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6" y="1526382"/>
            <a:ext cx="7772400" cy="19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6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Peer Programming: Sound</a:t>
            </a:r>
            <a:endParaRPr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8DD396-86C6-E167-1034-8CE9A85B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15" y="1342516"/>
            <a:ext cx="7772400" cy="41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7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>
            <a:off x="237181" y="100137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 indent="0">
              <a:buClr>
                <a:srgbClr val="FFFFFF"/>
              </a:buClr>
              <a:buNone/>
            </a:pPr>
            <a:r>
              <a:rPr lang="zh-CN" altLang="en-US" sz="2400">
                <a:solidFill>
                  <a:srgbClr val="FFFFFF"/>
                </a:solidFill>
              </a:rPr>
              <a:t>掌握关于列表的常见算法</a:t>
            </a:r>
            <a:endParaRPr lang="en-US" altLang="zh-CN" sz="2400">
              <a:solidFill>
                <a:srgbClr val="FFFFFF"/>
              </a:solidFill>
            </a:endParaRPr>
          </a:p>
          <a:p>
            <a:pPr marL="152396" indent="0">
              <a:buClr>
                <a:srgbClr val="FFFFFF"/>
              </a:buClr>
              <a:buNone/>
            </a:pPr>
            <a:endParaRPr lang="en-US" altLang="zh-CN" sz="2400">
              <a:solidFill>
                <a:srgbClr val="FFFFFF"/>
              </a:solidFill>
            </a:endParaRPr>
          </a:p>
          <a:p>
            <a:pPr marL="152396" indent="0">
              <a:buClr>
                <a:srgbClr val="FFFFFF"/>
              </a:buClr>
              <a:buNone/>
            </a:pPr>
            <a:r>
              <a:rPr lang="en-US" altLang="zh-CN" sz="2400">
                <a:solidFill>
                  <a:srgbClr val="FFFFFF"/>
                </a:solidFill>
              </a:rPr>
              <a:t>1.</a:t>
            </a:r>
            <a:r>
              <a:rPr lang="zh-CN" altLang="en-US" sz="2400">
                <a:solidFill>
                  <a:srgbClr val="FFFFFF"/>
                </a:solidFill>
              </a:rPr>
              <a:t> 找出列表的极值（最大值</a:t>
            </a:r>
            <a:r>
              <a:rPr lang="en-US" altLang="zh-CN" sz="2400">
                <a:solidFill>
                  <a:srgbClr val="FFFFFF"/>
                </a:solidFill>
              </a:rPr>
              <a:t>/</a:t>
            </a:r>
            <a:r>
              <a:rPr lang="zh-CN" altLang="en-US" sz="2400">
                <a:solidFill>
                  <a:srgbClr val="FFFFFF"/>
                </a:solidFill>
              </a:rPr>
              <a:t>最小值）</a:t>
            </a:r>
            <a:endParaRPr lang="en-US" altLang="zh-CN" sz="2400">
              <a:solidFill>
                <a:srgbClr val="FFFFFF"/>
              </a:solidFill>
            </a:endParaRPr>
          </a:p>
          <a:p>
            <a:pPr marL="152396" indent="0">
              <a:buClr>
                <a:srgbClr val="FFFFFF"/>
              </a:buClr>
              <a:buNone/>
            </a:pPr>
            <a:r>
              <a:rPr lang="en-US" altLang="zh-CN" sz="2400">
                <a:solidFill>
                  <a:srgbClr val="FFFFFF"/>
                </a:solidFill>
              </a:rPr>
              <a:t>2.</a:t>
            </a:r>
            <a:r>
              <a:rPr lang="zh-CN" altLang="en-US" sz="2400">
                <a:solidFill>
                  <a:srgbClr val="FFFFFF"/>
                </a:solidFill>
              </a:rPr>
              <a:t> 对列表元素进行统计，例如求和，求平均值等</a:t>
            </a:r>
            <a:endParaRPr lang="en-US" altLang="zh-CN" sz="2400">
              <a:solidFill>
                <a:srgbClr val="FFFFFF"/>
              </a:solidFill>
            </a:endParaRPr>
          </a:p>
          <a:p>
            <a:pPr marL="152396" indent="0">
              <a:buClr>
                <a:srgbClr val="FFFFFF"/>
              </a:buClr>
              <a:buNone/>
            </a:pPr>
            <a:r>
              <a:rPr lang="en-US" altLang="zh-CN" sz="2400">
                <a:solidFill>
                  <a:srgbClr val="FFFFFF"/>
                </a:solidFill>
              </a:rPr>
              <a:t>3.</a:t>
            </a:r>
            <a:r>
              <a:rPr lang="zh-CN" altLang="en-US" sz="2400">
                <a:solidFill>
                  <a:srgbClr val="FFFFFF"/>
                </a:solidFill>
              </a:rPr>
              <a:t> 判断列表中是否存在元素符合某种特征，并统计列表中符合特征的元素个数</a:t>
            </a:r>
            <a:endParaRPr lang="en-US" altLang="zh-CN" sz="2400">
              <a:solidFill>
                <a:srgbClr val="FFFFFF"/>
              </a:solidFill>
            </a:endParaRPr>
          </a:p>
          <a:p>
            <a:pPr marL="152396" indent="0">
              <a:buClr>
                <a:srgbClr val="FFFFFF"/>
              </a:buClr>
              <a:buNone/>
            </a:pPr>
            <a:r>
              <a:rPr lang="en-US" altLang="zh-CN" sz="2400">
                <a:solidFill>
                  <a:srgbClr val="FFFFFF"/>
                </a:solidFill>
              </a:rPr>
              <a:t>4.</a:t>
            </a:r>
            <a:r>
              <a:rPr lang="zh-CN" altLang="en-US" sz="2400">
                <a:solidFill>
                  <a:srgbClr val="FFFFFF"/>
                </a:solidFill>
              </a:rPr>
              <a:t> 判断数组中所有元素都符合某种特征</a:t>
            </a:r>
            <a:endParaRPr lang="en-US" altLang="zh-CN" sz="2400">
              <a:solidFill>
                <a:srgbClr val="FFFFFF"/>
              </a:solidFill>
            </a:endParaRPr>
          </a:p>
          <a:p>
            <a:pPr marL="152396" indent="0">
              <a:buClr>
                <a:srgbClr val="FFFFFF"/>
              </a:buClr>
              <a:buNone/>
            </a:pP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52875-0B90-F341-966E-1870A398CE3D}"/>
              </a:ext>
            </a:extLst>
          </p:cNvPr>
          <p:cNvSpPr txBox="1"/>
          <p:nvPr/>
        </p:nvSpPr>
        <p:spPr>
          <a:xfrm>
            <a:off x="374490" y="370484"/>
            <a:ext cx="359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407427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for循环遍历列表</a:t>
            </a:r>
            <a:endParaRPr sz="24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//for loop traversal</a:t>
            </a:r>
            <a:endParaRPr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l = [1,2,3,4,5,6]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range(6):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print(l[i])</a:t>
            </a:r>
            <a:endParaRPr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9E290F0E-C4F6-1747-84E4-9B90447AB44D}"/>
              </a:ext>
            </a:extLst>
          </p:cNvPr>
          <p:cNvSpPr txBox="1">
            <a:spLocks/>
          </p:cNvSpPr>
          <p:nvPr/>
        </p:nvSpPr>
        <p:spPr>
          <a:xfrm>
            <a:off x="419878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189">
              <a:buSzPts val="1800"/>
            </a:pPr>
            <a:r>
              <a:rPr lang="en-US" sz="2000" kern="0">
                <a:solidFill>
                  <a:schemeClr val="tx1">
                    <a:lumMod val="85000"/>
                  </a:schemeClr>
                </a:solidFill>
              </a:rPr>
              <a:t>在Python中</a:t>
            </a:r>
            <a:r>
              <a:rPr lang="zh-CN" altLang="en-US" sz="2000" kern="0">
                <a:solidFill>
                  <a:schemeClr val="tx1">
                    <a:lumMod val="85000"/>
                  </a:schemeClr>
                </a:solidFill>
              </a:rPr>
              <a:t>，</a:t>
            </a:r>
            <a:r>
              <a:rPr lang="en-US" sz="2000" kern="0">
                <a:solidFill>
                  <a:schemeClr val="tx1">
                    <a:lumMod val="85000"/>
                  </a:schemeClr>
                </a:solidFill>
              </a:rPr>
              <a:t>range(n)的作用是什么</a:t>
            </a:r>
            <a:r>
              <a:rPr lang="zh-CN" altLang="en-US" sz="2000" kern="0">
                <a:solidFill>
                  <a:schemeClr val="tx1">
                    <a:lumMod val="85000"/>
                  </a:schemeClr>
                </a:solidFill>
              </a:rPr>
              <a:t>？</a:t>
            </a:r>
            <a:endParaRPr lang="en-US" altLang="zh-CN" sz="2000" kern="0">
              <a:solidFill>
                <a:schemeClr val="tx1">
                  <a:lumMod val="85000"/>
                </a:schemeClr>
              </a:solidFill>
            </a:endParaRPr>
          </a:p>
          <a:p>
            <a:pPr indent="-457189">
              <a:buSzPts val="1800"/>
            </a:pPr>
            <a:endParaRPr lang="en-US" altLang="zh-CN" sz="2000" kern="0">
              <a:solidFill>
                <a:schemeClr val="tx1">
                  <a:lumMod val="85000"/>
                </a:schemeClr>
              </a:solidFill>
            </a:endParaRPr>
          </a:p>
          <a:p>
            <a:pPr marL="152396" indent="0">
              <a:buSzPts val="1800"/>
              <a:buNone/>
            </a:pPr>
            <a:endParaRPr lang="en-US" altLang="zh-CN" sz="2000" kern="0">
              <a:solidFill>
                <a:schemeClr val="tx1">
                  <a:lumMod val="85000"/>
                </a:schemeClr>
              </a:solidFill>
            </a:endParaRPr>
          </a:p>
          <a:p>
            <a:pPr marL="152396" indent="0">
              <a:buSzPts val="1800"/>
              <a:buNone/>
            </a:pPr>
            <a:endParaRPr lang="en-US" sz="2000" kern="0">
              <a:solidFill>
                <a:schemeClr val="tx1">
                  <a:lumMod val="85000"/>
                </a:schemeClr>
              </a:solidFill>
            </a:endParaRPr>
          </a:p>
          <a:p>
            <a:pPr indent="-457189">
              <a:buSzPts val="1800"/>
            </a:pPr>
            <a:r>
              <a:rPr lang="en-US" altLang="zh-CN" sz="2000" kern="0">
                <a:solidFill>
                  <a:schemeClr val="tx1">
                    <a:lumMod val="85000"/>
                  </a:schemeClr>
                </a:solidFill>
              </a:rPr>
              <a:t>for</a:t>
            </a:r>
            <a:r>
              <a:rPr lang="zh-CN" altLang="en-US" sz="2000" kern="0">
                <a:solidFill>
                  <a:schemeClr val="tx1">
                    <a:lumMod val="85000"/>
                  </a:schemeClr>
                </a:solidFill>
              </a:rPr>
              <a:t>循环的执行过程是什么？</a:t>
            </a:r>
            <a:endParaRPr lang="en-US" sz="2000" kern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for循环遍历列表</a:t>
            </a:r>
            <a:endParaRPr sz="24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//for loop traversal</a:t>
            </a:r>
            <a:endParaRPr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l = [1,2,3,4,5,6]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range(6):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print(l[i])</a:t>
            </a:r>
            <a:endParaRPr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9E290F0E-C4F6-1747-84E4-9B90447AB44D}"/>
              </a:ext>
            </a:extLst>
          </p:cNvPr>
          <p:cNvSpPr txBox="1">
            <a:spLocks/>
          </p:cNvSpPr>
          <p:nvPr/>
        </p:nvSpPr>
        <p:spPr>
          <a:xfrm>
            <a:off x="4198780" y="1536633"/>
            <a:ext cx="5333200" cy="225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189">
              <a:buSzPts val="1800"/>
            </a:pPr>
            <a:r>
              <a:rPr lang="en-US" sz="2000" kern="0">
                <a:solidFill>
                  <a:schemeClr val="tx1">
                    <a:lumMod val="85000"/>
                  </a:schemeClr>
                </a:solidFill>
              </a:rPr>
              <a:t>在Python中</a:t>
            </a:r>
            <a:r>
              <a:rPr lang="zh-CN" altLang="en-US" sz="2000" kern="0">
                <a:solidFill>
                  <a:schemeClr val="tx1">
                    <a:lumMod val="85000"/>
                  </a:schemeClr>
                </a:solidFill>
              </a:rPr>
              <a:t>，</a:t>
            </a:r>
            <a:r>
              <a:rPr lang="en-US" sz="2000" kern="0">
                <a:solidFill>
                  <a:schemeClr val="tx1">
                    <a:lumMod val="85000"/>
                  </a:schemeClr>
                </a:solidFill>
              </a:rPr>
              <a:t>range(n)作用是什么</a:t>
            </a:r>
            <a:r>
              <a:rPr lang="zh-CN" altLang="en-US" sz="2000" kern="0">
                <a:solidFill>
                  <a:schemeClr val="tx1">
                    <a:lumMod val="85000"/>
                  </a:schemeClr>
                </a:solidFill>
              </a:rPr>
              <a:t>？</a:t>
            </a:r>
            <a:endParaRPr lang="en-US" altLang="zh-CN" sz="2000" kern="0">
              <a:solidFill>
                <a:schemeClr val="tx1">
                  <a:lumMod val="85000"/>
                </a:schemeClr>
              </a:solidFill>
            </a:endParaRPr>
          </a:p>
          <a:p>
            <a:pPr marL="152396" indent="0">
              <a:buSzPts val="1800"/>
              <a:buNone/>
            </a:pPr>
            <a:r>
              <a:rPr lang="zh-CN" altLang="en-US" sz="2000" kern="0">
                <a:solidFill>
                  <a:schemeClr val="tx1">
                    <a:lumMod val="85000"/>
                  </a:schemeClr>
                </a:solidFill>
              </a:rPr>
              <a:t>生成一个起始值为</a:t>
            </a:r>
            <a:r>
              <a:rPr lang="en-US" altLang="zh-CN" sz="2000" kern="0">
                <a:solidFill>
                  <a:schemeClr val="tx1">
                    <a:lumMod val="85000"/>
                  </a:schemeClr>
                </a:solidFill>
              </a:rPr>
              <a:t>0</a:t>
            </a:r>
            <a:r>
              <a:rPr lang="zh-CN" altLang="en-US" sz="2000" kern="0">
                <a:solidFill>
                  <a:schemeClr val="tx1">
                    <a:lumMod val="85000"/>
                  </a:schemeClr>
                </a:solidFill>
              </a:rPr>
              <a:t>，终值为</a:t>
            </a:r>
            <a:r>
              <a:rPr lang="en-US" altLang="zh-CN" sz="2000" kern="0">
                <a:solidFill>
                  <a:schemeClr val="tx1">
                    <a:lumMod val="85000"/>
                  </a:schemeClr>
                </a:solidFill>
              </a:rPr>
              <a:t>n-1</a:t>
            </a:r>
            <a:r>
              <a:rPr lang="zh-CN" altLang="en-US" sz="2000" kern="0">
                <a:solidFill>
                  <a:schemeClr val="tx1">
                    <a:lumMod val="85000"/>
                  </a:schemeClr>
                </a:solidFill>
              </a:rPr>
              <a:t>的列表</a:t>
            </a:r>
            <a:r>
              <a:rPr lang="en-US" altLang="zh-CN" sz="2000" kern="0">
                <a:solidFill>
                  <a:schemeClr val="tx1">
                    <a:lumMod val="85000"/>
                  </a:schemeClr>
                </a:solidFill>
              </a:rPr>
              <a:t>[0,1,2,3,4,5]</a:t>
            </a:r>
          </a:p>
          <a:p>
            <a:pPr marL="152396" indent="0">
              <a:buSzPts val="1800"/>
              <a:buNone/>
            </a:pPr>
            <a:endParaRPr lang="en-US" sz="2000" kern="0">
              <a:solidFill>
                <a:schemeClr val="tx1">
                  <a:lumMod val="85000"/>
                </a:schemeClr>
              </a:solidFill>
            </a:endParaRPr>
          </a:p>
          <a:p>
            <a:pPr indent="-457189">
              <a:buSzPts val="1800"/>
            </a:pPr>
            <a:r>
              <a:rPr lang="en-US" altLang="zh-CN" sz="2000" kern="0">
                <a:solidFill>
                  <a:schemeClr val="tx1">
                    <a:lumMod val="85000"/>
                  </a:schemeClr>
                </a:solidFill>
              </a:rPr>
              <a:t>for</a:t>
            </a:r>
            <a:r>
              <a:rPr lang="zh-CN" altLang="en-US" sz="2000" kern="0">
                <a:solidFill>
                  <a:schemeClr val="tx1">
                    <a:lumMod val="85000"/>
                  </a:schemeClr>
                </a:solidFill>
              </a:rPr>
              <a:t>循环的执行过程是什么？</a:t>
            </a:r>
            <a:endParaRPr lang="en-US" altLang="zh-CN" sz="2000" kern="0">
              <a:solidFill>
                <a:schemeClr val="tx1">
                  <a:lumMod val="85000"/>
                </a:schemeClr>
              </a:solidFill>
            </a:endParaRPr>
          </a:p>
          <a:p>
            <a:pPr marL="152396" indent="0">
              <a:buSzPts val="1800"/>
              <a:buNone/>
            </a:pPr>
            <a:endParaRPr lang="en-US" sz="2000" ker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3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len</a:t>
            </a:r>
            <a:r>
              <a:rPr lang="en-US" sz="2400"/>
              <a:t>(l): 返回列表l的长度</a:t>
            </a:r>
            <a:endParaRPr sz="24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//for loop traversal</a:t>
            </a:r>
            <a:endParaRPr sz="2000" b="1">
              <a:solidFill>
                <a:schemeClr val="bg1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 = [1,2,3,4,5,6]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bg1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range(6):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print(l[i])</a:t>
            </a:r>
            <a:endParaRPr sz="2000">
              <a:solidFill>
                <a:schemeClr val="bg1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95B6253C-5CD9-219A-DB7D-4826B30F853E}"/>
              </a:ext>
            </a:extLst>
          </p:cNvPr>
          <p:cNvSpPr txBox="1">
            <a:spLocks/>
          </p:cNvSpPr>
          <p:nvPr/>
        </p:nvSpPr>
        <p:spPr>
          <a:xfrm>
            <a:off x="3865044" y="1848926"/>
            <a:ext cx="8326956" cy="178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endParaRPr lang="en-US" sz="2000" b="1" ker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US" sz="2000" b="1" kern="0">
              <a:solidFill>
                <a:srgbClr val="4CD2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rgbClr val="4CD2E3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range(len(l)):  #顺序遍历列表l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print(l[i])</a:t>
            </a:r>
            <a:endParaRPr lang="en-US" sz="2000" ker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US" sz="2000" ker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904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96821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算法的共性</a:t>
            </a:r>
            <a:endParaRPr sz="2400"/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E7B25569-7EC2-32DB-8CE6-833DE3DD619F}"/>
              </a:ext>
            </a:extLst>
          </p:cNvPr>
          <p:cNvSpPr txBox="1">
            <a:spLocks/>
          </p:cNvSpPr>
          <p:nvPr/>
        </p:nvSpPr>
        <p:spPr>
          <a:xfrm>
            <a:off x="292937" y="767198"/>
            <a:ext cx="6031663" cy="178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>
              <a:buClr>
                <a:srgbClr val="000000"/>
              </a:buClr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152396" indent="0">
              <a:buClr>
                <a:srgbClr val="000000"/>
              </a:buClr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152396" indent="0">
              <a:buClr>
                <a:srgbClr val="000000"/>
              </a:buClr>
              <a:buNone/>
            </a:pPr>
            <a:r>
              <a:rPr lang="zh-CN" altLang="en-US" sz="2000">
                <a:solidFill>
                  <a:schemeClr val="tx1"/>
                </a:solidFill>
              </a:rPr>
              <a:t>对于列表，绝大多数的算法都基于</a:t>
            </a:r>
            <a:r>
              <a:rPr lang="zh-CN" altLang="en-US" sz="2000">
                <a:solidFill>
                  <a:srgbClr val="FFFF00"/>
                </a:solidFill>
              </a:rPr>
              <a:t>顺序遍历</a:t>
            </a:r>
            <a:r>
              <a:rPr lang="en-US" altLang="zh-CN" sz="2000">
                <a:solidFill>
                  <a:srgbClr val="FFFF00"/>
                </a:solidFill>
              </a:rPr>
              <a:t>(</a:t>
            </a:r>
            <a:r>
              <a:rPr lang="en-US" sz="2000">
                <a:solidFill>
                  <a:srgbClr val="FFFF00"/>
                </a:solidFill>
              </a:rPr>
              <a:t>sequential iteration)</a:t>
            </a:r>
            <a:r>
              <a:rPr lang="zh-CN" altLang="en-US" sz="2000">
                <a:solidFill>
                  <a:schemeClr val="tx1"/>
                </a:solidFill>
              </a:rPr>
              <a:t>的方式</a:t>
            </a:r>
          </a:p>
          <a:p>
            <a:pPr>
              <a:buClr>
                <a:srgbClr val="000000"/>
              </a:buClr>
            </a:pPr>
            <a:endParaRPr lang="en-US" sz="2000">
              <a:solidFill>
                <a:schemeClr val="tx1"/>
              </a:solidFill>
            </a:endParaRPr>
          </a:p>
          <a:p>
            <a:pPr marL="152396" indent="0">
              <a:buClr>
                <a:srgbClr val="000000"/>
              </a:buClr>
              <a:buNone/>
            </a:pPr>
            <a:r>
              <a:rPr lang="en-US" sz="2000">
                <a:solidFill>
                  <a:schemeClr val="tx1"/>
                </a:solidFill>
              </a:rPr>
              <a:t>通常来说</a:t>
            </a:r>
            <a:r>
              <a:rPr lang="zh-CN" altLang="en-US" sz="2000">
                <a:solidFill>
                  <a:schemeClr val="tx1"/>
                </a:solidFill>
              </a:rPr>
              <a:t>列表算法的通用技巧如下：</a:t>
            </a:r>
            <a:endParaRPr lang="en-US" altLang="zh-CN" sz="2000">
              <a:solidFill>
                <a:schemeClr val="tx1"/>
              </a:solidFill>
            </a:endParaRPr>
          </a:p>
          <a:p>
            <a:pPr marL="152396" indent="0">
              <a:buClr>
                <a:srgbClr val="000000"/>
              </a:buClr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</a:pPr>
            <a:r>
              <a:rPr lang="en-US" altLang="zh-CN" sz="2000">
                <a:solidFill>
                  <a:schemeClr val="tx1"/>
                </a:solidFill>
              </a:rPr>
              <a:t>Step 1.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从列表第一个元素开始</a:t>
            </a:r>
          </a:p>
          <a:p>
            <a:pPr>
              <a:buClr>
                <a:srgbClr val="000000"/>
              </a:buClr>
            </a:pPr>
            <a:r>
              <a:rPr lang="en-US" altLang="zh-CN" sz="2000">
                <a:solidFill>
                  <a:schemeClr val="tx1"/>
                </a:solidFill>
              </a:rPr>
              <a:t>Step 2.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依次检查每一个元素</a:t>
            </a:r>
          </a:p>
          <a:p>
            <a:pPr>
              <a:buClr>
                <a:srgbClr val="000000"/>
              </a:buClr>
            </a:pPr>
            <a:r>
              <a:rPr lang="en-US" altLang="zh-CN" sz="2000">
                <a:solidFill>
                  <a:schemeClr val="tx1"/>
                </a:solidFill>
              </a:rPr>
              <a:t>Step 3.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对元素进行一些操作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1"/>
                </a:solidFill>
              </a:rPr>
              <a:t>        比较</a:t>
            </a:r>
            <a:r>
              <a:rPr lang="en-US" altLang="zh-CN" sz="2000">
                <a:solidFill>
                  <a:schemeClr val="tx1"/>
                </a:solidFill>
              </a:rPr>
              <a:t>/</a:t>
            </a:r>
            <a:r>
              <a:rPr lang="zh-CN" altLang="en-US" sz="2000">
                <a:solidFill>
                  <a:schemeClr val="tx1"/>
                </a:solidFill>
              </a:rPr>
              <a:t>筛选</a:t>
            </a:r>
            <a:endParaRPr lang="en-US" sz="200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altLang="zh-CN" sz="2000">
                <a:solidFill>
                  <a:schemeClr val="tx1"/>
                </a:solidFill>
              </a:rPr>
              <a:t>     </a:t>
            </a:r>
            <a:r>
              <a:rPr lang="zh-CN" altLang="en-US" sz="2000">
                <a:solidFill>
                  <a:schemeClr val="tx1"/>
                </a:solidFill>
              </a:rPr>
              <a:t>（或）</a:t>
            </a:r>
            <a:r>
              <a:rPr lang="en-US" sz="2000">
                <a:solidFill>
                  <a:schemeClr val="tx1"/>
                </a:solidFill>
              </a:rPr>
              <a:t>加到某一个变量上</a:t>
            </a:r>
          </a:p>
          <a:p>
            <a:pPr>
              <a:buClr>
                <a:srgbClr val="000000"/>
              </a:buClr>
            </a:pPr>
            <a:r>
              <a:rPr lang="en-US" altLang="zh-CN" sz="2000">
                <a:solidFill>
                  <a:schemeClr val="tx1"/>
                </a:solidFill>
              </a:rPr>
              <a:t>Step 4.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持续遍历列表</a:t>
            </a:r>
          </a:p>
          <a:p>
            <a:pPr>
              <a:buClr>
                <a:srgbClr val="000000"/>
              </a:buClr>
            </a:pPr>
            <a:r>
              <a:rPr lang="zh-CN" altLang="en-US" sz="2000">
                <a:solidFill>
                  <a:schemeClr val="tx1"/>
                </a:solidFill>
              </a:rPr>
              <a:t>                </a:t>
            </a:r>
            <a:r>
              <a:rPr lang="en-US" sz="2067">
                <a:solidFill>
                  <a:schemeClr val="tx1"/>
                </a:solidFill>
              </a:rPr>
              <a:t>直到找到符合条件的元素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zh-CN" altLang="en-US" sz="2000">
                <a:solidFill>
                  <a:schemeClr val="tx1"/>
                </a:solidFill>
              </a:rPr>
              <a:t>    （</a:t>
            </a:r>
            <a:r>
              <a:rPr lang="en-US" sz="2000">
                <a:solidFill>
                  <a:schemeClr val="tx1"/>
                </a:solidFill>
              </a:rPr>
              <a:t>或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r>
              <a:rPr lang="en-US" sz="2000">
                <a:solidFill>
                  <a:schemeClr val="tx1"/>
                </a:solidFill>
              </a:rPr>
              <a:t>遍历到列表末尾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EDF18-5CCA-9776-353B-2D85ECE19CBE}"/>
              </a:ext>
            </a:extLst>
          </p:cNvPr>
          <p:cNvSpPr txBox="1"/>
          <p:nvPr/>
        </p:nvSpPr>
        <p:spPr>
          <a:xfrm>
            <a:off x="5911168" y="1564572"/>
            <a:ext cx="414639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kern="0">
                <a:solidFill>
                  <a:srgbClr val="4CD2E3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range(len(l)): 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寻找列表的极值</a:t>
            </a:r>
            <a:endParaRPr sz="24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a_list = [1,3,7,2,4]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a_max = a_list[0]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range(len(a_list)):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if(a_list[i]&gt; a_max):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a_max = a_list[i]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print(a_max)</a:t>
            </a:r>
            <a:endParaRPr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423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/>
              <a:t>寻找列表的极值</a:t>
            </a:r>
            <a:endParaRPr sz="24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17833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a_list = [1,3,7,2,4]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a_max = a_list[0]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range(len(a_list)):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if(a_list[i]&gt; a_max):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a_max = a_list[i]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print(a_max)</a:t>
            </a:r>
            <a:endParaRPr sz="20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76E63534-7619-0B26-98AC-DB31E3D934EC}"/>
              </a:ext>
            </a:extLst>
          </p:cNvPr>
          <p:cNvSpPr txBox="1">
            <a:spLocks/>
          </p:cNvSpPr>
          <p:nvPr/>
        </p:nvSpPr>
        <p:spPr>
          <a:xfrm>
            <a:off x="5748800" y="1828600"/>
            <a:ext cx="5333200" cy="178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def find_max(l):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result = l[0]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range(len(l)):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if(l[i]&gt; result):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result = l[i]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US" sz="2000" b="1" kern="0">
              <a:solidFill>
                <a:schemeClr val="accent1">
                  <a:lumMod val="60000"/>
                  <a:lumOff val="4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b="1" ker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print(find_max([1,3,7,2,4]))</a:t>
            </a:r>
            <a:endParaRPr lang="en-US" sz="2000" kern="0">
              <a:solidFill>
                <a:schemeClr val="accent1">
                  <a:lumMod val="60000"/>
                  <a:lumOff val="4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74;p16">
            <a:extLst>
              <a:ext uri="{FF2B5EF4-FFF2-40B4-BE49-F238E27FC236}">
                <a16:creationId xmlns:a16="http://schemas.microsoft.com/office/drawing/2014/main" id="{15FA0E8B-FD21-1E8C-B17D-4AD449D29BBF}"/>
              </a:ext>
            </a:extLst>
          </p:cNvPr>
          <p:cNvSpPr txBox="1">
            <a:spLocks/>
          </p:cNvSpPr>
          <p:nvPr/>
        </p:nvSpPr>
        <p:spPr>
          <a:xfrm>
            <a:off x="5748800" y="135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000" kern="0"/>
              <a:t>find_max(): </a:t>
            </a:r>
            <a:r>
              <a:rPr lang="zh-CN" altLang="en-US" sz="2000" kern="0"/>
              <a:t>返回列表</a:t>
            </a:r>
            <a:r>
              <a:rPr lang="en-US" altLang="zh-CN" sz="2000" kern="0"/>
              <a:t>l</a:t>
            </a:r>
            <a:r>
              <a:rPr lang="zh-CN" altLang="en-US" sz="2000" kern="0"/>
              <a:t>的最大值</a:t>
            </a:r>
          </a:p>
        </p:txBody>
      </p:sp>
    </p:spTree>
    <p:extLst>
      <p:ext uri="{BB962C8B-B14F-4D97-AF65-F5344CB8AC3E}">
        <p14:creationId xmlns:p14="http://schemas.microsoft.com/office/powerpoint/2010/main" val="11379168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7485</TotalTime>
  <Words>1109</Words>
  <Application>Microsoft Macintosh PowerPoint</Application>
  <PresentationFormat>Widescreen</PresentationFormat>
  <Paragraphs>173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Courier New</vt:lpstr>
      <vt:lpstr>Simple Dark</vt:lpstr>
      <vt:lpstr>信息技术 第十二讲 </vt:lpstr>
      <vt:lpstr>PowerPoint Presentation</vt:lpstr>
      <vt:lpstr>PowerPoint Presentation</vt:lpstr>
      <vt:lpstr>for循环遍历列表</vt:lpstr>
      <vt:lpstr>for循环遍历列表</vt:lpstr>
      <vt:lpstr>len(l): 返回列表l的长度</vt:lpstr>
      <vt:lpstr>算法的共性</vt:lpstr>
      <vt:lpstr>寻找列表的极值</vt:lpstr>
      <vt:lpstr>寻找列表的极值</vt:lpstr>
      <vt:lpstr>求列表元素的和</vt:lpstr>
      <vt:lpstr>如何统计列表中的偶数个数？</vt:lpstr>
      <vt:lpstr>如何统计列表中的偶数个数？</vt:lpstr>
      <vt:lpstr>如何判断列表中所有元素均为偶数？</vt:lpstr>
      <vt:lpstr>如何判断列表中所有元素均为偶数？</vt:lpstr>
      <vt:lpstr>如何判断列表中所有元素均为偶数？</vt:lpstr>
      <vt:lpstr>判断列表中的所有元素都符合X特征</vt:lpstr>
      <vt:lpstr>Exercise: 如何判断列表单调递增？</vt:lpstr>
      <vt:lpstr>如何判断列表单调递增？</vt:lpstr>
      <vt:lpstr>Peer Programming: Sound</vt:lpstr>
      <vt:lpstr>Peer Programming: Sound</vt:lpstr>
      <vt:lpstr>Peer Programming: Sound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74</cp:revision>
  <dcterms:created xsi:type="dcterms:W3CDTF">2020-08-26T00:26:03Z</dcterms:created>
  <dcterms:modified xsi:type="dcterms:W3CDTF">2022-12-13T04:56:58Z</dcterms:modified>
</cp:coreProperties>
</file>