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495" r:id="rId2"/>
    <p:sldId id="533" r:id="rId3"/>
    <p:sldId id="550" r:id="rId4"/>
    <p:sldId id="551" r:id="rId5"/>
    <p:sldId id="552" r:id="rId6"/>
    <p:sldId id="1010" r:id="rId7"/>
    <p:sldId id="1011" r:id="rId8"/>
    <p:sldId id="1015" r:id="rId9"/>
    <p:sldId id="1014" r:id="rId10"/>
    <p:sldId id="1016" r:id="rId11"/>
    <p:sldId id="1017" r:id="rId12"/>
    <p:sldId id="1018" r:id="rId13"/>
    <p:sldId id="1022" r:id="rId14"/>
    <p:sldId id="1021" r:id="rId15"/>
    <p:sldId id="1012" r:id="rId16"/>
    <p:sldId id="1019" r:id="rId17"/>
    <p:sldId id="1020" r:id="rId18"/>
    <p:sldId id="4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为什么要写注释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我可以用word编程吗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1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9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71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23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1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解释器究竟在哪里呢</a:t>
            </a:r>
            <a:r>
              <a:rPr lang="zh-CN" altLang="en-US"/>
              <a:t>？我们应该怎么安装呢？我们暂时先搁置这个问题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为什么要写注释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0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为什么要写注释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0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第一讲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		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赋给变量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	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 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将运算表达式的结果赋给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的值打印在屏幕上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print(): </a:t>
            </a:r>
            <a:r>
              <a:rPr lang="zh-CN" altLang="en-US" sz="3733"/>
              <a:t>将括号内的数据打印在屏幕上</a:t>
            </a:r>
            <a:endParaRPr lang="en-US" sz="3733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8C3FA3-67E2-A611-80BE-4099FF41C5D7}"/>
              </a:ext>
            </a:extLst>
          </p:cNvPr>
          <p:cNvSpPr/>
          <p:nvPr/>
        </p:nvSpPr>
        <p:spPr>
          <a:xfrm>
            <a:off x="650928" y="4085903"/>
            <a:ext cx="1968286" cy="5734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运行规则</a:t>
            </a:r>
            <a:r>
              <a:rPr lang="zh-CN" altLang="en-US" sz="3733"/>
              <a:t>：程序解释器由上往下依次运行</a:t>
            </a:r>
            <a:endParaRPr lang="en-US" sz="373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03648-E416-492B-8D37-80C9D93472F9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	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赋给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	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 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将运算表达式的结果赋给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的值打印在屏幕上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B8F1991-370B-C453-B00B-D70BA551CD0C}"/>
              </a:ext>
            </a:extLst>
          </p:cNvPr>
          <p:cNvSpPr/>
          <p:nvPr/>
        </p:nvSpPr>
        <p:spPr>
          <a:xfrm>
            <a:off x="9298983" y="1963360"/>
            <a:ext cx="759417" cy="293127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#: </a:t>
            </a:r>
            <a:r>
              <a:rPr lang="zh-CN" altLang="en-US" sz="3733"/>
              <a:t>程序注释（</a:t>
            </a:r>
            <a:r>
              <a:rPr lang="en-US" altLang="zh-CN" sz="3733"/>
              <a:t>Comment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03648-E416-492B-8D37-80C9D93472F9}"/>
              </a:ext>
            </a:extLst>
          </p:cNvPr>
          <p:cNvSpPr/>
          <p:nvPr/>
        </p:nvSpPr>
        <p:spPr>
          <a:xfrm>
            <a:off x="831200" y="2739966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	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赋给变量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	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的值打印在屏幕上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E32557-CD57-C8A8-32B9-753A11FA7D3D}"/>
              </a:ext>
            </a:extLst>
          </p:cNvPr>
          <p:cNvSpPr/>
          <p:nvPr/>
        </p:nvSpPr>
        <p:spPr>
          <a:xfrm>
            <a:off x="2355743" y="2615980"/>
            <a:ext cx="2836189" cy="763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829E7-10D6-B415-BE42-13E8BE0AECC4}"/>
              </a:ext>
            </a:extLst>
          </p:cNvPr>
          <p:cNvSpPr/>
          <p:nvPr/>
        </p:nvSpPr>
        <p:spPr>
          <a:xfrm>
            <a:off x="2523641" y="4654022"/>
            <a:ext cx="4249118" cy="8875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CDEC4-E40C-D471-8A3C-8F11D2E5A5C2}"/>
              </a:ext>
            </a:extLst>
          </p:cNvPr>
          <p:cNvSpPr txBox="1">
            <a:spLocks/>
          </p:cNvSpPr>
          <p:nvPr/>
        </p:nvSpPr>
        <p:spPr>
          <a:xfrm>
            <a:off x="831200" y="172839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/>
              <a:t>用来对程序进行解释说明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#: </a:t>
            </a:r>
            <a:r>
              <a:rPr lang="zh-CN" altLang="en-US" sz="3733"/>
              <a:t>程序注释，对程序进行解释和说明</a:t>
            </a:r>
            <a:endParaRPr lang="en-US" sz="373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03648-E416-492B-8D37-80C9D93472F9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	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赋给变量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	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的值打印在屏幕上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E32557-CD57-C8A8-32B9-753A11FA7D3D}"/>
              </a:ext>
            </a:extLst>
          </p:cNvPr>
          <p:cNvSpPr/>
          <p:nvPr/>
        </p:nvSpPr>
        <p:spPr>
          <a:xfrm>
            <a:off x="2355743" y="1857698"/>
            <a:ext cx="2836189" cy="763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829E7-10D6-B415-BE42-13E8BE0AECC4}"/>
              </a:ext>
            </a:extLst>
          </p:cNvPr>
          <p:cNvSpPr/>
          <p:nvPr/>
        </p:nvSpPr>
        <p:spPr>
          <a:xfrm>
            <a:off x="2523641" y="3895740"/>
            <a:ext cx="4249118" cy="8875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AF05D-C858-EB86-3900-461206D5C5D2}"/>
              </a:ext>
            </a:extLst>
          </p:cNvPr>
          <p:cNvSpPr txBox="1"/>
          <p:nvPr/>
        </p:nvSpPr>
        <p:spPr>
          <a:xfrm>
            <a:off x="6096000" y="2008665"/>
            <a:ext cx="342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解释器会跳过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2C63F8-98CC-3284-B2C7-3DA1B3BDC803}"/>
              </a:ext>
            </a:extLst>
          </p:cNvPr>
          <p:cNvSpPr/>
          <p:nvPr/>
        </p:nvSpPr>
        <p:spPr>
          <a:xfrm rot="10800000">
            <a:off x="5422266" y="2124081"/>
            <a:ext cx="588936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小结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F5232-6FD8-40DE-DF7E-352482B9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9" y="1934813"/>
            <a:ext cx="6917953" cy="39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OnlineGDB: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网页版编程环境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PyCharm: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本地编程环境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编程环境</a:t>
            </a:r>
            <a:r>
              <a:rPr lang="zh-CN" altLang="en-US" sz="3733"/>
              <a:t>：包含程序解释器的编程工具</a:t>
            </a:r>
            <a:endParaRPr lang="en-US" sz="3733"/>
          </a:p>
        </p:txBody>
      </p:sp>
    </p:spTree>
    <p:extLst>
      <p:ext uri="{BB962C8B-B14F-4D97-AF65-F5344CB8AC3E}">
        <p14:creationId xmlns:p14="http://schemas.microsoft.com/office/powerpoint/2010/main" val="263224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* a + 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变量的值是不断变化的</a:t>
            </a:r>
          </a:p>
        </p:txBody>
      </p:sp>
    </p:spTree>
    <p:extLst>
      <p:ext uri="{BB962C8B-B14F-4D97-AF65-F5344CB8AC3E}">
        <p14:creationId xmlns:p14="http://schemas.microsoft.com/office/powerpoint/2010/main" val="13714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……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如何仅仅通过变量a自身</a:t>
            </a:r>
            <a:r>
              <a:rPr lang="zh-CN" altLang="en-US" sz="3733"/>
              <a:t>，将其变为</a:t>
            </a:r>
            <a:r>
              <a:rPr lang="en-US" altLang="zh-CN" sz="3733"/>
              <a:t>20</a:t>
            </a:r>
            <a:r>
              <a:rPr lang="zh-CN" altLang="en-US" sz="3733"/>
              <a:t>？</a:t>
            </a:r>
            <a:endParaRPr lang="en-US" sz="3733"/>
          </a:p>
        </p:txBody>
      </p:sp>
    </p:spTree>
    <p:extLst>
      <p:ext uri="{BB962C8B-B14F-4D97-AF65-F5344CB8AC3E}">
        <p14:creationId xmlns:p14="http://schemas.microsoft.com/office/powerpoint/2010/main" val="335592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876800" y="-200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 flipH="1">
            <a:off x="-45720" y="-20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4641524" y="304587"/>
            <a:ext cx="6474800" cy="624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信息技术是宋庆龄学校的必修课程。</a:t>
            </a: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课程包含三个模块：</a:t>
            </a: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Python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程序设计（</a:t>
            </a:r>
            <a:r>
              <a:rPr lang="en-US" altLang="zh-CN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50%</a:t>
            </a: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）</a:t>
            </a: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计算机理论（</a:t>
            </a:r>
            <a:r>
              <a:rPr lang="en-US" altLang="zh-CN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30%</a:t>
            </a:r>
            <a:r>
              <a:rPr lang="zh-CN" altLang="en-US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）</a:t>
            </a:r>
            <a:endParaRPr lang="en-US" altLang="zh-CN" sz="2400">
              <a:solidFill>
                <a:srgbClr val="FFFFFF"/>
              </a:solidFill>
              <a:ea typeface="Consolas"/>
              <a:cs typeface="Consolas"/>
              <a:sym typeface="Consolas"/>
            </a:endParaRPr>
          </a:p>
          <a:p>
            <a:pPr lvl="1">
              <a:defRPr/>
            </a:pP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  </a:t>
            </a:r>
            <a:r>
              <a:rPr lang="zh-CN" altLang="en-US" sz="20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（信息编码、计算机硬件、网络原理</a:t>
            </a:r>
            <a:r>
              <a:rPr lang="en-US" altLang="zh-CN" sz="20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……</a:t>
            </a:r>
            <a:r>
              <a:rPr lang="zh-CN" altLang="en-US" sz="20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）</a:t>
            </a:r>
            <a:endParaRPr lang="en-US" altLang="zh-CN" sz="20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lvl="1"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计算机应用实践（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20%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>
              <a:defRPr/>
            </a:pPr>
            <a:r>
              <a:rPr lang="zh-CN" altLang="en-US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    </a:t>
            </a:r>
            <a:r>
              <a:rPr lang="zh-CN" altLang="en-US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（网页设计、数据库、人工智能</a:t>
            </a:r>
            <a:r>
              <a:rPr lang="en-US" altLang="zh-CN" sz="20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……</a:t>
            </a:r>
            <a:r>
              <a:rPr lang="zh-CN" altLang="en-US" sz="20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）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57;p78">
            <a:extLst>
              <a:ext uri="{FF2B5EF4-FFF2-40B4-BE49-F238E27FC236}">
                <a16:creationId xmlns:a16="http://schemas.microsoft.com/office/drawing/2014/main" id="{A110041A-62C5-664B-B94A-24A171D6E639}"/>
              </a:ext>
            </a:extLst>
          </p:cNvPr>
          <p:cNvSpPr txBox="1"/>
          <p:nvPr/>
        </p:nvSpPr>
        <p:spPr>
          <a:xfrm>
            <a:off x="468000" y="2471151"/>
            <a:ext cx="44088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defRPr/>
            </a:pPr>
            <a:r>
              <a:rPr lang="en-US" sz="480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  <a:sym typeface="Consolas"/>
              </a:rPr>
              <a:t>课程介绍</a:t>
            </a:r>
            <a:endParaRPr kumimoji="0" sz="4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0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876800" y="-200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 flipH="1">
            <a:off x="-45720" y="-20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4641524" y="304587"/>
            <a:ext cx="6474800" cy="624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考察共分为四个部分：</a:t>
            </a: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课堂表现（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10%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期中考试（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20%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期末考试（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30%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平时作业（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40%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57;p78">
            <a:extLst>
              <a:ext uri="{FF2B5EF4-FFF2-40B4-BE49-F238E27FC236}">
                <a16:creationId xmlns:a16="http://schemas.microsoft.com/office/drawing/2014/main" id="{A110041A-62C5-664B-B94A-24A171D6E639}"/>
              </a:ext>
            </a:extLst>
          </p:cNvPr>
          <p:cNvSpPr txBox="1"/>
          <p:nvPr/>
        </p:nvSpPr>
        <p:spPr>
          <a:xfrm>
            <a:off x="468000" y="2471151"/>
            <a:ext cx="44088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defRPr/>
            </a:pPr>
            <a:r>
              <a:rPr lang="en-US" sz="480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  <a:sym typeface="Consolas"/>
              </a:rPr>
              <a:t>考察方式</a:t>
            </a:r>
            <a:endParaRPr kumimoji="0" sz="4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783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876800" y="-200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 flipH="1">
            <a:off x="-45720" y="-20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4641523" y="304587"/>
            <a:ext cx="6853882" cy="624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noProof="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教科书：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信息技术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（华东师范大学出版社）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课程网站：</a:t>
            </a:r>
            <a:r>
              <a:rPr lang="en-US" altLang="zh-CN" sz="2400">
                <a:solidFill>
                  <a:srgbClr val="FFFFFF"/>
                </a:solidFill>
                <a:ea typeface="Consolas"/>
                <a:cs typeface="Consolas"/>
                <a:sym typeface="Consolas"/>
              </a:rPr>
              <a:t> https://cs2022.readthedocs.io/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57;p78">
            <a:extLst>
              <a:ext uri="{FF2B5EF4-FFF2-40B4-BE49-F238E27FC236}">
                <a16:creationId xmlns:a16="http://schemas.microsoft.com/office/drawing/2014/main" id="{A110041A-62C5-664B-B94A-24A171D6E639}"/>
              </a:ext>
            </a:extLst>
          </p:cNvPr>
          <p:cNvSpPr txBox="1"/>
          <p:nvPr/>
        </p:nvSpPr>
        <p:spPr>
          <a:xfrm>
            <a:off x="468000" y="2471151"/>
            <a:ext cx="44088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defRPr/>
            </a:pPr>
            <a:r>
              <a:rPr lang="en-US" sz="480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  <a:sym typeface="Consolas"/>
              </a:rPr>
              <a:t>参考教材</a:t>
            </a:r>
            <a:endParaRPr kumimoji="0" sz="4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11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876800" y="-200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 flipH="1">
            <a:off x="-45720" y="-20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4641523" y="304587"/>
            <a:ext cx="6853882" cy="624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noProof="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不允许出现任何形式的抄袭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FF"/>
                </a:solidFill>
                <a:latin typeface="Arial"/>
                <a:ea typeface="Consolas"/>
                <a:cs typeface="Consolas"/>
                <a:sym typeface="Consolas"/>
              </a:rPr>
              <a:t>鼓励相互讨论</a:t>
            </a:r>
            <a:endParaRPr lang="en-US" altLang="zh-CN" sz="2400">
              <a:solidFill>
                <a:srgbClr val="FFFFFF"/>
              </a:solidFill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onsolas"/>
                <a:cs typeface="Consolas"/>
                <a:sym typeface="Consolas"/>
              </a:rPr>
              <a:t>作业必须独立完成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57;p78">
            <a:extLst>
              <a:ext uri="{FF2B5EF4-FFF2-40B4-BE49-F238E27FC236}">
                <a16:creationId xmlns:a16="http://schemas.microsoft.com/office/drawing/2014/main" id="{A110041A-62C5-664B-B94A-24A171D6E639}"/>
              </a:ext>
            </a:extLst>
          </p:cNvPr>
          <p:cNvSpPr txBox="1"/>
          <p:nvPr/>
        </p:nvSpPr>
        <p:spPr>
          <a:xfrm>
            <a:off x="468000" y="2471151"/>
            <a:ext cx="44088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defRPr/>
            </a:pPr>
            <a:r>
              <a:rPr lang="en-US" sz="480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  <a:sym typeface="Consolas"/>
              </a:rPr>
              <a:t>学术诚信</a:t>
            </a:r>
            <a:endParaRPr kumimoji="0" sz="4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29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090172"/>
            <a:ext cx="7640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知识和技能的关系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多练简单的问题</a:t>
            </a:r>
          </a:p>
          <a:p>
            <a:pPr marL="457200" indent="-457200">
              <a:buAutoNum type="arabicPeriod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i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Google is your best friend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说在之前的话</a:t>
            </a:r>
          </a:p>
        </p:txBody>
      </p:sp>
    </p:spTree>
    <p:extLst>
      <p:ext uri="{BB962C8B-B14F-4D97-AF65-F5344CB8AC3E}">
        <p14:creationId xmlns:p14="http://schemas.microsoft.com/office/powerpoint/2010/main" val="204634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30779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1981684"/>
            <a:ext cx="764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</a:t>
            </a:r>
            <a:r>
              <a:rPr lang="zh-CN" altLang="en-US" sz="3733"/>
              <a:t>：用来保存数据</a:t>
            </a:r>
            <a:endParaRPr lang="en-US" sz="3733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915EB0-E6D9-8A68-6A89-427220C05915}"/>
              </a:ext>
            </a:extLst>
          </p:cNvPr>
          <p:cNvSpPr/>
          <p:nvPr/>
        </p:nvSpPr>
        <p:spPr>
          <a:xfrm>
            <a:off x="619932" y="1921790"/>
            <a:ext cx="1534332" cy="5734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199" y="1981684"/>
            <a:ext cx="90567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		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赋给变量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	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(a+1)*(b+2)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将运算表达式的结果赋给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=</a:t>
            </a:r>
            <a:r>
              <a:rPr lang="zh-CN" altLang="en-US" sz="3733"/>
              <a:t>：赋值符（</a:t>
            </a:r>
            <a:r>
              <a:rPr lang="en-US" altLang="zh-CN" sz="3733"/>
              <a:t>assignment operator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0818C1-758F-56E1-5E67-8D6AAEC5DE9E}"/>
              </a:ext>
            </a:extLst>
          </p:cNvPr>
          <p:cNvSpPr/>
          <p:nvPr/>
        </p:nvSpPr>
        <p:spPr>
          <a:xfrm>
            <a:off x="1100379" y="2092271"/>
            <a:ext cx="588935" cy="3099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565</Words>
  <Application>Microsoft Macintosh PowerPoint</Application>
  <PresentationFormat>Widescreen</PresentationFormat>
  <Paragraphs>171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Menlo</vt:lpstr>
      <vt:lpstr>Simple Dark</vt:lpstr>
      <vt:lpstr>信息技术 第一讲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37</cp:revision>
  <dcterms:created xsi:type="dcterms:W3CDTF">2020-08-26T00:26:03Z</dcterms:created>
  <dcterms:modified xsi:type="dcterms:W3CDTF">2022-09-06T02:49:53Z</dcterms:modified>
</cp:coreProperties>
</file>