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495" r:id="rId2"/>
    <p:sldId id="1042" r:id="rId3"/>
    <p:sldId id="1047" r:id="rId4"/>
    <p:sldId id="1054" r:id="rId5"/>
    <p:sldId id="1055" r:id="rId6"/>
    <p:sldId id="1303" r:id="rId7"/>
    <p:sldId id="1061" r:id="rId8"/>
    <p:sldId id="1060" r:id="rId9"/>
    <p:sldId id="1302" r:id="rId10"/>
    <p:sldId id="1288" r:id="rId11"/>
    <p:sldId id="1289" r:id="rId12"/>
    <p:sldId id="1290" r:id="rId13"/>
    <p:sldId id="1291" r:id="rId14"/>
    <p:sldId id="1292" r:id="rId15"/>
    <p:sldId id="1295" r:id="rId16"/>
    <p:sldId id="1304" r:id="rId17"/>
    <p:sldId id="1305" r:id="rId18"/>
    <p:sldId id="1297" r:id="rId19"/>
    <p:sldId id="1299" r:id="rId20"/>
    <p:sldId id="1296" r:id="rId21"/>
    <p:sldId id="1298" r:id="rId22"/>
    <p:sldId id="1300" r:id="rId23"/>
    <p:sldId id="1301" r:id="rId24"/>
    <p:sldId id="4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/>
    <p:restoredTop sz="87750"/>
  </p:normalViewPr>
  <p:slideViewPr>
    <p:cSldViewPr snapToGrid="0" snapToObjects="1">
      <p:cViewPr varScale="1">
        <p:scale>
          <a:sx n="94" d="100"/>
          <a:sy n="94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factorial只接受整数作为参数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第五讲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数学函数</a:t>
            </a:r>
          </a:p>
        </p:txBody>
      </p:sp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问题：模块究竟是什么？模块和函数有什么区别？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40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问：模块究竟是什么？模块和函数有什么区别？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379B0E-9FEA-52BE-30D3-81AF39AC0EDB}"/>
              </a:ext>
            </a:extLst>
          </p:cNvPr>
          <p:cNvSpPr txBox="1">
            <a:spLocks/>
          </p:cNvSpPr>
          <p:nvPr/>
        </p:nvSpPr>
        <p:spPr>
          <a:xfrm>
            <a:off x="248332" y="1801565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zh-CN" altLang="en-US" sz="2400" kern="0"/>
              <a:t>答：</a:t>
            </a:r>
            <a:r>
              <a:rPr lang="zh-CN" altLang="en-US" sz="2400" b="1" kern="0">
                <a:solidFill>
                  <a:srgbClr val="FF0000"/>
                </a:solidFill>
              </a:rPr>
              <a:t>模块通常包含一组具有特定功能函数</a:t>
            </a:r>
            <a:r>
              <a:rPr lang="zh-CN" altLang="en-US" sz="2400" kern="0"/>
              <a:t>，其它程序可以导入这个模块来使用这些函数。</a:t>
            </a:r>
            <a:endParaRPr lang="en-US" altLang="zh-CN" sz="2400" kern="0"/>
          </a:p>
          <a:p>
            <a:pPr algn="l"/>
            <a:endParaRPr lang="en-US" altLang="zh-CN" sz="2400" kern="0"/>
          </a:p>
          <a:p>
            <a:pPr algn="l"/>
            <a:r>
              <a:rPr lang="en-US" altLang="zh-CN" sz="2400" kern="0"/>
              <a:t>Python</a:t>
            </a:r>
            <a:r>
              <a:rPr lang="zh-CN" altLang="en-US" sz="2400" kern="0"/>
              <a:t>标准库包含了很多模块，例如操作系统、数据库、图像处理、电子邮件、网页设计</a:t>
            </a:r>
            <a:r>
              <a:rPr lang="en-US" altLang="zh-CN" sz="2400" kern="0"/>
              <a:t>……</a:t>
            </a:r>
            <a:r>
              <a:rPr lang="zh-CN" altLang="en-US" sz="2400" kern="0"/>
              <a:t>每一个模块都包含很多函数。</a:t>
            </a:r>
          </a:p>
        </p:txBody>
      </p:sp>
    </p:spTree>
    <p:extLst>
      <p:ext uri="{BB962C8B-B14F-4D97-AF65-F5344CB8AC3E}">
        <p14:creationId xmlns:p14="http://schemas.microsoft.com/office/powerpoint/2010/main" val="3680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1567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8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9202-4673-7B7C-DBDD-761FC508E970}"/>
              </a:ext>
            </a:extLst>
          </p:cNvPr>
          <p:cNvSpPr txBox="1"/>
          <p:nvPr/>
        </p:nvSpPr>
        <p:spPr>
          <a:xfrm>
            <a:off x="6096000" y="1494767"/>
            <a:ext cx="4576549" cy="193899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2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-2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print(math.pow(a,b))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print(math.fabs(b))</a:t>
            </a:r>
          </a:p>
        </p:txBody>
      </p:sp>
    </p:spTree>
    <p:extLst>
      <p:ext uri="{BB962C8B-B14F-4D97-AF65-F5344CB8AC3E}">
        <p14:creationId xmlns:p14="http://schemas.microsoft.com/office/powerpoint/2010/main" val="52265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7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/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2 −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1</m:t>
                      </m:r>
                    </m:oMath>
                  </m:oMathPara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2400"/>
                  <a:t>		  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2 −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</m:oMath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2400" b="0">
                    <a:ea typeface="Menlo" panose="020B0609030804020204" pitchFamily="49" charset="0"/>
                    <a:cs typeface="Menlo" panose="020B0609030804020204" pitchFamily="49" charset="0"/>
                  </a:rPr>
                  <a:t>…</a:t>
                </a:r>
              </a:p>
              <a:p>
                <a:pPr algn="ctr"/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2400">
                    <a:ea typeface="Menlo" panose="020B0609030804020204" pitchFamily="49" charset="0"/>
                    <a:cs typeface="Menlo" panose="020B0609030804020204" pitchFamily="49" charset="0"/>
                  </a:rPr>
                  <a:t>print(d)</a:t>
                </a:r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/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5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  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/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𝑎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2 −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𝑥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1</m:t>
                      </m:r>
                    </m:oMath>
                  </m:oMathPara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2400"/>
                  <a:t>		  </a:t>
                </a:r>
                <a14:m>
                  <m:oMath xmlns:m="http://schemas.openxmlformats.org/officeDocument/2006/math">
                    <m:r>
                      <a:rPr lang="en-US" sz="2400" b="0" i="0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2 −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𝑦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1</m:t>
                    </m:r>
                  </m:oMath>
                </a14:m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algn="ctr"/>
                <a:r>
                  <a:rPr lang="en-US" sz="2400">
                    <a:ea typeface="Menlo" panose="020B0609030804020204" pitchFamily="49" charset="0"/>
                    <a:cs typeface="Menlo" panose="020B0609030804020204" pitchFamily="49" charset="0"/>
                  </a:rPr>
                  <a:t>c = math.pow(a,2)+math.pow(b,2)</a:t>
                </a:r>
              </a:p>
              <a:p>
                <a:pPr algn="ctr"/>
                <a:r>
                  <a:rPr lang="en-US" sz="2400" b="0">
                    <a:ea typeface="Menlo" panose="020B0609030804020204" pitchFamily="49" charset="0"/>
                    <a:cs typeface="Menlo" panose="020B0609030804020204" pitchFamily="49" charset="0"/>
                  </a:rPr>
                  <a:t>d = math.sqrt(c)</a:t>
                </a:r>
              </a:p>
              <a:p>
                <a:pPr algn="ctr"/>
                <a:r>
                  <a:rPr lang="en-US" sz="2400">
                    <a:ea typeface="Menlo" panose="020B0609030804020204" pitchFamily="49" charset="0"/>
                    <a:cs typeface="Menlo" panose="020B0609030804020204" pitchFamily="49" charset="0"/>
                  </a:rPr>
                  <a:t>print(d)</a:t>
                </a:r>
                <a:endParaRPr lang="en-US" sz="2400" b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/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D5900-7E7B-6CEB-9430-96367A07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2673390"/>
                <a:ext cx="6100548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4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/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</m:t>
                      </m:r>
                      <m:r>
                        <a:rPr lang="en-US" sz="2400" b="0" i="1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(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5AE5-B8EC-5960-63EC-7E8317FA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09" y="1908354"/>
                <a:ext cx="6100548" cy="539571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6464A2F-BF92-6F04-8EC0-EED9561C9949}"/>
              </a:ext>
            </a:extLst>
          </p:cNvPr>
          <p:cNvSpPr txBox="1"/>
          <p:nvPr/>
        </p:nvSpPr>
        <p:spPr>
          <a:xfrm>
            <a:off x="2247132" y="4284145"/>
            <a:ext cx="8828025" cy="8309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d= math.sqrt(math.pow(x2-x1,2) + math.pow(y2-y1, 2))</a:t>
            </a:r>
          </a:p>
        </p:txBody>
      </p:sp>
    </p:spTree>
    <p:extLst>
      <p:ext uri="{BB962C8B-B14F-4D97-AF65-F5344CB8AC3E}">
        <p14:creationId xmlns:p14="http://schemas.microsoft.com/office/powerpoint/2010/main" val="347253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D1F4-AD3F-14B7-7965-9F1F436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32" y="146902"/>
            <a:ext cx="11360800" cy="1122400"/>
          </a:xfrm>
        </p:spPr>
        <p:txBody>
          <a:bodyPr/>
          <a:lstStyle/>
          <a:p>
            <a:pPr algn="l"/>
            <a:r>
              <a:rPr lang="zh-CN" altLang="en-US" sz="2400"/>
              <a:t>问：那</a:t>
            </a:r>
            <a:r>
              <a:rPr lang="en-US" altLang="zh-CN" sz="2400"/>
              <a:t>math</a:t>
            </a:r>
            <a:r>
              <a:rPr lang="zh-CN" altLang="en-US" sz="2400"/>
              <a:t>模块也包含很多函数吗？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49050-CC52-A3B7-3C10-B940115EB86C}"/>
              </a:ext>
            </a:extLst>
          </p:cNvPr>
          <p:cNvSpPr txBox="1"/>
          <p:nvPr/>
        </p:nvSpPr>
        <p:spPr>
          <a:xfrm>
            <a:off x="5508584" y="1494767"/>
            <a:ext cx="6100548" cy="34778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x1 = 1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y1 = 1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x2 = 2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y2 = 2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dist = math.sqrt(math.pow(x2-x1,2) + math.pow(y2-y1, 2))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print(dist)</a:t>
            </a:r>
          </a:p>
        </p:txBody>
      </p:sp>
    </p:spTree>
    <p:extLst>
      <p:ext uri="{BB962C8B-B14F-4D97-AF65-F5344CB8AC3E}">
        <p14:creationId xmlns:p14="http://schemas.microsoft.com/office/powerpoint/2010/main" val="34848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31200" y="8881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字符串连接 </a:t>
            </a:r>
            <a:r>
              <a:rPr lang="zh-CN" altLang="en-US" sz="3733"/>
              <a:t>（</a:t>
            </a:r>
            <a:r>
              <a:rPr lang="en-US" altLang="zh-CN" sz="3733"/>
              <a:t>Concatenation</a:t>
            </a:r>
            <a:r>
              <a:rPr lang="zh-CN" altLang="en-US" sz="3733"/>
              <a:t>）</a:t>
            </a:r>
            <a:endParaRPr lang="en-US" sz="373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CB919-D2CC-DAA0-340B-9D86EFE9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00" y="2233236"/>
            <a:ext cx="7142581" cy="16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7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不等于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 </a:t>
                </a:r>
                <a:r>
                  <a:rPr lang="en-US" altLang="zh-CN" sz="2400"/>
                  <a:t>)</a:t>
                </a:r>
                <a:endParaRPr lang="en-US" sz="240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B4394-7CC7-6136-CE78-21F277AF387F}"/>
                  </a:ext>
                </a:extLst>
              </p:cNvPr>
              <p:cNvSpPr txBox="1"/>
              <p:nvPr/>
            </p:nvSpPr>
            <p:spPr>
              <a:xfrm>
                <a:off x="7047627" y="2043186"/>
                <a:ext cx="2233175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1B4394-7CC7-6136-CE78-21F277AF3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27" y="2043186"/>
                <a:ext cx="2233175" cy="790409"/>
              </a:xfrm>
              <a:prstGeom prst="rect">
                <a:avLst/>
              </a:prstGeom>
              <a:blipFill>
                <a:blip r:embed="rId3"/>
                <a:stretch>
                  <a:fillRect r="-16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99A251-8651-207E-246C-30FAC44C8808}"/>
                  </a:ext>
                </a:extLst>
              </p:cNvPr>
              <p:cNvSpPr txBox="1"/>
              <p:nvPr/>
            </p:nvSpPr>
            <p:spPr>
              <a:xfrm>
                <a:off x="7047626" y="3233997"/>
                <a:ext cx="2233175" cy="790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99A251-8651-207E-246C-30FAC44C8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26" y="3233997"/>
                <a:ext cx="2233175" cy="790409"/>
              </a:xfrm>
              <a:prstGeom prst="rect">
                <a:avLst/>
              </a:prstGeom>
              <a:blipFill>
                <a:blip r:embed="rId4"/>
                <a:stretch>
                  <a:fillRect r="-169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61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</p:spPr>
            <p:txBody>
              <a:bodyPr/>
              <a:lstStyle/>
              <a:p>
                <a:pPr algn="l"/>
                <a:r>
                  <a:rPr lang="zh-CN" altLang="en-US" sz="2400"/>
                  <a:t>问：用户输入</a:t>
                </a:r>
                <a:r>
                  <a:rPr lang="en-US" altLang="zh-CN" sz="2400"/>
                  <a:t>a,b,c</a:t>
                </a:r>
                <a:r>
                  <a:rPr lang="zh-CN" altLang="en-US" sz="2400"/>
                  <a:t>三个数，输出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/>
                  <a:t>的解</a:t>
                </a:r>
                <a:r>
                  <a:rPr lang="zh-CN" altLang="en-US" sz="2400"/>
                  <a:t>（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不等于</a:t>
                </a:r>
                <a:r>
                  <a:rPr lang="en-US" altLang="zh-CN" sz="2400"/>
                  <a:t>0</a:t>
                </a:r>
                <a:r>
                  <a:rPr lang="zh-CN" altLang="en-US" sz="2400"/>
                  <a:t> </a:t>
                </a:r>
                <a:r>
                  <a:rPr lang="en-US" altLang="zh-CN" sz="2400"/>
                  <a:t>)</a:t>
                </a:r>
                <a:endParaRPr lang="en-US" sz="240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C6D1F4-AD3F-14B7-7965-9F1F43607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332" y="146902"/>
                <a:ext cx="11360800" cy="1122400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818FD-C086-E4D5-6CA1-692B8079A0BC}"/>
              </a:ext>
            </a:extLst>
          </p:cNvPr>
          <p:cNvSpPr txBox="1"/>
          <p:nvPr/>
        </p:nvSpPr>
        <p:spPr>
          <a:xfrm>
            <a:off x="248332" y="1494767"/>
            <a:ext cx="6100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math.pow(x,y)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次幂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math.fabs(x)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的绝对值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math.sin(x)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的正弦值</a:t>
            </a: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math.cos(x) 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的余弦值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math.sqrt(x) :x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的算术平方根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math.factorial(x): x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的阶乘</a:t>
            </a:r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9695A-E78C-A540-AC90-AB8E73538558}"/>
              </a:ext>
            </a:extLst>
          </p:cNvPr>
          <p:cNvSpPr txBox="1"/>
          <p:nvPr/>
        </p:nvSpPr>
        <p:spPr>
          <a:xfrm>
            <a:off x="5654724" y="1488280"/>
            <a:ext cx="6100548" cy="28623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float(input("enter number a: "))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float(input("enter number b: "))</a:t>
            </a: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float(input("enter number c: "))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 = math.pow(b,2) - (4*a*c)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x1 = (-b-math.sqrt(d))/(2*a)</a:t>
            </a:r>
          </a:p>
          <a:p>
            <a:endParaRPr 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x2 = (-b+ math.sqrt(d))/(2*a)</a:t>
            </a:r>
          </a:p>
        </p:txBody>
      </p:sp>
    </p:spTree>
    <p:extLst>
      <p:ext uri="{BB962C8B-B14F-4D97-AF65-F5344CB8AC3E}">
        <p14:creationId xmlns:p14="http://schemas.microsoft.com/office/powerpoint/2010/main" val="18942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5EF15-723B-A793-CE0F-36E0DCF4A684}"/>
                  </a:ext>
                </a:extLst>
              </p:cNvPr>
              <p:cNvSpPr txBox="1"/>
              <p:nvPr/>
            </p:nvSpPr>
            <p:spPr>
              <a:xfrm>
                <a:off x="566383" y="336224"/>
                <a:ext cx="6100548" cy="3790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编写程序来计算中彩票的概率. 彩票规则如下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从</a:t>
                </a:r>
                <a:r>
                  <a:rPr lang="en-US" altLang="zh-CN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1-20</a:t>
                </a:r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选择4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个数，如果每个数字都正确则中奖。请计算中奖的概率。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从n个数中选择k个数所有可能性的数量是</a:t>
                </a:r>
                <a:r>
                  <a:rPr lang="zh-CN" altLang="en-US" sz="2400">
                    <a:latin typeface="SimSun" panose="02010600030101010101" pitchFamily="2" charset="-122"/>
                    <a:ea typeface="SimSun" panose="02010600030101010101" pitchFamily="2" charset="-122"/>
                  </a:rPr>
                  <a:t>：</a:t>
                </a:r>
                <a:endParaRPr lang="en-US" altLang="zh-CN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𝑛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5EF15-723B-A793-CE0F-36E0DCF4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3" y="336224"/>
                <a:ext cx="6100548" cy="3790653"/>
              </a:xfrm>
              <a:prstGeom prst="rect">
                <a:avLst/>
              </a:prstGeom>
              <a:blipFill>
                <a:blip r:embed="rId2"/>
                <a:stretch>
                  <a:fillRect l="-1660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4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str[</a:t>
            </a:r>
            <a:r>
              <a:rPr lang="en-US" altLang="zh-CN" sz="2400"/>
              <a:t>index</a:t>
            </a:r>
            <a:r>
              <a:rPr lang="en-US" sz="2400"/>
              <a:t>]</a:t>
            </a:r>
            <a:r>
              <a:rPr lang="zh-CN" altLang="en-US" sz="2400"/>
              <a:t>：取得</a:t>
            </a:r>
            <a:r>
              <a:rPr lang="en-US" altLang="zh-CN" sz="2400"/>
              <a:t>str</a:t>
            </a:r>
            <a:r>
              <a:rPr lang="zh-CN" altLang="en-US" sz="2400"/>
              <a:t>中</a:t>
            </a:r>
            <a:r>
              <a:rPr lang="en-US" altLang="zh-CN" sz="2400"/>
              <a:t>index</a:t>
            </a:r>
            <a:r>
              <a:rPr lang="zh-CN" altLang="en-US" sz="2400"/>
              <a:t>索引处的字符</a:t>
            </a:r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401BB-AB8E-FD06-E9AB-C0F4B7615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" t="9801" r="15721"/>
          <a:stretch/>
        </p:blipFill>
        <p:spPr bwMode="auto">
          <a:xfrm>
            <a:off x="979714" y="1972491"/>
            <a:ext cx="6570617" cy="3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取字符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AAA59-98AC-00DD-C6B9-BD154FC21EB9}"/>
              </a:ext>
            </a:extLst>
          </p:cNvPr>
          <p:cNvSpPr txBox="1"/>
          <p:nvPr/>
        </p:nvSpPr>
        <p:spPr>
          <a:xfrm>
            <a:off x="7929154" y="2215608"/>
            <a:ext cx="377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‘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’</a:t>
            </a:r>
            <a:endParaRPr lang="en-US" altLang="zh-CN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print(s[2]) </a:t>
            </a:r>
          </a:p>
        </p:txBody>
      </p:sp>
    </p:spTree>
    <p:extLst>
      <p:ext uri="{BB962C8B-B14F-4D97-AF65-F5344CB8AC3E}">
        <p14:creationId xmlns:p14="http://schemas.microsoft.com/office/powerpoint/2010/main" val="37150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strname[start : end : step]</a:t>
            </a: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start: 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截取片段开始字符的索引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end: 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截取片段结束字符的索引，但该索引处字符不会被截取</a:t>
            </a:r>
            <a:endParaRPr lang="en-US" altLang="zh-CN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step: 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表示从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start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索引开始，每个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个字符获取一个字符，直到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end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所在处的字符。也可以不指定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的值，如果不指定则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step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的默认值为</a:t>
            </a:r>
            <a:r>
              <a:rPr lang="en-US" altLang="zh-CN" sz="2400">
                <a:solidFill>
                  <a:schemeClr val="tx1"/>
                </a:solidFill>
                <a:latin typeface="Lato" panose="020F0502020204030203" pitchFamily="3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。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截取字符串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976448" y="3628349"/>
            <a:ext cx="61068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wow = "Oh My God!"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print(wow[3:9])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print(wow[2:len(wow)/2])</a:t>
            </a: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print(wow[2:len(wow):2])</a:t>
            </a:r>
          </a:p>
        </p:txBody>
      </p:sp>
    </p:spTree>
    <p:extLst>
      <p:ext uri="{BB962C8B-B14F-4D97-AF65-F5344CB8AC3E}">
        <p14:creationId xmlns:p14="http://schemas.microsoft.com/office/powerpoint/2010/main" val="23205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s.find(t)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： 返回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zh-CN" alt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中首次出现的索引</a:t>
            </a:r>
            <a:endParaRPr lang="en-US" sz="240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algn="l"/>
            <a:b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</a:b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33"/>
              <a:t>检测字符串是否包含某个子字符串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“This is CS”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i1 = a.find(“is”)	#2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i2 = a.find(“ ”)	#4</a:t>
            </a:r>
          </a:p>
          <a:p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i3 = a.find(“IT”)	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#-1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92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D05-53A8-73A0-C2A2-35B4ABF53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957A4-9709-5A83-F10A-76C3CAAC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968500"/>
            <a:ext cx="9652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7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math</a:t>
            </a:r>
            <a:r>
              <a:rPr lang="zh-CN" altLang="en-US" sz="3733"/>
              <a:t>函数</a:t>
            </a:r>
            <a:endParaRPr lang="en-US" sz="373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print(math.pow(2,4)) 	#output:16.0</a:t>
            </a:r>
          </a:p>
        </p:txBody>
      </p:sp>
    </p:spTree>
    <p:extLst>
      <p:ext uri="{BB962C8B-B14F-4D97-AF65-F5344CB8AC3E}">
        <p14:creationId xmlns:p14="http://schemas.microsoft.com/office/powerpoint/2010/main" val="31233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import: 导入math模块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math</a:t>
            </a:r>
            <a:r>
              <a:rPr lang="zh-CN" altLang="en-US" sz="3733"/>
              <a:t>函数</a:t>
            </a:r>
            <a:endParaRPr lang="en-US" sz="373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print(math.pow(2,4)) 	#output:16.0</a:t>
            </a:r>
          </a:p>
        </p:txBody>
      </p:sp>
    </p:spTree>
    <p:extLst>
      <p:ext uri="{BB962C8B-B14F-4D97-AF65-F5344CB8AC3E}">
        <p14:creationId xmlns:p14="http://schemas.microsoft.com/office/powerpoint/2010/main" val="133701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850793" y="10574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b="0" i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通过模块名</a:t>
            </a:r>
            <a:r>
              <a:rPr lang="en-US" sz="2400">
                <a:solidFill>
                  <a:schemeClr val="tx1"/>
                </a:solidFill>
                <a:latin typeface="Lato" panose="020F0502020204030203" pitchFamily="34" charset="0"/>
              </a:rPr>
              <a:t>.</a:t>
            </a:r>
            <a:r>
              <a:rPr lang="zh-CN" altLang="en-US" sz="2400">
                <a:solidFill>
                  <a:schemeClr val="tx1"/>
                </a:solidFill>
                <a:latin typeface="Lato" panose="020F0502020204030203" pitchFamily="34" charset="0"/>
              </a:rPr>
              <a:t>函数名的方式调用函数</a:t>
            </a:r>
            <a:endParaRPr lang="en-US" sz="2400" b="0" i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166A0-2501-A31B-225F-1297CBB7C5F9}"/>
              </a:ext>
            </a:extLst>
          </p:cNvPr>
          <p:cNvSpPr txBox="1">
            <a:spLocks/>
          </p:cNvSpPr>
          <p:nvPr/>
        </p:nvSpPr>
        <p:spPr>
          <a:xfrm>
            <a:off x="850793" y="293822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733"/>
              <a:t>math</a:t>
            </a:r>
            <a:r>
              <a:rPr lang="zh-CN" altLang="en-US" sz="3733"/>
              <a:t>函数</a:t>
            </a:r>
            <a:endParaRPr lang="en-US" sz="373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623-15E1-EB43-2F68-A1C3A5B4EDD0}"/>
              </a:ext>
            </a:extLst>
          </p:cNvPr>
          <p:cNvSpPr txBox="1"/>
          <p:nvPr/>
        </p:nvSpPr>
        <p:spPr>
          <a:xfrm>
            <a:off x="850793" y="2034681"/>
            <a:ext cx="61068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print(math.pow(2,4)) 	#output:16.0</a:t>
            </a:r>
          </a:p>
        </p:txBody>
      </p:sp>
    </p:spTree>
    <p:extLst>
      <p:ext uri="{BB962C8B-B14F-4D97-AF65-F5344CB8AC3E}">
        <p14:creationId xmlns:p14="http://schemas.microsoft.com/office/powerpoint/2010/main" val="3861918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1481</Words>
  <Application>Microsoft Macintosh PowerPoint</Application>
  <PresentationFormat>Widescreen</PresentationFormat>
  <Paragraphs>189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SimSun</vt:lpstr>
      <vt:lpstr>Arial</vt:lpstr>
      <vt:lpstr>Calibri</vt:lpstr>
      <vt:lpstr>Cambria Math</vt:lpstr>
      <vt:lpstr>Consolas</vt:lpstr>
      <vt:lpstr>Lato</vt:lpstr>
      <vt:lpstr>Menlo</vt:lpstr>
      <vt:lpstr>Simple Dark</vt:lpstr>
      <vt:lpstr>信息技术 第五讲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问题：模块究竟是什么？模块和函数有什么区别？</vt:lpstr>
      <vt:lpstr>问：模块究竟是什么？模块和函数有什么区别？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问：那math模块也包含很多函数吗？</vt:lpstr>
      <vt:lpstr>问：用户输入a,b,c三个数，输出〖ax〗^2+bx+c=0的解</vt:lpstr>
      <vt:lpstr>问：用户输入a,b,c三个数，输出〖ax〗^2+bx+c=0的解（a不等于0 )</vt:lpstr>
      <vt:lpstr>问：用户输入a,b,c三个数，输出〖ax〗^2+bx+c=0的解（a不等于0 )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44</cp:revision>
  <dcterms:created xsi:type="dcterms:W3CDTF">2020-08-26T00:26:03Z</dcterms:created>
  <dcterms:modified xsi:type="dcterms:W3CDTF">2022-10-11T03:00:58Z</dcterms:modified>
</cp:coreProperties>
</file>