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23"/>
  </p:notesMasterIdLst>
  <p:sldIdLst>
    <p:sldId id="495" r:id="rId3"/>
    <p:sldId id="1015" r:id="rId4"/>
    <p:sldId id="1041" r:id="rId5"/>
    <p:sldId id="296" r:id="rId6"/>
    <p:sldId id="1050" r:id="rId7"/>
    <p:sldId id="1047" r:id="rId8"/>
    <p:sldId id="1054" r:id="rId9"/>
    <p:sldId id="1055" r:id="rId10"/>
    <p:sldId id="1056" r:id="rId11"/>
    <p:sldId id="1042" r:id="rId12"/>
    <p:sldId id="1043" r:id="rId13"/>
    <p:sldId id="1044" r:id="rId14"/>
    <p:sldId id="851" r:id="rId15"/>
    <p:sldId id="1052" r:id="rId16"/>
    <p:sldId id="1053" r:id="rId17"/>
    <p:sldId id="1058" r:id="rId18"/>
    <p:sldId id="1060" r:id="rId19"/>
    <p:sldId id="1057" r:id="rId20"/>
    <p:sldId id="1059" r:id="rId21"/>
    <p:sldId id="4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87750"/>
  </p:normalViewPr>
  <p:slideViewPr>
    <p:cSldViewPr snapToGrid="0" snapToObjects="1">
      <p:cViewPr varScale="1">
        <p:scale>
          <a:sx n="114" d="100"/>
          <a:sy n="114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2023/10/9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2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变量一定要有名字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47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38ab76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38ab76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409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38ab76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38ab76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862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38ab76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38ab76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46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38ab76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38ab76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1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38ab76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38ab76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930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6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525377C5-8A7D-7369-E326-A9F247F22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FB5C1B-9ED5-DB44-ADFD-103E2C17D3B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5253C86-8042-85FA-9FB6-3BA7D2086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B31C3E0-DC46-8B28-ED75-5D4A9FDBB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4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03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内容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6753-D5D4-3E46-000D-7AD8AD5384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9026"/>
            <a:ext cx="10515600" cy="1298713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kumimoji="1" lang="zh-CN" altLang="en-US"/>
              <a:t>中文内容（</a:t>
            </a:r>
            <a:r>
              <a:rPr kumimoji="1" lang="en-US" altLang="zh-CN"/>
              <a:t>English)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C178F-0D1D-980C-DE02-8C74D527192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57738"/>
            <a:ext cx="6901069" cy="1653544"/>
          </a:xfrm>
        </p:spPr>
        <p:txBody>
          <a:bodyPr tIns="180000" bIns="216000">
            <a:sp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zh-CN" altLang="en-US"/>
              <a:t>内容</a:t>
            </a:r>
            <a:r>
              <a:rPr kumimoji="1" lang="en-US" altLang="zh-CN"/>
              <a:t>1</a:t>
            </a:r>
          </a:p>
          <a:p>
            <a:pPr lvl="0"/>
            <a:r>
              <a:rPr kumimoji="1" lang="zh-CN" altLang="en-US"/>
              <a:t>内容</a:t>
            </a:r>
            <a:r>
              <a:rPr kumimoji="1" lang="en-US" altLang="zh-CN"/>
              <a:t>2</a:t>
            </a:r>
          </a:p>
          <a:p>
            <a:pPr lvl="0"/>
            <a:r>
              <a:rPr kumimoji="1" lang="en-US" altLang="zh-CN"/>
              <a:t>content 3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B2285782-8B49-BB91-85C4-383B4D8A3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96" y="3908258"/>
            <a:ext cx="4827649" cy="27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20FEE248-34BF-BE79-1721-A88754EEA3A6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914401" y="3632200"/>
            <a:ext cx="4162425" cy="2895600"/>
          </a:xfrm>
          <a:prstGeom prst="rect">
            <a:avLst/>
          </a:prstGeom>
        </p:spPr>
      </p:pic>
      <p:pic>
        <p:nvPicPr>
          <p:cNvPr id="13" name="Picture 2" descr="chess">
            <a:extLst>
              <a:ext uri="{FF2B5EF4-FFF2-40B4-BE49-F238E27FC236}">
                <a16:creationId xmlns:a16="http://schemas.microsoft.com/office/drawing/2014/main" id="{EB6B394E-7F93-D33D-B3D9-2A7C54F9EEED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09" y="2442769"/>
            <a:ext cx="2130679" cy="159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0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42FAC-66BD-77F1-38DD-DE78BEBA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E5EF68-3A1D-3A61-6ABE-043D4730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89C6E0E-C80A-C847-AB50-6DCEB8CA8FDA}" type="datetimeFigureOut">
              <a:t>2023/10/9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4B5AD-0F34-5117-FCB8-C0BE07C9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EC984E-2EF7-D24A-98F6-0F244997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1367604-50E0-4F4B-AED4-BFBB5E3224A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005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（四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48749-51D0-5B7E-77F6-69BCBE19A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933" y="10824"/>
            <a:ext cx="10515600" cy="754804"/>
          </a:xfrm>
        </p:spPr>
        <p:txBody>
          <a:bodyPr tIns="72000" bIns="72000">
            <a:spAutoFit/>
          </a:bodyPr>
          <a:lstStyle>
            <a:lvl1pPr algn="ctr">
              <a:defRPr/>
            </a:lvl1pPr>
          </a:lstStyle>
          <a:p>
            <a:r>
              <a:rPr kumimoji="1" lang="zh-CN" altLang="en-US"/>
              <a:t>内容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5E7316DC-8878-4392-80A3-C63C945D68A3}"/>
              </a:ext>
            </a:extLst>
          </p:cNvPr>
          <p:cNvGrpSpPr/>
          <p:nvPr userDrawn="1"/>
        </p:nvGrpSpPr>
        <p:grpSpPr>
          <a:xfrm>
            <a:off x="713875" y="1119436"/>
            <a:ext cx="5739063" cy="1034684"/>
            <a:chOff x="1992086" y="715604"/>
            <a:chExt cx="4912239" cy="1034684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6EC96C60-75B4-4EF0-A6F5-F3CEFD4CE4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086" y="757299"/>
              <a:ext cx="992989" cy="992989"/>
            </a:xfrm>
            <a:prstGeom prst="rect">
              <a:avLst/>
            </a:prstGeom>
          </p:spPr>
        </p:pic>
        <p:sp>
          <p:nvSpPr>
            <p:cNvPr id="5" name="TextBox 16">
              <a:extLst>
                <a:ext uri="{FF2B5EF4-FFF2-40B4-BE49-F238E27FC236}">
                  <a16:creationId xmlns:a16="http://schemas.microsoft.com/office/drawing/2014/main" id="{41A21414-3FF6-40FA-9FB2-16FAAB7E68A6}"/>
                </a:ext>
              </a:extLst>
            </p:cNvPr>
            <p:cNvSpPr txBox="1"/>
            <p:nvPr userDrawn="1"/>
          </p:nvSpPr>
          <p:spPr>
            <a:xfrm>
              <a:off x="2332325" y="715604"/>
              <a:ext cx="4572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 dirty="0"/>
                <a:t>Advanced C++ Topics</a:t>
              </a:r>
            </a:p>
            <a:p>
              <a:pPr lvl="1" algn="ctr" eaLnBrk="1" hangingPunct="1"/>
              <a:r>
                <a:rPr lang="en-US" sz="2000" dirty="0">
                  <a:solidFill>
                    <a:srgbClr val="008080"/>
                  </a:solidFill>
                </a:rPr>
                <a:t>Object Oriented Programming and C++ language features</a:t>
              </a:r>
              <a:endParaRPr lang="en-US" sz="2000" dirty="0"/>
            </a:p>
          </p:txBody>
        </p:sp>
      </p:grpSp>
      <p:grpSp>
        <p:nvGrpSpPr>
          <p:cNvPr id="6" name="Group 14">
            <a:extLst>
              <a:ext uri="{FF2B5EF4-FFF2-40B4-BE49-F238E27FC236}">
                <a16:creationId xmlns:a16="http://schemas.microsoft.com/office/drawing/2014/main" id="{FAC96268-8093-B61E-49D1-532145118AB4}"/>
              </a:ext>
            </a:extLst>
          </p:cNvPr>
          <p:cNvGrpSpPr/>
          <p:nvPr userDrawn="1"/>
        </p:nvGrpSpPr>
        <p:grpSpPr>
          <a:xfrm>
            <a:off x="713875" y="2718953"/>
            <a:ext cx="5739063" cy="1034684"/>
            <a:chOff x="1992086" y="715604"/>
            <a:chExt cx="4912239" cy="1034684"/>
          </a:xfrm>
        </p:grpSpPr>
        <p:pic>
          <p:nvPicPr>
            <p:cNvPr id="7" name="Picture 3" descr="Logo&#10;&#10;Description automatically generated">
              <a:extLst>
                <a:ext uri="{FF2B5EF4-FFF2-40B4-BE49-F238E27FC236}">
                  <a16:creationId xmlns:a16="http://schemas.microsoft.com/office/drawing/2014/main" id="{C9812C45-13AF-C8F2-F18F-A821D73B929D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086" y="757299"/>
              <a:ext cx="992989" cy="992989"/>
            </a:xfrm>
            <a:prstGeom prst="rect">
              <a:avLst/>
            </a:prstGeom>
          </p:spPr>
        </p:pic>
        <p:sp>
          <p:nvSpPr>
            <p:cNvPr id="8" name="TextBox 16">
              <a:extLst>
                <a:ext uri="{FF2B5EF4-FFF2-40B4-BE49-F238E27FC236}">
                  <a16:creationId xmlns:a16="http://schemas.microsoft.com/office/drawing/2014/main" id="{AE9724FA-2980-D643-8FD0-3B43F09AF7F3}"/>
                </a:ext>
              </a:extLst>
            </p:cNvPr>
            <p:cNvSpPr txBox="1"/>
            <p:nvPr/>
          </p:nvSpPr>
          <p:spPr>
            <a:xfrm>
              <a:off x="2332325" y="715604"/>
              <a:ext cx="457200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800" dirty="0"/>
                <a:t>Advanced C++ Topics</a:t>
              </a:r>
            </a:p>
            <a:p>
              <a:pPr lvl="1" algn="ctr" eaLnBrk="1" hangingPunct="1"/>
              <a:r>
                <a:rPr lang="en-US" sz="2000" dirty="0">
                  <a:solidFill>
                    <a:srgbClr val="008080"/>
                  </a:solidFill>
                </a:rPr>
                <a:t>Object Oriented Programming and C++ language features</a:t>
              </a:r>
              <a:endParaRPr lang="en-US" sz="1800" dirty="0"/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9FFB8354-C8EE-3B0B-6FC2-BF1867A048DB}"/>
              </a:ext>
            </a:extLst>
          </p:cNvPr>
          <p:cNvGrpSpPr/>
          <p:nvPr userDrawn="1"/>
        </p:nvGrpSpPr>
        <p:grpSpPr>
          <a:xfrm>
            <a:off x="6452938" y="1100415"/>
            <a:ext cx="5739063" cy="1034684"/>
            <a:chOff x="1992086" y="715604"/>
            <a:chExt cx="4912239" cy="1034684"/>
          </a:xfrm>
        </p:grpSpPr>
        <p:pic>
          <p:nvPicPr>
            <p:cNvPr id="10" name="Picture 3" descr="Logo&#10;&#10;Description automatically generated">
              <a:extLst>
                <a:ext uri="{FF2B5EF4-FFF2-40B4-BE49-F238E27FC236}">
                  <a16:creationId xmlns:a16="http://schemas.microsoft.com/office/drawing/2014/main" id="{A490ADFB-FFEC-60E5-6F2C-E3FCAA1753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086" y="757299"/>
              <a:ext cx="992989" cy="992989"/>
            </a:xfrm>
            <a:prstGeom prst="rect">
              <a:avLst/>
            </a:prstGeom>
          </p:spPr>
        </p:pic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49A07108-4AAF-2E8F-FB2F-62F7DFBFE7CA}"/>
                </a:ext>
              </a:extLst>
            </p:cNvPr>
            <p:cNvSpPr txBox="1"/>
            <p:nvPr userDrawn="1"/>
          </p:nvSpPr>
          <p:spPr>
            <a:xfrm>
              <a:off x="2332325" y="715604"/>
              <a:ext cx="4572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 dirty="0"/>
                <a:t>Advanced C++ Topics</a:t>
              </a:r>
            </a:p>
            <a:p>
              <a:pPr lvl="1" algn="ctr" eaLnBrk="1" hangingPunct="1"/>
              <a:r>
                <a:rPr lang="en-US" sz="2000" dirty="0">
                  <a:solidFill>
                    <a:srgbClr val="008080"/>
                  </a:solidFill>
                </a:rPr>
                <a:t>Object Oriented Programming and C++ language features</a:t>
              </a:r>
              <a:endParaRPr lang="en-US" sz="2000" dirty="0"/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id="{99BD31C8-4CB7-32FA-A142-369A096F7A4E}"/>
              </a:ext>
            </a:extLst>
          </p:cNvPr>
          <p:cNvGrpSpPr/>
          <p:nvPr userDrawn="1"/>
        </p:nvGrpSpPr>
        <p:grpSpPr>
          <a:xfrm>
            <a:off x="6452938" y="2699932"/>
            <a:ext cx="5739063" cy="1034684"/>
            <a:chOff x="1992086" y="715604"/>
            <a:chExt cx="4912239" cy="1034684"/>
          </a:xfrm>
        </p:grpSpPr>
        <p:pic>
          <p:nvPicPr>
            <p:cNvPr id="13" name="Picture 3" descr="Logo&#10;&#10;Description automatically generated">
              <a:extLst>
                <a:ext uri="{FF2B5EF4-FFF2-40B4-BE49-F238E27FC236}">
                  <a16:creationId xmlns:a16="http://schemas.microsoft.com/office/drawing/2014/main" id="{DCB19DC6-162B-5D76-CFE6-C9D2C32E59AB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086" y="757299"/>
              <a:ext cx="992989" cy="992989"/>
            </a:xfrm>
            <a:prstGeom prst="rect">
              <a:avLst/>
            </a:prstGeom>
          </p:spPr>
        </p:pic>
        <p:sp>
          <p:nvSpPr>
            <p:cNvPr id="14" name="TextBox 16">
              <a:extLst>
                <a:ext uri="{FF2B5EF4-FFF2-40B4-BE49-F238E27FC236}">
                  <a16:creationId xmlns:a16="http://schemas.microsoft.com/office/drawing/2014/main" id="{B97A5787-0CBF-6F72-D51B-6239863E7C44}"/>
                </a:ext>
              </a:extLst>
            </p:cNvPr>
            <p:cNvSpPr txBox="1"/>
            <p:nvPr/>
          </p:nvSpPr>
          <p:spPr>
            <a:xfrm>
              <a:off x="2332325" y="715604"/>
              <a:ext cx="457200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800" dirty="0"/>
                <a:t>Advanced C++ Topics</a:t>
              </a:r>
            </a:p>
            <a:p>
              <a:pPr lvl="1" algn="ctr" eaLnBrk="1" hangingPunct="1"/>
              <a:r>
                <a:rPr lang="en-US" sz="2000" dirty="0">
                  <a:solidFill>
                    <a:srgbClr val="008080"/>
                  </a:solidFill>
                </a:rPr>
                <a:t>Object Oriented Programming and C++ language features</a:t>
              </a:r>
              <a:endParaRPr lang="en-US" sz="1800" dirty="0"/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346C5F46-C45C-89AC-5F36-F2A050B36F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3875" y="5354735"/>
            <a:ext cx="105155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9pPr>
          </a:lstStyle>
          <a:p>
            <a:pPr algn="l"/>
            <a:r>
              <a:rPr lang="en-US" sz="2000" dirty="0">
                <a:cs typeface="Courier New" pitchFamily="49" charset="0"/>
              </a:rPr>
              <a:t>Basically, once you complete CS32, you’ll know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95%</a:t>
            </a:r>
            <a:r>
              <a:rPr lang="en-US" sz="2000" dirty="0">
                <a:cs typeface="Courier New" pitchFamily="49" charset="0"/>
              </a:rPr>
              <a:t> of what you need to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succeed in industry!</a:t>
            </a:r>
            <a:endParaRPr lang="en-US" sz="2000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（两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48749-51D0-5B7E-77F6-69BCBE19A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933" y="10824"/>
            <a:ext cx="10515600" cy="754804"/>
          </a:xfrm>
        </p:spPr>
        <p:txBody>
          <a:bodyPr tIns="72000" bIns="72000">
            <a:spAutoFit/>
          </a:bodyPr>
          <a:lstStyle>
            <a:lvl1pPr algn="ctr">
              <a:defRPr/>
            </a:lvl1pPr>
          </a:lstStyle>
          <a:p>
            <a:r>
              <a:rPr kumimoji="1" lang="zh-CN" altLang="en-US"/>
              <a:t>内容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AEFDAEB8-255A-FD4C-7802-5E6CCBCA9E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100" y="1020764"/>
            <a:ext cx="10515600" cy="480131"/>
          </a:xfrm>
        </p:spPr>
        <p:txBody>
          <a:bodyPr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kern="1200">
                <a:solidFill>
                  <a:schemeClr val="tx1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kumimoji="1" lang="zh-CN" altLang="en-US"/>
              <a:t>黑色部分</a:t>
            </a:r>
            <a:endParaRPr kumimoji="1" lang="en-US" altLang="zh-CN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75BE29F7-88B5-20C6-83C0-4772CB4D13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0099" y="1469776"/>
            <a:ext cx="10515600" cy="963918"/>
          </a:xfrm>
        </p:spPr>
        <p:txBody>
          <a:bodyPr>
            <a:sp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altLang="zh-CN" sz="2000" kern="1200">
                <a:solidFill>
                  <a:srgbClr val="008080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kumimoji="1" lang="zh-CN" altLang="en-US"/>
              <a:t>绿色部分</a:t>
            </a:r>
            <a:endParaRPr kumimoji="1" lang="en-US" altLang="zh-CN"/>
          </a:p>
          <a:p>
            <a:pPr lvl="0"/>
            <a:r>
              <a:rPr kumimoji="1" lang="zh-CN" altLang="en-US"/>
              <a:t>绿色部分</a:t>
            </a:r>
            <a:endParaRPr kumimoji="1" lang="en-US" altLang="zh-CN"/>
          </a:p>
        </p:txBody>
      </p:sp>
      <p:sp>
        <p:nvSpPr>
          <p:cNvPr id="24" name="文本占位符 21">
            <a:extLst>
              <a:ext uri="{FF2B5EF4-FFF2-40B4-BE49-F238E27FC236}">
                <a16:creationId xmlns:a16="http://schemas.microsoft.com/office/drawing/2014/main" id="{F0F25B4D-F4A1-55AB-0BAE-03DDEA6424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0099" y="2601457"/>
            <a:ext cx="10515600" cy="480131"/>
          </a:xfrm>
        </p:spPr>
        <p:txBody>
          <a:bodyPr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kern="1200">
                <a:solidFill>
                  <a:schemeClr val="tx1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kumimoji="1" lang="zh-CN" altLang="en-US"/>
              <a:t>黑色部分</a:t>
            </a:r>
            <a:endParaRPr kumimoji="1" lang="en-US" altLang="zh-CN"/>
          </a:p>
        </p:txBody>
      </p:sp>
      <p:sp>
        <p:nvSpPr>
          <p:cNvPr id="25" name="文本占位符 21">
            <a:extLst>
              <a:ext uri="{FF2B5EF4-FFF2-40B4-BE49-F238E27FC236}">
                <a16:creationId xmlns:a16="http://schemas.microsoft.com/office/drawing/2014/main" id="{FDBDE36F-B518-8B87-141A-2EFBA9ABF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0099" y="3336724"/>
            <a:ext cx="10515600" cy="1887953"/>
          </a:xfrm>
        </p:spPr>
        <p:txBody>
          <a:bodyPr>
            <a:sp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altLang="zh-CN" sz="2000" kern="1200">
                <a:solidFill>
                  <a:srgbClr val="008080"/>
                </a:solidFill>
                <a:latin typeface="Comic Sans MS" pitchFamily="66" charset="0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kumimoji="1" lang="zh-CN" altLang="en-US"/>
              <a:t>绿色部分</a:t>
            </a:r>
            <a:endParaRPr kumimoji="1" lang="en-US" altLang="zh-CN"/>
          </a:p>
          <a:p>
            <a:pPr lvl="0"/>
            <a:r>
              <a:rPr kumimoji="1" lang="zh-CN" altLang="en-US"/>
              <a:t>绿色部分</a:t>
            </a:r>
          </a:p>
          <a:p>
            <a:pPr lvl="0"/>
            <a:endParaRPr kumimoji="1" lang="en-US" altLang="zh-CN"/>
          </a:p>
          <a:p>
            <a:pPr lvl="0"/>
            <a:endParaRPr kumimoji="1" lang="en-US" altLang="zh-CN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55F11373-9CB0-3DDE-572B-D4D784CE64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099" y="5755657"/>
            <a:ext cx="10515600" cy="369332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rgbClr val="7030A0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7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文字图片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22D75-13C2-ACBE-B3F3-745F0B6F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1"/>
            <a:ext cx="10511365" cy="701731"/>
          </a:xfrm>
        </p:spPr>
        <p:txBody>
          <a:bodyPr wrap="square" anchor="b">
            <a:spAutoFit/>
          </a:bodyPr>
          <a:lstStyle>
            <a:lvl1pPr algn="ctr">
              <a:defRPr sz="4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D6C9D-04E6-8D7F-FB2B-0B376FD1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448" y="994932"/>
            <a:ext cx="4695235" cy="44330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D7C95-E544-5F06-6A24-47AB31196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7" y="973918"/>
            <a:ext cx="5255683" cy="2023887"/>
          </a:xfrm>
        </p:spPr>
        <p:txBody>
          <a:bodyPr>
            <a:spAutoFit/>
          </a:bodyPr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0"/>
            <a:endParaRPr kumimoji="1" lang="en-US" altLang="zh-CN"/>
          </a:p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40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22D75-13C2-ACBE-B3F3-745F0B6F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1"/>
            <a:ext cx="10511365" cy="701731"/>
          </a:xfrm>
        </p:spPr>
        <p:txBody>
          <a:bodyPr wrap="square" anchor="b">
            <a:spAutoFit/>
          </a:bodyPr>
          <a:lstStyle>
            <a:lvl1pPr algn="ctr">
              <a:defRPr sz="4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D7C95-E544-5F06-6A24-47AB31196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7" y="975243"/>
            <a:ext cx="5255683" cy="749308"/>
          </a:xfrm>
          <a:solidFill>
            <a:schemeClr val="bg2"/>
          </a:solidFill>
        </p:spPr>
        <p:txBody>
          <a:bodyPr>
            <a:spAutoFit/>
          </a:bodyPr>
          <a:lstStyle>
            <a:lvl1pPr marL="457200" indent="-45720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  <a:defRPr sz="32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en-US" altLang="zh-CN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5F2B2163-972C-FF0B-900D-048FAB33724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82864" y="975243"/>
            <a:ext cx="5255683" cy="749308"/>
          </a:xfrm>
          <a:solidFill>
            <a:schemeClr val="bg2"/>
          </a:solidFill>
        </p:spPr>
        <p:txBody>
          <a:bodyPr>
            <a:spAutoFit/>
          </a:bodyPr>
          <a:lstStyle>
            <a:lvl1pPr marL="457200" indent="-457200" algn="l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  <a:defRPr sz="32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6293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22D75-13C2-ACBE-B3F3-745F0B6F56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318" y="1"/>
            <a:ext cx="10511365" cy="701731"/>
          </a:xfrm>
        </p:spPr>
        <p:txBody>
          <a:bodyPr wrap="square" anchor="b">
            <a:spAutoFit/>
          </a:bodyPr>
          <a:lstStyle>
            <a:lvl1pPr algn="ctr">
              <a:defRPr sz="4400"/>
            </a:lvl1pPr>
          </a:lstStyle>
          <a:p>
            <a:r>
              <a:rPr kumimoji="1" lang="zh-CN" altLang="en-US"/>
              <a:t>代码讲解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5801F2DC-F724-C3D7-ECBB-188C4714C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8484" y="973138"/>
            <a:ext cx="6763061" cy="397738"/>
          </a:xfrm>
          <a:solidFill>
            <a:srgbClr val="DAFEDC"/>
          </a:solidFill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buNone/>
              <a:defRPr sz="1800">
                <a:latin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kumimoji="1" lang="en-US" altLang="zh-CN"/>
              <a:t>it is the code.</a:t>
            </a:r>
            <a:endParaRPr kumimoji="1" lang="zh-CN" altLang="en-US"/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D8E3F9C5-9A7D-CBD8-0E90-9156B845606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88484" y="5834280"/>
            <a:ext cx="5859077" cy="482624"/>
          </a:xfrm>
          <a:solidFill>
            <a:schemeClr val="accent4"/>
          </a:solidFill>
        </p:spPr>
        <p:txBody>
          <a:bodyPr wrap="square" tIns="36000" bIns="36000">
            <a:sp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解释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A1DA4B9E-46A3-92BB-FBBA-4147CCB90B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33777" y="867579"/>
            <a:ext cx="3401831" cy="420956"/>
          </a:xfrm>
          <a:prstGeom prst="wedgeRoundRectCallout">
            <a:avLst>
              <a:gd name="adj1" fmla="val -74838"/>
              <a:gd name="adj2" fmla="val 722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tIns="36000" bIns="36000" anchor="ctr"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kumimoji="1" lang="zh-CN" altLang="en-US"/>
              <a:t>解释</a:t>
            </a:r>
          </a:p>
        </p:txBody>
      </p:sp>
    </p:spTree>
    <p:extLst>
      <p:ext uri="{BB962C8B-B14F-4D97-AF65-F5344CB8AC3E}">
        <p14:creationId xmlns:p14="http://schemas.microsoft.com/office/powerpoint/2010/main" val="149690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出问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22D75-13C2-ACBE-B3F3-745F0B6F56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318" y="1"/>
            <a:ext cx="10511365" cy="701731"/>
          </a:xfrm>
        </p:spPr>
        <p:txBody>
          <a:bodyPr wrap="square" anchor="b">
            <a:spAutoFit/>
          </a:bodyPr>
          <a:lstStyle>
            <a:lvl1pPr algn="ctr">
              <a:defRPr sz="4400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问题一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5801F2DC-F724-C3D7-ECBB-188C4714C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0318" y="941967"/>
            <a:ext cx="10511365" cy="480131"/>
          </a:xfrm>
        </p:spPr>
        <p:txBody>
          <a:bodyPr wrap="square">
            <a:spAutoFit/>
          </a:bodyPr>
          <a:lstStyle>
            <a:lvl1pPr marL="0" indent="0">
              <a:buNone/>
              <a:defRPr sz="2800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kumimoji="1" lang="zh-CN" altLang="en-US"/>
              <a:t>问题</a:t>
            </a:r>
          </a:p>
        </p:txBody>
      </p:sp>
      <p:sp>
        <p:nvSpPr>
          <p:cNvPr id="3" name="文本占位符 13">
            <a:extLst>
              <a:ext uri="{FF2B5EF4-FFF2-40B4-BE49-F238E27FC236}">
                <a16:creationId xmlns:a16="http://schemas.microsoft.com/office/drawing/2014/main" id="{0023F9C2-E149-B37A-2CCF-63CC7B679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0318" y="5916034"/>
            <a:ext cx="10511365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7030A0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/>
              <a:t>it is the code.</a:t>
            </a:r>
            <a:endParaRPr kumimoji="1" lang="zh-CN" altLang="en-US"/>
          </a:p>
        </p:txBody>
      </p:sp>
      <p:sp>
        <p:nvSpPr>
          <p:cNvPr id="4" name="文本占位符 13">
            <a:extLst>
              <a:ext uri="{FF2B5EF4-FFF2-40B4-BE49-F238E27FC236}">
                <a16:creationId xmlns:a16="http://schemas.microsoft.com/office/drawing/2014/main" id="{2FC9D257-5BBA-AED2-2919-56418146C9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318" y="1766241"/>
            <a:ext cx="10511365" cy="1682768"/>
          </a:xfrm>
        </p:spPr>
        <p:txBody>
          <a:bodyPr wrap="square">
            <a:spAutoFit/>
          </a:bodyPr>
          <a:lstStyle>
            <a:lvl1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/>
              <a:t>it is the code.</a:t>
            </a:r>
          </a:p>
          <a:p>
            <a:pPr lvl="0"/>
            <a:endParaRPr kumimoji="1" lang="en-US" altLang="zh-CN"/>
          </a:p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656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+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22D75-13C2-ACBE-B3F3-745F0B6F56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318" y="1"/>
            <a:ext cx="10511365" cy="701731"/>
          </a:xfrm>
        </p:spPr>
        <p:txBody>
          <a:bodyPr wrap="square" anchor="b">
            <a:spAutoFit/>
          </a:bodyPr>
          <a:lstStyle>
            <a:lvl1pPr algn="ctr">
              <a:defRPr sz="4400">
                <a:solidFill>
                  <a:srgbClr val="C00000"/>
                </a:solidFill>
              </a:defRPr>
            </a:lvl1pPr>
          </a:lstStyle>
          <a:p>
            <a:r>
              <a:rPr kumimoji="1" lang="en-US" altLang="zh-CN"/>
              <a:t>Java</a:t>
            </a:r>
            <a:r>
              <a:rPr kumimoji="1" lang="zh-CN" altLang="en-US"/>
              <a:t>程序运行的两个阶段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5801F2DC-F724-C3D7-ECBB-188C4714C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0318" y="941967"/>
            <a:ext cx="10511365" cy="480131"/>
          </a:xfrm>
        </p:spPr>
        <p:txBody>
          <a:bodyPr wrap="square">
            <a:spAutoFit/>
          </a:bodyPr>
          <a:lstStyle>
            <a:lvl1pPr marL="0" indent="0">
              <a:buNone/>
              <a:defRPr sz="28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 altLang="zh-CN">
                <a:effectLst/>
                <a:latin typeface="Helvetica Neue" panose="02000503000000020004" pitchFamily="2" charset="0"/>
              </a:rPr>
              <a:t>Java</a:t>
            </a:r>
            <a:r>
              <a:rPr lang="zh-CN" altLang="en-US">
                <a:effectLst/>
                <a:latin typeface="Helvetica Neue" panose="02000503000000020004" pitchFamily="2" charset="0"/>
              </a:rPr>
              <a:t>程序运行时，必须经过编译（</a:t>
            </a:r>
            <a:r>
              <a:rPr lang="en-US" altLang="zh-CN">
                <a:effectLst/>
                <a:latin typeface="Helvetica Neue" panose="02000503000000020004" pitchFamily="2" charset="0"/>
              </a:rPr>
              <a:t>compile</a:t>
            </a:r>
            <a:r>
              <a:rPr lang="zh-CN" altLang="en-US">
                <a:effectLst/>
                <a:latin typeface="Helvetica Neue" panose="02000503000000020004" pitchFamily="2" charset="0"/>
              </a:rPr>
              <a:t>）和运行（</a:t>
            </a:r>
            <a:r>
              <a:rPr lang="en-US" altLang="zh-CN">
                <a:effectLst/>
                <a:latin typeface="Helvetica Neue" panose="02000503000000020004" pitchFamily="2" charset="0"/>
              </a:rPr>
              <a:t>Run</a:t>
            </a:r>
            <a:r>
              <a:rPr lang="zh-CN" altLang="en-US">
                <a:effectLst/>
                <a:latin typeface="Helvetica Neue" panose="02000503000000020004" pitchFamily="2" charset="0"/>
              </a:rPr>
              <a:t>）阶段。</a:t>
            </a:r>
            <a:endParaRPr lang="en-US" altLang="zh-CN"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文本占位符 13">
            <a:extLst>
              <a:ext uri="{FF2B5EF4-FFF2-40B4-BE49-F238E27FC236}">
                <a16:creationId xmlns:a16="http://schemas.microsoft.com/office/drawing/2014/main" id="{0023F9C2-E149-B37A-2CCF-63CC7B679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0318" y="5916034"/>
            <a:ext cx="10511365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7030A0"/>
                </a:solidFill>
                <a:latin typeface="+mn-lt"/>
              </a:defRPr>
            </a:lvl1pPr>
          </a:lstStyle>
          <a:p>
            <a:pPr lvl="0"/>
            <a:r>
              <a:rPr kumimoji="1" lang="en-US" altLang="zh-CN"/>
              <a:t>it is the code.</a:t>
            </a:r>
            <a:endParaRPr kumimoji="1"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4967496D-BC32-292C-101A-0FA38743C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1893888"/>
            <a:ext cx="10398125" cy="3709987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CB2C1-7117-025C-A4C2-968B3C63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2962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5713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8400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9058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575EB-2324-4356-8A6E-C204396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2835B-F469-998F-83E2-EBA03996A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1017" y="1550989"/>
            <a:ext cx="5080000" cy="480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185C4-0D7D-CFD3-81DD-5E00204C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217" y="1550989"/>
            <a:ext cx="5080000" cy="4802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6267F-0BC9-07CC-83BA-383D05EA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3AD86-0BF0-95C9-5584-B6298363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EDCD2-3E6A-96A0-D8F4-819426D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8-</a:t>
            </a:r>
            <a:fld id="{3DD51A1B-C08A-4748-B3F1-02C8A7C132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378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24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43FFE3-268F-BA8D-D318-CAD11B16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3C8E0-CFCF-294C-A2F6-5DE49B39E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327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/>
              <a:t> </a:t>
            </a:r>
            <a:r>
              <a:rPr lang="en-US" dirty="0" err="1"/>
              <a:t>第五讲</a:t>
            </a:r>
            <a:br>
              <a:rPr lang="en-US" dirty="0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29388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字符串连接 </a:t>
            </a:r>
            <a:r>
              <a:rPr lang="zh-CN" altLang="en-US" sz="3733"/>
              <a:t>（</a:t>
            </a:r>
            <a:r>
              <a:rPr lang="en-US" altLang="zh-CN" sz="3733"/>
              <a:t>Concatenation</a:t>
            </a:r>
            <a:r>
              <a:rPr lang="zh-CN" altLang="en-US" sz="3733"/>
              <a:t>）</a:t>
            </a:r>
            <a:endParaRPr lang="en-US" sz="373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CB919-D2CC-DAA0-340B-9D86EFE9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00" y="2233236"/>
            <a:ext cx="7142581" cy="16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字符串连接 </a:t>
            </a:r>
            <a:r>
              <a:rPr lang="zh-CN" altLang="en-US" sz="3733"/>
              <a:t>（</a:t>
            </a:r>
            <a:r>
              <a:rPr lang="en-US" altLang="zh-CN" sz="3733"/>
              <a:t>Concatenation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28689-F013-A55D-88D6-A1E72CA5C44C}"/>
              </a:ext>
            </a:extLst>
          </p:cNvPr>
          <p:cNvSpPr txBox="1"/>
          <p:nvPr/>
        </p:nvSpPr>
        <p:spPr>
          <a:xfrm>
            <a:off x="831200" y="2228671"/>
            <a:ext cx="61003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 = "This year is "</a:t>
            </a: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year = 2022</a:t>
            </a: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first + year </a:t>
            </a:r>
            <a:r>
              <a:rPr lang="zh-CN" alt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❌</a:t>
            </a:r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</a:t>
            </a:r>
            <a:endParaRPr lang="zh-CN" altLang="en-US" sz="2800">
              <a:effectLst/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E18DC-59D8-CC4B-B8C4-3EEBCF090980}"/>
              </a:ext>
            </a:extLst>
          </p:cNvPr>
          <p:cNvSpPr txBox="1"/>
          <p:nvPr/>
        </p:nvSpPr>
        <p:spPr>
          <a:xfrm>
            <a:off x="6818811" y="2967335"/>
            <a:ext cx="4402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字符串不可以直接与数字连接</a:t>
            </a:r>
          </a:p>
        </p:txBody>
      </p:sp>
    </p:spTree>
    <p:extLst>
      <p:ext uri="{BB962C8B-B14F-4D97-AF65-F5344CB8AC3E}">
        <p14:creationId xmlns:p14="http://schemas.microsoft.com/office/powerpoint/2010/main" val="38627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字符串连接 </a:t>
            </a:r>
            <a:r>
              <a:rPr lang="zh-CN" altLang="en-US" sz="3733"/>
              <a:t>（</a:t>
            </a:r>
            <a:r>
              <a:rPr lang="en-US" altLang="zh-CN" sz="3733"/>
              <a:t>Concatenation</a:t>
            </a:r>
            <a:r>
              <a:rPr lang="zh-CN" altLang="en-US" sz="3733"/>
              <a:t>）</a:t>
            </a:r>
            <a:endParaRPr lang="en-US" sz="373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28689-F013-A55D-88D6-A1E72CA5C44C}"/>
              </a:ext>
            </a:extLst>
          </p:cNvPr>
          <p:cNvSpPr txBox="1"/>
          <p:nvPr/>
        </p:nvSpPr>
        <p:spPr>
          <a:xfrm>
            <a:off x="831199" y="2228671"/>
            <a:ext cx="873081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 = "This year is "</a:t>
            </a: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year = 2022</a:t>
            </a: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first + str(year) </a:t>
            </a:r>
            <a:r>
              <a:rPr lang="zh-CN" alt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✅</a:t>
            </a:r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</a:t>
            </a:r>
            <a:endParaRPr lang="zh-CN" altLang="en-US" sz="2800">
              <a:effectLst/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8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22662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1;p67">
            <a:extLst>
              <a:ext uri="{FF2B5EF4-FFF2-40B4-BE49-F238E27FC236}">
                <a16:creationId xmlns:a16="http://schemas.microsoft.com/office/drawing/2014/main" id="{CBC6BA7B-FC9E-4540-BC99-456D48E3280A}"/>
              </a:ext>
            </a:extLst>
          </p:cNvPr>
          <p:cNvSpPr txBox="1">
            <a:spLocks/>
          </p:cNvSpPr>
          <p:nvPr/>
        </p:nvSpPr>
        <p:spPr>
          <a:xfrm>
            <a:off x="415600" y="766167"/>
            <a:ext cx="80332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def hello_name(name):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  return "Hello " + name + “!”</a:t>
            </a: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F68C-D96B-8D57-6800-C2366B03103D}"/>
              </a:ext>
            </a:extLst>
          </p:cNvPr>
          <p:cNvSpPr txBox="1">
            <a:spLocks/>
          </p:cNvSpPr>
          <p:nvPr/>
        </p:nvSpPr>
        <p:spPr>
          <a:xfrm>
            <a:off x="415600" y="7730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字符串和函数</a:t>
            </a:r>
          </a:p>
        </p:txBody>
      </p:sp>
    </p:spTree>
    <p:extLst>
      <p:ext uri="{BB962C8B-B14F-4D97-AF65-F5344CB8AC3E}">
        <p14:creationId xmlns:p14="http://schemas.microsoft.com/office/powerpoint/2010/main" val="81379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1;p67">
            <a:extLst>
              <a:ext uri="{FF2B5EF4-FFF2-40B4-BE49-F238E27FC236}">
                <a16:creationId xmlns:a16="http://schemas.microsoft.com/office/drawing/2014/main" id="{CBC6BA7B-FC9E-4540-BC99-456D48E3280A}"/>
              </a:ext>
            </a:extLst>
          </p:cNvPr>
          <p:cNvSpPr txBox="1">
            <a:spLocks/>
          </p:cNvSpPr>
          <p:nvPr/>
        </p:nvSpPr>
        <p:spPr>
          <a:xfrm>
            <a:off x="415600" y="1380121"/>
            <a:ext cx="80332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def first_two(s):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	return s[0]+s[1]</a:t>
            </a: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F68C-D96B-8D57-6800-C2366B03103D}"/>
              </a:ext>
            </a:extLst>
          </p:cNvPr>
          <p:cNvSpPr txBox="1">
            <a:spLocks/>
          </p:cNvSpPr>
          <p:nvPr/>
        </p:nvSpPr>
        <p:spPr>
          <a:xfrm>
            <a:off x="415600" y="7730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字符串和函数</a:t>
            </a:r>
          </a:p>
        </p:txBody>
      </p:sp>
    </p:spTree>
    <p:extLst>
      <p:ext uri="{BB962C8B-B14F-4D97-AF65-F5344CB8AC3E}">
        <p14:creationId xmlns:p14="http://schemas.microsoft.com/office/powerpoint/2010/main" val="192550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1;p67">
            <a:extLst>
              <a:ext uri="{FF2B5EF4-FFF2-40B4-BE49-F238E27FC236}">
                <a16:creationId xmlns:a16="http://schemas.microsoft.com/office/drawing/2014/main" id="{CBC6BA7B-FC9E-4540-BC99-456D48E3280A}"/>
              </a:ext>
            </a:extLst>
          </p:cNvPr>
          <p:cNvSpPr txBox="1">
            <a:spLocks/>
          </p:cNvSpPr>
          <p:nvPr/>
        </p:nvSpPr>
        <p:spPr>
          <a:xfrm>
            <a:off x="415600" y="1380121"/>
            <a:ext cx="80332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def first_two(s):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</a:rPr>
              <a:t>	return s[0:2]</a:t>
            </a:r>
            <a:endParaRPr lang="en-US" altLang="en-US" sz="32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F68C-D96B-8D57-6800-C2366B03103D}"/>
              </a:ext>
            </a:extLst>
          </p:cNvPr>
          <p:cNvSpPr txBox="1">
            <a:spLocks/>
          </p:cNvSpPr>
          <p:nvPr/>
        </p:nvSpPr>
        <p:spPr>
          <a:xfrm>
            <a:off x="415600" y="7730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字符串和函数</a:t>
            </a:r>
          </a:p>
        </p:txBody>
      </p:sp>
    </p:spTree>
    <p:extLst>
      <p:ext uri="{BB962C8B-B14F-4D97-AF65-F5344CB8AC3E}">
        <p14:creationId xmlns:p14="http://schemas.microsoft.com/office/powerpoint/2010/main" val="344567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1;p67">
            <a:extLst>
              <a:ext uri="{FF2B5EF4-FFF2-40B4-BE49-F238E27FC236}">
                <a16:creationId xmlns:a16="http://schemas.microsoft.com/office/drawing/2014/main" id="{CBC6BA7B-FC9E-4540-BC99-456D48E3280A}"/>
              </a:ext>
            </a:extLst>
          </p:cNvPr>
          <p:cNvSpPr txBox="1">
            <a:spLocks/>
          </p:cNvSpPr>
          <p:nvPr/>
        </p:nvSpPr>
        <p:spPr>
          <a:xfrm>
            <a:off x="415600" y="1380121"/>
            <a:ext cx="80332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字符串用来表示文本数据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，用单引号或者双引号括起来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通过索引可以取字符和截取字符串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len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(s)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用来返回字符串长度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s.find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(t)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用来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返回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在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中首次出现的索引</a:t>
            </a:r>
            <a:endParaRPr lang="en-US" altLang="zh-CN" sz="2400" b="0" i="0" dirty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F68C-D96B-8D57-6800-C2366B03103D}"/>
              </a:ext>
            </a:extLst>
          </p:cNvPr>
          <p:cNvSpPr txBox="1">
            <a:spLocks/>
          </p:cNvSpPr>
          <p:nvPr/>
        </p:nvSpPr>
        <p:spPr>
          <a:xfrm>
            <a:off x="415600" y="7730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95617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808BD-0304-ACF8-86CD-E238F57A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codingbat.com</a:t>
            </a:r>
            <a:r>
              <a:rPr kumimoji="1" lang="en-US" altLang="zh-CN" dirty="0"/>
              <a:t>/python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58867-7690-89F1-F94F-5C62E827E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6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41;p67">
            <a:extLst>
              <a:ext uri="{FF2B5EF4-FFF2-40B4-BE49-F238E27FC236}">
                <a16:creationId xmlns:a16="http://schemas.microsoft.com/office/drawing/2014/main" id="{CBC6BA7B-FC9E-4540-BC99-456D48E3280A}"/>
              </a:ext>
            </a:extLst>
          </p:cNvPr>
          <p:cNvSpPr txBox="1">
            <a:spLocks/>
          </p:cNvSpPr>
          <p:nvPr/>
        </p:nvSpPr>
        <p:spPr>
          <a:xfrm>
            <a:off x="415600" y="2316385"/>
            <a:ext cx="8033243" cy="28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</a:t>
            </a:r>
            <a:r>
              <a:rPr lang="en-US" sz="24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replace_space() in Python that prompts the user for input and then outputs that same input, replacing each space with 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4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(i.e., three periods).Assume the input only contains 2 spaces.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“This is CS”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“This…is…CS”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“I love Shanghai”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“I…love…Shanghai”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9F68C-D96B-8D57-6800-C2366B03103D}"/>
              </a:ext>
            </a:extLst>
          </p:cNvPr>
          <p:cNvSpPr txBox="1">
            <a:spLocks/>
          </p:cNvSpPr>
          <p:nvPr/>
        </p:nvSpPr>
        <p:spPr>
          <a:xfrm>
            <a:off x="415600" y="7730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设计函数</a:t>
            </a:r>
          </a:p>
        </p:txBody>
      </p:sp>
    </p:spTree>
    <p:extLst>
      <p:ext uri="{BB962C8B-B14F-4D97-AF65-F5344CB8AC3E}">
        <p14:creationId xmlns:p14="http://schemas.microsoft.com/office/powerpoint/2010/main" val="3464548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CB4C4-C0AD-8512-17C5-51DBAA1C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77" y="1685109"/>
            <a:ext cx="9625621" cy="29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8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字符串用来表示文本数据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4BD0E-6690-4C5B-6E2E-93F4F1D7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99" y="1947287"/>
            <a:ext cx="10550187" cy="4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1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字符串用来表示文本数据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4BD0E-6690-4C5B-6E2E-93F4F1D7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99" y="1947287"/>
            <a:ext cx="10550187" cy="4022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66A27-5657-BEB1-3DB5-845A4C042229}"/>
              </a:ext>
            </a:extLst>
          </p:cNvPr>
          <p:cNvSpPr txBox="1"/>
          <p:nvPr/>
        </p:nvSpPr>
        <p:spPr>
          <a:xfrm>
            <a:off x="4629137" y="2238526"/>
            <a:ext cx="3494049" cy="40011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用单引号或者双引号括起来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0963CBB-9E94-635C-5592-7AAE69D13F2E}"/>
              </a:ext>
            </a:extLst>
          </p:cNvPr>
          <p:cNvSpPr/>
          <p:nvPr/>
        </p:nvSpPr>
        <p:spPr>
          <a:xfrm rot="3859371">
            <a:off x="4286338" y="2303509"/>
            <a:ext cx="185180" cy="58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DB99D3B-3DC3-CAB5-E569-516A29CAF9C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Indexes</a:t>
            </a:r>
            <a:r>
              <a:rPr lang="zh-CN" altLang="en-US" dirty="0">
                <a:cs typeface="+mj-cs"/>
              </a:rPr>
              <a:t>（索引）</a:t>
            </a:r>
            <a:endParaRPr lang="en-US" dirty="0">
              <a:cs typeface="+mj-cs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70975A8-3848-43A4-AD09-D69959FC597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dirty="0">
                <a:cs typeface="+mn-cs"/>
              </a:rPr>
              <a:t>Characters of a string are numbered with 0-based </a:t>
            </a:r>
            <a:r>
              <a:rPr lang="en-US" i="1" dirty="0">
                <a:cs typeface="+mn-cs"/>
              </a:rPr>
              <a:t>indexes</a:t>
            </a:r>
            <a:r>
              <a:rPr lang="en-US" dirty="0">
                <a:cs typeface="+mn-cs"/>
              </a:rPr>
              <a:t>:</a:t>
            </a:r>
          </a:p>
          <a:p>
            <a:pPr marL="742950" lvl="1" indent="-285750">
              <a:buNone/>
              <a:defRPr/>
            </a:pPr>
            <a:endParaRPr lang="en-US" sz="900" dirty="0">
              <a:latin typeface="Courier New" charset="0"/>
            </a:endParaRPr>
          </a:p>
          <a:p>
            <a:pPr marL="742950" lvl="1" indent="-285750">
              <a:buNone/>
              <a:defRPr/>
            </a:pPr>
            <a:r>
              <a:rPr lang="en-US" dirty="0">
                <a:latin typeface="Courier New" charset="0"/>
              </a:rPr>
              <a:t>	String a = ”J. Smith";</a:t>
            </a:r>
          </a:p>
          <a:p>
            <a:pPr marL="742950" lvl="1" indent="-285750">
              <a:defRPr/>
            </a:pPr>
            <a:endParaRPr lang="en-US" dirty="0">
              <a:latin typeface="Courier New" charset="0"/>
            </a:endParaRPr>
          </a:p>
          <a:p>
            <a:pPr marL="742950" lvl="1" indent="-285750">
              <a:defRPr/>
            </a:pPr>
            <a:endParaRPr lang="en-US" dirty="0">
              <a:latin typeface="Courier New" charset="0"/>
            </a:endParaRPr>
          </a:p>
          <a:p>
            <a:pPr marL="742950" lvl="1" indent="-285750">
              <a:defRPr/>
            </a:pPr>
            <a:endParaRPr lang="en-US" dirty="0"/>
          </a:p>
          <a:p>
            <a:pPr marL="742950" lvl="1" indent="-285750">
              <a:defRPr/>
            </a:pPr>
            <a:endParaRPr lang="en-US" dirty="0"/>
          </a:p>
          <a:p>
            <a:pPr marL="742950" lvl="1" indent="-285750">
              <a:defRPr/>
            </a:pPr>
            <a:r>
              <a:rPr lang="en-US" dirty="0">
                <a:solidFill>
                  <a:srgbClr val="C00000"/>
                </a:solidFill>
              </a:rPr>
              <a:t>First character's index : 0</a:t>
            </a:r>
          </a:p>
          <a:p>
            <a:pPr marL="742950" lvl="1" indent="-285750">
              <a:defRPr/>
            </a:pPr>
            <a:r>
              <a:rPr lang="en-US" dirty="0">
                <a:solidFill>
                  <a:srgbClr val="C00000"/>
                </a:solidFill>
              </a:rPr>
              <a:t>Last character's index : 1 less than the string's length</a:t>
            </a:r>
          </a:p>
          <a:p>
            <a:pPr marL="457200" lvl="1" indent="0">
              <a:buNone/>
              <a:defRPr/>
            </a:pPr>
            <a:endParaRPr lang="en-US" dirty="0"/>
          </a:p>
        </p:txBody>
      </p:sp>
      <p:graphicFrame>
        <p:nvGraphicFramePr>
          <p:cNvPr id="529412" name="Group 4">
            <a:extLst>
              <a:ext uri="{FF2B5EF4-FFF2-40B4-BE49-F238E27FC236}">
                <a16:creationId xmlns:a16="http://schemas.microsoft.com/office/drawing/2014/main" id="{2A0F3CA0-FBFE-2622-5A78-BCFC8456BBBB}"/>
              </a:ext>
            </a:extLst>
          </p:cNvPr>
          <p:cNvGraphicFramePr>
            <a:graphicFrameLocks noGrp="1"/>
          </p:cNvGraphicFramePr>
          <p:nvPr/>
        </p:nvGraphicFramePr>
        <p:xfrm>
          <a:off x="1601487" y="3013869"/>
          <a:ext cx="5891213" cy="830262"/>
        </p:xfrm>
        <a:graphic>
          <a:graphicData uri="http://schemas.openxmlformats.org/drawingml/2006/table">
            <a:tbl>
              <a:tblPr/>
              <a:tblGrid>
                <a:gridCol w="124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9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len(): 字符数量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401BB-AB8E-FD06-E9AB-C0F4B7615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" t="9801" r="15721"/>
          <a:stretch/>
        </p:blipFill>
        <p:spPr bwMode="auto">
          <a:xfrm>
            <a:off x="979714" y="1972491"/>
            <a:ext cx="6570617" cy="33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994EFD-1C74-976F-1D2F-D20C0D5C82FA}"/>
              </a:ext>
            </a:extLst>
          </p:cNvPr>
          <p:cNvSpPr txBox="1"/>
          <p:nvPr/>
        </p:nvSpPr>
        <p:spPr>
          <a:xfrm>
            <a:off x="1240970" y="5499463"/>
            <a:ext cx="5865223" cy="4001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从左到右依次给字符编号</a:t>
            </a:r>
            <a:r>
              <a:rPr lang="zh-CN" altLang="en-US" sz="2000"/>
              <a:t>，</a:t>
            </a:r>
            <a:r>
              <a:rPr lang="en-US" sz="2000"/>
              <a:t>编号称作索引(index)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4ABC346C-98D3-5F37-A461-848FE6D3D16C}"/>
              </a:ext>
            </a:extLst>
          </p:cNvPr>
          <p:cNvSpPr/>
          <p:nvPr/>
        </p:nvSpPr>
        <p:spPr>
          <a:xfrm rot="10800000">
            <a:off x="2795451" y="4791761"/>
            <a:ext cx="117566" cy="6270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2CEBD-3262-AD73-0889-68ED64977585}"/>
              </a:ext>
            </a:extLst>
          </p:cNvPr>
          <p:cNvSpPr txBox="1"/>
          <p:nvPr/>
        </p:nvSpPr>
        <p:spPr>
          <a:xfrm>
            <a:off x="8020594" y="197249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len(‘Python’)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65221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str[</a:t>
            </a:r>
            <a:r>
              <a:rPr lang="en-US" altLang="zh-CN" sz="2400"/>
              <a:t>index</a:t>
            </a:r>
            <a:r>
              <a:rPr lang="en-US" sz="2400"/>
              <a:t>]</a:t>
            </a:r>
            <a:r>
              <a:rPr lang="zh-CN" altLang="en-US" sz="2400"/>
              <a:t>：取得</a:t>
            </a:r>
            <a:r>
              <a:rPr lang="en-US" altLang="zh-CN" sz="2400"/>
              <a:t>str</a:t>
            </a:r>
            <a:r>
              <a:rPr lang="zh-CN" altLang="en-US" sz="2400"/>
              <a:t>中</a:t>
            </a:r>
            <a:r>
              <a:rPr lang="en-US" altLang="zh-CN" sz="2400"/>
              <a:t>index</a:t>
            </a:r>
            <a:r>
              <a:rPr lang="zh-CN" altLang="en-US" sz="2400"/>
              <a:t>索引处的字符</a:t>
            </a:r>
            <a:endParaRPr lang="en-US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401BB-AB8E-FD06-E9AB-C0F4B7615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" t="9801" r="15721"/>
          <a:stretch/>
        </p:blipFill>
        <p:spPr bwMode="auto">
          <a:xfrm>
            <a:off x="979714" y="1972491"/>
            <a:ext cx="6570617" cy="33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取字符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AAA59-98AC-00DD-C6B9-BD154FC21EB9}"/>
              </a:ext>
            </a:extLst>
          </p:cNvPr>
          <p:cNvSpPr txBox="1"/>
          <p:nvPr/>
        </p:nvSpPr>
        <p:spPr>
          <a:xfrm>
            <a:off x="7929154" y="2215608"/>
            <a:ext cx="377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‘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’</a:t>
            </a:r>
            <a:endParaRPr lang="en-US" altLang="zh-CN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print(s[2]) </a:t>
            </a:r>
          </a:p>
        </p:txBody>
      </p:sp>
    </p:spTree>
    <p:extLst>
      <p:ext uri="{BB962C8B-B14F-4D97-AF65-F5344CB8AC3E}">
        <p14:creationId xmlns:p14="http://schemas.microsoft.com/office/powerpoint/2010/main" val="371501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strname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[start : end]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start:  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截取片段开始字符的索引</a:t>
            </a:r>
            <a:endParaRPr lang="en-US" altLang="zh-CN" sz="2400" b="0" i="0" dirty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end: 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截取片段结束字符的索引，但该索引处字符不会被截取</a:t>
            </a:r>
            <a:endParaRPr lang="en-US" altLang="zh-CN" sz="2400" b="0" i="0" dirty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Lato" panose="020F0502020204030203" pitchFamily="34" charset="0"/>
              </a:rPr>
              <a:t>end缺省</a:t>
            </a:r>
            <a:r>
              <a:rPr lang="zh-CN" altLang="en-US" sz="2400" dirty="0">
                <a:solidFill>
                  <a:schemeClr val="tx1"/>
                </a:solidFill>
                <a:latin typeface="Lato" panose="020F0502020204030203" pitchFamily="34" charset="0"/>
              </a:rPr>
              <a:t>则表示从</a:t>
            </a:r>
            <a:r>
              <a:rPr lang="en-US" altLang="zh-CN" sz="2400" dirty="0">
                <a:solidFill>
                  <a:schemeClr val="tx1"/>
                </a:solidFill>
                <a:latin typeface="Lato" panose="020F0502020204030203" pitchFamily="34" charset="0"/>
              </a:rPr>
              <a:t>start</a:t>
            </a:r>
            <a:r>
              <a:rPr lang="zh-CN" altLang="en-US" sz="2400" dirty="0">
                <a:solidFill>
                  <a:schemeClr val="tx1"/>
                </a:solidFill>
                <a:latin typeface="Lato" panose="020F0502020204030203" pitchFamily="34" charset="0"/>
              </a:rPr>
              <a:t>一直截取到字符串末尾</a:t>
            </a:r>
            <a:endParaRPr lang="en-US" sz="2400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l"/>
            <a:br>
              <a:rPr lang="en-US" sz="2400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endParaRPr lang="en-US" sz="2400" b="0" i="0" dirty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截取字符串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623-15E1-EB43-2F68-A1C3A5B4EDD0}"/>
              </a:ext>
            </a:extLst>
          </p:cNvPr>
          <p:cNvSpPr txBox="1"/>
          <p:nvPr/>
        </p:nvSpPr>
        <p:spPr>
          <a:xfrm>
            <a:off x="850793" y="3429000"/>
            <a:ext cx="61068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wow = "Oh My God!"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print(wow[3:9])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print(wow[2:len(wow)/2])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print(wow[2:])</a:t>
            </a:r>
          </a:p>
        </p:txBody>
      </p:sp>
    </p:spTree>
    <p:extLst>
      <p:ext uri="{BB962C8B-B14F-4D97-AF65-F5344CB8AC3E}">
        <p14:creationId xmlns:p14="http://schemas.microsoft.com/office/powerpoint/2010/main" val="23205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s.find(t)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： 返回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在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中首次出现的索引</a:t>
            </a:r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l"/>
            <a:b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检测字符串是否包含某个子字符串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623-15E1-EB43-2F68-A1C3A5B4EDD0}"/>
              </a:ext>
            </a:extLst>
          </p:cNvPr>
          <p:cNvSpPr txBox="1"/>
          <p:nvPr/>
        </p:nvSpPr>
        <p:spPr>
          <a:xfrm>
            <a:off x="850793" y="2034681"/>
            <a:ext cx="61068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“This is CS”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i1 = a.find(“is”)	#2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i2 = a.find(“ ”)	#4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i3 = a.find(“IT”)	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#-1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925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s.find(t)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： 返回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在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中首次出现的索引</a:t>
            </a:r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l"/>
            <a:b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检测字符串是否包含某个子字符串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5498-F672-A19E-36D4-09689F5DC6FE}"/>
              </a:ext>
            </a:extLst>
          </p:cNvPr>
          <p:cNvSpPr txBox="1"/>
          <p:nvPr/>
        </p:nvSpPr>
        <p:spPr>
          <a:xfrm>
            <a:off x="989512" y="2228671"/>
            <a:ext cx="61068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wow = "Oh My God!"</a:t>
            </a: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a = wow.find(‘  ')</a:t>
            </a:r>
          </a:p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print(wow[a+1:])</a:t>
            </a:r>
          </a:p>
        </p:txBody>
      </p:sp>
    </p:spTree>
    <p:extLst>
      <p:ext uri="{BB962C8B-B14F-4D97-AF65-F5344CB8AC3E}">
        <p14:creationId xmlns:p14="http://schemas.microsoft.com/office/powerpoint/2010/main" val="23626944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">
      <a:majorFont>
        <a:latin typeface="Comic Sans MS"/>
        <a:ea typeface="Microsoft YaHei"/>
        <a:cs typeface=""/>
      </a:majorFont>
      <a:minorFont>
        <a:latin typeface="Comic Sans M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530</Words>
  <Application>Microsoft Macintosh PowerPoint</Application>
  <PresentationFormat>宽屏</PresentationFormat>
  <Paragraphs>123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Microsoft YaHei</vt:lpstr>
      <vt:lpstr>Arial</vt:lpstr>
      <vt:lpstr>Calibri</vt:lpstr>
      <vt:lpstr>Comic Sans MS</vt:lpstr>
      <vt:lpstr>Courier New</vt:lpstr>
      <vt:lpstr>Helvetica Neue</vt:lpstr>
      <vt:lpstr>Lato</vt:lpstr>
      <vt:lpstr>Menlo</vt:lpstr>
      <vt:lpstr>Tahoma</vt:lpstr>
      <vt:lpstr>Times New Roman</vt:lpstr>
      <vt:lpstr>Wingdings</vt:lpstr>
      <vt:lpstr>Wingdings 2</vt:lpstr>
      <vt:lpstr>Simple Dark</vt:lpstr>
      <vt:lpstr>自定义设计方案</vt:lpstr>
      <vt:lpstr>信息技术 第五讲 </vt:lpstr>
      <vt:lpstr>PowerPoint 演示文稿</vt:lpstr>
      <vt:lpstr>PowerPoint 演示文稿</vt:lpstr>
      <vt:lpstr>Indexes（索引）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https://codingbat.com/python</vt:lpstr>
      <vt:lpstr>PowerPoint 演示文稿</vt:lpstr>
      <vt:lpstr>PowerPoint 演示文稿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49</cp:revision>
  <dcterms:created xsi:type="dcterms:W3CDTF">2020-08-26T00:26:03Z</dcterms:created>
  <dcterms:modified xsi:type="dcterms:W3CDTF">2023-10-09T02:15:09Z</dcterms:modified>
</cp:coreProperties>
</file>