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495" r:id="rId2"/>
    <p:sldId id="1334" r:id="rId3"/>
    <p:sldId id="1332" r:id="rId4"/>
    <p:sldId id="1333" r:id="rId5"/>
    <p:sldId id="1335" r:id="rId6"/>
    <p:sldId id="1319" r:id="rId7"/>
    <p:sldId id="1320" r:id="rId8"/>
    <p:sldId id="1042" r:id="rId9"/>
    <p:sldId id="1307" r:id="rId10"/>
    <p:sldId id="1306" r:id="rId11"/>
    <p:sldId id="1308" r:id="rId12"/>
    <p:sldId id="1309" r:id="rId13"/>
    <p:sldId id="1310" r:id="rId14"/>
    <p:sldId id="1311" r:id="rId15"/>
    <p:sldId id="1312" r:id="rId16"/>
    <p:sldId id="1313" r:id="rId17"/>
    <p:sldId id="1314" r:id="rId18"/>
    <p:sldId id="1315" r:id="rId19"/>
    <p:sldId id="1317" r:id="rId20"/>
    <p:sldId id="1316" r:id="rId21"/>
    <p:sldId id="1318" r:id="rId22"/>
    <p:sldId id="1321" r:id="rId23"/>
    <p:sldId id="1323" r:id="rId24"/>
    <p:sldId id="1322" r:id="rId25"/>
    <p:sldId id="1324" r:id="rId26"/>
    <p:sldId id="1325" r:id="rId27"/>
    <p:sldId id="1326" r:id="rId28"/>
    <p:sldId id="1327" r:id="rId29"/>
    <p:sldId id="1328" r:id="rId30"/>
    <p:sldId id="1329" r:id="rId31"/>
    <p:sldId id="1330" r:id="rId32"/>
    <p:sldId id="1336" r:id="rId33"/>
    <p:sldId id="1047" r:id="rId34"/>
    <p:sldId id="4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87750"/>
  </p:normalViewPr>
  <p:slideViewPr>
    <p:cSldViewPr snapToGrid="0" snapToObjects="1">
      <p:cViewPr varScale="1">
        <p:scale>
          <a:sx n="114" d="100"/>
          <a:sy n="11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A%8C%E8%BF%9B%E5%88%B6/361457?fromModule=lemma_inlink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7%BC%96%E7%A0%81/80092?fromModule=lemma_inlink" TargetMode="External"/><Relationship Id="rId5" Type="http://schemas.openxmlformats.org/officeDocument/2006/relationships/hyperlink" Target="https://baike.baidu.com/item/%E4%BD%8E%E7%94%B5%E5%B9%B3/6946314?fromModule=lemma_inlink" TargetMode="External"/><Relationship Id="rId4" Type="http://schemas.openxmlformats.org/officeDocument/2006/relationships/hyperlink" Target="https://baike.baidu.com/item/%E9%AB%98%E7%94%B5%E5%B9%B3/9753092?fromModule=lemma_inlink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4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8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6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83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在计算机中，所有的数据在存储和运算时都要使用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  <a:hlinkClick r:id="rId3"/>
              </a:rPr>
              <a:t>二进制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数表示（因为计算机用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  <a:hlinkClick r:id="rId4"/>
              </a:rPr>
              <a:t>高电平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  <a:hlinkClick r:id="rId5"/>
              </a:rPr>
              <a:t>低电平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分别表示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），例如，像</a:t>
            </a:r>
            <a:r>
              <a:rPr 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a、b、c、d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这样的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52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个字母（包括大写）以及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等数字还有一些常用的符号（例如*、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#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@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等）在计算机中存储时也要使用二进制数来表示，而具体用哪些二进制数字表示哪个符号，当然每个人都可以约定自己的一套（这就叫编码），而大家如果要想互相通信而不造成混乱，那么大家就必须使用相同的编码规则，于是美国有关的标准化组织就出台了</a:t>
            </a:r>
            <a:r>
              <a:rPr 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ASCII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  <a:hlinkClick r:id="rId6"/>
              </a:rPr>
              <a:t>编码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，统一规定了上述常用符号用哪些二进制数来表示</a:t>
            </a:r>
            <a:r>
              <a:rPr lang="zh-CN" altLang="en-US" b="0" i="0" baseline="30000">
                <a:solidFill>
                  <a:srgbClr val="3366CC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US" altLang="zh-CN" b="0" i="0" baseline="30000">
                <a:solidFill>
                  <a:srgbClr val="3366CC"/>
                </a:solidFill>
                <a:effectLst/>
                <a:latin typeface="Helvetica Neue" panose="02000503000000020004" pitchFamily="2" charset="0"/>
              </a:rPr>
              <a:t>[2]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3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8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8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9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6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8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2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5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15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70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5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0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6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第六讲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条件判断</a:t>
            </a:r>
          </a:p>
        </p:txBody>
      </p:sp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布尔表达式</a:t>
            </a:r>
            <a:r>
              <a:rPr lang="zh-CN" altLang="en-US" sz="3733"/>
              <a:t>（</a:t>
            </a:r>
            <a:r>
              <a:rPr lang="en-US" altLang="zh-CN" sz="3733"/>
              <a:t>boolean expression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6654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= 18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== 18)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#True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print(age+1 == 18) #False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831200" y="1795982"/>
            <a:ext cx="401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值为布尔类型的表达式</a:t>
            </a:r>
          </a:p>
        </p:txBody>
      </p:sp>
    </p:spTree>
    <p:extLst>
      <p:ext uri="{BB962C8B-B14F-4D97-AF65-F5344CB8AC3E}">
        <p14:creationId xmlns:p14="http://schemas.microsoft.com/office/powerpoint/2010/main" val="294707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布尔表达式</a:t>
            </a:r>
            <a:r>
              <a:rPr lang="zh-CN" altLang="en-US" sz="3733"/>
              <a:t>（</a:t>
            </a:r>
            <a:r>
              <a:rPr lang="en-US" altLang="zh-CN" sz="3733"/>
              <a:t>boolean expression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6654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= 18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== 18)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#True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print(age+1 == 18) #False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831200" y="1795982"/>
            <a:ext cx="401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值为布尔类型的表达式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6BD92-BC2D-4DA6-8A75-85FA9EBEA70D}"/>
              </a:ext>
            </a:extLst>
          </p:cNvPr>
          <p:cNvSpPr txBox="1"/>
          <p:nvPr/>
        </p:nvSpPr>
        <p:spPr>
          <a:xfrm>
            <a:off x="6511600" y="3047200"/>
            <a:ext cx="3723263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age变量的值等于</a:t>
            </a:r>
            <a:r>
              <a:rPr lang="en-US" altLang="zh-CN" sz="2400"/>
              <a:t>18</a:t>
            </a:r>
            <a:r>
              <a:rPr lang="en-US" sz="2400"/>
              <a:t>吗</a:t>
            </a:r>
            <a:r>
              <a:rPr lang="zh-CN" altLang="en-US" sz="2400"/>
              <a:t>？</a:t>
            </a:r>
            <a:endParaRPr lang="en-US" sz="240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DA92A2F-8E63-9C79-9050-73AFC610EF12}"/>
              </a:ext>
            </a:extLst>
          </p:cNvPr>
          <p:cNvSpPr/>
          <p:nvPr/>
        </p:nvSpPr>
        <p:spPr>
          <a:xfrm rot="10800000">
            <a:off x="5408022" y="3047199"/>
            <a:ext cx="955531" cy="46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布尔表达式</a:t>
            </a:r>
            <a:r>
              <a:rPr lang="zh-CN" altLang="en-US" sz="3733"/>
              <a:t>（</a:t>
            </a:r>
            <a:r>
              <a:rPr lang="en-US" altLang="zh-CN" sz="3733"/>
              <a:t>boolean expression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6654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= 18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== 18)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#True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print(age+1 == 18) #False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831200" y="1795982"/>
            <a:ext cx="401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值为布尔类型的表达式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6BD92-BC2D-4DA6-8A75-85FA9EBEA70D}"/>
              </a:ext>
            </a:extLst>
          </p:cNvPr>
          <p:cNvSpPr txBox="1"/>
          <p:nvPr/>
        </p:nvSpPr>
        <p:spPr>
          <a:xfrm>
            <a:off x="6511600" y="3047200"/>
            <a:ext cx="3723263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age变量的值等于</a:t>
            </a:r>
            <a:r>
              <a:rPr lang="en-US" altLang="zh-CN" sz="2400"/>
              <a:t>18</a:t>
            </a:r>
            <a:r>
              <a:rPr lang="en-US" sz="2400"/>
              <a:t>吗</a:t>
            </a:r>
            <a:r>
              <a:rPr lang="zh-CN" altLang="en-US" sz="2400"/>
              <a:t>？</a:t>
            </a:r>
            <a:endParaRPr lang="en-US" sz="240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DA92A2F-8E63-9C79-9050-73AFC610EF12}"/>
              </a:ext>
            </a:extLst>
          </p:cNvPr>
          <p:cNvSpPr/>
          <p:nvPr/>
        </p:nvSpPr>
        <p:spPr>
          <a:xfrm rot="10800000">
            <a:off x="5408022" y="3047199"/>
            <a:ext cx="955531" cy="461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00DD61-FAB8-3107-13D2-02EF49293F5C}"/>
              </a:ext>
            </a:extLst>
          </p:cNvPr>
          <p:cNvSpPr txBox="1">
            <a:spLocks/>
          </p:cNvSpPr>
          <p:nvPr/>
        </p:nvSpPr>
        <p:spPr>
          <a:xfrm>
            <a:off x="831200" y="440979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注意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==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用来判断符号两边值是否相等， </a:t>
            </a:r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用来赋值</a:t>
            </a:r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比较运算符</a:t>
            </a:r>
            <a:r>
              <a:rPr lang="zh-CN" altLang="en-US" sz="3733"/>
              <a:t>（</a:t>
            </a:r>
            <a:r>
              <a:rPr lang="en-US" altLang="zh-CN" sz="3733"/>
              <a:t>Comparison Operators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6654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 = 15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= 14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&lt; year)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&gt; year)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 &lt;= year+1)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print(age-1 &gt;= year)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831200" y="1795982"/>
            <a:ext cx="486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用来比较数值</a:t>
            </a:r>
            <a:r>
              <a:rPr lang="zh-CN" altLang="en-US" sz="2400"/>
              <a:t>，</a:t>
            </a:r>
            <a:r>
              <a:rPr lang="en-US" sz="2400"/>
              <a:t>结果是布尔值</a:t>
            </a:r>
          </a:p>
        </p:txBody>
      </p:sp>
    </p:spTree>
    <p:extLst>
      <p:ext uri="{BB962C8B-B14F-4D97-AF65-F5344CB8AC3E}">
        <p14:creationId xmlns:p14="http://schemas.microsoft.com/office/powerpoint/2010/main" val="344237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3733"/>
              <a:t>！</a:t>
            </a:r>
            <a:r>
              <a:rPr lang="en-US" altLang="zh-CN" sz="3733"/>
              <a:t>=</a:t>
            </a:r>
            <a:r>
              <a:rPr lang="zh-CN" altLang="en-US" sz="3733"/>
              <a:t>：判断符号两边的值是否不相等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1040205" y="2020043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grade = 59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print(grade != 60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</a:t>
            </a: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1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3733"/>
              <a:t>数学运算</a:t>
            </a:r>
            <a:endParaRPr lang="en-US" sz="3733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09842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 = 2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print(math.pow(base, 9) &gt; 1000)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print(math.pow(base, 10) &gt; 1000)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print(10%3 == 1)</a:t>
            </a:r>
          </a:p>
        </p:txBody>
      </p:sp>
    </p:spTree>
    <p:extLst>
      <p:ext uri="{BB962C8B-B14F-4D97-AF65-F5344CB8AC3E}">
        <p14:creationId xmlns:p14="http://schemas.microsoft.com/office/powerpoint/2010/main" val="387361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字符串相等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str1 = "Hi"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str2 = "Hi"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print(str1 == str2) #True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 b="1"/>
              <a:t>字符串是按字符逐个进行比较的。</a:t>
            </a:r>
            <a:r>
              <a:rPr lang="zh-CN" altLang="en-US" sz="2400"/>
              <a:t>如果两个字符串含有完全相同的字符，那么这两个字符串的值</a:t>
            </a:r>
            <a:r>
              <a:rPr lang="zh-CN" altLang="en-US" sz="2400" b="1"/>
              <a:t>相等</a:t>
            </a:r>
            <a:r>
              <a:rPr lang="zh-CN" altLang="en-US" sz="2400"/>
              <a:t>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608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字符串相等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str1 = "Hi"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str2 = "Hi"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print(str1 == str2) #True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print(str1 != str2) #False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 b="1"/>
              <a:t>字符串是按字符逐个进行比较的。</a:t>
            </a:r>
            <a:r>
              <a:rPr lang="zh-CN" altLang="en-US" sz="2400"/>
              <a:t>如果两个字符串含有完全相同的字符，那么这两个字符串的值</a:t>
            </a:r>
            <a:r>
              <a:rPr lang="zh-CN" altLang="en-US" sz="2400" b="1"/>
              <a:t>相等</a:t>
            </a:r>
            <a:r>
              <a:rPr lang="zh-CN" altLang="en-US" sz="2400"/>
              <a:t>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817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字符串也可以比较大小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= "cat"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 = "cup"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print(s1 &lt; s2)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如果逐个字符比较的过程中，发现两个字符不一样，那么就会比较字符的</a:t>
            </a:r>
            <a:r>
              <a:rPr lang="en-US" altLang="zh-CN" sz="2400"/>
              <a:t>ASCII</a:t>
            </a:r>
            <a:r>
              <a:rPr lang="zh-CN" altLang="en-US" sz="2400"/>
              <a:t>值。哪个字符的</a:t>
            </a:r>
            <a:r>
              <a:rPr lang="en-US" altLang="zh-CN" sz="2400"/>
              <a:t>ASCII</a:t>
            </a:r>
            <a:r>
              <a:rPr lang="zh-CN" altLang="en-US" sz="2400"/>
              <a:t>值更大，该字符所对应的字符串的值就更大。</a:t>
            </a:r>
          </a:p>
        </p:txBody>
      </p:sp>
    </p:spTree>
    <p:extLst>
      <p:ext uri="{BB962C8B-B14F-4D97-AF65-F5344CB8AC3E}">
        <p14:creationId xmlns:p14="http://schemas.microsoft.com/office/powerpoint/2010/main" val="153090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字符串也可以比较大小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如果逐个字符比较的过程中，发现两个字符不一样，那么就会比较字符的</a:t>
            </a:r>
            <a:r>
              <a:rPr lang="en-US" altLang="zh-CN" sz="2400"/>
              <a:t>ASCII</a:t>
            </a:r>
            <a:r>
              <a:rPr lang="zh-CN" altLang="en-US" sz="2400"/>
              <a:t>值。哪个字符的</a:t>
            </a:r>
            <a:r>
              <a:rPr lang="en-US" altLang="zh-CN" sz="2400"/>
              <a:t>ASCII</a:t>
            </a:r>
            <a:r>
              <a:rPr lang="zh-CN" altLang="en-US" sz="2400"/>
              <a:t>值更大，该字符所对应的字符串的值就更大。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7E0EF7-46D6-87EF-A64F-D3D7A64D3871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/>
              <a:t>ASCII</a:t>
            </a:r>
            <a:r>
              <a:rPr lang="zh-CN" altLang="en-US" sz="2400"/>
              <a:t>：</a:t>
            </a:r>
            <a:r>
              <a:rPr lang="en-US" altLang="zh-CN" sz="2400"/>
              <a:t>American Standard Code for Information Interchange</a:t>
            </a:r>
            <a:endParaRPr lang="zh-CN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FB2A-B47C-F9AD-0439-0F8D2259E9C8}"/>
              </a:ext>
            </a:extLst>
          </p:cNvPr>
          <p:cNvSpPr txBox="1"/>
          <p:nvPr/>
        </p:nvSpPr>
        <p:spPr>
          <a:xfrm>
            <a:off x="831200" y="4317607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a :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 97</a:t>
            </a:r>
          </a:p>
          <a:p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空格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： </a:t>
            </a:r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32</a:t>
            </a:r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ABB96-745A-3FBC-E4A7-B135171E7E77}"/>
              </a:ext>
            </a:extLst>
          </p:cNvPr>
          <p:cNvSpPr txBox="1"/>
          <p:nvPr/>
        </p:nvSpPr>
        <p:spPr>
          <a:xfrm>
            <a:off x="9379131" y="5517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73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642D-E838-A468-7EF6-49FCD4EFC521}"/>
              </a:ext>
            </a:extLst>
          </p:cNvPr>
          <p:cNvSpPr txBox="1"/>
          <p:nvPr/>
        </p:nvSpPr>
        <p:spPr>
          <a:xfrm>
            <a:off x="831200" y="2136338"/>
            <a:ext cx="108992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迟交只有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50%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分数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请提交作业链接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切勿抄袭</a:t>
            </a:r>
            <a:endParaRPr lang="en-US" altLang="zh-CN" sz="3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AD14B-1B92-76FD-44D1-FE3658764411}"/>
              </a:ext>
            </a:extLst>
          </p:cNvPr>
          <p:cNvSpPr txBox="1">
            <a:spLocks/>
          </p:cNvSpPr>
          <p:nvPr/>
        </p:nvSpPr>
        <p:spPr>
          <a:xfrm>
            <a:off x="983600" y="10405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关于作业</a:t>
            </a:r>
          </a:p>
        </p:txBody>
      </p:sp>
    </p:spTree>
    <p:extLst>
      <p:ext uri="{BB962C8B-B14F-4D97-AF65-F5344CB8AC3E}">
        <p14:creationId xmlns:p14="http://schemas.microsoft.com/office/powerpoint/2010/main" val="208132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常见ASCII码表</a:t>
            </a:r>
          </a:p>
        </p:txBody>
      </p:sp>
      <p:pic>
        <p:nvPicPr>
          <p:cNvPr id="12290" name="Picture 2" descr="ASCII table for the alphabet">
            <a:extLst>
              <a:ext uri="{FF2B5EF4-FFF2-40B4-BE49-F238E27FC236}">
                <a16:creationId xmlns:a16="http://schemas.microsoft.com/office/drawing/2014/main" id="{D357E3B7-E0A3-DC3A-D619-232CBD9B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450"/>
            <a:ext cx="54610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982EF-637C-3070-8BFC-C38BDC69C8BC}"/>
              </a:ext>
            </a:extLst>
          </p:cNvPr>
          <p:cNvSpPr txBox="1"/>
          <p:nvPr/>
        </p:nvSpPr>
        <p:spPr>
          <a:xfrm>
            <a:off x="831200" y="2612571"/>
            <a:ext cx="410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数字&lt;大写字母&lt;小写字母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30B05-7E3A-693C-7EA7-7CEC8FE8A3A5}"/>
              </a:ext>
            </a:extLst>
          </p:cNvPr>
          <p:cNvSpPr txBox="1"/>
          <p:nvPr/>
        </p:nvSpPr>
        <p:spPr>
          <a:xfrm>
            <a:off x="831200" y="4035021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https://www.asciitable.com/</a:t>
            </a:r>
          </a:p>
        </p:txBody>
      </p:sp>
    </p:spTree>
    <p:extLst>
      <p:ext uri="{BB962C8B-B14F-4D97-AF65-F5344CB8AC3E}">
        <p14:creationId xmlns:p14="http://schemas.microsoft.com/office/powerpoint/2010/main" val="105973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字符串也可以比较大小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= "cat"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 = "cup"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print(s1 &lt; s2)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如果逐个字符比较的过程中，发现两个字符不一样，那么就会比较字符的</a:t>
            </a:r>
            <a:r>
              <a:rPr lang="en-US" altLang="zh-CN" sz="2400"/>
              <a:t>ASCII</a:t>
            </a:r>
            <a:r>
              <a:rPr lang="zh-CN" altLang="en-US" sz="2400"/>
              <a:t>值。哪个字符的</a:t>
            </a:r>
            <a:r>
              <a:rPr lang="en-US" altLang="zh-CN" sz="2400"/>
              <a:t>ASCII</a:t>
            </a:r>
            <a:r>
              <a:rPr lang="zh-CN" altLang="en-US" sz="2400"/>
              <a:t>值更大，该字符所对应的字符串的值就更大。</a:t>
            </a:r>
          </a:p>
        </p:txBody>
      </p:sp>
    </p:spTree>
    <p:extLst>
      <p:ext uri="{BB962C8B-B14F-4D97-AF65-F5344CB8AC3E}">
        <p14:creationId xmlns:p14="http://schemas.microsoft.com/office/powerpoint/2010/main" val="398455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条件结构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540393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如果今天阳光很好</a:t>
            </a:r>
            <a:r>
              <a:rPr lang="zh-CN" alt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，</a:t>
            </a:r>
            <a:endParaRPr lang="en-US" altLang="zh-CN" sz="240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我就去草坪上玩飞盘。</a:t>
            </a:r>
            <a:endParaRPr lang="en-US" sz="240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我们在生活中经常需要做决策：</a:t>
            </a:r>
          </a:p>
        </p:txBody>
      </p:sp>
    </p:spTree>
    <p:extLst>
      <p:ext uri="{BB962C8B-B14F-4D97-AF65-F5344CB8AC3E}">
        <p14:creationId xmlns:p14="http://schemas.microsoft.com/office/powerpoint/2010/main" val="220423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条件结构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200" y="2540393"/>
            <a:ext cx="61471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如果今天阳光很好</a:t>
            </a:r>
            <a:r>
              <a:rPr lang="zh-CN" alt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，</a:t>
            </a:r>
            <a:endParaRPr lang="en-US" altLang="zh-CN" sz="240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240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我就去草坪上玩飞盘。</a:t>
            </a:r>
            <a:endParaRPr lang="en-US" sz="240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我们在生活中经常需要做决策：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3FA3D-32B1-CA9C-6074-3333DDA422A3}"/>
              </a:ext>
            </a:extLst>
          </p:cNvPr>
          <p:cNvSpPr txBox="1"/>
          <p:nvPr/>
        </p:nvSpPr>
        <p:spPr>
          <a:xfrm>
            <a:off x="882316" y="4067593"/>
            <a:ext cx="73954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effectLst/>
              </a:rPr>
              <a:t>（这句话还有一个隐含的意思：如果今天阳光不好，那玩飞盘的计划就要落空了。）</a:t>
            </a:r>
          </a:p>
        </p:txBody>
      </p:sp>
    </p:spTree>
    <p:extLst>
      <p:ext uri="{BB962C8B-B14F-4D97-AF65-F5344CB8AC3E}">
        <p14:creationId xmlns:p14="http://schemas.microsoft.com/office/powerpoint/2010/main" val="26145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条件结构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43E8-378E-CE39-CA24-9C670C689D2C}"/>
              </a:ext>
            </a:extLst>
          </p:cNvPr>
          <p:cNvSpPr txBox="1"/>
          <p:nvPr/>
        </p:nvSpPr>
        <p:spPr>
          <a:xfrm>
            <a:off x="831200" y="185934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ea typeface="Menlo" panose="020B0609030804020204" pitchFamily="49" charset="0"/>
                <a:cs typeface="Menlo" panose="020B0609030804020204" pitchFamily="49" charset="0"/>
              </a:rPr>
              <a:t>如果</a:t>
            </a:r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expression</a:t>
            </a:r>
            <a:r>
              <a:rPr lang="zh-CN" altLang="en-US" sz="2400">
                <a:ea typeface="Menlo" panose="020B0609030804020204" pitchFamily="49" charset="0"/>
                <a:cs typeface="Menlo" panose="020B0609030804020204" pitchFamily="49" charset="0"/>
              </a:rPr>
              <a:t>成立，就执行</a:t>
            </a:r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statement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if(expression):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A5778-4703-6B06-C21C-AABC47C23A19}"/>
              </a:ext>
            </a:extLst>
          </p:cNvPr>
          <p:cNvSpPr txBox="1"/>
          <p:nvPr/>
        </p:nvSpPr>
        <p:spPr>
          <a:xfrm>
            <a:off x="4896508" y="2642336"/>
            <a:ext cx="6938440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if后面有一个括号</a:t>
            </a:r>
            <a:r>
              <a:rPr lang="zh-CN" altLang="en-US" sz="2400"/>
              <a:t>，</a:t>
            </a:r>
            <a:r>
              <a:rPr lang="en-US" sz="2400"/>
              <a:t>括号里是判断条件(condition)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15B85BE-868C-89CB-8EFB-528D3CF6644E}"/>
              </a:ext>
            </a:extLst>
          </p:cNvPr>
          <p:cNvSpPr/>
          <p:nvPr/>
        </p:nvSpPr>
        <p:spPr>
          <a:xfrm rot="10800000">
            <a:off x="3879199" y="2642335"/>
            <a:ext cx="77117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0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条件结构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43E8-378E-CE39-CA24-9C670C689D2C}"/>
              </a:ext>
            </a:extLst>
          </p:cNvPr>
          <p:cNvSpPr txBox="1"/>
          <p:nvPr/>
        </p:nvSpPr>
        <p:spPr>
          <a:xfrm>
            <a:off x="831200" y="185934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ea typeface="Menlo" panose="020B0609030804020204" pitchFamily="49" charset="0"/>
                <a:cs typeface="Menlo" panose="020B0609030804020204" pitchFamily="49" charset="0"/>
              </a:rPr>
              <a:t>如果</a:t>
            </a:r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expression</a:t>
            </a:r>
            <a:r>
              <a:rPr lang="zh-CN" altLang="en-US" sz="2400">
                <a:ea typeface="Menlo" panose="020B0609030804020204" pitchFamily="49" charset="0"/>
                <a:cs typeface="Menlo" panose="020B0609030804020204" pitchFamily="49" charset="0"/>
              </a:rPr>
              <a:t>成立，就执行</a:t>
            </a:r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statement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if(expression):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A5778-4703-6B06-C21C-AABC47C23A19}"/>
              </a:ext>
            </a:extLst>
          </p:cNvPr>
          <p:cNvSpPr txBox="1"/>
          <p:nvPr/>
        </p:nvSpPr>
        <p:spPr>
          <a:xfrm>
            <a:off x="4896508" y="2642336"/>
            <a:ext cx="6938440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if后面有一个括号</a:t>
            </a:r>
            <a:r>
              <a:rPr lang="zh-CN" altLang="en-US" sz="2400"/>
              <a:t>，</a:t>
            </a:r>
            <a:r>
              <a:rPr lang="en-US" sz="2400"/>
              <a:t>括号里是判断条件(condition)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15B85BE-868C-89CB-8EFB-528D3CF6644E}"/>
              </a:ext>
            </a:extLst>
          </p:cNvPr>
          <p:cNvSpPr/>
          <p:nvPr/>
        </p:nvSpPr>
        <p:spPr>
          <a:xfrm rot="10800000">
            <a:off x="3879199" y="2642335"/>
            <a:ext cx="77117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4448A-7622-20F5-93F7-BB1DB1C7D98F}"/>
              </a:ext>
            </a:extLst>
          </p:cNvPr>
          <p:cNvSpPr txBox="1"/>
          <p:nvPr/>
        </p:nvSpPr>
        <p:spPr>
          <a:xfrm>
            <a:off x="4896508" y="3285923"/>
            <a:ext cx="6938440" cy="4616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statement是执行语句</a:t>
            </a:r>
            <a:r>
              <a:rPr lang="zh-CN" altLang="en-US" sz="2400"/>
              <a:t>，</a:t>
            </a:r>
            <a:r>
              <a:rPr lang="en-US" sz="2400"/>
              <a:t>需要缩进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B5A9EC6-BE56-FA64-66A7-1C748BB27B61}"/>
              </a:ext>
            </a:extLst>
          </p:cNvPr>
          <p:cNvSpPr/>
          <p:nvPr/>
        </p:nvSpPr>
        <p:spPr>
          <a:xfrm rot="10800000">
            <a:off x="3879199" y="3285922"/>
            <a:ext cx="77117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7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CB6B-08E1-76E6-DF39-796561EE648F}"/>
              </a:ext>
            </a:extLst>
          </p:cNvPr>
          <p:cNvSpPr txBox="1"/>
          <p:nvPr/>
        </p:nvSpPr>
        <p:spPr>
          <a:xfrm>
            <a:off x="831200" y="2228671"/>
            <a:ext cx="610035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weather = 35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if(weather &gt; 32):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print("It is hot outside.")</a:t>
            </a:r>
          </a:p>
        </p:txBody>
      </p:sp>
    </p:spTree>
    <p:extLst>
      <p:ext uri="{BB962C8B-B14F-4D97-AF65-F5344CB8AC3E}">
        <p14:creationId xmlns:p14="http://schemas.microsoft.com/office/powerpoint/2010/main" val="403993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CB6B-08E1-76E6-DF39-796561EE648F}"/>
              </a:ext>
            </a:extLst>
          </p:cNvPr>
          <p:cNvSpPr txBox="1"/>
          <p:nvPr/>
        </p:nvSpPr>
        <p:spPr>
          <a:xfrm>
            <a:off x="831199" y="2228671"/>
            <a:ext cx="9174949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= 2022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birth_year = 2005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if(year - birth_year &gt;= 21):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print("It is legal to drink.")</a:t>
            </a:r>
          </a:p>
        </p:txBody>
      </p:sp>
    </p:spTree>
    <p:extLst>
      <p:ext uri="{BB962C8B-B14F-4D97-AF65-F5344CB8AC3E}">
        <p14:creationId xmlns:p14="http://schemas.microsoft.com/office/powerpoint/2010/main" val="258475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CB6B-08E1-76E6-DF39-796561EE648F}"/>
              </a:ext>
            </a:extLst>
          </p:cNvPr>
          <p:cNvSpPr txBox="1"/>
          <p:nvPr/>
        </p:nvSpPr>
        <p:spPr>
          <a:xfrm>
            <a:off x="831199" y="2228671"/>
            <a:ext cx="917494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 = "Pseudopseudohypoparathyroidism"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if(len(word) &gt; 20):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print("The word is tooooo long!")</a:t>
            </a:r>
          </a:p>
        </p:txBody>
      </p:sp>
    </p:spTree>
    <p:extLst>
      <p:ext uri="{BB962C8B-B14F-4D97-AF65-F5344CB8AC3E}">
        <p14:creationId xmlns:p14="http://schemas.microsoft.com/office/powerpoint/2010/main" val="142198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问</a:t>
            </a:r>
            <a:r>
              <a:rPr lang="zh-CN" altLang="en-US" sz="2400"/>
              <a:t>：什么是缩进？</a:t>
            </a:r>
            <a:r>
              <a:rPr lang="en-US" altLang="zh-CN" sz="2400"/>
              <a:t> Python</a:t>
            </a:r>
            <a:r>
              <a:rPr lang="zh-CN" altLang="en-US" sz="2400"/>
              <a:t>为什么要缩进？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241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常见错误</a:t>
            </a:r>
            <a:r>
              <a:rPr lang="en-US" altLang="zh-CN" sz="3733"/>
              <a:t>1:</a:t>
            </a:r>
            <a:r>
              <a:rPr lang="en-US" sz="3733"/>
              <a:t>没有设计函数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642D-E838-A468-7EF6-49FCD4EFC521}"/>
              </a:ext>
            </a:extLst>
          </p:cNvPr>
          <p:cNvSpPr txBox="1"/>
          <p:nvPr/>
        </p:nvSpPr>
        <p:spPr>
          <a:xfrm>
            <a:off x="831200" y="2136338"/>
            <a:ext cx="108992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x1=int(input("What's x1:"))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y1=int(input("What's y1:"))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x2=int(input("What's x2:"))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y2=int(input("What's y2:"))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slope=(y2-y1)/(x2-x1)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dist=math.sqrt(math.pow((y2-y1),2)+math.pow((x2-x1),2))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print(slope)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print(dist)</a:t>
            </a:r>
          </a:p>
        </p:txBody>
      </p:sp>
    </p:spTree>
    <p:extLst>
      <p:ext uri="{BB962C8B-B14F-4D97-AF65-F5344CB8AC3E}">
        <p14:creationId xmlns:p14="http://schemas.microsoft.com/office/powerpoint/2010/main" val="390832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问</a:t>
            </a:r>
            <a:r>
              <a:rPr lang="zh-CN" altLang="en-US" sz="2400"/>
              <a:t>：什么是缩进？</a:t>
            </a:r>
            <a:r>
              <a:rPr lang="en-US" altLang="zh-CN" sz="2400"/>
              <a:t> Python</a:t>
            </a:r>
            <a:r>
              <a:rPr lang="zh-CN" altLang="en-US" sz="2400"/>
              <a:t>为什么要缩进？</a:t>
            </a:r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DD86B5-2CA7-83F1-E676-431DDBB1CBE2}"/>
              </a:ext>
            </a:extLst>
          </p:cNvPr>
          <p:cNvSpPr txBox="1">
            <a:spLocks/>
          </p:cNvSpPr>
          <p:nvPr/>
        </p:nvSpPr>
        <p:spPr>
          <a:xfrm>
            <a:off x="831200" y="187660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答：缩进是为了区分代码层次，例如</a:t>
            </a:r>
            <a:r>
              <a:rPr lang="en-US" altLang="zh-CN" sz="2400"/>
              <a:t>if</a:t>
            </a:r>
            <a:r>
              <a:rPr lang="zh-CN" altLang="en-US" sz="2400"/>
              <a:t>中的执行语句就是</a:t>
            </a:r>
            <a:r>
              <a:rPr lang="en-US" altLang="zh-CN" sz="2400"/>
              <a:t>if</a:t>
            </a:r>
            <a:r>
              <a:rPr lang="zh-CN" altLang="en-US" sz="2400"/>
              <a:t>结构的一部分，它与</a:t>
            </a:r>
            <a:r>
              <a:rPr lang="en-US" altLang="zh-CN" sz="2400"/>
              <a:t>if</a:t>
            </a:r>
            <a:r>
              <a:rPr lang="zh-CN" altLang="en-US" sz="2400"/>
              <a:t>结构外的代码处于不同层次。</a:t>
            </a:r>
            <a:endParaRPr lang="en-US" altLang="zh-CN" sz="2400"/>
          </a:p>
          <a:p>
            <a:endParaRPr lang="en-US" sz="2400"/>
          </a:p>
          <a:p>
            <a:r>
              <a:rPr lang="zh-CN" altLang="en-US" sz="2400"/>
              <a:t>其他语言中通常使用</a:t>
            </a:r>
            <a:r>
              <a:rPr lang="en-US" altLang="zh-CN" sz="2400"/>
              <a:t>{ }</a:t>
            </a:r>
            <a:r>
              <a:rPr lang="zh-CN" altLang="en-US" sz="2400"/>
              <a:t>来区分代码层次，</a:t>
            </a:r>
            <a:r>
              <a:rPr lang="en-US" altLang="zh-CN" sz="2400"/>
              <a:t>Python</a:t>
            </a:r>
            <a:r>
              <a:rPr lang="zh-CN" altLang="en-US" sz="2400"/>
              <a:t>中不使用</a:t>
            </a:r>
            <a:r>
              <a:rPr lang="en-US" altLang="zh-CN" sz="2400"/>
              <a:t>{  }</a:t>
            </a:r>
            <a:r>
              <a:rPr lang="zh-CN" altLang="en-US" sz="2400"/>
              <a:t>，而是用缩进来区分。</a:t>
            </a:r>
            <a:endParaRPr lang="en-US" altLang="zh-CN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39231-7DA6-ACC8-1F43-F3491C30C520}"/>
              </a:ext>
            </a:extLst>
          </p:cNvPr>
          <p:cNvSpPr txBox="1"/>
          <p:nvPr/>
        </p:nvSpPr>
        <p:spPr>
          <a:xfrm>
            <a:off x="831200" y="3979093"/>
            <a:ext cx="917494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“Morning”		#level 1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if(len(s) &gt; 5):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 = s[0:5]	#level 2</a:t>
            </a:r>
          </a:p>
        </p:txBody>
      </p:sp>
    </p:spTree>
    <p:extLst>
      <p:ext uri="{BB962C8B-B14F-4D97-AF65-F5344CB8AC3E}">
        <p14:creationId xmlns:p14="http://schemas.microsoft.com/office/powerpoint/2010/main" val="384365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问</a:t>
            </a:r>
            <a:r>
              <a:rPr lang="zh-CN" altLang="en-US" sz="2400"/>
              <a:t>：写代码的时候怎么表示缩进？</a:t>
            </a:r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DD86B5-2CA7-83F1-E676-431DDBB1CBE2}"/>
              </a:ext>
            </a:extLst>
          </p:cNvPr>
          <p:cNvSpPr txBox="1">
            <a:spLocks/>
          </p:cNvSpPr>
          <p:nvPr/>
        </p:nvSpPr>
        <p:spPr>
          <a:xfrm>
            <a:off x="831200" y="187660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答：</a:t>
            </a:r>
            <a:r>
              <a:rPr lang="en-US" altLang="zh-CN" sz="2400"/>
              <a:t>Python</a:t>
            </a:r>
            <a:r>
              <a:rPr lang="zh-CN" altLang="en-US" sz="2400"/>
              <a:t>官方并没有对缩进长度做统一要求。但是一个约定俗称的规则是缩进占</a:t>
            </a:r>
            <a:r>
              <a:rPr lang="en-US" altLang="zh-CN" sz="2400"/>
              <a:t>4</a:t>
            </a:r>
            <a:r>
              <a:rPr lang="zh-CN" altLang="en-US" sz="2400"/>
              <a:t>个空格。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我的个人的习惯是在编程工具中将</a:t>
            </a:r>
            <a:r>
              <a:rPr lang="en-US" altLang="zh-CN" sz="2400"/>
              <a:t>tab</a:t>
            </a:r>
            <a:r>
              <a:rPr lang="zh-CN" altLang="en-US" sz="2400"/>
              <a:t>键设置为</a:t>
            </a:r>
            <a:r>
              <a:rPr lang="en-US" altLang="zh-CN" sz="2400"/>
              <a:t>4</a:t>
            </a:r>
            <a:r>
              <a:rPr lang="zh-CN" altLang="en-US" sz="2400"/>
              <a:t>个空格，然后统一使用</a:t>
            </a:r>
            <a:r>
              <a:rPr lang="en-US" altLang="zh-CN" sz="2400"/>
              <a:t>tab</a:t>
            </a:r>
            <a:r>
              <a:rPr lang="zh-CN" altLang="en-US" sz="2400"/>
              <a:t>键来表示缩进。这样做的好处是不用每次都敲击</a:t>
            </a:r>
            <a:r>
              <a:rPr lang="en-US" altLang="zh-CN" sz="2400"/>
              <a:t>4</a:t>
            </a:r>
            <a:r>
              <a:rPr lang="zh-CN" altLang="en-US" sz="2400"/>
              <a:t>个空格，并且可以保证所有缩进都具有相同的长度。在</a:t>
            </a:r>
            <a:r>
              <a:rPr lang="en-US" altLang="zh-CN" sz="2400"/>
              <a:t>OnlineGDB</a:t>
            </a:r>
            <a:r>
              <a:rPr lang="zh-CN" altLang="en-US" sz="2400"/>
              <a:t>中直接使用</a:t>
            </a:r>
            <a:r>
              <a:rPr lang="en-US" altLang="zh-CN" sz="2400"/>
              <a:t>tab</a:t>
            </a:r>
            <a:r>
              <a:rPr lang="zh-CN" altLang="en-US" sz="2400"/>
              <a:t>键即可。</a:t>
            </a:r>
            <a:endParaRPr lang="en-US" altLang="zh-CN" sz="2400"/>
          </a:p>
          <a:p>
            <a:endParaRPr lang="zh-CN" altLang="en-US" sz="2400"/>
          </a:p>
          <a:p>
            <a:endParaRPr lang="en-US" altLang="zh-CN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85069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问</a:t>
            </a:r>
            <a:r>
              <a:rPr lang="zh-CN" altLang="en-US" sz="2400"/>
              <a:t>：写代码的时候怎么表示缩进？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6727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找bug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71890-3384-9573-2945-77A6D1545F85}"/>
              </a:ext>
            </a:extLst>
          </p:cNvPr>
          <p:cNvSpPr txBox="1"/>
          <p:nvPr/>
        </p:nvSpPr>
        <p:spPr>
          <a:xfrm>
            <a:off x="850793" y="1591724"/>
            <a:ext cx="2562726" cy="12003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2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if(a+1 = 3)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a = a+1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18783-2922-05F6-6C0E-B7FEAEEBE3DA}"/>
              </a:ext>
            </a:extLst>
          </p:cNvPr>
          <p:cNvSpPr txBox="1"/>
          <p:nvPr/>
        </p:nvSpPr>
        <p:spPr>
          <a:xfrm>
            <a:off x="850793" y="3757637"/>
            <a:ext cx="6113416" cy="12003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 = 50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if(num % 2 = 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print("the num is even")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4F09D-EE6C-3A6F-B89F-9C06DFC3215F}"/>
              </a:ext>
            </a:extLst>
          </p:cNvPr>
          <p:cNvSpPr txBox="1"/>
          <p:nvPr/>
        </p:nvSpPr>
        <p:spPr>
          <a:xfrm>
            <a:off x="6107573" y="1484199"/>
            <a:ext cx="5619206" cy="12003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season = "summer"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if(season[0] == 's'):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print("It must be summer!")</a:t>
            </a:r>
          </a:p>
        </p:txBody>
      </p:sp>
    </p:spTree>
    <p:extLst>
      <p:ext uri="{BB962C8B-B14F-4D97-AF65-F5344CB8AC3E}">
        <p14:creationId xmlns:p14="http://schemas.microsoft.com/office/powerpoint/2010/main" val="3715010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常见错误</a:t>
            </a:r>
            <a:r>
              <a:rPr lang="en-US" altLang="zh-CN" sz="3733"/>
              <a:t>2:</a:t>
            </a:r>
            <a:r>
              <a:rPr lang="en-US" sz="3733"/>
              <a:t>分母的乘积要用括号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642D-E838-A468-7EF6-49FCD4EFC521}"/>
              </a:ext>
            </a:extLst>
          </p:cNvPr>
          <p:cNvSpPr txBox="1"/>
          <p:nvPr/>
        </p:nvSpPr>
        <p:spPr>
          <a:xfrm>
            <a:off x="831200" y="2136338"/>
            <a:ext cx="10899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x1 = -b+math.sqrt(b*b-4*a*c))/2*a</a:t>
            </a:r>
          </a:p>
        </p:txBody>
      </p:sp>
    </p:spTree>
    <p:extLst>
      <p:ext uri="{BB962C8B-B14F-4D97-AF65-F5344CB8AC3E}">
        <p14:creationId xmlns:p14="http://schemas.microsoft.com/office/powerpoint/2010/main" val="115211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常见错误</a:t>
            </a:r>
            <a:r>
              <a:rPr lang="en-US" altLang="zh-CN" sz="3733"/>
              <a:t>3:</a:t>
            </a:r>
            <a:r>
              <a:rPr lang="zh-CN" altLang="en-US" sz="3733"/>
              <a:t> </a:t>
            </a:r>
            <a:r>
              <a:rPr lang="en-US" sz="3733"/>
              <a:t>概率是组合数的倒数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642D-E838-A468-7EF6-49FCD4EFC521}"/>
              </a:ext>
            </a:extLst>
          </p:cNvPr>
          <p:cNvSpPr txBox="1"/>
          <p:nvPr/>
        </p:nvSpPr>
        <p:spPr>
          <a:xfrm>
            <a:off x="831200" y="2136338"/>
            <a:ext cx="108992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gamble():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import math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n=int(input('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奖球有几个？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'))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k=int(input('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你拥有多少球？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'))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P=math.factorial(n)/(math.factorial(n-k)*math.factorial(k))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print(P)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gamble()</a:t>
            </a:r>
          </a:p>
        </p:txBody>
      </p:sp>
    </p:spTree>
    <p:extLst>
      <p:ext uri="{BB962C8B-B14F-4D97-AF65-F5344CB8AC3E}">
        <p14:creationId xmlns:p14="http://schemas.microsoft.com/office/powerpoint/2010/main" val="138809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程序控制结构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程序设计千变万化，纷繁复杂，那程序的结构会不会很多呢？</a:t>
            </a:r>
          </a:p>
        </p:txBody>
      </p:sp>
    </p:spTree>
    <p:extLst>
      <p:ext uri="{BB962C8B-B14F-4D97-AF65-F5344CB8AC3E}">
        <p14:creationId xmlns:p14="http://schemas.microsoft.com/office/powerpoint/2010/main" val="216909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程序控制结构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81A-D91D-B347-8E7E-0B52261EEA6F}"/>
              </a:ext>
            </a:extLst>
          </p:cNvPr>
          <p:cNvSpPr txBox="1">
            <a:spLocks/>
          </p:cNvSpPr>
          <p:nvPr/>
        </p:nvSpPr>
        <p:spPr>
          <a:xfrm>
            <a:off x="831200" y="177679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程序设计千变万化，纷繁复杂，那程序的结构会不会有很多呢？</a:t>
            </a:r>
          </a:p>
        </p:txBody>
      </p:sp>
      <p:pic>
        <p:nvPicPr>
          <p:cNvPr id="17410" name="Picture 2" descr="Structured program theorem - Wikipedia">
            <a:extLst>
              <a:ext uri="{FF2B5EF4-FFF2-40B4-BE49-F238E27FC236}">
                <a16:creationId xmlns:a16="http://schemas.microsoft.com/office/drawing/2014/main" id="{8008D99C-49B0-425C-6609-3E20D8B1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00" y="2822362"/>
            <a:ext cx="10260578" cy="18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AF6B2-F572-8F00-EC3C-270E0461EF39}"/>
              </a:ext>
            </a:extLst>
          </p:cNvPr>
          <p:cNvSpPr txBox="1"/>
          <p:nvPr/>
        </p:nvSpPr>
        <p:spPr>
          <a:xfrm>
            <a:off x="2038782" y="4736522"/>
            <a:ext cx="230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顺序结构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A8E2-3A81-C9EF-9DE4-647B3F885EA7}"/>
              </a:ext>
            </a:extLst>
          </p:cNvPr>
          <p:cNvSpPr txBox="1"/>
          <p:nvPr/>
        </p:nvSpPr>
        <p:spPr>
          <a:xfrm>
            <a:off x="5314409" y="4736522"/>
            <a:ext cx="128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条件结构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716D1-6276-0D11-BDD8-4DAF858D1EC2}"/>
              </a:ext>
            </a:extLst>
          </p:cNvPr>
          <p:cNvSpPr txBox="1"/>
          <p:nvPr/>
        </p:nvSpPr>
        <p:spPr>
          <a:xfrm>
            <a:off x="9561777" y="4736522"/>
            <a:ext cx="230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循环结构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038AF-8B99-B4E0-9DED-AAC2479872E8}"/>
              </a:ext>
            </a:extLst>
          </p:cNvPr>
          <p:cNvSpPr txBox="1"/>
          <p:nvPr/>
        </p:nvSpPr>
        <p:spPr>
          <a:xfrm>
            <a:off x="827347" y="5503235"/>
            <a:ext cx="102605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diagrams, turing machines and languages with only two formation rules</a:t>
            </a:r>
            <a:r>
              <a:rPr lang="en-US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(bohm and jacopini, 1966)</a:t>
            </a:r>
          </a:p>
          <a:p>
            <a:pPr algn="l"/>
            <a:br>
              <a:rPr lang="en-US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3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逻辑代数</a:t>
            </a:r>
          </a:p>
        </p:txBody>
      </p:sp>
      <p:pic>
        <p:nvPicPr>
          <p:cNvPr id="1026" name="Picture 2" descr="George Boole | Facts, Biography, Death, Education, &amp; Books | Britannica">
            <a:extLst>
              <a:ext uri="{FF2B5EF4-FFF2-40B4-BE49-F238E27FC236}">
                <a16:creationId xmlns:a16="http://schemas.microsoft.com/office/drawing/2014/main" id="{16738E2C-CF90-1A97-1137-AA1FF95C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72" y="1269985"/>
            <a:ext cx="4010527" cy="30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199" y="2010333"/>
            <a:ext cx="568787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>
                <a:effectLst/>
              </a:rPr>
              <a:t>1854</a:t>
            </a:r>
            <a:r>
              <a:rPr lang="zh-CN" altLang="en-US" sz="2400">
                <a:effectLst/>
              </a:rPr>
              <a:t>年，英国数学家乔治</a:t>
            </a:r>
            <a:r>
              <a:rPr lang="en-US" altLang="zh-CN" sz="2400">
                <a:effectLst/>
              </a:rPr>
              <a:t>.</a:t>
            </a:r>
            <a:r>
              <a:rPr lang="zh-CN" altLang="en-US" sz="2400">
                <a:effectLst/>
              </a:rPr>
              <a:t>布尔（</a:t>
            </a:r>
            <a:r>
              <a:rPr lang="en-US" sz="2400">
                <a:effectLst/>
              </a:rPr>
              <a:t>George Boole）</a:t>
            </a:r>
            <a:r>
              <a:rPr lang="zh-CN" altLang="en-US" sz="2400">
                <a:effectLst/>
              </a:rPr>
              <a:t>出版了</a:t>
            </a:r>
            <a:r>
              <a:rPr lang="en-US" sz="2400" i="1">
                <a:effectLst/>
              </a:rPr>
              <a:t>The Laws of Thought</a:t>
            </a:r>
            <a:r>
              <a:rPr lang="en-US" sz="2400">
                <a:effectLst/>
              </a:rPr>
              <a:t>，</a:t>
            </a:r>
            <a:r>
              <a:rPr lang="zh-CN" altLang="en-US" sz="2400">
                <a:effectLst/>
              </a:rPr>
              <a:t>这本书中他提出了逻辑代数的概念。逻辑代数只包含两个数值：</a:t>
            </a:r>
            <a:endParaRPr lang="en-US" altLang="zh-CN" sz="2400">
              <a:effectLst/>
            </a:endParaRPr>
          </a:p>
          <a:p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effectLst/>
              </a:rPr>
              <a:t>False</a:t>
            </a:r>
            <a:endParaRPr lang="zh-CN" altLang="en-US" sz="24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7991957" y="4475013"/>
            <a:ext cx="401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George Boole: </a:t>
            </a:r>
            <a:r>
              <a:rPr lang="en-US" altLang="zh-CN"/>
              <a:t>1815-1864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逻辑代数</a:t>
            </a:r>
          </a:p>
        </p:txBody>
      </p:sp>
      <p:pic>
        <p:nvPicPr>
          <p:cNvPr id="1026" name="Picture 2" descr="George Boole | Facts, Biography, Death, Education, &amp; Books | Britannica">
            <a:extLst>
              <a:ext uri="{FF2B5EF4-FFF2-40B4-BE49-F238E27FC236}">
                <a16:creationId xmlns:a16="http://schemas.microsoft.com/office/drawing/2014/main" id="{16738E2C-CF90-1A97-1137-AA1FF95C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72" y="1269985"/>
            <a:ext cx="4010527" cy="30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67D3DC-E138-BD93-1927-D618E064EAFC}"/>
              </a:ext>
            </a:extLst>
          </p:cNvPr>
          <p:cNvSpPr txBox="1">
            <a:spLocks/>
          </p:cNvSpPr>
          <p:nvPr/>
        </p:nvSpPr>
        <p:spPr>
          <a:xfrm>
            <a:off x="831199" y="2010333"/>
            <a:ext cx="568787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>
                <a:effectLst/>
              </a:rPr>
              <a:t>1854</a:t>
            </a:r>
            <a:r>
              <a:rPr lang="zh-CN" altLang="en-US" sz="2400">
                <a:effectLst/>
              </a:rPr>
              <a:t>年，英国数学家乔治</a:t>
            </a:r>
            <a:r>
              <a:rPr lang="en-US" altLang="zh-CN" sz="2400">
                <a:effectLst/>
              </a:rPr>
              <a:t>.</a:t>
            </a:r>
            <a:r>
              <a:rPr lang="zh-CN" altLang="en-US" sz="2400">
                <a:effectLst/>
              </a:rPr>
              <a:t>布尔（</a:t>
            </a:r>
            <a:r>
              <a:rPr lang="en-US" sz="2400">
                <a:effectLst/>
              </a:rPr>
              <a:t>George Boole）</a:t>
            </a:r>
            <a:r>
              <a:rPr lang="zh-CN" altLang="en-US" sz="2400">
                <a:effectLst/>
              </a:rPr>
              <a:t>出版了</a:t>
            </a:r>
            <a:r>
              <a:rPr lang="en-US" sz="2400" i="1">
                <a:effectLst/>
              </a:rPr>
              <a:t>The Laws of Thought</a:t>
            </a:r>
            <a:r>
              <a:rPr lang="en-US" sz="2400">
                <a:effectLst/>
              </a:rPr>
              <a:t>，</a:t>
            </a:r>
            <a:r>
              <a:rPr lang="zh-CN" altLang="en-US" sz="2400">
                <a:effectLst/>
              </a:rPr>
              <a:t>这本书中他提出了逻辑代数的概念。逻辑代数只包含两个数值：</a:t>
            </a:r>
            <a:endParaRPr lang="en-US" altLang="zh-CN" sz="2400">
              <a:effectLst/>
            </a:endParaRPr>
          </a:p>
          <a:p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effectLst/>
              </a:rPr>
              <a:t>False</a:t>
            </a:r>
            <a:endParaRPr lang="zh-CN" altLang="en-US" sz="24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C8329-5DDC-212D-5463-D6F166378EC6}"/>
              </a:ext>
            </a:extLst>
          </p:cNvPr>
          <p:cNvSpPr txBox="1"/>
          <p:nvPr/>
        </p:nvSpPr>
        <p:spPr>
          <a:xfrm>
            <a:off x="7991957" y="4475013"/>
            <a:ext cx="401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George Boole: </a:t>
            </a:r>
            <a:r>
              <a:rPr lang="en-US" altLang="zh-CN"/>
              <a:t>1815-1864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38278-83DD-BAA7-F84B-E260337A29A4}"/>
              </a:ext>
            </a:extLst>
          </p:cNvPr>
          <p:cNvSpPr txBox="1"/>
          <p:nvPr/>
        </p:nvSpPr>
        <p:spPr>
          <a:xfrm>
            <a:off x="831199" y="4957011"/>
            <a:ext cx="285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布尔类型</a:t>
            </a:r>
          </a:p>
        </p:txBody>
      </p:sp>
    </p:spTree>
    <p:extLst>
      <p:ext uri="{BB962C8B-B14F-4D97-AF65-F5344CB8AC3E}">
        <p14:creationId xmlns:p14="http://schemas.microsoft.com/office/powerpoint/2010/main" val="687037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1510</Words>
  <Application>Microsoft Macintosh PowerPoint</Application>
  <PresentationFormat>Widescreen</PresentationFormat>
  <Paragraphs>210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Helvetica Neue</vt:lpstr>
      <vt:lpstr>Menlo</vt:lpstr>
      <vt:lpstr>Times New Roman</vt:lpstr>
      <vt:lpstr>Simple Dark</vt:lpstr>
      <vt:lpstr>信息技术 第六讲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45</cp:revision>
  <dcterms:created xsi:type="dcterms:W3CDTF">2020-08-26T00:26:03Z</dcterms:created>
  <dcterms:modified xsi:type="dcterms:W3CDTF">2022-10-18T03:11:27Z</dcterms:modified>
</cp:coreProperties>
</file>