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sldIdLst>
    <p:sldId id="495" r:id="rId2"/>
    <p:sldId id="1015" r:id="rId3"/>
    <p:sldId id="1025" r:id="rId4"/>
    <p:sldId id="1039" r:id="rId5"/>
    <p:sldId id="1040" r:id="rId6"/>
    <p:sldId id="1035" r:id="rId7"/>
    <p:sldId id="1036" r:id="rId8"/>
    <p:sldId id="1026" r:id="rId9"/>
    <p:sldId id="1027" r:id="rId10"/>
    <p:sldId id="1028" r:id="rId11"/>
    <p:sldId id="1029" r:id="rId12"/>
    <p:sldId id="1030" r:id="rId13"/>
    <p:sldId id="1032" r:id="rId14"/>
    <p:sldId id="1033" r:id="rId15"/>
    <p:sldId id="1016" r:id="rId16"/>
    <p:sldId id="1034" r:id="rId17"/>
    <p:sldId id="1037" r:id="rId18"/>
    <p:sldId id="1038" r:id="rId19"/>
    <p:sldId id="49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D2E3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16"/>
    <p:restoredTop sz="87750"/>
  </p:normalViewPr>
  <p:slideViewPr>
    <p:cSldViewPr snapToGrid="0" snapToObjects="1">
      <p:cViewPr varScale="1">
        <p:scale>
          <a:sx n="114" d="100"/>
          <a:sy n="114" d="100"/>
        </p:scale>
        <p:origin x="7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030B36-324D-1040-B497-EB12F0B0E05D}" type="datetimeFigureOut">
              <a:t>9/20/22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94CB89-4FF6-7749-8054-AA73E053C96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476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1bd77602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1bd77602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3726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变量一定要有名字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4CB89-4FF6-7749-8054-AA73E053C962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05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变量一定要有名字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4CB89-4FF6-7749-8054-AA73E053C962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876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变量一定要有名字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4CB89-4FF6-7749-8054-AA73E053C962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77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变量一定要有名字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4CB89-4FF6-7749-8054-AA73E053C962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82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变量一定要有名字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4CB89-4FF6-7749-8054-AA73E053C962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26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变量一定要有名字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4CB89-4FF6-7749-8054-AA73E053C962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499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4CB89-4FF6-7749-8054-AA73E053C962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6161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1bd77602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1bd77602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9689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51338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5167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53980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70609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51255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92609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76714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95929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33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17900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40491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lt2"/>
                </a:solidFill>
              </a:defRPr>
            </a:lvl1pPr>
            <a:lvl2pPr lvl="1" algn="r">
              <a:buNone/>
              <a:defRPr sz="1333">
                <a:solidFill>
                  <a:schemeClr val="lt2"/>
                </a:solidFill>
              </a:defRPr>
            </a:lvl2pPr>
            <a:lvl3pPr lvl="2" algn="r">
              <a:buNone/>
              <a:defRPr sz="1333">
                <a:solidFill>
                  <a:schemeClr val="lt2"/>
                </a:solidFill>
              </a:defRPr>
            </a:lvl3pPr>
            <a:lvl4pPr lvl="3" algn="r">
              <a:buNone/>
              <a:defRPr sz="1333">
                <a:solidFill>
                  <a:schemeClr val="lt2"/>
                </a:solidFill>
              </a:defRPr>
            </a:lvl4pPr>
            <a:lvl5pPr lvl="4" algn="r">
              <a:buNone/>
              <a:defRPr sz="1333">
                <a:solidFill>
                  <a:schemeClr val="lt2"/>
                </a:solidFill>
              </a:defRPr>
            </a:lvl5pPr>
            <a:lvl6pPr lvl="5" algn="r">
              <a:buNone/>
              <a:defRPr sz="1333">
                <a:solidFill>
                  <a:schemeClr val="lt2"/>
                </a:solidFill>
              </a:defRPr>
            </a:lvl6pPr>
            <a:lvl7pPr lvl="6" algn="r">
              <a:buNone/>
              <a:defRPr sz="1333">
                <a:solidFill>
                  <a:schemeClr val="lt2"/>
                </a:solidFill>
              </a:defRPr>
            </a:lvl7pPr>
            <a:lvl8pPr lvl="7" algn="r">
              <a:buNone/>
              <a:defRPr sz="1333">
                <a:solidFill>
                  <a:schemeClr val="lt2"/>
                </a:solidFill>
              </a:defRPr>
            </a:lvl8pPr>
            <a:lvl9pPr lvl="8" algn="r">
              <a:buNone/>
              <a:defRPr sz="1333">
                <a:solidFill>
                  <a:schemeClr val="lt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9297479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dirty="0" err="1"/>
              <a:t>信息技术</a:t>
            </a:r>
            <a:r>
              <a:rPr lang="zh-CN" altLang="en-US" dirty="0" err="1"/>
              <a:t> </a:t>
            </a:r>
            <a:r>
              <a:rPr lang="en-US" dirty="0" err="1"/>
              <a:t>第三讲</a:t>
            </a:r>
            <a:br>
              <a:rPr lang="en-US" dirty="0" err="1"/>
            </a:br>
            <a:endParaRPr dirty="0"/>
          </a:p>
        </p:txBody>
      </p:sp>
      <p:pic>
        <p:nvPicPr>
          <p:cNvPr id="5" name="Picture 4" descr="long_logo">
            <a:extLst>
              <a:ext uri="{FF2B5EF4-FFF2-40B4-BE49-F238E27FC236}">
                <a16:creationId xmlns:a16="http://schemas.microsoft.com/office/drawing/2014/main" id="{D7082FA4-023F-4A47-9496-5C807BF43E1F}"/>
              </a:ext>
            </a:extLst>
          </p:cNvPr>
          <p:cNvPicPr>
            <a:picLocks noChangeAspect="1"/>
          </p:cNvPicPr>
          <p:nvPr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4" y="368934"/>
            <a:ext cx="3517979" cy="9144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A9EED51-90AC-362B-8982-200E0C4E80C9}"/>
              </a:ext>
            </a:extLst>
          </p:cNvPr>
          <p:cNvSpPr txBox="1"/>
          <p:nvPr/>
        </p:nvSpPr>
        <p:spPr>
          <a:xfrm>
            <a:off x="4072053" y="3759367"/>
            <a:ext cx="4047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2938847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687743" y="325574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733"/>
              <a:t>编程中的抽象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6EB5C7EA-D57B-34A6-0D05-B2291FEE5F28}"/>
              </a:ext>
            </a:extLst>
          </p:cNvPr>
          <p:cNvSpPr/>
          <p:nvPr/>
        </p:nvSpPr>
        <p:spPr>
          <a:xfrm>
            <a:off x="4585063" y="3518748"/>
            <a:ext cx="1580606" cy="3461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9CD651-8079-4418-007B-AEBEDC018F2B}"/>
              </a:ext>
            </a:extLst>
          </p:cNvPr>
          <p:cNvSpPr txBox="1"/>
          <p:nvPr/>
        </p:nvSpPr>
        <p:spPr>
          <a:xfrm>
            <a:off x="4552171" y="3028890"/>
            <a:ext cx="1933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从具体到抽象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729CFC-B583-5597-0324-73046C383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43" y="1280160"/>
            <a:ext cx="3239354" cy="499001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240938F-81A7-DDE6-633F-6E22D155F1C3}"/>
              </a:ext>
            </a:extLst>
          </p:cNvPr>
          <p:cNvSpPr txBox="1"/>
          <p:nvPr/>
        </p:nvSpPr>
        <p:spPr>
          <a:xfrm>
            <a:off x="6823635" y="3341694"/>
            <a:ext cx="3461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print()</a:t>
            </a:r>
          </a:p>
        </p:txBody>
      </p:sp>
    </p:spTree>
    <p:extLst>
      <p:ext uri="{BB962C8B-B14F-4D97-AF65-F5344CB8AC3E}">
        <p14:creationId xmlns:p14="http://schemas.microsoft.com/office/powerpoint/2010/main" val="2367180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687743" y="325574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733"/>
              <a:t>函数模版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041CC0-0F9F-15B6-7128-65E4EBBC7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968" y="1560829"/>
            <a:ext cx="5640528" cy="278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028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687743" y="325574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733"/>
              <a:t>函数模版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041CC0-0F9F-15B6-7128-65E4EBBC7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968" y="1560829"/>
            <a:ext cx="5640528" cy="278910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EF4BBB0-9504-E4B1-65D4-96F240BC3C0F}"/>
              </a:ext>
            </a:extLst>
          </p:cNvPr>
          <p:cNvSpPr txBox="1">
            <a:spLocks/>
          </p:cNvSpPr>
          <p:nvPr/>
        </p:nvSpPr>
        <p:spPr>
          <a:xfrm>
            <a:off x="2549128" y="943202"/>
            <a:ext cx="5952543" cy="5198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/>
              <a:t>def</a:t>
            </a:r>
            <a:r>
              <a:rPr lang="zh-CN" altLang="en-US" sz="2000"/>
              <a:t>指定函数名称，并列出函数的所有参数。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EEBE47A6-5F25-74ED-7F49-0B7147299663}"/>
              </a:ext>
            </a:extLst>
          </p:cNvPr>
          <p:cNvSpPr/>
          <p:nvPr/>
        </p:nvSpPr>
        <p:spPr>
          <a:xfrm rot="3329449">
            <a:off x="1819961" y="1261721"/>
            <a:ext cx="297930" cy="7810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42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687743" y="325574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733"/>
              <a:t>函数模版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041CC0-0F9F-15B6-7128-65E4EBBC7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968" y="1560829"/>
            <a:ext cx="5640528" cy="278910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EF4BBB0-9504-E4B1-65D4-96F240BC3C0F}"/>
              </a:ext>
            </a:extLst>
          </p:cNvPr>
          <p:cNvSpPr txBox="1">
            <a:spLocks/>
          </p:cNvSpPr>
          <p:nvPr/>
        </p:nvSpPr>
        <p:spPr>
          <a:xfrm>
            <a:off x="2549128" y="943202"/>
            <a:ext cx="5952543" cy="5198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/>
              <a:t>def</a:t>
            </a:r>
            <a:r>
              <a:rPr lang="zh-CN" altLang="en-US" sz="2000"/>
              <a:t>指定函数名称，并列出函数定义的所有参数。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EEBE47A6-5F25-74ED-7F49-0B7147299663}"/>
              </a:ext>
            </a:extLst>
          </p:cNvPr>
          <p:cNvSpPr/>
          <p:nvPr/>
        </p:nvSpPr>
        <p:spPr>
          <a:xfrm rot="3329449">
            <a:off x="1819961" y="1261721"/>
            <a:ext cx="297930" cy="7810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6C4280-977C-F322-404B-366A267DFD4C}"/>
              </a:ext>
            </a:extLst>
          </p:cNvPr>
          <p:cNvSpPr txBox="1">
            <a:spLocks/>
          </p:cNvSpPr>
          <p:nvPr/>
        </p:nvSpPr>
        <p:spPr>
          <a:xfrm>
            <a:off x="6592389" y="1715433"/>
            <a:ext cx="4182989" cy="5198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/>
              <a:t>参数用括号括起来</a:t>
            </a:r>
            <a:r>
              <a:rPr lang="zh-CN" altLang="en-US" sz="2000"/>
              <a:t>，后面加上分号。</a:t>
            </a: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BECBCD93-231F-FACE-2F86-E068CE6E581E}"/>
              </a:ext>
            </a:extLst>
          </p:cNvPr>
          <p:cNvSpPr/>
          <p:nvPr/>
        </p:nvSpPr>
        <p:spPr>
          <a:xfrm rot="5400000">
            <a:off x="5376433" y="1655102"/>
            <a:ext cx="297930" cy="7810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48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687743" y="325574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733"/>
              <a:t>函数模版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041CC0-0F9F-15B6-7128-65E4EBBC7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968" y="1560829"/>
            <a:ext cx="5640528" cy="278910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EF4BBB0-9504-E4B1-65D4-96F240BC3C0F}"/>
              </a:ext>
            </a:extLst>
          </p:cNvPr>
          <p:cNvSpPr txBox="1">
            <a:spLocks/>
          </p:cNvSpPr>
          <p:nvPr/>
        </p:nvSpPr>
        <p:spPr>
          <a:xfrm>
            <a:off x="2549128" y="943202"/>
            <a:ext cx="5952543" cy="5198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/>
              <a:t>def</a:t>
            </a:r>
            <a:r>
              <a:rPr lang="zh-CN" altLang="en-US" sz="2000"/>
              <a:t>指定函数名称，并列出函数定义的所有参数。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EEBE47A6-5F25-74ED-7F49-0B7147299663}"/>
              </a:ext>
            </a:extLst>
          </p:cNvPr>
          <p:cNvSpPr/>
          <p:nvPr/>
        </p:nvSpPr>
        <p:spPr>
          <a:xfrm rot="3329449">
            <a:off x="1819961" y="1261721"/>
            <a:ext cx="297930" cy="7810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6C4280-977C-F322-404B-366A267DFD4C}"/>
              </a:ext>
            </a:extLst>
          </p:cNvPr>
          <p:cNvSpPr txBox="1">
            <a:spLocks/>
          </p:cNvSpPr>
          <p:nvPr/>
        </p:nvSpPr>
        <p:spPr>
          <a:xfrm>
            <a:off x="6592389" y="1715433"/>
            <a:ext cx="4182989" cy="5198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/>
              <a:t>参数用括号括起来</a:t>
            </a:r>
            <a:r>
              <a:rPr lang="zh-CN" altLang="en-US" sz="2000"/>
              <a:t>，后面加上分号。</a:t>
            </a: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BECBCD93-231F-FACE-2F86-E068CE6E581E}"/>
              </a:ext>
            </a:extLst>
          </p:cNvPr>
          <p:cNvSpPr/>
          <p:nvPr/>
        </p:nvSpPr>
        <p:spPr>
          <a:xfrm rot="5400000">
            <a:off x="5919983" y="1626957"/>
            <a:ext cx="297930" cy="7810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4E39F3-E1EE-A44E-4493-94E2A579823D}"/>
              </a:ext>
            </a:extLst>
          </p:cNvPr>
          <p:cNvSpPr txBox="1"/>
          <p:nvPr/>
        </p:nvSpPr>
        <p:spPr>
          <a:xfrm>
            <a:off x="1416622" y="2215363"/>
            <a:ext cx="4939573" cy="1977496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6532CD1-5D40-645D-7D24-AE9B08EC9C84}"/>
              </a:ext>
            </a:extLst>
          </p:cNvPr>
          <p:cNvSpPr txBox="1">
            <a:spLocks/>
          </p:cNvSpPr>
          <p:nvPr/>
        </p:nvSpPr>
        <p:spPr>
          <a:xfrm>
            <a:off x="7405209" y="2920760"/>
            <a:ext cx="4182989" cy="5198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/>
              <a:t>函数体</a:t>
            </a:r>
            <a:r>
              <a:rPr lang="zh-CN" altLang="en-US" sz="2000"/>
              <a:t>中定义函数的具体功能</a:t>
            </a:r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D9450E5C-71EA-7C1E-3134-BFE1066A1086}"/>
              </a:ext>
            </a:extLst>
          </p:cNvPr>
          <p:cNvSpPr/>
          <p:nvPr/>
        </p:nvSpPr>
        <p:spPr>
          <a:xfrm rot="5400000">
            <a:off x="6732803" y="2832284"/>
            <a:ext cx="297930" cy="7810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D0A188A-F5AB-AC15-CBD7-D1FE15034BB8}"/>
              </a:ext>
            </a:extLst>
          </p:cNvPr>
          <p:cNvSpPr txBox="1">
            <a:spLocks/>
          </p:cNvSpPr>
          <p:nvPr/>
        </p:nvSpPr>
        <p:spPr>
          <a:xfrm>
            <a:off x="2982111" y="4484626"/>
            <a:ext cx="5086575" cy="5198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/>
              <a:t>return表示返回值给调用函数的代码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1087832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831200" y="88818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733"/>
              <a:t>具体例子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885707-78D2-E09C-4292-6C70106A9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319" y="1985917"/>
            <a:ext cx="7942582" cy="244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153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831200" y="88818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733"/>
              <a:t>不仅要定义函数</a:t>
            </a:r>
            <a:r>
              <a:rPr lang="zh-CN" altLang="en-US" sz="3733"/>
              <a:t>，还要调用它</a:t>
            </a:r>
            <a:endParaRPr lang="en-US" sz="3733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2C67C4B-DB6F-53B4-1F8A-58766163B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714" y="2011497"/>
            <a:ext cx="8201333" cy="29393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2D7007-176E-8DD1-8C31-203A2BF2E71A}"/>
              </a:ext>
            </a:extLst>
          </p:cNvPr>
          <p:cNvSpPr txBox="1"/>
          <p:nvPr/>
        </p:nvSpPr>
        <p:spPr>
          <a:xfrm>
            <a:off x="9411642" y="2011497"/>
            <a:ext cx="21744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函数执行过程</a:t>
            </a:r>
          </a:p>
          <a:p>
            <a:pPr marL="342900" indent="-342900">
              <a:buAutoNum type="arabicPeriod"/>
            </a:pPr>
            <a:r>
              <a:rPr lang="zh-CN" altLang="en-US" sz="2400"/>
              <a:t>调用函数</a:t>
            </a:r>
            <a:endParaRPr lang="en-US" altLang="zh-CN" sz="2400"/>
          </a:p>
          <a:p>
            <a:pPr marL="342900" indent="-342900">
              <a:buAutoNum type="arabicPeriod"/>
            </a:pPr>
            <a:r>
              <a:rPr lang="zh-CN" altLang="en-US" sz="2400"/>
              <a:t>执行函数体</a:t>
            </a:r>
            <a:endParaRPr lang="en-US" altLang="zh-CN" sz="2400"/>
          </a:p>
          <a:p>
            <a:pPr marL="342900" indent="-342900">
              <a:buAutoNum type="arabicPeriod"/>
            </a:pPr>
            <a:r>
              <a:rPr lang="zh-CN" altLang="en-US" sz="2400"/>
              <a:t>返回</a:t>
            </a:r>
            <a:endParaRPr lang="en-US" altLang="zh-CN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9E85DA-A79C-02C7-122A-274F808060ED}"/>
              </a:ext>
            </a:extLst>
          </p:cNvPr>
          <p:cNvSpPr txBox="1"/>
          <p:nvPr/>
        </p:nvSpPr>
        <p:spPr>
          <a:xfrm>
            <a:off x="936714" y="5199361"/>
            <a:ext cx="609971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400" b="0" i="0">
                <a:solidFill>
                  <a:srgbClr val="FF0000"/>
                </a:solidFill>
                <a:effectLst/>
                <a:latin typeface="Lato" panose="020F0502020204030204" pitchFamily="34" charset="0"/>
              </a:rPr>
              <a:t>函数如果只定义，但是不被调用的话，函数体不会被执行。</a:t>
            </a:r>
            <a:br>
              <a:rPr lang="en-US">
                <a:solidFill>
                  <a:srgbClr val="FF0000"/>
                </a:solidFill>
              </a:rPr>
            </a:b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123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831200" y="88818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733"/>
              <a:t>下面函数的作用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952147-F20D-BD0A-82C4-A0F948FC80FB}"/>
              </a:ext>
            </a:extLst>
          </p:cNvPr>
          <p:cNvSpPr txBox="1"/>
          <p:nvPr/>
        </p:nvSpPr>
        <p:spPr>
          <a:xfrm>
            <a:off x="831199" y="2030632"/>
            <a:ext cx="1112290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get_circle_area():</a:t>
            </a:r>
            <a:br>
              <a:rPr lang="en-US" sz="240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240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 = float(input("Please enter the radius: "))</a:t>
            </a:r>
            <a:br>
              <a:rPr lang="en-US" sz="240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240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print(3.14*r*r)</a:t>
            </a:r>
          </a:p>
          <a:p>
            <a:endParaRPr lang="en-US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240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get_circle_area()</a:t>
            </a:r>
          </a:p>
        </p:txBody>
      </p:sp>
    </p:spTree>
    <p:extLst>
      <p:ext uri="{BB962C8B-B14F-4D97-AF65-F5344CB8AC3E}">
        <p14:creationId xmlns:p14="http://schemas.microsoft.com/office/powerpoint/2010/main" val="4150774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831200" y="88818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733"/>
              <a:t>实现函数get_rec_area()</a:t>
            </a:r>
            <a:r>
              <a:rPr lang="zh-CN" altLang="en-US" sz="3733"/>
              <a:t>：计算长方形的面积</a:t>
            </a:r>
            <a:endParaRPr lang="en-US" sz="3733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952147-F20D-BD0A-82C4-A0F948FC80FB}"/>
              </a:ext>
            </a:extLst>
          </p:cNvPr>
          <p:cNvSpPr txBox="1"/>
          <p:nvPr/>
        </p:nvSpPr>
        <p:spPr>
          <a:xfrm>
            <a:off x="950146" y="2766612"/>
            <a:ext cx="1112290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get_rec_area():</a:t>
            </a:r>
            <a:br>
              <a:rPr lang="en-US" sz="240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endParaRPr lang="en-US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CF1744-B3DF-696D-01BD-0F6D00D3C4F5}"/>
              </a:ext>
            </a:extLst>
          </p:cNvPr>
          <p:cNvSpPr txBox="1"/>
          <p:nvPr/>
        </p:nvSpPr>
        <p:spPr>
          <a:xfrm>
            <a:off x="847493" y="1839951"/>
            <a:ext cx="6311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想想需要让用户输入几个参数</a:t>
            </a:r>
            <a:r>
              <a:rPr lang="zh-CN" altLang="en-US" sz="2400"/>
              <a:t>：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228738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THAT’S ALL FOR TODAY</a:t>
            </a:r>
            <a:endParaRPr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511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831200" y="88818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733"/>
              <a:t>类型转换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84E9451-09CF-644F-64EC-2E77A3887438}"/>
              </a:ext>
            </a:extLst>
          </p:cNvPr>
          <p:cNvSpPr txBox="1">
            <a:spLocks/>
          </p:cNvSpPr>
          <p:nvPr/>
        </p:nvSpPr>
        <p:spPr>
          <a:xfrm>
            <a:off x="831200" y="1819055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CN" altLang="en-US" sz="2400"/>
              <a:t>将一种数据类型（整数，字符串，浮点数等）的值转换为另一种数据类型的过程称为类型转换。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9208EEC-3D53-DD49-6C4C-4A62E255B426}"/>
              </a:ext>
            </a:extLst>
          </p:cNvPr>
          <p:cNvSpPr txBox="1">
            <a:spLocks/>
          </p:cNvSpPr>
          <p:nvPr/>
        </p:nvSpPr>
        <p:spPr>
          <a:xfrm>
            <a:off x="831200" y="3047200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CN" altLang="en-US" sz="2400"/>
              <a:t>目前我们已经学习的数据类型：</a:t>
            </a:r>
            <a:endParaRPr lang="en-US" altLang="zh-CN" sz="2400"/>
          </a:p>
          <a:p>
            <a:endParaRPr lang="en-US" altLang="zh-CN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/>
              <a:t>整型（</a:t>
            </a:r>
            <a:r>
              <a:rPr lang="en-US" sz="2400" b="1"/>
              <a:t>int</a:t>
            </a:r>
            <a:r>
              <a:rPr lang="en-US" sz="2400"/>
              <a:t>）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/>
              <a:t>浮点型（</a:t>
            </a:r>
            <a:r>
              <a:rPr lang="en-US" sz="2400" b="1"/>
              <a:t>float</a:t>
            </a:r>
            <a:r>
              <a:rPr lang="en-US" sz="2400"/>
              <a:t>）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/>
              <a:t>字符串型（</a:t>
            </a:r>
            <a:r>
              <a:rPr lang="en-US" sz="2400" b="1"/>
              <a:t>str</a:t>
            </a:r>
            <a:r>
              <a:rPr lang="en-US" sz="240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613418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831200" y="88818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733"/>
              <a:t>类型转换函数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84E9451-09CF-644F-64EC-2E77A3887438}"/>
              </a:ext>
            </a:extLst>
          </p:cNvPr>
          <p:cNvSpPr txBox="1">
            <a:spLocks/>
          </p:cNvSpPr>
          <p:nvPr/>
        </p:nvSpPr>
        <p:spPr>
          <a:xfrm>
            <a:off x="831200" y="1819055"/>
            <a:ext cx="9093385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>
                <a:effectLst/>
              </a:rPr>
              <a:t>Python</a:t>
            </a:r>
            <a:r>
              <a:rPr lang="zh-CN" altLang="en-US" sz="2400">
                <a:effectLst/>
              </a:rPr>
              <a:t>中提供了几组类型转换的函数，可以将一个类型的变量转换为另外一种类型。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9208EEC-3D53-DD49-6C4C-4A62E255B426}"/>
              </a:ext>
            </a:extLst>
          </p:cNvPr>
          <p:cNvSpPr txBox="1">
            <a:spLocks/>
          </p:cNvSpPr>
          <p:nvPr/>
        </p:nvSpPr>
        <p:spPr>
          <a:xfrm>
            <a:off x="831200" y="3047200"/>
            <a:ext cx="4331815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CN" sz="2400"/>
              <a:t>int()</a:t>
            </a:r>
            <a:r>
              <a:rPr lang="zh-CN" altLang="en-US" sz="2400"/>
              <a:t>：将浮点数或者字符串转化为整数。浮点数去掉小数点后的数值，仅保留整数部分。</a:t>
            </a:r>
            <a:endParaRPr lang="en-US" altLang="zh-CN" sz="2400"/>
          </a:p>
          <a:p>
            <a:endParaRPr lang="zh-CN" altLang="en-US" sz="2400"/>
          </a:p>
          <a:p>
            <a:r>
              <a:rPr lang="en-US" altLang="zh-CN" sz="2400"/>
              <a:t>float()</a:t>
            </a:r>
            <a:r>
              <a:rPr lang="zh-CN" altLang="en-US" sz="2400"/>
              <a:t>：将整型或者字符串转换为浮点数。</a:t>
            </a:r>
            <a:endParaRPr lang="en-US" altLang="zh-CN" sz="2400"/>
          </a:p>
          <a:p>
            <a:endParaRPr lang="zh-CN" altLang="en-US" sz="2400"/>
          </a:p>
          <a:p>
            <a:r>
              <a:rPr lang="en-US" altLang="zh-CN" sz="2400"/>
              <a:t>str()</a:t>
            </a:r>
            <a:r>
              <a:rPr lang="zh-CN" altLang="en-US" sz="2400"/>
              <a:t>：将整型或者浮点数转化为字符串。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325142B-0F3C-E24D-257C-976A659E8E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172"/>
          <a:stretch/>
        </p:blipFill>
        <p:spPr>
          <a:xfrm>
            <a:off x="5377892" y="3120321"/>
            <a:ext cx="5504985" cy="284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464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831200" y="88818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733"/>
              <a:t>找错误原因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19EF65-F196-F002-1552-00634BE92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878" y="1968500"/>
            <a:ext cx="5933882" cy="16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947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831200" y="88818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733"/>
              <a:t>将字符串转化为整型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3170BB5-846B-9033-F8E4-26101FDDB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200" y="2117182"/>
            <a:ext cx="5828228" cy="159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837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0671C9-CF5F-97A7-085D-94EBCDF23C67}"/>
              </a:ext>
            </a:extLst>
          </p:cNvPr>
          <p:cNvSpPr txBox="1"/>
          <p:nvPr/>
        </p:nvSpPr>
        <p:spPr>
          <a:xfrm>
            <a:off x="820049" y="1842844"/>
            <a:ext cx="609971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seconds = int(input("Please enter the seconds passed: "))</a:t>
            </a:r>
          </a:p>
          <a:p>
            <a:endParaRPr lang="en-US" sz="20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20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hours_passed = seconds // 3600</a:t>
            </a:r>
          </a:p>
          <a:p>
            <a:endParaRPr lang="en-US" sz="20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20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minutes_passed = seconds // 60</a:t>
            </a:r>
          </a:p>
        </p:txBody>
      </p:sp>
    </p:spTree>
    <p:extLst>
      <p:ext uri="{BB962C8B-B14F-4D97-AF65-F5344CB8AC3E}">
        <p14:creationId xmlns:p14="http://schemas.microsoft.com/office/powerpoint/2010/main" val="1158770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0671C9-CF5F-97A7-085D-94EBCDF23C67}"/>
              </a:ext>
            </a:extLst>
          </p:cNvPr>
          <p:cNvSpPr txBox="1"/>
          <p:nvPr/>
        </p:nvSpPr>
        <p:spPr>
          <a:xfrm>
            <a:off x="820049" y="1842844"/>
            <a:ext cx="609971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seconds = int(input("Please enter the seconds passed: "))</a:t>
            </a:r>
          </a:p>
          <a:p>
            <a:endParaRPr lang="en-US" sz="20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20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hours_passed = seconds // 3600</a:t>
            </a:r>
          </a:p>
          <a:p>
            <a:endParaRPr lang="en-US" sz="20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20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minutes_passed = seconds // 60 - hours_passed * 60</a:t>
            </a:r>
          </a:p>
        </p:txBody>
      </p:sp>
    </p:spTree>
    <p:extLst>
      <p:ext uri="{BB962C8B-B14F-4D97-AF65-F5344CB8AC3E}">
        <p14:creationId xmlns:p14="http://schemas.microsoft.com/office/powerpoint/2010/main" val="1697995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831200" y="88818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733"/>
              <a:t>日常生活中的抽象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776D17EF-2A2A-4279-E90B-2E6224338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829" y="1911020"/>
            <a:ext cx="4377532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ppleシリコン搭載Macモデル用Touch ID搭載Magic Keyboard - 英語（US） - Apple（日本）">
            <a:extLst>
              <a:ext uri="{FF2B5EF4-FFF2-40B4-BE49-F238E27FC236}">
                <a16:creationId xmlns:a16="http://schemas.microsoft.com/office/drawing/2014/main" id="{9EA9652E-2180-B086-4CB9-B96B26F6FF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18" b="26518"/>
          <a:stretch/>
        </p:blipFill>
        <p:spPr bwMode="auto">
          <a:xfrm>
            <a:off x="7351384" y="2645806"/>
            <a:ext cx="4172232" cy="1959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ight Arrow 1">
            <a:extLst>
              <a:ext uri="{FF2B5EF4-FFF2-40B4-BE49-F238E27FC236}">
                <a16:creationId xmlns:a16="http://schemas.microsoft.com/office/drawing/2014/main" id="{6EB5C7EA-D57B-34A6-0D05-B2291FEE5F28}"/>
              </a:ext>
            </a:extLst>
          </p:cNvPr>
          <p:cNvSpPr/>
          <p:nvPr/>
        </p:nvSpPr>
        <p:spPr>
          <a:xfrm>
            <a:off x="5577840" y="3429000"/>
            <a:ext cx="1580606" cy="3461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430479-9EEA-D5D1-71F6-28104EDC0A44}"/>
              </a:ext>
            </a:extLst>
          </p:cNvPr>
          <p:cNvSpPr txBox="1"/>
          <p:nvPr/>
        </p:nvSpPr>
        <p:spPr>
          <a:xfrm>
            <a:off x="1431236" y="5534585"/>
            <a:ext cx="3438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细节多</a:t>
            </a:r>
            <a:r>
              <a:rPr lang="zh-CN" altLang="en-US" sz="2000"/>
              <a:t>、</a:t>
            </a:r>
            <a:r>
              <a:rPr lang="en-US" sz="2000"/>
              <a:t>更复杂</a:t>
            </a:r>
            <a:r>
              <a:rPr lang="zh-CN" altLang="en-US" sz="2000"/>
              <a:t>、</a:t>
            </a:r>
            <a:r>
              <a:rPr lang="en-US" sz="2000"/>
              <a:t>更具体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71BBF3-710A-D0DE-B1D0-B0BEB054C267}"/>
              </a:ext>
            </a:extLst>
          </p:cNvPr>
          <p:cNvSpPr txBox="1"/>
          <p:nvPr/>
        </p:nvSpPr>
        <p:spPr>
          <a:xfrm>
            <a:off x="7556595" y="5534585"/>
            <a:ext cx="4093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细节少</a:t>
            </a:r>
            <a:r>
              <a:rPr lang="zh-CN" altLang="en-US" sz="2000"/>
              <a:t>、</a:t>
            </a:r>
            <a:r>
              <a:rPr lang="en-US" sz="2000"/>
              <a:t>更简洁</a:t>
            </a:r>
            <a:r>
              <a:rPr lang="zh-CN" altLang="en-US" sz="2000"/>
              <a:t>、</a:t>
            </a:r>
            <a:r>
              <a:rPr lang="en-US" sz="2000"/>
              <a:t>便于使用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9CD651-8079-4418-007B-AEBEDC018F2B}"/>
              </a:ext>
            </a:extLst>
          </p:cNvPr>
          <p:cNvSpPr txBox="1"/>
          <p:nvPr/>
        </p:nvSpPr>
        <p:spPr>
          <a:xfrm>
            <a:off x="5544948" y="2939142"/>
            <a:ext cx="1933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从具体到抽象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5696AEF-C379-99F4-AC6D-F8BA0D2E54EE}"/>
              </a:ext>
            </a:extLst>
          </p:cNvPr>
          <p:cNvSpPr txBox="1">
            <a:spLocks/>
          </p:cNvSpPr>
          <p:nvPr/>
        </p:nvSpPr>
        <p:spPr>
          <a:xfrm>
            <a:off x="6368143" y="1238528"/>
            <a:ext cx="5281895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/>
              <a:t>将复杂问题简单化</a:t>
            </a:r>
            <a:r>
              <a:rPr lang="zh-CN" altLang="en-US" sz="2400"/>
              <a:t>，</a:t>
            </a:r>
            <a:r>
              <a:rPr lang="zh-CN" altLang="en-US" sz="2400">
                <a:effectLst/>
              </a:rPr>
              <a:t>让我们专心于解决问题，而忽略其中纷繁复杂的细节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048331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687743" y="325574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733"/>
              <a:t>编程中的抽象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729CFC-B583-5597-0324-73046C383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43" y="1280160"/>
            <a:ext cx="3239354" cy="499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84700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2872</TotalTime>
  <Words>406</Words>
  <Application>Microsoft Macintosh PowerPoint</Application>
  <PresentationFormat>Widescreen</PresentationFormat>
  <Paragraphs>76</Paragraphs>
  <Slides>19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Lato</vt:lpstr>
      <vt:lpstr>Menlo</vt:lpstr>
      <vt:lpstr>Simple Dark</vt:lpstr>
      <vt:lpstr>信息技术 第三讲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THAT’S ALL FOR TODAY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Tong Hu</dc:creator>
  <cp:lastModifiedBy>Tong Hu</cp:lastModifiedBy>
  <cp:revision>38</cp:revision>
  <dcterms:created xsi:type="dcterms:W3CDTF">2020-08-26T00:26:03Z</dcterms:created>
  <dcterms:modified xsi:type="dcterms:W3CDTF">2022-09-20T01:42:42Z</dcterms:modified>
</cp:coreProperties>
</file>