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1494" r:id="rId2"/>
    <p:sldId id="1495" r:id="rId3"/>
    <p:sldId id="1464" r:id="rId4"/>
    <p:sldId id="801" r:id="rId5"/>
    <p:sldId id="842" r:id="rId6"/>
    <p:sldId id="1478" r:id="rId7"/>
    <p:sldId id="1479" r:id="rId8"/>
    <p:sldId id="1480" r:id="rId9"/>
    <p:sldId id="1481" r:id="rId10"/>
    <p:sldId id="1469" r:id="rId11"/>
    <p:sldId id="1482" r:id="rId12"/>
    <p:sldId id="1486" r:id="rId13"/>
    <p:sldId id="1493" r:id="rId14"/>
    <p:sldId id="1483" r:id="rId15"/>
    <p:sldId id="1484" r:id="rId16"/>
    <p:sldId id="1492" r:id="rId17"/>
    <p:sldId id="1485" r:id="rId18"/>
    <p:sldId id="1487" r:id="rId19"/>
    <p:sldId id="1488" r:id="rId20"/>
    <p:sldId id="1490" r:id="rId21"/>
    <p:sldId id="1491" r:id="rId22"/>
    <p:sldId id="4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CD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5"/>
    <p:restoredTop sz="87750"/>
  </p:normalViewPr>
  <p:slideViewPr>
    <p:cSldViewPr snapToGrid="0" snapToObjects="1">
      <p:cViewPr varScale="1">
        <p:scale>
          <a:sx n="114" d="100"/>
          <a:sy n="114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0B36-324D-1040-B497-EB12F0B0E05D}" type="datetimeFigureOut">
              <a:t>2023/11/24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CB89-4FF6-7749-8054-AA73E053C9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2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6cc3ee9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6cc3ee9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判断数值之间的关系</a:t>
            </a:r>
            <a:r>
              <a:rPr lang="zh-CN" altLang="en-US"/>
              <a:t>，这些关系主要有六类：大于、小于、等于、不等于、小于等于、大于等于。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关系运算符的结果只可能是两种。</a:t>
            </a:r>
            <a:r>
              <a:rPr lang="en-US" altLang="zh-CN"/>
              <a:t>True, False.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5801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6cc3ee9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6cc3ee9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判断数值之间的关系</a:t>
            </a:r>
            <a:r>
              <a:rPr lang="zh-CN" altLang="en-US"/>
              <a:t>，这些关系主要有六类：大于、小于、等于、不等于、小于等于、大于等于。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关系运算符的结果只可能是两种。</a:t>
            </a:r>
            <a:r>
              <a:rPr lang="en-US" altLang="zh-CN"/>
              <a:t>True, False.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8074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6cc3ee9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6cc3ee9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判断数值之间的关系</a:t>
            </a:r>
            <a:r>
              <a:rPr lang="zh-CN" altLang="en-US"/>
              <a:t>，这些关系主要有六类：大于、小于、等于、不等于、小于等于、大于等于。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关系运算符的结果只可能是两种。</a:t>
            </a:r>
            <a:r>
              <a:rPr lang="en-US" altLang="zh-CN"/>
              <a:t>True, False.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128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6cc3ee9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6cc3ee9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判断数值之间的关系</a:t>
            </a:r>
            <a:r>
              <a:rPr lang="zh-CN" altLang="en-US"/>
              <a:t>，这些关系主要有六类：大于、小于、等于、不等于、小于等于、大于等于。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关系运算符的结果只可能是两种。</a:t>
            </a:r>
            <a:r>
              <a:rPr lang="en-US" altLang="zh-CN"/>
              <a:t>True, False.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099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6cc3ee9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6cc3ee9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判断数值之间的关系</a:t>
            </a:r>
            <a:r>
              <a:rPr lang="zh-CN" altLang="en-US"/>
              <a:t>，这些关系主要有六类：大于、小于、等于、不等于、小于等于、大于等于。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关系运算符的结果只可能是两种。</a:t>
            </a:r>
            <a:r>
              <a:rPr lang="en-US" altLang="zh-CN"/>
              <a:t>True, False.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4218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6cc3ee9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6cc3ee9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判断数值之间的关系</a:t>
            </a:r>
            <a:r>
              <a:rPr lang="zh-CN" altLang="en-US"/>
              <a:t>，这些关系主要有六类：大于、小于、等于、不等于、小于等于、大于等于。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关系运算符的结果只可能是两种。</a:t>
            </a:r>
            <a:r>
              <a:rPr lang="en-US" altLang="zh-CN"/>
              <a:t>True, False.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6982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68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3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9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060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25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60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71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92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9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049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974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660B3-76E6-1640-4B6A-78C0EBB3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A9BDE3-7D12-F715-94F0-464262292263}"/>
              </a:ext>
            </a:extLst>
          </p:cNvPr>
          <p:cNvSpPr txBox="1"/>
          <p:nvPr/>
        </p:nvSpPr>
        <p:spPr>
          <a:xfrm>
            <a:off x="574289" y="190144"/>
            <a:ext cx="60997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h = 100</a:t>
            </a:r>
          </a:p>
          <a:p>
            <a:r>
              <a:rPr lang="zh-CN" altLang="en-US" sz="2400" dirty="0"/>
              <a:t>count = 0</a:t>
            </a:r>
          </a:p>
          <a:p>
            <a:r>
              <a:rPr lang="zh-CN" altLang="en-US" sz="2400" dirty="0"/>
              <a:t>while (h&gt;=1):</a:t>
            </a:r>
          </a:p>
          <a:p>
            <a:r>
              <a:rPr lang="zh-CN" altLang="en-US" sz="2400" dirty="0"/>
              <a:t>  count = count + 1</a:t>
            </a:r>
          </a:p>
          <a:p>
            <a:r>
              <a:rPr lang="zh-CN" altLang="en-US" sz="2400" dirty="0"/>
              <a:t>  h = h * 0.9</a:t>
            </a:r>
          </a:p>
          <a:p>
            <a:endParaRPr lang="zh-CN" altLang="en-US" sz="2400" dirty="0"/>
          </a:p>
          <a:p>
            <a:r>
              <a:rPr lang="zh-CN" altLang="en-US" sz="2400" dirty="0"/>
              <a:t>print (count)</a:t>
            </a:r>
          </a:p>
        </p:txBody>
      </p:sp>
    </p:spTree>
    <p:extLst>
      <p:ext uri="{BB962C8B-B14F-4D97-AF65-F5344CB8AC3E}">
        <p14:creationId xmlns:p14="http://schemas.microsoft.com/office/powerpoint/2010/main" val="205171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循环结构的类型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14B-A351-B172-E1E4-454A67813C8A}"/>
              </a:ext>
            </a:extLst>
          </p:cNvPr>
          <p:cNvSpPr txBox="1"/>
          <p:nvPr/>
        </p:nvSpPr>
        <p:spPr>
          <a:xfrm>
            <a:off x="403771" y="1685564"/>
            <a:ext cx="76092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条件循环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“一直鼓掌，直到老师喊停为止”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zh-CN" alt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计数循环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zh-CN" altLang="en-US" sz="2400">
                <a:solidFill>
                  <a:schemeClr val="bg2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“鼓掌</a:t>
            </a:r>
            <a:r>
              <a:rPr lang="en-US" altLang="zh-CN" sz="2400">
                <a:solidFill>
                  <a:schemeClr val="bg2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</a:t>
            </a:r>
            <a:r>
              <a:rPr lang="zh-CN" altLang="en-US" sz="2400">
                <a:solidFill>
                  <a:schemeClr val="bg2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次”</a:t>
            </a:r>
            <a:endParaRPr lang="en-US" altLang="zh-CN" sz="2400">
              <a:solidFill>
                <a:schemeClr val="bg2">
                  <a:lumMod val="10000"/>
                  <a:lumOff val="9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zh-CN" alt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F7167-8035-572C-30A3-EEF504C96EC8}"/>
              </a:ext>
            </a:extLst>
          </p:cNvPr>
          <p:cNvSpPr txBox="1"/>
          <p:nvPr/>
        </p:nvSpPr>
        <p:spPr>
          <a:xfrm>
            <a:off x="6180104" y="1581100"/>
            <a:ext cx="3833691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while(condition):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do something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F9ADB-DF17-C507-1C5F-1174759E0010}"/>
              </a:ext>
            </a:extLst>
          </p:cNvPr>
          <p:cNvSpPr txBox="1"/>
          <p:nvPr/>
        </p:nvSpPr>
        <p:spPr>
          <a:xfrm>
            <a:off x="6029730" y="2683935"/>
            <a:ext cx="4404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循环是典型的条件循环</a:t>
            </a:r>
          </a:p>
        </p:txBody>
      </p:sp>
    </p:spTree>
    <p:extLst>
      <p:ext uri="{BB962C8B-B14F-4D97-AF65-F5344CB8AC3E}">
        <p14:creationId xmlns:p14="http://schemas.microsoft.com/office/powerpoint/2010/main" val="178944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for循环格式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86822-F16B-7E3F-4FFC-06CEBE6E2E3B}"/>
              </a:ext>
            </a:extLst>
          </p:cNvPr>
          <p:cNvSpPr txBox="1"/>
          <p:nvPr/>
        </p:nvSpPr>
        <p:spPr>
          <a:xfrm>
            <a:off x="403771" y="1500116"/>
            <a:ext cx="4015829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list</a:t>
            </a:r>
            <a:r>
              <a:rPr lang="zh-CN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：</a:t>
            </a:r>
            <a:endParaRPr lang="en-US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loop body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01548-C8B3-D8F8-05F9-9E4A6B1F7502}"/>
              </a:ext>
            </a:extLst>
          </p:cNvPr>
          <p:cNvSpPr txBox="1"/>
          <p:nvPr/>
        </p:nvSpPr>
        <p:spPr>
          <a:xfrm>
            <a:off x="5507748" y="1524301"/>
            <a:ext cx="6448726" cy="4154984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[1,2,3,4,5]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i in a: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print(i*i)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打印结果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：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D8544-18C8-3139-3144-B6069E32E651}"/>
              </a:ext>
            </a:extLst>
          </p:cNvPr>
          <p:cNvSpPr txBox="1"/>
          <p:nvPr/>
        </p:nvSpPr>
        <p:spPr>
          <a:xfrm>
            <a:off x="8465126" y="2309131"/>
            <a:ext cx="3726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每次从列表a中取出一个元素赋给i</a:t>
            </a:r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9EDBB81-BE24-7B87-F450-AA60C5D8F15F}"/>
              </a:ext>
            </a:extLst>
          </p:cNvPr>
          <p:cNvSpPr/>
          <p:nvPr/>
        </p:nvSpPr>
        <p:spPr>
          <a:xfrm>
            <a:off x="7784903" y="2413517"/>
            <a:ext cx="680224" cy="172079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2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range()函数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B4F63-934B-A825-3718-143F3A915E90}"/>
              </a:ext>
            </a:extLst>
          </p:cNvPr>
          <p:cNvSpPr txBox="1"/>
          <p:nvPr/>
        </p:nvSpPr>
        <p:spPr>
          <a:xfrm>
            <a:off x="403771" y="1685564"/>
            <a:ext cx="110677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i in 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range(1,5):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生成起始值为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，终值为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的列表：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[1,2,3,4]</a:t>
            </a:r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print(i)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打印结果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：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8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range()函数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B4F63-934B-A825-3718-143F3A915E90}"/>
              </a:ext>
            </a:extLst>
          </p:cNvPr>
          <p:cNvSpPr txBox="1"/>
          <p:nvPr/>
        </p:nvSpPr>
        <p:spPr>
          <a:xfrm>
            <a:off x="403771" y="1685564"/>
            <a:ext cx="110677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range(1,5):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是循环变量</a:t>
            </a:r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print(i)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打印结果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：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5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range()函数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B4F63-934B-A825-3718-143F3A915E90}"/>
              </a:ext>
            </a:extLst>
          </p:cNvPr>
          <p:cNvSpPr txBox="1"/>
          <p:nvPr/>
        </p:nvSpPr>
        <p:spPr>
          <a:xfrm>
            <a:off x="403771" y="1685564"/>
            <a:ext cx="110677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i in 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range(1,5):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生成起始值为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，终值为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的列表：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[1,2,3,4]</a:t>
            </a:r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9B5B2-5EB2-486F-36B6-82726066C5EB}"/>
              </a:ext>
            </a:extLst>
          </p:cNvPr>
          <p:cNvSpPr txBox="1"/>
          <p:nvPr/>
        </p:nvSpPr>
        <p:spPr>
          <a:xfrm>
            <a:off x="403771" y="2758990"/>
            <a:ext cx="117882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i in 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range(1,5,2):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生成起始值为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终值为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4,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步长为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的列表：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[1,3]</a:t>
            </a:r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print(i)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86822-F16B-7E3F-4FFC-06CEBE6E2E3B}"/>
              </a:ext>
            </a:extLst>
          </p:cNvPr>
          <p:cNvSpPr txBox="1"/>
          <p:nvPr/>
        </p:nvSpPr>
        <p:spPr>
          <a:xfrm>
            <a:off x="403770" y="3855389"/>
            <a:ext cx="117882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i in 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range(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生成起始值为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0,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终值为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4,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步长为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的列表：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[0,1,2,3,4]</a:t>
            </a:r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print(i)</a:t>
            </a:r>
          </a:p>
        </p:txBody>
      </p:sp>
    </p:spTree>
    <p:extLst>
      <p:ext uri="{BB962C8B-B14F-4D97-AF65-F5344CB8AC3E}">
        <p14:creationId xmlns:p14="http://schemas.microsoft.com/office/powerpoint/2010/main" val="172862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range()函数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01548-C8B3-D8F8-05F9-9E4A6B1F7502}"/>
              </a:ext>
            </a:extLst>
          </p:cNvPr>
          <p:cNvSpPr txBox="1"/>
          <p:nvPr/>
        </p:nvSpPr>
        <p:spPr>
          <a:xfrm>
            <a:off x="403771" y="1455265"/>
            <a:ext cx="6448726" cy="1938992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[1,2,3,4,5]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i in a: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print(i*i)</a:t>
            </a:r>
          </a:p>
          <a:p>
            <a:endParaRPr 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019DB-575A-BAE1-C587-1F037322AA30}"/>
              </a:ext>
            </a:extLst>
          </p:cNvPr>
          <p:cNvSpPr txBox="1"/>
          <p:nvPr/>
        </p:nvSpPr>
        <p:spPr>
          <a:xfrm>
            <a:off x="5196864" y="1460871"/>
            <a:ext cx="6448726" cy="830997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i in range(5):</a:t>
            </a:r>
            <a:b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print(i*i)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626DEDD-ACB3-D5A9-D0A6-C1E4F69C58F9}"/>
              </a:ext>
            </a:extLst>
          </p:cNvPr>
          <p:cNvSpPr/>
          <p:nvPr/>
        </p:nvSpPr>
        <p:spPr>
          <a:xfrm>
            <a:off x="3628134" y="1645158"/>
            <a:ext cx="1137820" cy="23121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4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string_bits()的作用是什么</a:t>
            </a:r>
            <a:r>
              <a:rPr lang="zh-CN" altLang="en-US"/>
              <a:t>？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2FBC46-839C-2912-1F02-1FD3B7014698}"/>
              </a:ext>
            </a:extLst>
          </p:cNvPr>
          <p:cNvSpPr/>
          <p:nvPr/>
        </p:nvSpPr>
        <p:spPr>
          <a:xfrm>
            <a:off x="403771" y="1535845"/>
            <a:ext cx="6733009" cy="2308324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Arial"/>
              </a:rPr>
              <a:t>def string_bits(str):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Arial"/>
              </a:rPr>
              <a:t>  result = "”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Arial"/>
              </a:rPr>
              <a:t>  for i in range(len(str)):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Arial"/>
              </a:rPr>
              <a:t>    if i % 2 == 0: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Arial"/>
              </a:rPr>
              <a:t>      result = result + str[i]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Arial"/>
              </a:rPr>
              <a:t>  return result</a:t>
            </a:r>
          </a:p>
        </p:txBody>
      </p:sp>
    </p:spTree>
    <p:extLst>
      <p:ext uri="{BB962C8B-B14F-4D97-AF65-F5344CB8AC3E}">
        <p14:creationId xmlns:p14="http://schemas.microsoft.com/office/powerpoint/2010/main" val="45966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C02CD-03FA-3747-875D-B99E2D4684EC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循环结构的类型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14B-A351-B172-E1E4-454A67813C8A}"/>
              </a:ext>
            </a:extLst>
          </p:cNvPr>
          <p:cNvSpPr txBox="1"/>
          <p:nvPr/>
        </p:nvSpPr>
        <p:spPr>
          <a:xfrm>
            <a:off x="403771" y="1685564"/>
            <a:ext cx="76092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条件循环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“一直鼓掌，直到老师喊停为止”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zh-CN" alt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计数循环</a:t>
            </a:r>
            <a:endParaRPr lang="en-US" altLang="zh-CN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zh-CN" altLang="en-US" sz="2400">
                <a:solidFill>
                  <a:schemeClr val="bg2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“鼓掌</a:t>
            </a:r>
            <a:r>
              <a:rPr lang="en-US" altLang="zh-CN" sz="2400">
                <a:solidFill>
                  <a:schemeClr val="bg2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</a:t>
            </a:r>
            <a:r>
              <a:rPr lang="zh-CN" altLang="en-US" sz="2400">
                <a:solidFill>
                  <a:schemeClr val="bg2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次”</a:t>
            </a:r>
            <a:endParaRPr lang="en-US" altLang="zh-CN" sz="2400">
              <a:solidFill>
                <a:schemeClr val="bg2">
                  <a:lumMod val="10000"/>
                  <a:lumOff val="9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zh-CN" altLang="en-US" sz="2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F7167-8035-572C-30A3-EEF504C96EC8}"/>
              </a:ext>
            </a:extLst>
          </p:cNvPr>
          <p:cNvSpPr txBox="1"/>
          <p:nvPr/>
        </p:nvSpPr>
        <p:spPr>
          <a:xfrm>
            <a:off x="4179341" y="2852514"/>
            <a:ext cx="3833691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i in range(20):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鼓掌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F9ADB-DF17-C507-1C5F-1174759E0010}"/>
              </a:ext>
            </a:extLst>
          </p:cNvPr>
          <p:cNvSpPr txBox="1"/>
          <p:nvPr/>
        </p:nvSpPr>
        <p:spPr>
          <a:xfrm>
            <a:off x="4179341" y="4041539"/>
            <a:ext cx="4404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循环是典型的计数循环</a:t>
            </a:r>
          </a:p>
        </p:txBody>
      </p:sp>
    </p:spTree>
    <p:extLst>
      <p:ext uri="{BB962C8B-B14F-4D97-AF65-F5344CB8AC3E}">
        <p14:creationId xmlns:p14="http://schemas.microsoft.com/office/powerpoint/2010/main" val="57327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4101BC3-1F36-9C03-276C-19C2FA3B6E5B}"/>
              </a:ext>
            </a:extLst>
          </p:cNvPr>
          <p:cNvSpPr txBox="1">
            <a:spLocks/>
          </p:cNvSpPr>
          <p:nvPr/>
        </p:nvSpPr>
        <p:spPr>
          <a:xfrm>
            <a:off x="403771" y="508708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2400"/>
              <a:t>一个大于</a:t>
            </a:r>
            <a:r>
              <a:rPr lang="en-US" altLang="zh-CN" sz="2400"/>
              <a:t>1</a:t>
            </a:r>
            <a:r>
              <a:rPr lang="zh-CN" altLang="en-US" sz="2400"/>
              <a:t>的自然数，除了</a:t>
            </a:r>
            <a:r>
              <a:rPr lang="en-US" altLang="zh-CN" sz="2400"/>
              <a:t>1</a:t>
            </a:r>
            <a:r>
              <a:rPr lang="zh-CN" altLang="en-US" sz="2400"/>
              <a:t>和它自身外，不能被其他自然数整除的数叫做质数；否则称为合数（规定</a:t>
            </a:r>
            <a:r>
              <a:rPr lang="en-US" altLang="zh-CN" sz="2400"/>
              <a:t>1</a:t>
            </a:r>
            <a:r>
              <a:rPr lang="zh-CN" altLang="en-US" sz="2400"/>
              <a:t>既不是质数也不是合数）。</a:t>
            </a:r>
            <a:endParaRPr lang="en-US" altLang="zh-CN" sz="2400"/>
          </a:p>
          <a:p>
            <a:endParaRPr lang="en-US" sz="2400"/>
          </a:p>
          <a:p>
            <a:r>
              <a:rPr lang="zh-CN" altLang="en-US" sz="2400"/>
              <a:t>思路：遍历</a:t>
            </a:r>
            <a:r>
              <a:rPr lang="en-US" altLang="zh-CN" sz="2400"/>
              <a:t>2</a:t>
            </a:r>
            <a:r>
              <a:rPr lang="zh-CN" altLang="en-US" sz="2400"/>
              <a:t>～</a:t>
            </a:r>
            <a:r>
              <a:rPr lang="en-US" altLang="zh-CN" sz="2400"/>
              <a:t>n-1</a:t>
            </a:r>
            <a:r>
              <a:rPr lang="zh-CN" altLang="en-US" sz="2400"/>
              <a:t>的每一个数</a:t>
            </a:r>
            <a:r>
              <a:rPr lang="en-US" altLang="zh-CN" sz="2400"/>
              <a:t>i</a:t>
            </a:r>
            <a:r>
              <a:rPr lang="zh-CN" altLang="en-US" sz="2400"/>
              <a:t>，如果</a:t>
            </a:r>
            <a:r>
              <a:rPr lang="en-US" altLang="zh-CN" sz="2400"/>
              <a:t>n%i==0</a:t>
            </a:r>
            <a:r>
              <a:rPr lang="zh-CN" altLang="en-US" sz="2400"/>
              <a:t>，说明</a:t>
            </a:r>
            <a:r>
              <a:rPr lang="en-US" altLang="zh-CN" sz="2400"/>
              <a:t>n</a:t>
            </a:r>
            <a:r>
              <a:rPr lang="zh-CN" altLang="en-US" sz="2400"/>
              <a:t>不是质数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90798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CC6AC-164B-50DC-1B23-185E1B6B9E13}"/>
              </a:ext>
            </a:extLst>
          </p:cNvPr>
          <p:cNvSpPr txBox="1"/>
          <p:nvPr/>
        </p:nvSpPr>
        <p:spPr>
          <a:xfrm>
            <a:off x="360522" y="531935"/>
            <a:ext cx="889309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checkPrime(n):</a:t>
            </a: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if(n==1):</a:t>
            </a: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False</a:t>
            </a: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i=2</a:t>
            </a: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while(i &lt;= n):</a:t>
            </a: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#print(i)</a:t>
            </a: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if(n%i != 0 ):</a:t>
            </a: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i=i+1</a:t>
            </a: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else:</a:t>
            </a: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if(n == i):</a:t>
            </a: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return True</a:t>
            </a: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return False</a:t>
            </a:r>
          </a:p>
          <a:p>
            <a:endParaRPr lang="en-US" sz="20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n=int(input())  </a:t>
            </a:r>
          </a:p>
          <a:p>
            <a:r>
              <a:rPr lang="en-US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print(checkPrime(n))</a:t>
            </a:r>
          </a:p>
        </p:txBody>
      </p:sp>
    </p:spTree>
    <p:extLst>
      <p:ext uri="{BB962C8B-B14F-4D97-AF65-F5344CB8AC3E}">
        <p14:creationId xmlns:p14="http://schemas.microsoft.com/office/powerpoint/2010/main" val="140461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7EC2F-6387-E1AA-942D-49E66F50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9BCBF1-68C3-D501-13A7-485A42B10091}"/>
              </a:ext>
            </a:extLst>
          </p:cNvPr>
          <p:cNvSpPr txBox="1"/>
          <p:nvPr/>
        </p:nvSpPr>
        <p:spPr>
          <a:xfrm>
            <a:off x="975732" y="593907"/>
            <a:ext cx="60997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i = 0</a:t>
            </a:r>
          </a:p>
          <a:p>
            <a:r>
              <a:rPr lang="zh-CN" altLang="en-US" sz="2400" dirty="0"/>
              <a:t>count = 0</a:t>
            </a:r>
          </a:p>
          <a:p>
            <a:r>
              <a:rPr lang="zh-CN" altLang="en-US" sz="2400" dirty="0"/>
              <a:t>while (i&lt;=5000):</a:t>
            </a:r>
          </a:p>
          <a:p>
            <a:r>
              <a:rPr lang="zh-CN" altLang="en-US" sz="2400" dirty="0"/>
              <a:t>  i = i + i * (0.02/12) + 100</a:t>
            </a:r>
          </a:p>
          <a:p>
            <a:r>
              <a:rPr lang="zh-CN" altLang="en-US" sz="2400" dirty="0"/>
              <a:t>  count = count + 1</a:t>
            </a:r>
          </a:p>
        </p:txBody>
      </p:sp>
    </p:spTree>
    <p:extLst>
      <p:ext uri="{BB962C8B-B14F-4D97-AF65-F5344CB8AC3E}">
        <p14:creationId xmlns:p14="http://schemas.microsoft.com/office/powerpoint/2010/main" val="4262669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CC6AC-164B-50DC-1B23-185E1B6B9E13}"/>
              </a:ext>
            </a:extLst>
          </p:cNvPr>
          <p:cNvSpPr txBox="1"/>
          <p:nvPr/>
        </p:nvSpPr>
        <p:spPr>
          <a:xfrm>
            <a:off x="360522" y="531935"/>
            <a:ext cx="88930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checkPrime(n):</a:t>
            </a:r>
          </a:p>
          <a:p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while(i&lt;n):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if(n%i==0):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return False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True</a:t>
            </a:r>
          </a:p>
        </p:txBody>
      </p:sp>
    </p:spTree>
    <p:extLst>
      <p:ext uri="{BB962C8B-B14F-4D97-AF65-F5344CB8AC3E}">
        <p14:creationId xmlns:p14="http://schemas.microsoft.com/office/powerpoint/2010/main" val="1375046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9B7C3A-9743-FBE3-2D4D-48D5799FEF00}"/>
              </a:ext>
            </a:extLst>
          </p:cNvPr>
          <p:cNvSpPr txBox="1">
            <a:spLocks/>
          </p:cNvSpPr>
          <p:nvPr/>
        </p:nvSpPr>
        <p:spPr>
          <a:xfrm>
            <a:off x="6684254" y="3024392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B70B9-F693-846F-1DEA-269593432DB8}"/>
              </a:ext>
            </a:extLst>
          </p:cNvPr>
          <p:cNvSpPr txBox="1">
            <a:spLocks/>
          </p:cNvSpPr>
          <p:nvPr/>
        </p:nvSpPr>
        <p:spPr>
          <a:xfrm>
            <a:off x="6684254" y="3589987"/>
            <a:ext cx="5507746" cy="50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zh-C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CC6AC-164B-50DC-1B23-185E1B6B9E13}"/>
              </a:ext>
            </a:extLst>
          </p:cNvPr>
          <p:cNvSpPr txBox="1"/>
          <p:nvPr/>
        </p:nvSpPr>
        <p:spPr>
          <a:xfrm>
            <a:off x="360522" y="531935"/>
            <a:ext cx="88930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checkPrime(n):</a:t>
            </a:r>
          </a:p>
          <a:p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r>
              <a:rPr lang="zh-CN" alt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altLang="zh-CN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while(i&lt;n):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if(n%i==0):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return False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E3081-31AB-963B-5340-E070707CDE9D}"/>
              </a:ext>
            </a:extLst>
          </p:cNvPr>
          <p:cNvSpPr txBox="1"/>
          <p:nvPr/>
        </p:nvSpPr>
        <p:spPr>
          <a:xfrm>
            <a:off x="5556990" y="548953"/>
            <a:ext cx="88930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checkPrime(n):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i in range(2,n):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if(n%i==0):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False</a:t>
            </a:r>
          </a:p>
          <a:p>
            <a:r>
              <a:rPr lang="en-US"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True</a:t>
            </a:r>
          </a:p>
        </p:txBody>
      </p:sp>
    </p:spTree>
    <p:extLst>
      <p:ext uri="{BB962C8B-B14F-4D97-AF65-F5344CB8AC3E}">
        <p14:creationId xmlns:p14="http://schemas.microsoft.com/office/powerpoint/2010/main" val="164470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THAT’S ALL FOR TODAY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1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信息技术</a:t>
            </a:r>
            <a:r>
              <a:rPr lang="zh-CN" altLang="en-US" dirty="0" err="1"/>
              <a:t> </a:t>
            </a:r>
            <a:r>
              <a:rPr lang="en-US" dirty="0" err="1"/>
              <a:t>第十一讲</a:t>
            </a:r>
            <a:br>
              <a:rPr lang="en-US" dirty="0" err="1"/>
            </a:b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" y="368934"/>
            <a:ext cx="3517979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9EED51-90AC-362B-8982-200E0C4E80C9}"/>
              </a:ext>
            </a:extLst>
          </p:cNvPr>
          <p:cNvSpPr txBox="1"/>
          <p:nvPr/>
        </p:nvSpPr>
        <p:spPr>
          <a:xfrm>
            <a:off x="4072053" y="3759367"/>
            <a:ext cx="404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140072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zh-CN" altLang="en-US" sz="2800">
                <a:solidFill>
                  <a:srgbClr val="FFFFFF"/>
                </a:solidFill>
              </a:rPr>
              <a:t>按一定次序排列的一组元素的集合</a:t>
            </a:r>
            <a:endParaRPr lang="en-US" altLang="zh-CN" sz="2800">
              <a:solidFill>
                <a:srgbClr val="FFFFFF"/>
              </a:solidFill>
            </a:endParaRPr>
          </a:p>
          <a:p>
            <a:pPr>
              <a:buClr>
                <a:srgbClr val="FFFFFF"/>
              </a:buClr>
            </a:pPr>
            <a:endParaRPr lang="en-US" sz="2800">
              <a:solidFill>
                <a:srgbClr val="FFFFFF"/>
              </a:solidFill>
            </a:endParaRPr>
          </a:p>
          <a:p>
            <a:pPr>
              <a:buClr>
                <a:srgbClr val="FFFFFF"/>
              </a:buClr>
            </a:pPr>
            <a:r>
              <a:rPr lang="en" sz="2800">
                <a:solidFill>
                  <a:srgbClr val="FFFFFF"/>
                </a:solidFill>
              </a:rPr>
              <a:t>元素</a:t>
            </a:r>
            <a:r>
              <a:rPr lang="en-US" sz="2800">
                <a:solidFill>
                  <a:srgbClr val="FFFFFF"/>
                </a:solidFill>
              </a:rPr>
              <a:t>(element)</a:t>
            </a:r>
            <a:r>
              <a:rPr lang="zh-CN" altLang="en-US" sz="2800">
                <a:solidFill>
                  <a:srgbClr val="FFFFFF"/>
                </a:solidFill>
              </a:rPr>
              <a:t>：组成列表的基本单位</a:t>
            </a:r>
            <a:endParaRPr lang="en-US" altLang="zh-CN" sz="2800">
              <a:solidFill>
                <a:srgbClr val="FFFFFF"/>
              </a:solidFill>
            </a:endParaRPr>
          </a:p>
          <a:p>
            <a:pPr>
              <a:buClr>
                <a:srgbClr val="FFFFFF"/>
              </a:buClr>
            </a:pPr>
            <a:endParaRPr lang="en" sz="2800">
              <a:solidFill>
                <a:srgbClr val="4CD2E3"/>
              </a:solidFill>
            </a:endParaRPr>
          </a:p>
          <a:p>
            <a:pPr>
              <a:buClr>
                <a:srgbClr val="FFFFFF"/>
              </a:buClr>
            </a:pPr>
            <a:r>
              <a:rPr lang="en" sz="2800">
                <a:solidFill>
                  <a:schemeClr val="tx1"/>
                </a:solidFill>
              </a:rPr>
              <a:t>列表的所有元素拥有共同的名称</a:t>
            </a:r>
            <a:r>
              <a:rPr lang="zh-CN" altLang="en-US" sz="2800">
                <a:solidFill>
                  <a:schemeClr val="tx1"/>
                </a:solidFill>
              </a:rPr>
              <a:t>，即列表名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en-US" altLang="zh-CN" sz="280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zh-CN" altLang="en-US" sz="2800">
                <a:solidFill>
                  <a:schemeClr val="tx1"/>
                </a:solidFill>
              </a:rPr>
              <a:t>下标</a:t>
            </a:r>
            <a:r>
              <a:rPr lang="en-US" altLang="zh-CN" sz="2800">
                <a:solidFill>
                  <a:schemeClr val="tx1"/>
                </a:solidFill>
              </a:rPr>
              <a:t>(index)</a:t>
            </a:r>
            <a:r>
              <a:rPr lang="zh-CN" altLang="en-US" sz="2800">
                <a:solidFill>
                  <a:schemeClr val="tx1"/>
                </a:solidFill>
              </a:rPr>
              <a:t>：元素在列表中的位置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en-US" sz="2800">
              <a:solidFill>
                <a:srgbClr val="4CD2E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52875-0B90-F341-966E-1870A398CE3D}"/>
              </a:ext>
            </a:extLst>
          </p:cNvPr>
          <p:cNvSpPr txBox="1"/>
          <p:nvPr/>
        </p:nvSpPr>
        <p:spPr>
          <a:xfrm>
            <a:off x="590309" y="902825"/>
            <a:ext cx="3599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>
                <a:solidFill>
                  <a:srgbClr val="FFFFFF"/>
                </a:solidFill>
              </a:rPr>
              <a:t>列表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6632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-US" sz="2800">
                <a:solidFill>
                  <a:srgbClr val="FFFFFF"/>
                </a:solidFill>
              </a:rPr>
              <a:t>通过列表下标来访问元素</a:t>
            </a:r>
          </a:p>
          <a:p>
            <a:pPr marL="152396" indent="0">
              <a:buClr>
                <a:srgbClr val="FFFFFF"/>
              </a:buClr>
              <a:buNone/>
            </a:pPr>
            <a:endParaRPr lang="en-US" sz="2800">
              <a:solidFill>
                <a:srgbClr val="4CD2E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52875-0B90-F341-966E-1870A398CE3D}"/>
              </a:ext>
            </a:extLst>
          </p:cNvPr>
          <p:cNvSpPr txBox="1"/>
          <p:nvPr/>
        </p:nvSpPr>
        <p:spPr>
          <a:xfrm>
            <a:off x="590309" y="902825"/>
            <a:ext cx="3599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访问列表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A4AC2-9A64-6C44-BBF1-E30BAEEC51D4}"/>
              </a:ext>
            </a:extLst>
          </p:cNvPr>
          <p:cNvGraphicFramePr>
            <a:graphicFrameLocks noGrp="1"/>
          </p:cNvGraphicFramePr>
          <p:nvPr/>
        </p:nvGraphicFramePr>
        <p:xfrm>
          <a:off x="1073327" y="2808055"/>
          <a:ext cx="7100500" cy="9465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117988161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954586947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69897788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53966956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552830844"/>
                    </a:ext>
                  </a:extLst>
                </a:gridCol>
              </a:tblGrid>
              <a:tr h="9465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96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98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1559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EE6AAA-3BD8-3A48-AD1D-DDEDF69578D3}"/>
              </a:ext>
            </a:extLst>
          </p:cNvPr>
          <p:cNvSpPr txBox="1"/>
          <p:nvPr/>
        </p:nvSpPr>
        <p:spPr>
          <a:xfrm>
            <a:off x="4357617" y="2139114"/>
            <a:ext cx="173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4CD2E3"/>
                </a:solidFill>
              </a:rPr>
              <a:t>price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459024-6474-C640-80B6-BDCB9EC21E42}"/>
              </a:ext>
            </a:extLst>
          </p:cNvPr>
          <p:cNvSpPr/>
          <p:nvPr/>
        </p:nvSpPr>
        <p:spPr>
          <a:xfrm>
            <a:off x="1073327" y="3900290"/>
            <a:ext cx="1544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>
                <a:solidFill>
                  <a:srgbClr val="4CD2E3"/>
                </a:solidFill>
                <a:latin typeface="Consolas"/>
                <a:ea typeface="Consolas"/>
                <a:cs typeface="Consolas"/>
                <a:sym typeface="Consolas"/>
              </a:rPr>
              <a:t>price[0]</a:t>
            </a:r>
            <a:endParaRPr lang="en-US" sz="2400">
              <a:solidFill>
                <a:srgbClr val="4CD2E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F7568D73-BB2A-364C-AE26-DDAAA9208491}"/>
              </a:ext>
            </a:extLst>
          </p:cNvPr>
          <p:cNvSpPr txBox="1"/>
          <p:nvPr/>
        </p:nvSpPr>
        <p:spPr>
          <a:xfrm>
            <a:off x="864524" y="4790515"/>
            <a:ext cx="9753600" cy="1301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ea typeface="SimHei" panose="02010609060101010101" pitchFamily="49" charset="-122"/>
              </a:rPr>
              <a:t>1.</a:t>
            </a:r>
            <a:r>
              <a:rPr lang="zh-CN" altLang="en-US" sz="2800" dirty="0">
                <a:ea typeface="SimHei" panose="02010609060101010101" pitchFamily="49" charset="-122"/>
              </a:rPr>
              <a:t>列表</a:t>
            </a:r>
            <a:r>
              <a:rPr lang="en-US" altLang="zh-CN" sz="2800" dirty="0">
                <a:ea typeface="SimHei" panose="02010609060101010101" pitchFamily="49" charset="-122"/>
              </a:rPr>
              <a:t>price</a:t>
            </a:r>
            <a:r>
              <a:rPr lang="zh-CN" altLang="en-US" sz="2800" dirty="0">
                <a:ea typeface="SimHei" panose="02010609060101010101" pitchFamily="49" charset="-122"/>
              </a:rPr>
              <a:t>中，值为</a:t>
            </a:r>
            <a:r>
              <a:rPr lang="en-US" altLang="zh-CN" sz="2800" dirty="0">
                <a:ea typeface="SimHei" panose="02010609060101010101" pitchFamily="49" charset="-122"/>
              </a:rPr>
              <a:t>96</a:t>
            </a:r>
            <a:r>
              <a:rPr lang="zh-CN" altLang="en-US" sz="2800" dirty="0">
                <a:ea typeface="SimHei" panose="02010609060101010101" pitchFamily="49" charset="-122"/>
              </a:rPr>
              <a:t>的数组元素下标为（</a:t>
            </a:r>
            <a:r>
              <a:rPr lang="en-US" altLang="zh-CN" sz="2800" dirty="0">
                <a:ea typeface="SimHei" panose="02010609060101010101" pitchFamily="49" charset="-122"/>
              </a:rPr>
              <a:t>	</a:t>
            </a:r>
            <a:r>
              <a:rPr lang="zh-CN" altLang="en-US" sz="2800" dirty="0">
                <a:ea typeface="SimHei" panose="02010609060101010101" pitchFamily="49" charset="-122"/>
              </a:rPr>
              <a:t>）。</a:t>
            </a:r>
            <a:endParaRPr lang="en-US" altLang="zh-CN" sz="2800" dirty="0"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ea typeface="SimHei" panose="02010609060101010101" pitchFamily="49" charset="-122"/>
              </a:rPr>
              <a:t>2.</a:t>
            </a:r>
            <a:r>
              <a:rPr lang="zh-CN" altLang="en-US" sz="2800" dirty="0">
                <a:ea typeface="SimHei" panose="02010609060101010101" pitchFamily="49" charset="-122"/>
              </a:rPr>
              <a:t>关系表达式</a:t>
            </a:r>
            <a:r>
              <a:rPr lang="en-US" altLang="zh-CN" sz="2800" dirty="0">
                <a:ea typeface="SimHei" panose="02010609060101010101" pitchFamily="49" charset="-122"/>
              </a:rPr>
              <a:t>:price[4]&gt;price[2]</a:t>
            </a:r>
            <a:r>
              <a:rPr lang="zh-CN" altLang="en-US" sz="2800" dirty="0">
                <a:ea typeface="SimHei" panose="02010609060101010101" pitchFamily="49" charset="-122"/>
              </a:rPr>
              <a:t>的值为（</a:t>
            </a:r>
            <a:r>
              <a:rPr lang="en-US" altLang="zh-CN" sz="2800" dirty="0">
                <a:ea typeface="SimHei" panose="02010609060101010101" pitchFamily="49" charset="-122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ea typeface="SimHei" panose="02010609060101010101" pitchFamily="49" charset="-122"/>
              </a:rPr>
              <a:t>	</a:t>
            </a:r>
            <a:r>
              <a:rPr lang="zh-CN" altLang="en-US" sz="2800" dirty="0">
                <a:ea typeface="SimHei" panose="02010609060101010101" pitchFamily="49" charset="-122"/>
              </a:rPr>
              <a:t>）。</a:t>
            </a:r>
            <a:endParaRPr lang="en-US" altLang="zh-CN" sz="2800" dirty="0"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4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-US" sz="2800">
                <a:solidFill>
                  <a:srgbClr val="FFFFFF"/>
                </a:solidFill>
              </a:rPr>
              <a:t>通过列表下标来修改元素</a:t>
            </a:r>
          </a:p>
          <a:p>
            <a:pPr marL="152396" indent="0">
              <a:buClr>
                <a:srgbClr val="FFFFFF"/>
              </a:buClr>
              <a:buNone/>
            </a:pPr>
            <a:endParaRPr lang="en-US" sz="2800">
              <a:solidFill>
                <a:srgbClr val="4CD2E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52875-0B90-F341-966E-1870A398CE3D}"/>
              </a:ext>
            </a:extLst>
          </p:cNvPr>
          <p:cNvSpPr txBox="1"/>
          <p:nvPr/>
        </p:nvSpPr>
        <p:spPr>
          <a:xfrm>
            <a:off x="590309" y="902825"/>
            <a:ext cx="3599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修改列表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A4AC2-9A64-6C44-BBF1-E30BAEEC5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69331"/>
              </p:ext>
            </p:extLst>
          </p:nvPr>
        </p:nvGraphicFramePr>
        <p:xfrm>
          <a:off x="1073327" y="2808055"/>
          <a:ext cx="7100500" cy="9465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117988161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954586947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69897788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53966956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552830844"/>
                    </a:ext>
                  </a:extLst>
                </a:gridCol>
              </a:tblGrid>
              <a:tr h="9465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96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98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1559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EE6AAA-3BD8-3A48-AD1D-DDEDF69578D3}"/>
              </a:ext>
            </a:extLst>
          </p:cNvPr>
          <p:cNvSpPr txBox="1"/>
          <p:nvPr/>
        </p:nvSpPr>
        <p:spPr>
          <a:xfrm>
            <a:off x="4357617" y="2139114"/>
            <a:ext cx="173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price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459024-6474-C640-80B6-BDCB9EC21E42}"/>
              </a:ext>
            </a:extLst>
          </p:cNvPr>
          <p:cNvSpPr/>
          <p:nvPr/>
        </p:nvSpPr>
        <p:spPr>
          <a:xfrm>
            <a:off x="8555151" y="3050479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price[0]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120</a:t>
            </a:r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F7E1F3-6C18-6833-4E77-310EDBA7B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37641"/>
              </p:ext>
            </p:extLst>
          </p:nvPr>
        </p:nvGraphicFramePr>
        <p:xfrm>
          <a:off x="1073327" y="4792544"/>
          <a:ext cx="7100500" cy="9465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117988161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954586947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69897788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53966956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552830844"/>
                    </a:ext>
                  </a:extLst>
                </a:gridCol>
              </a:tblGrid>
              <a:tr h="9465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96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98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155907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FDA2F03C-1175-E32E-679C-DFFF83096FA3}"/>
              </a:ext>
            </a:extLst>
          </p:cNvPr>
          <p:cNvSpPr/>
          <p:nvPr/>
        </p:nvSpPr>
        <p:spPr>
          <a:xfrm>
            <a:off x="4490597" y="3892556"/>
            <a:ext cx="265960" cy="7620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-US" sz="2800">
                <a:solidFill>
                  <a:srgbClr val="FFFFFF"/>
                </a:solidFill>
              </a:rPr>
              <a:t>list.append(x): 在列表最后添加新元素</a:t>
            </a:r>
          </a:p>
          <a:p>
            <a:pPr marL="152396" indent="0">
              <a:buClr>
                <a:srgbClr val="FFFFFF"/>
              </a:buClr>
              <a:buNone/>
            </a:pPr>
            <a:endParaRPr lang="en-US" sz="2800">
              <a:solidFill>
                <a:srgbClr val="4CD2E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52875-0B90-F341-966E-1870A398CE3D}"/>
              </a:ext>
            </a:extLst>
          </p:cNvPr>
          <p:cNvSpPr txBox="1"/>
          <p:nvPr/>
        </p:nvSpPr>
        <p:spPr>
          <a:xfrm>
            <a:off x="590309" y="902825"/>
            <a:ext cx="3599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列表常见函数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A4AC2-9A64-6C44-BBF1-E30BAEEC5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7892"/>
              </p:ext>
            </p:extLst>
          </p:nvPr>
        </p:nvGraphicFramePr>
        <p:xfrm>
          <a:off x="1073327" y="2808055"/>
          <a:ext cx="7100500" cy="9465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117988161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954586947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69897788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53966956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552830844"/>
                    </a:ext>
                  </a:extLst>
                </a:gridCol>
              </a:tblGrid>
              <a:tr h="9465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96</a:t>
                      </a:r>
                      <a:endParaRPr lang="en-US"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98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1559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EE6AAA-3BD8-3A48-AD1D-DDEDF69578D3}"/>
              </a:ext>
            </a:extLst>
          </p:cNvPr>
          <p:cNvSpPr txBox="1"/>
          <p:nvPr/>
        </p:nvSpPr>
        <p:spPr>
          <a:xfrm>
            <a:off x="4357617" y="2139114"/>
            <a:ext cx="173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price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459024-6474-C640-80B6-BDCB9EC21E42}"/>
              </a:ext>
            </a:extLst>
          </p:cNvPr>
          <p:cNvSpPr/>
          <p:nvPr/>
        </p:nvSpPr>
        <p:spPr>
          <a:xfrm>
            <a:off x="5446242" y="4031053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price.append(130)</a:t>
            </a:r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F7E1F3-6C18-6833-4E77-310EDBA7B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18100"/>
              </p:ext>
            </p:extLst>
          </p:nvPr>
        </p:nvGraphicFramePr>
        <p:xfrm>
          <a:off x="1073326" y="4792544"/>
          <a:ext cx="8486310" cy="9465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4385">
                  <a:extLst>
                    <a:ext uri="{9D8B030D-6E8A-4147-A177-3AD203B41FA5}">
                      <a16:colId xmlns:a16="http://schemas.microsoft.com/office/drawing/2014/main" val="1179881616"/>
                    </a:ext>
                  </a:extLst>
                </a:gridCol>
                <a:gridCol w="1414385">
                  <a:extLst>
                    <a:ext uri="{9D8B030D-6E8A-4147-A177-3AD203B41FA5}">
                      <a16:colId xmlns:a16="http://schemas.microsoft.com/office/drawing/2014/main" val="1954586947"/>
                    </a:ext>
                  </a:extLst>
                </a:gridCol>
                <a:gridCol w="1414385">
                  <a:extLst>
                    <a:ext uri="{9D8B030D-6E8A-4147-A177-3AD203B41FA5}">
                      <a16:colId xmlns:a16="http://schemas.microsoft.com/office/drawing/2014/main" val="2698977880"/>
                    </a:ext>
                  </a:extLst>
                </a:gridCol>
                <a:gridCol w="1414385">
                  <a:extLst>
                    <a:ext uri="{9D8B030D-6E8A-4147-A177-3AD203B41FA5}">
                      <a16:colId xmlns:a16="http://schemas.microsoft.com/office/drawing/2014/main" val="1539669562"/>
                    </a:ext>
                  </a:extLst>
                </a:gridCol>
                <a:gridCol w="1414385">
                  <a:extLst>
                    <a:ext uri="{9D8B030D-6E8A-4147-A177-3AD203B41FA5}">
                      <a16:colId xmlns:a16="http://schemas.microsoft.com/office/drawing/2014/main" val="1552830844"/>
                    </a:ext>
                  </a:extLst>
                </a:gridCol>
                <a:gridCol w="1414385">
                  <a:extLst>
                    <a:ext uri="{9D8B030D-6E8A-4147-A177-3AD203B41FA5}">
                      <a16:colId xmlns:a16="http://schemas.microsoft.com/office/drawing/2014/main" val="1660069695"/>
                    </a:ext>
                  </a:extLst>
                </a:gridCol>
              </a:tblGrid>
              <a:tr h="9465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96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98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130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155907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FDA2F03C-1175-E32E-679C-DFFF83096FA3}"/>
              </a:ext>
            </a:extLst>
          </p:cNvPr>
          <p:cNvSpPr/>
          <p:nvPr/>
        </p:nvSpPr>
        <p:spPr>
          <a:xfrm>
            <a:off x="4490597" y="3892556"/>
            <a:ext cx="265960" cy="7620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3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-US" sz="2800">
                <a:solidFill>
                  <a:srgbClr val="FFFFFF"/>
                </a:solidFill>
              </a:rPr>
              <a:t>list.insert(i, x)</a:t>
            </a:r>
            <a:r>
              <a:rPr lang="zh-CN" altLang="en-US" sz="2800">
                <a:solidFill>
                  <a:srgbClr val="FFFFFF"/>
                </a:solidFill>
              </a:rPr>
              <a:t>：在列表位置</a:t>
            </a:r>
            <a:r>
              <a:rPr lang="en-US" altLang="zh-CN" sz="2800">
                <a:solidFill>
                  <a:srgbClr val="FFFFFF"/>
                </a:solidFill>
              </a:rPr>
              <a:t>i</a:t>
            </a:r>
            <a:r>
              <a:rPr lang="zh-CN" altLang="en-US" sz="2800">
                <a:solidFill>
                  <a:srgbClr val="FFFFFF"/>
                </a:solidFill>
              </a:rPr>
              <a:t>处插入新元素</a:t>
            </a:r>
            <a:endParaRPr lang="en-US" sz="2800">
              <a:solidFill>
                <a:srgbClr val="FFFFFF"/>
              </a:solidFill>
            </a:endParaRPr>
          </a:p>
          <a:p>
            <a:pPr marL="152396" indent="0">
              <a:buClr>
                <a:srgbClr val="FFFFFF"/>
              </a:buClr>
              <a:buNone/>
            </a:pPr>
            <a:endParaRPr lang="en-US" sz="2800">
              <a:solidFill>
                <a:srgbClr val="4CD2E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52875-0B90-F341-966E-1870A398CE3D}"/>
              </a:ext>
            </a:extLst>
          </p:cNvPr>
          <p:cNvSpPr txBox="1"/>
          <p:nvPr/>
        </p:nvSpPr>
        <p:spPr>
          <a:xfrm>
            <a:off x="590309" y="902825"/>
            <a:ext cx="3599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列表常见函数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A4AC2-9A64-6C44-BBF1-E30BAEEC51D4}"/>
              </a:ext>
            </a:extLst>
          </p:cNvPr>
          <p:cNvGraphicFramePr>
            <a:graphicFrameLocks noGrp="1"/>
          </p:cNvGraphicFramePr>
          <p:nvPr/>
        </p:nvGraphicFramePr>
        <p:xfrm>
          <a:off x="1073327" y="2808055"/>
          <a:ext cx="7100500" cy="9465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117988161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954586947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69897788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53966956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552830844"/>
                    </a:ext>
                  </a:extLst>
                </a:gridCol>
              </a:tblGrid>
              <a:tr h="9465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96</a:t>
                      </a:r>
                      <a:endParaRPr lang="en-US"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98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1559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EE6AAA-3BD8-3A48-AD1D-DDEDF69578D3}"/>
              </a:ext>
            </a:extLst>
          </p:cNvPr>
          <p:cNvSpPr txBox="1"/>
          <p:nvPr/>
        </p:nvSpPr>
        <p:spPr>
          <a:xfrm>
            <a:off x="4357617" y="2139114"/>
            <a:ext cx="173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price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459024-6474-C640-80B6-BDCB9EC21E42}"/>
              </a:ext>
            </a:extLst>
          </p:cNvPr>
          <p:cNvSpPr/>
          <p:nvPr/>
        </p:nvSpPr>
        <p:spPr>
          <a:xfrm>
            <a:off x="5361284" y="4031053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price.insert(2,76)</a:t>
            </a:r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F7E1F3-6C18-6833-4E77-310EDBA7B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690"/>
              </p:ext>
            </p:extLst>
          </p:nvPr>
        </p:nvGraphicFramePr>
        <p:xfrm>
          <a:off x="1073324" y="4792544"/>
          <a:ext cx="8527878" cy="9465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1313">
                  <a:extLst>
                    <a:ext uri="{9D8B030D-6E8A-4147-A177-3AD203B41FA5}">
                      <a16:colId xmlns:a16="http://schemas.microsoft.com/office/drawing/2014/main" val="1179881616"/>
                    </a:ext>
                  </a:extLst>
                </a:gridCol>
                <a:gridCol w="1421313">
                  <a:extLst>
                    <a:ext uri="{9D8B030D-6E8A-4147-A177-3AD203B41FA5}">
                      <a16:colId xmlns:a16="http://schemas.microsoft.com/office/drawing/2014/main" val="1954586947"/>
                    </a:ext>
                  </a:extLst>
                </a:gridCol>
                <a:gridCol w="1421313">
                  <a:extLst>
                    <a:ext uri="{9D8B030D-6E8A-4147-A177-3AD203B41FA5}">
                      <a16:colId xmlns:a16="http://schemas.microsoft.com/office/drawing/2014/main" val="3766535363"/>
                    </a:ext>
                  </a:extLst>
                </a:gridCol>
                <a:gridCol w="1421313">
                  <a:extLst>
                    <a:ext uri="{9D8B030D-6E8A-4147-A177-3AD203B41FA5}">
                      <a16:colId xmlns:a16="http://schemas.microsoft.com/office/drawing/2014/main" val="2698977880"/>
                    </a:ext>
                  </a:extLst>
                </a:gridCol>
                <a:gridCol w="1421313">
                  <a:extLst>
                    <a:ext uri="{9D8B030D-6E8A-4147-A177-3AD203B41FA5}">
                      <a16:colId xmlns:a16="http://schemas.microsoft.com/office/drawing/2014/main" val="1539669562"/>
                    </a:ext>
                  </a:extLst>
                </a:gridCol>
                <a:gridCol w="1421313">
                  <a:extLst>
                    <a:ext uri="{9D8B030D-6E8A-4147-A177-3AD203B41FA5}">
                      <a16:colId xmlns:a16="http://schemas.microsoft.com/office/drawing/2014/main" val="1552830844"/>
                    </a:ext>
                  </a:extLst>
                </a:gridCol>
              </a:tblGrid>
              <a:tr h="9465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96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76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98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155907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FDA2F03C-1175-E32E-679C-DFFF83096FA3}"/>
              </a:ext>
            </a:extLst>
          </p:cNvPr>
          <p:cNvSpPr/>
          <p:nvPr/>
        </p:nvSpPr>
        <p:spPr>
          <a:xfrm>
            <a:off x="4490597" y="3892556"/>
            <a:ext cx="265960" cy="7620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-US" sz="2800">
                <a:solidFill>
                  <a:srgbClr val="FFFFFF"/>
                </a:solidFill>
              </a:rPr>
              <a:t>list.remove(x)</a:t>
            </a:r>
            <a:r>
              <a:rPr lang="zh-CN" altLang="en-US" sz="2800">
                <a:solidFill>
                  <a:srgbClr val="FFFFFF"/>
                </a:solidFill>
              </a:rPr>
              <a:t>：删除列表的指定元素，有多个则只删除第一个</a:t>
            </a:r>
            <a:endParaRPr lang="en-US" sz="2800">
              <a:solidFill>
                <a:srgbClr val="FFFFFF"/>
              </a:solidFill>
            </a:endParaRPr>
          </a:p>
          <a:p>
            <a:pPr marL="152396" indent="0">
              <a:buClr>
                <a:srgbClr val="FFFFFF"/>
              </a:buClr>
              <a:buNone/>
            </a:pPr>
            <a:endParaRPr lang="en-US" sz="2800">
              <a:solidFill>
                <a:srgbClr val="4CD2E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52875-0B90-F341-966E-1870A398CE3D}"/>
              </a:ext>
            </a:extLst>
          </p:cNvPr>
          <p:cNvSpPr txBox="1"/>
          <p:nvPr/>
        </p:nvSpPr>
        <p:spPr>
          <a:xfrm>
            <a:off x="590309" y="902825"/>
            <a:ext cx="3599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列表常见函数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A4AC2-9A64-6C44-BBF1-E30BAEEC51D4}"/>
              </a:ext>
            </a:extLst>
          </p:cNvPr>
          <p:cNvGraphicFramePr>
            <a:graphicFrameLocks noGrp="1"/>
          </p:cNvGraphicFramePr>
          <p:nvPr/>
        </p:nvGraphicFramePr>
        <p:xfrm>
          <a:off x="1073327" y="2808055"/>
          <a:ext cx="7100500" cy="9465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1179881616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954586947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69897788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53966956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1552830844"/>
                    </a:ext>
                  </a:extLst>
                </a:gridCol>
              </a:tblGrid>
              <a:tr h="9465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96</a:t>
                      </a:r>
                      <a:endParaRPr lang="en-US"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98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1559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EE6AAA-3BD8-3A48-AD1D-DDEDF69578D3}"/>
              </a:ext>
            </a:extLst>
          </p:cNvPr>
          <p:cNvSpPr txBox="1"/>
          <p:nvPr/>
        </p:nvSpPr>
        <p:spPr>
          <a:xfrm>
            <a:off x="4357617" y="2139114"/>
            <a:ext cx="173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price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459024-6474-C640-80B6-BDCB9EC21E42}"/>
              </a:ext>
            </a:extLst>
          </p:cNvPr>
          <p:cNvSpPr/>
          <p:nvPr/>
        </p:nvSpPr>
        <p:spPr>
          <a:xfrm>
            <a:off x="5446245" y="4031053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price.remove(101)</a:t>
            </a:r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F7E1F3-6C18-6833-4E77-310EDBA7B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3419"/>
              </p:ext>
            </p:extLst>
          </p:nvPr>
        </p:nvGraphicFramePr>
        <p:xfrm>
          <a:off x="1073324" y="4792544"/>
          <a:ext cx="5685252" cy="9465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1313">
                  <a:extLst>
                    <a:ext uri="{9D8B030D-6E8A-4147-A177-3AD203B41FA5}">
                      <a16:colId xmlns:a16="http://schemas.microsoft.com/office/drawing/2014/main" val="1179881616"/>
                    </a:ext>
                  </a:extLst>
                </a:gridCol>
                <a:gridCol w="1421313">
                  <a:extLst>
                    <a:ext uri="{9D8B030D-6E8A-4147-A177-3AD203B41FA5}">
                      <a16:colId xmlns:a16="http://schemas.microsoft.com/office/drawing/2014/main" val="1954586947"/>
                    </a:ext>
                  </a:extLst>
                </a:gridCol>
                <a:gridCol w="1421313">
                  <a:extLst>
                    <a:ext uri="{9D8B030D-6E8A-4147-A177-3AD203B41FA5}">
                      <a16:colId xmlns:a16="http://schemas.microsoft.com/office/drawing/2014/main" val="2698977880"/>
                    </a:ext>
                  </a:extLst>
                </a:gridCol>
                <a:gridCol w="1421313">
                  <a:extLst>
                    <a:ext uri="{9D8B030D-6E8A-4147-A177-3AD203B41FA5}">
                      <a16:colId xmlns:a16="http://schemas.microsoft.com/office/drawing/2014/main" val="1552830844"/>
                    </a:ext>
                  </a:extLst>
                </a:gridCol>
              </a:tblGrid>
              <a:tr h="9465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87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96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98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</a:t>
                      </a:r>
                      <a:endParaRPr sz="20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121900" marR="121900" marT="121900" marB="121900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155907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FDA2F03C-1175-E32E-679C-DFFF83096FA3}"/>
              </a:ext>
            </a:extLst>
          </p:cNvPr>
          <p:cNvSpPr/>
          <p:nvPr/>
        </p:nvSpPr>
        <p:spPr>
          <a:xfrm>
            <a:off x="4490597" y="3892556"/>
            <a:ext cx="265960" cy="7620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763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6996</TotalTime>
  <Words>1106</Words>
  <Application>Microsoft Macintosh PowerPoint</Application>
  <PresentationFormat>宽屏</PresentationFormat>
  <Paragraphs>217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Menlo</vt:lpstr>
      <vt:lpstr>Simple Dark</vt:lpstr>
      <vt:lpstr>PowerPoint 演示文稿</vt:lpstr>
      <vt:lpstr>PowerPoint 演示文稿</vt:lpstr>
      <vt:lpstr>信息技术 第十一讲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THAT’S ALL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</dc:creator>
  <cp:lastModifiedBy>Tong Hu</cp:lastModifiedBy>
  <cp:revision>76</cp:revision>
  <dcterms:created xsi:type="dcterms:W3CDTF">2020-08-26T00:26:03Z</dcterms:created>
  <dcterms:modified xsi:type="dcterms:W3CDTF">2023-11-24T00:41:32Z</dcterms:modified>
</cp:coreProperties>
</file>