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712" r:id="rId2"/>
    <p:sldId id="715" r:id="rId3"/>
    <p:sldId id="713" r:id="rId4"/>
    <p:sldId id="495" r:id="rId5"/>
    <p:sldId id="673" r:id="rId6"/>
    <p:sldId id="663" r:id="rId7"/>
    <p:sldId id="664" r:id="rId8"/>
    <p:sldId id="698" r:id="rId9"/>
    <p:sldId id="699" r:id="rId10"/>
    <p:sldId id="701" r:id="rId11"/>
    <p:sldId id="702" r:id="rId12"/>
    <p:sldId id="703" r:id="rId13"/>
    <p:sldId id="704" r:id="rId14"/>
    <p:sldId id="705" r:id="rId15"/>
    <p:sldId id="716" r:id="rId16"/>
    <p:sldId id="707" r:id="rId17"/>
    <p:sldId id="681" r:id="rId18"/>
    <p:sldId id="665" r:id="rId19"/>
    <p:sldId id="666" r:id="rId20"/>
    <p:sldId id="685" r:id="rId21"/>
    <p:sldId id="690" r:id="rId22"/>
    <p:sldId id="667" r:id="rId23"/>
    <p:sldId id="668" r:id="rId24"/>
    <p:sldId id="687" r:id="rId25"/>
    <p:sldId id="708" r:id="rId26"/>
    <p:sldId id="670" r:id="rId27"/>
    <p:sldId id="689" r:id="rId28"/>
    <p:sldId id="710" r:id="rId29"/>
    <p:sldId id="669" r:id="rId30"/>
    <p:sldId id="680" r:id="rId31"/>
    <p:sldId id="711" r:id="rId32"/>
    <p:sldId id="709" r:id="rId33"/>
    <p:sldId id="674" r:id="rId34"/>
    <p:sldId id="682" r:id="rId35"/>
    <p:sldId id="683" r:id="rId36"/>
    <p:sldId id="678" r:id="rId37"/>
    <p:sldId id="62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4CD2E3"/>
    <a:srgbClr val="D11E02"/>
    <a:srgbClr val="DD5145"/>
    <a:srgbClr val="FFCD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86"/>
    <p:restoredTop sz="87741"/>
  </p:normalViewPr>
  <p:slideViewPr>
    <p:cSldViewPr snapToGrid="0" snapToObjects="1">
      <p:cViewPr varScale="1">
        <p:scale>
          <a:sx n="110" d="100"/>
          <a:sy n="110" d="100"/>
        </p:scale>
        <p:origin x="40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03:05:51.7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26922 6860 24575,'0'0'0</inkml:trace>
  <inkml:trace contextRef="#ctx0" brushRef="#br0" timeOffset="42437">26951 6920 24575,'49'35'0,"0"0"0,-7-7 0,-2-1 0,3 5 0,-3-3-1030,2-3 1030,-2 2 0,0-1 0,6-1 0,-10-5 0,0 0 0,21 8 0,-28-12 0,-1 1 0,15 6 337,-18-5-337,23 10 0,-17-5 0,15 7 0,-9 0 0,-1 2 0,2-1 0,7 9 0,0 0 0,-2 1-169,-18-20 1,1 0 168,1 2 0,-2-2 0,-4-6 0,6 4 0,3 1 0,3 6 0,3 1 0,8 7 0,-4-4 0,-8-6 0,0 1-219,7 6 0,3 5 0,-6-5 219,-10-6 0,-2-1 0,4 3 0,0 1 0,-1 2 0,-2 0-522,15 14 522,-16-16 0,-1 0 0,4 12 0,9 7 0,-15-16 0,-1-1 0,7 4 477,7 14-477,-21-35 0,-1 6 0,0-7 1163,1 4-1163,3-1 569,1 1-569,0-1 0,7 12 0,2 3 0,8 13 0,-1-4 0,-1 0 0,-7 3 0,8-3 0,-18-13 0,13 1 0,-9 0 0,3-5 0,-4 2 0,-1-2 0,3 3 0,1 1 0,2 7 0,-3-8 0,1 1 0,10 13 0,-10-10 0,20 16 0,-8-4 0,9-3 0,-10-8 0,0 1 0,9 2 0,-13-8 0,-2-2 0,3 5 0,0 0 0,4-4 0,-3 0 0,2 0 0,9 6 0,-4-2 0,-3 0 0,-7-4 0,12 9 0,-16-10 0,6 5 0,1 5 0,-6-5 0,-1 4 0,0-5 0,-1-2 0,1 2 0,17 12 0,-14-8 0,0-2 0,3 0 0,6 14 0,-15-18 0,3 0 0,1 0 0,-2 0 0,14 13 0,1 0 0,-5-6-330,-2-1 1,1 2 329,5 6-171,-15-9 171,19 20 0,-24-25 0,19 18 0,-14-14 0,-1-1 0,9 13 0,-5-7 0,-2-2 0,-7-9 0,7 8 0,-12-14 0,6 6 0,-7-10 653,2 1-653,-3-7 177,-4-1-177,-1 1 0,-3 0 0,0-4 0,0-1 0</inkml:trace>
  <inkml:trace contextRef="#ctx0" brushRef="#br0" timeOffset="63925">23643 9006 24575,'23'0'0,"7"0"0,-1 0 0,10 0 0,16 0 0,-12 0 0,-4 0 0,0 0 0,11 0 0,-17 0 0,2 0 0,0 3 0,-1-1 0,28-1 0,-28 3 0,-2 0 0,5-3 0,-2 7 0,-25-7 0,8 2 0,-10-3 0,0 0 0,-1 0 0,-2 4 0,1-4 0,-1 4 0,2-4 0,1 0 0,8 0 0,25 0 0,1 0 0,2 0 0,-11 0 0,2 0 0,13 0 0,6 0 0,-4 0 0,-8 0 0,-1 0-495,17 0 0,-1 0 495,-18 0 0,-4 0 0,16 0-538,1 0 538,12 0 0,-20 0 0,18 0 0,-19 2 0,0 0 0,14 4 0,-12-3 0,0-1 0,-1 3 0,-4-5 0,4 0 0,0 0 0,-4 0 0,-1 0 963,-2 0-963,-1 0 565,-4 0-565,-6 0 0,-8 3 0,-13 1 0,2 4 0,-7-4 0,0 0 0</inkml:trace>
  <inkml:trace contextRef="#ctx0" brushRef="#br0" timeOffset="81607">26820 8357 24575,'45'-5'0,"7"-10"0,7-3-507,-26 2 0,-1 0 507,17-5 0,0-3 0,0 0 0,-3 0 0,-3 2 0,7-2 0,-10 4 0,1 0 0,-2 1 0,-1 2 0,0-1-351,4-1 1,4-2 0,-6 3 350,18-3 0,-1 0 496,-4 0-496,-16 6 0,1 1 0,17-9 0,-24 9 0,1-1 0,8-1 0,-1 0 0,8-2 0,-9 4 0,-3 1 0,-1 0 486,3 2-486,-4-6 0,17-2 0,-2-2 0,-2-2 1083,-3 8-1083,1-7 0,1 1 0,2 4 0,10-7 0,1 0 0,-7 7 0,9-3 0,-11 1 0,-10 8 0,1-7 0,4 3 0,-11 0 0,4-3 0,9-4 0,5-2 0,-9 3 0,0 0-570,11-4 0,-2 0 570,-13 5 0,-4 2 0,20-5 0,-10 2 0,-1-2 0,0 1 0,-7 7-231,3-6 1,1-2 230,-2 2 0,4-1 0,2-1 0,11-6 0,-7 5 0,2 1 0,-16 7 0,-1 1 0,0 2 0,0 0 0,-3-1 0,1 1 0,26-7 0,-9 4 0,8-2 556,-14 4 0,0 1-556,15-4 0,-18 3 0,-1 1 0,-1 0 0,-14 4 0,-1 1 489,4-1-489,-9 1 0,1-1 0,-7 5 0,1-3 0,-4 6 0,4-3 0,-4 1 0,-4 2 0,-1-3 0</inkml:trace>
  <inkml:trace contextRef="#ctx0" brushRef="#br0" timeOffset="89522">29189 10107 24575,'17'22'0,"0"-1"0,14 18 0,-11-18 0,7 14 0,-16-24 0,-3-3 0,0-1 0,3 8 0,20 14 0,-10-6 0,15 13 0,-20-18 0,2 3 0,-1 0 0,0-3 0,0 8 0,21 16 0,-15-10 0,14 11 0,-19-18 0,-1-7 0,0 3 0,0-4 0,-1 0 0,1-1 0,-1 1 0,1-1 0,11 12 0,-9-9 0,9 9 0,-12-11 0,1-1 0,7 8 0,-6-5 0,12 10 0,-12-11 0,9 10 0,-9-10 0,5 5 0,2 1 0,3 4 0,20 16 0,-20-16 0,-4-5 0,3 6 0,5 10 0,-6-8 0,2 4 0,1 1 0,3 2 0,-6-7 0,-1-2 0,2 2 0,-4-3 0,-6-6 0,6 5 0,-5-5 0,5 6 0,-10-6 0,4 4 0,-4-8 0,5 7 0,-5-7 0,3 3 0,-2 0 0,3-3 0,-4 3 0,-1 0 0,15 15 0,-6-3 0,7 4 0,-12-13 0,-8-7 0,4-4 0,16 25 0,-8-19 0,8 21 0,-16-24 0,0 1 0,-3-5 0,3 4 0,0-3 0,-3-1 0,2 0 0,-3-4 0,3 7 0,-2-6 0,2 6 0,-3-7 0,-1-1 0,1 1 0,0 3 0,-1-2 0,1 2 0,10 11 0,-4-11 0,6 15 0,-4-17 0,-7 7 0,2-7 0,1 3 0,-3-5 0,13 12 0,-12-9 0,5 8 0,-9-11 0,-1 1 0,2 0 0,-3-1 0,0-3 0,-4 0 0</inkml:trace>
  <inkml:trace contextRef="#ctx0" brushRef="#br0" timeOffset="96855">27040 11388 24575,'43'-13'0,"1"1"0,1-1 0,-3 1 0,11-9 0,-1 5 0,-3-4 0,-3 5 0,5-6 0,-20 8 0,1-2 0,7-3 0,0-1 0,-6 4 0,2-2 0,23-9 0,-1 0 0,-2 1-430,-9 6 0,-2 0 430,-4 4 212,-1-3-212,-2 7 0,-9-2 0,0 4 0,-3 0 0,-7 1 648,35-12-648,-29 9 0,28-10 0,-34 13 0,8-1 0,-1-3 0,10-2 0,-1-6 0,-3 6 0,12-9 0,-22 9 0,15-3 0,-14 5 0,-5 3 0,4-3 0,13-2 0,-14-2 0,18 2 0,20-18 0,-26 16 0,1 1 0,2-1 0,0 0 0,21-14 0,-24 20 0,13-11 0,-9 10 0,13-11 0,-3 7 0,-10-3 0,0 4 0,1 1 0,2-3 0,18-9 0,-20 14 0,2-7 0,-4 8 0,8-9 0,-10 4 0,23-8 0,-17 7 0,0 0 0,-7 3 0,-1 1 0,5-2 0,-4 2 0,-11 0 0,11-1 0,-16 1 0,13-1 0,14-7 0,-20 10 0,25-7 0,-30 9 0,3-4 0,0 2 0,4-6 0,-2 7 0,6-3 0,20-8 0,-20 12 0,19-11 0,-27 14 0,-4-3 0,36-9 0,0-1 0,2 0 0,-6 5 0,-31 6 0,8 2 0,-8-4 0,7 0 0,17-3 0,-10 2 0,21-3 0,-29 5 0,1 3 0,-9-2 0,-8 6 0,4-6 0,-5 6 0,1-3 0,-4 4 0,0 0 0</inkml:trace>
  <inkml:trace contextRef="#ctx0" brushRef="#br0" timeOffset="102543">27886 13017 24575,'8'-47'0,"0"0"0,0-1 0,3-4 0,4-1 0,6 0 0,5-4 0,0 6-2620,4 4 1,0 0 2619,-7 1 0,1-5 0,2-2 0,3 2 0,3-4 0,0 1 0,-4 5 0,-5 8 0,-3 4 0,2-4 0,6-7 0,2-6 0,1 1 0,-5 8 0,-1 0 0,-2 5-59,2-6 0,-1 1 59,-2 2 0,-1 1 0,3-4 0,-1 1 0,-2 7 0,0 0 0,0-3 0,0 0 0,1 6 0,1-1 0,3-17 0,-1-3 0,-4 15 0,1-1 0,4-11 0,4-6 0,2 4 0,5-4 0,-1 3 0,-10 16 0,0 3 0,1-3-198,8-12 1,2-2 0,-3 6 197,-2 3 0,-3 6 0,-7 13 0,0 0-412,6-15 0,0-1 412,-2 15 0,-1-1 0,-1-12 0,0 0 0,-3 12 0,0 0 0,-1-8 0,1-3 0,10-8 0,1 0 312,-7 6 1,1-1-313,8-11 0,2-1 0,-4 4 0,-1 1 0,-2 3 0,0 1 0,2-4 0,-1 3 371,-10 17 0,0 2-371,17-27 0,-9 20 0,0 1 0,13-14 0,-11 15 0,2-2 0,8-7 0,-1 2 0,6-6 0,-9 10 0,-4 3 1849,-14 10-1849,-6 9 1017,0-3-1017,11-11 1949,5-5-1949,-2-3 591,-3 7-591,-13 11 0,5 1 0,-6 3 0,3 1 0,-5 8 0,4-6 0,-2 5 0,2-6 0,-3 6 0,-1-1 0,1 1 0,3-6 0,-2 3 0,-2-3 0,0 7 0,1-11 0,4 9 0,10-19 0,7 5 0,0-4 0,11-6 0,4-9 0,-12 11 0,1-4 0,-21 23 0,-4 3 0,-4 5 0,-1-3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30B36-324D-1040-B497-EB12F0B0E05D}" type="datetimeFigureOut">
              <a:t>3/29/22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4CB89-4FF6-7749-8054-AA73E053C9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7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1bd7760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1bd7760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3860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615cd08c5b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615cd08c5b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99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615cd08c5b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615cd08c5b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123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615cd08c5b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615cd08c5b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734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615cd08c5b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615cd08c5b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7999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615cd08c5b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615cd08c5b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528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615cd08c5b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615cd08c5b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474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1bd7760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1bd7760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582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398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592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16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0340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29747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7" r:id="rId2"/>
    <p:sldLayoutId id="2147483670" r:id="rId3"/>
    <p:sldLayoutId id="214748367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https://gss0.baidu.com/-fo3dSag_xI4khGko9WTAnF6hhy/zhidao/wh%3D600%2C800/sign=490bafa41a30e924cff194377c38423e/dcc451da81cb39dbf8fed5fad5160924ab18305b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A3912-E486-674C-890E-C1FD68A70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/>
              <a:t>可以避免反复的建立连接，不用每通信一次就断开一次</a:t>
            </a:r>
            <a:r>
              <a:rPr lang="en-US" sz="2400"/>
              <a:t>TCP</a:t>
            </a:r>
            <a:r>
              <a:rPr lang="zh-CN" altLang="en-US" sz="2400"/>
              <a:t>连接，节省时间也节省通信量的开销。要建立持久连接可以先建立一条</a:t>
            </a:r>
            <a:r>
              <a:rPr lang="en-US" sz="2400"/>
              <a:t>HTTP</a:t>
            </a:r>
            <a:r>
              <a:rPr lang="zh-CN" altLang="en-US" sz="2400"/>
              <a:t>连接，接下来在这条连接上反复的输入数据和传输数据。</a:t>
            </a:r>
            <a:endParaRPr lang="zh-CN" altLang="en-US" sz="240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EB64A-4F86-F74C-A165-0B3C10A2172D}"/>
              </a:ext>
            </a:extLst>
          </p:cNvPr>
          <p:cNvSpPr txBox="1"/>
          <p:nvPr/>
        </p:nvSpPr>
        <p:spPr>
          <a:xfrm>
            <a:off x="653667" y="1388962"/>
            <a:ext cx="6389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HTTP</a:t>
            </a:r>
            <a:r>
              <a:rPr lang="zh-CN" altLang="en-US" sz="2400"/>
              <a:t>通信为何要建立持久连接？</a:t>
            </a:r>
            <a:r>
              <a:rPr lang="en-US" sz="2400"/>
              <a:t>HTTP</a:t>
            </a:r>
            <a:r>
              <a:rPr lang="zh-CN" altLang="en-US" sz="2400"/>
              <a:t>协议是如何建立持久连接的？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36935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ngineer cartoon icon Royalty Free Vector Image">
            <a:extLst>
              <a:ext uri="{FF2B5EF4-FFF2-40B4-BE49-F238E27FC236}">
                <a16:creationId xmlns:a16="http://schemas.microsoft.com/office/drawing/2014/main" id="{F14F5811-8F73-F546-B57A-FAD0DF4356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8"/>
          <a:stretch/>
        </p:blipFill>
        <p:spPr bwMode="auto">
          <a:xfrm>
            <a:off x="1773981" y="2419110"/>
            <a:ext cx="1927725" cy="267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33 Robots ideas | robots drawing, robot art, drawing for kids">
            <a:extLst>
              <a:ext uri="{FF2B5EF4-FFF2-40B4-BE49-F238E27FC236}">
                <a16:creationId xmlns:a16="http://schemas.microsoft.com/office/drawing/2014/main" id="{2F574F41-D191-654B-B6AE-1AC085B29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279" y="2419110"/>
            <a:ext cx="1675073" cy="286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439745-A71D-8B4F-90E1-C3825D552233}"/>
              </a:ext>
            </a:extLst>
          </p:cNvPr>
          <p:cNvSpPr txBox="1"/>
          <p:nvPr/>
        </p:nvSpPr>
        <p:spPr>
          <a:xfrm>
            <a:off x="532436" y="1701479"/>
            <a:ext cx="2095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PU</a:t>
            </a:r>
          </a:p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CW</a:t>
            </a:r>
          </a:p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FW(2*3)</a:t>
            </a:r>
          </a:p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……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C7078-399F-944D-8DE0-6FFD7552A579}"/>
              </a:ext>
            </a:extLst>
          </p:cNvPr>
          <p:cNvSpPr txBox="1"/>
          <p:nvPr/>
        </p:nvSpPr>
        <p:spPr>
          <a:xfrm>
            <a:off x="3842794" y="1909823"/>
            <a:ext cx="2253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FF00"/>
                </a:solidFill>
              </a:rPr>
              <a:t>人</a:t>
            </a:r>
            <a:r>
              <a:rPr lang="zh-CN" altLang="en-US" sz="2000">
                <a:solidFill>
                  <a:srgbClr val="FFFF00"/>
                </a:solidFill>
              </a:rPr>
              <a:t>：</a:t>
            </a:r>
            <a:r>
              <a:rPr lang="en-US" sz="2000">
                <a:solidFill>
                  <a:srgbClr val="FFFF00"/>
                </a:solidFill>
              </a:rPr>
              <a:t>控制机器人按照指令执行操作</a:t>
            </a:r>
          </a:p>
        </p:txBody>
      </p:sp>
    </p:spTree>
    <p:extLst>
      <p:ext uri="{BB962C8B-B14F-4D97-AF65-F5344CB8AC3E}">
        <p14:creationId xmlns:p14="http://schemas.microsoft.com/office/powerpoint/2010/main" val="2719881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ngineer cartoon icon Royalty Free Vector Image">
            <a:extLst>
              <a:ext uri="{FF2B5EF4-FFF2-40B4-BE49-F238E27FC236}">
                <a16:creationId xmlns:a16="http://schemas.microsoft.com/office/drawing/2014/main" id="{F14F5811-8F73-F546-B57A-FAD0DF4356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8"/>
          <a:stretch/>
        </p:blipFill>
        <p:spPr bwMode="auto">
          <a:xfrm>
            <a:off x="1773981" y="2419110"/>
            <a:ext cx="1927725" cy="267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33 Robots ideas | robots drawing, robot art, drawing for kids">
            <a:extLst>
              <a:ext uri="{FF2B5EF4-FFF2-40B4-BE49-F238E27FC236}">
                <a16:creationId xmlns:a16="http://schemas.microsoft.com/office/drawing/2014/main" id="{2F574F41-D191-654B-B6AE-1AC085B29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279" y="2419110"/>
            <a:ext cx="1675073" cy="286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439745-A71D-8B4F-90E1-C3825D552233}"/>
              </a:ext>
            </a:extLst>
          </p:cNvPr>
          <p:cNvSpPr txBox="1"/>
          <p:nvPr/>
        </p:nvSpPr>
        <p:spPr>
          <a:xfrm>
            <a:off x="532436" y="1701479"/>
            <a:ext cx="2095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PU</a:t>
            </a:r>
          </a:p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CW</a:t>
            </a:r>
          </a:p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FW(2*3)</a:t>
            </a:r>
          </a:p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……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C7078-399F-944D-8DE0-6FFD7552A579}"/>
              </a:ext>
            </a:extLst>
          </p:cNvPr>
          <p:cNvSpPr txBox="1"/>
          <p:nvPr/>
        </p:nvSpPr>
        <p:spPr>
          <a:xfrm>
            <a:off x="3842794" y="1909823"/>
            <a:ext cx="2253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FF00"/>
                </a:solidFill>
              </a:rPr>
              <a:t>人</a:t>
            </a:r>
            <a:r>
              <a:rPr lang="zh-CN" altLang="en-US" sz="2000">
                <a:solidFill>
                  <a:srgbClr val="FFFF00"/>
                </a:solidFill>
              </a:rPr>
              <a:t>：</a:t>
            </a:r>
            <a:r>
              <a:rPr lang="en-US" sz="2000">
                <a:solidFill>
                  <a:srgbClr val="FFFF00"/>
                </a:solidFill>
              </a:rPr>
              <a:t>控制机器人按照指令执行操作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E193D3-DB3E-F646-8DD2-5121CC8BAFF1}"/>
              </a:ext>
            </a:extLst>
          </p:cNvPr>
          <p:cNvSpPr txBox="1"/>
          <p:nvPr/>
        </p:nvSpPr>
        <p:spPr>
          <a:xfrm>
            <a:off x="3895742" y="3978681"/>
            <a:ext cx="209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FF00"/>
                </a:solidFill>
              </a:rPr>
              <a:t>纸</a:t>
            </a:r>
            <a:r>
              <a:rPr lang="zh-CN" altLang="en-US" sz="2000">
                <a:solidFill>
                  <a:srgbClr val="FFFF00"/>
                </a:solidFill>
              </a:rPr>
              <a:t>：</a:t>
            </a:r>
            <a:r>
              <a:rPr lang="en-US" sz="2000">
                <a:solidFill>
                  <a:srgbClr val="FFFF00"/>
                </a:solidFill>
              </a:rPr>
              <a:t>记录指令</a:t>
            </a:r>
          </a:p>
        </p:txBody>
      </p:sp>
    </p:spTree>
    <p:extLst>
      <p:ext uri="{BB962C8B-B14F-4D97-AF65-F5344CB8AC3E}">
        <p14:creationId xmlns:p14="http://schemas.microsoft.com/office/powerpoint/2010/main" val="447110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ngineer cartoon icon Royalty Free Vector Image">
            <a:extLst>
              <a:ext uri="{FF2B5EF4-FFF2-40B4-BE49-F238E27FC236}">
                <a16:creationId xmlns:a16="http://schemas.microsoft.com/office/drawing/2014/main" id="{F14F5811-8F73-F546-B57A-FAD0DF4356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8"/>
          <a:stretch/>
        </p:blipFill>
        <p:spPr bwMode="auto">
          <a:xfrm>
            <a:off x="1773981" y="2419110"/>
            <a:ext cx="1927725" cy="267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33 Robots ideas | robots drawing, robot art, drawing for kids">
            <a:extLst>
              <a:ext uri="{FF2B5EF4-FFF2-40B4-BE49-F238E27FC236}">
                <a16:creationId xmlns:a16="http://schemas.microsoft.com/office/drawing/2014/main" id="{2F574F41-D191-654B-B6AE-1AC085B29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279" y="2419110"/>
            <a:ext cx="1675073" cy="286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439745-A71D-8B4F-90E1-C3825D552233}"/>
              </a:ext>
            </a:extLst>
          </p:cNvPr>
          <p:cNvSpPr txBox="1"/>
          <p:nvPr/>
        </p:nvSpPr>
        <p:spPr>
          <a:xfrm>
            <a:off x="532436" y="1701479"/>
            <a:ext cx="2095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PU</a:t>
            </a:r>
          </a:p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CW</a:t>
            </a:r>
          </a:p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FW(2*3)</a:t>
            </a:r>
          </a:p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……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C7078-399F-944D-8DE0-6FFD7552A579}"/>
              </a:ext>
            </a:extLst>
          </p:cNvPr>
          <p:cNvSpPr txBox="1"/>
          <p:nvPr/>
        </p:nvSpPr>
        <p:spPr>
          <a:xfrm>
            <a:off x="3842795" y="1909823"/>
            <a:ext cx="2253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FF00"/>
                </a:solidFill>
              </a:rPr>
              <a:t>人</a:t>
            </a:r>
            <a:r>
              <a:rPr lang="zh-CN" altLang="en-US" sz="2000">
                <a:solidFill>
                  <a:srgbClr val="FFFF00"/>
                </a:solidFill>
              </a:rPr>
              <a:t>：</a:t>
            </a:r>
            <a:r>
              <a:rPr lang="en-US" sz="2000">
                <a:solidFill>
                  <a:srgbClr val="FFFF00"/>
                </a:solidFill>
              </a:rPr>
              <a:t>控制机器人按照指令执行操作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E193D3-DB3E-F646-8DD2-5121CC8BAFF1}"/>
              </a:ext>
            </a:extLst>
          </p:cNvPr>
          <p:cNvSpPr txBox="1"/>
          <p:nvPr/>
        </p:nvSpPr>
        <p:spPr>
          <a:xfrm>
            <a:off x="3895742" y="3978681"/>
            <a:ext cx="209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FF00"/>
                </a:solidFill>
              </a:rPr>
              <a:t>纸</a:t>
            </a:r>
            <a:r>
              <a:rPr lang="zh-CN" altLang="en-US" sz="2000">
                <a:solidFill>
                  <a:srgbClr val="FFFF00"/>
                </a:solidFill>
              </a:rPr>
              <a:t>：</a:t>
            </a:r>
            <a:r>
              <a:rPr lang="en-US" sz="2000">
                <a:solidFill>
                  <a:srgbClr val="FFFF00"/>
                </a:solidFill>
              </a:rPr>
              <a:t>记录指令</a:t>
            </a:r>
          </a:p>
        </p:txBody>
      </p:sp>
      <p:pic>
        <p:nvPicPr>
          <p:cNvPr id="10" name="Picture 2" descr="Pencil with eraser cartoon isolated 1968805 Vector Art at Vecteezy">
            <a:extLst>
              <a:ext uri="{FF2B5EF4-FFF2-40B4-BE49-F238E27FC236}">
                <a16:creationId xmlns:a16="http://schemas.microsoft.com/office/drawing/2014/main" id="{CD306633-EC2E-5241-A4DD-0CD4304DC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555" y="1287443"/>
            <a:ext cx="772851" cy="77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4CD5CE-1EEA-BE42-9D91-DB5CF1B44A39}"/>
              </a:ext>
            </a:extLst>
          </p:cNvPr>
          <p:cNvSpPr txBox="1"/>
          <p:nvPr/>
        </p:nvSpPr>
        <p:spPr>
          <a:xfrm>
            <a:off x="2493406" y="1094351"/>
            <a:ext cx="209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FF00"/>
                </a:solidFill>
              </a:rPr>
              <a:t>铅笔</a:t>
            </a:r>
            <a:r>
              <a:rPr lang="zh-CN" altLang="en-US" sz="2000">
                <a:solidFill>
                  <a:srgbClr val="FFFF00"/>
                </a:solidFill>
              </a:rPr>
              <a:t>：</a:t>
            </a:r>
            <a:r>
              <a:rPr lang="en-US" sz="2000">
                <a:solidFill>
                  <a:srgbClr val="FFFF00"/>
                </a:solidFill>
              </a:rPr>
              <a:t>记录指令</a:t>
            </a:r>
          </a:p>
        </p:txBody>
      </p:sp>
    </p:spTree>
    <p:extLst>
      <p:ext uri="{BB962C8B-B14F-4D97-AF65-F5344CB8AC3E}">
        <p14:creationId xmlns:p14="http://schemas.microsoft.com/office/powerpoint/2010/main" val="1692867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ngineer cartoon icon Royalty Free Vector Image">
            <a:extLst>
              <a:ext uri="{FF2B5EF4-FFF2-40B4-BE49-F238E27FC236}">
                <a16:creationId xmlns:a16="http://schemas.microsoft.com/office/drawing/2014/main" id="{F14F5811-8F73-F546-B57A-FAD0DF4356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8"/>
          <a:stretch/>
        </p:blipFill>
        <p:spPr bwMode="auto">
          <a:xfrm>
            <a:off x="1773981" y="2419110"/>
            <a:ext cx="1927725" cy="267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33 Robots ideas | robots drawing, robot art, drawing for kids">
            <a:extLst>
              <a:ext uri="{FF2B5EF4-FFF2-40B4-BE49-F238E27FC236}">
                <a16:creationId xmlns:a16="http://schemas.microsoft.com/office/drawing/2014/main" id="{2F574F41-D191-654B-B6AE-1AC085B29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279" y="2419110"/>
            <a:ext cx="1675073" cy="286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439745-A71D-8B4F-90E1-C3825D552233}"/>
              </a:ext>
            </a:extLst>
          </p:cNvPr>
          <p:cNvSpPr txBox="1"/>
          <p:nvPr/>
        </p:nvSpPr>
        <p:spPr>
          <a:xfrm>
            <a:off x="532436" y="1701479"/>
            <a:ext cx="2095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PU</a:t>
            </a:r>
          </a:p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CW</a:t>
            </a:r>
          </a:p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FW(2*3)</a:t>
            </a:r>
          </a:p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……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C7078-399F-944D-8DE0-6FFD7552A579}"/>
              </a:ext>
            </a:extLst>
          </p:cNvPr>
          <p:cNvSpPr txBox="1"/>
          <p:nvPr/>
        </p:nvSpPr>
        <p:spPr>
          <a:xfrm>
            <a:off x="3842795" y="1909823"/>
            <a:ext cx="2253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FF00"/>
                </a:solidFill>
              </a:rPr>
              <a:t>人</a:t>
            </a:r>
            <a:r>
              <a:rPr lang="zh-CN" altLang="en-US" sz="2000">
                <a:solidFill>
                  <a:srgbClr val="FFFF00"/>
                </a:solidFill>
              </a:rPr>
              <a:t>：</a:t>
            </a:r>
            <a:r>
              <a:rPr lang="en-US" sz="2000">
                <a:solidFill>
                  <a:srgbClr val="FFFF00"/>
                </a:solidFill>
              </a:rPr>
              <a:t>控制机器人按照指令执行操作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E193D3-DB3E-F646-8DD2-5121CC8BAFF1}"/>
              </a:ext>
            </a:extLst>
          </p:cNvPr>
          <p:cNvSpPr txBox="1"/>
          <p:nvPr/>
        </p:nvSpPr>
        <p:spPr>
          <a:xfrm>
            <a:off x="3895742" y="3978681"/>
            <a:ext cx="209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FF00"/>
                </a:solidFill>
              </a:rPr>
              <a:t>纸</a:t>
            </a:r>
            <a:r>
              <a:rPr lang="zh-CN" altLang="en-US" sz="2000">
                <a:solidFill>
                  <a:srgbClr val="FFFF00"/>
                </a:solidFill>
              </a:rPr>
              <a:t>：</a:t>
            </a:r>
            <a:r>
              <a:rPr lang="en-US" sz="2000">
                <a:solidFill>
                  <a:srgbClr val="FFFF00"/>
                </a:solidFill>
              </a:rPr>
              <a:t>记录指令</a:t>
            </a:r>
          </a:p>
        </p:txBody>
      </p:sp>
      <p:pic>
        <p:nvPicPr>
          <p:cNvPr id="7170" name="Picture 2" descr="Calculator icon, cartoon style Stock Vector Image &amp; Art - Alamy">
            <a:extLst>
              <a:ext uri="{FF2B5EF4-FFF2-40B4-BE49-F238E27FC236}">
                <a16:creationId xmlns:a16="http://schemas.microsoft.com/office/drawing/2014/main" id="{52E11948-4E2C-8244-B5CA-C0999D3A0E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92"/>
          <a:stretch/>
        </p:blipFill>
        <p:spPr bwMode="auto">
          <a:xfrm>
            <a:off x="1341940" y="4264591"/>
            <a:ext cx="864082" cy="101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69BC27-7451-944C-B404-DE762254D723}"/>
              </a:ext>
            </a:extLst>
          </p:cNvPr>
          <p:cNvSpPr txBox="1"/>
          <p:nvPr/>
        </p:nvSpPr>
        <p:spPr>
          <a:xfrm>
            <a:off x="223350" y="5512007"/>
            <a:ext cx="2994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FF00"/>
                </a:solidFill>
              </a:rPr>
              <a:t>计算器</a:t>
            </a:r>
            <a:r>
              <a:rPr lang="zh-CN" altLang="en-US" sz="2000">
                <a:solidFill>
                  <a:srgbClr val="FFFF00"/>
                </a:solidFill>
              </a:rPr>
              <a:t>：</a:t>
            </a:r>
            <a:r>
              <a:rPr lang="en-US" sz="2000">
                <a:solidFill>
                  <a:srgbClr val="FFFF00"/>
                </a:solidFill>
              </a:rPr>
              <a:t>完成算术运算</a:t>
            </a:r>
          </a:p>
        </p:txBody>
      </p:sp>
      <p:pic>
        <p:nvPicPr>
          <p:cNvPr id="9218" name="Picture 2" descr="Pencil with eraser cartoon isolated 1968805 Vector Art at Vecteezy">
            <a:extLst>
              <a:ext uri="{FF2B5EF4-FFF2-40B4-BE49-F238E27FC236}">
                <a16:creationId xmlns:a16="http://schemas.microsoft.com/office/drawing/2014/main" id="{58364EA2-9BB9-E24F-8ED7-112D3EDFA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555" y="1287443"/>
            <a:ext cx="772851" cy="77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5F7AB5-A866-2A49-856E-3082C11EA5AD}"/>
              </a:ext>
            </a:extLst>
          </p:cNvPr>
          <p:cNvSpPr txBox="1"/>
          <p:nvPr/>
        </p:nvSpPr>
        <p:spPr>
          <a:xfrm>
            <a:off x="2493406" y="1094351"/>
            <a:ext cx="209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FF00"/>
                </a:solidFill>
              </a:rPr>
              <a:t>铅笔</a:t>
            </a:r>
            <a:r>
              <a:rPr lang="zh-CN" altLang="en-US" sz="2000">
                <a:solidFill>
                  <a:srgbClr val="FFFF00"/>
                </a:solidFill>
              </a:rPr>
              <a:t>：</a:t>
            </a:r>
            <a:r>
              <a:rPr lang="en-US" sz="2000">
                <a:solidFill>
                  <a:srgbClr val="FFFF00"/>
                </a:solidFill>
              </a:rPr>
              <a:t>记录指令</a:t>
            </a:r>
          </a:p>
        </p:txBody>
      </p:sp>
    </p:spTree>
    <p:extLst>
      <p:ext uri="{BB962C8B-B14F-4D97-AF65-F5344CB8AC3E}">
        <p14:creationId xmlns:p14="http://schemas.microsoft.com/office/powerpoint/2010/main" val="3515771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ngineer cartoon icon Royalty Free Vector Image">
            <a:extLst>
              <a:ext uri="{FF2B5EF4-FFF2-40B4-BE49-F238E27FC236}">
                <a16:creationId xmlns:a16="http://schemas.microsoft.com/office/drawing/2014/main" id="{F14F5811-8F73-F546-B57A-FAD0DF4356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8"/>
          <a:stretch/>
        </p:blipFill>
        <p:spPr bwMode="auto">
          <a:xfrm>
            <a:off x="1773981" y="2419110"/>
            <a:ext cx="1927725" cy="267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33 Robots ideas | robots drawing, robot art, drawing for kids">
            <a:extLst>
              <a:ext uri="{FF2B5EF4-FFF2-40B4-BE49-F238E27FC236}">
                <a16:creationId xmlns:a16="http://schemas.microsoft.com/office/drawing/2014/main" id="{2F574F41-D191-654B-B6AE-1AC085B29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279" y="2419110"/>
            <a:ext cx="1675073" cy="286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439745-A71D-8B4F-90E1-C3825D552233}"/>
              </a:ext>
            </a:extLst>
          </p:cNvPr>
          <p:cNvSpPr txBox="1"/>
          <p:nvPr/>
        </p:nvSpPr>
        <p:spPr>
          <a:xfrm>
            <a:off x="532436" y="1701479"/>
            <a:ext cx="2095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PU</a:t>
            </a:r>
          </a:p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CW</a:t>
            </a:r>
          </a:p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FW(2*3)</a:t>
            </a:r>
          </a:p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……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C7078-399F-944D-8DE0-6FFD7552A579}"/>
              </a:ext>
            </a:extLst>
          </p:cNvPr>
          <p:cNvSpPr txBox="1"/>
          <p:nvPr/>
        </p:nvSpPr>
        <p:spPr>
          <a:xfrm>
            <a:off x="3842795" y="1909823"/>
            <a:ext cx="2253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FF00"/>
                </a:solidFill>
              </a:rPr>
              <a:t>人</a:t>
            </a:r>
            <a:r>
              <a:rPr lang="zh-CN" altLang="en-US" sz="2000">
                <a:solidFill>
                  <a:srgbClr val="FFFF00"/>
                </a:solidFill>
              </a:rPr>
              <a:t>：</a:t>
            </a:r>
            <a:r>
              <a:rPr lang="en-US" sz="2000">
                <a:solidFill>
                  <a:srgbClr val="FFFF00"/>
                </a:solidFill>
              </a:rPr>
              <a:t>控制机器人按照指令执行操作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E193D3-DB3E-F646-8DD2-5121CC8BAFF1}"/>
              </a:ext>
            </a:extLst>
          </p:cNvPr>
          <p:cNvSpPr txBox="1"/>
          <p:nvPr/>
        </p:nvSpPr>
        <p:spPr>
          <a:xfrm>
            <a:off x="3895742" y="3978681"/>
            <a:ext cx="209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FF00"/>
                </a:solidFill>
              </a:rPr>
              <a:t>纸</a:t>
            </a:r>
            <a:r>
              <a:rPr lang="zh-CN" altLang="en-US" sz="2000">
                <a:solidFill>
                  <a:srgbClr val="FFFF00"/>
                </a:solidFill>
              </a:rPr>
              <a:t>：</a:t>
            </a:r>
            <a:r>
              <a:rPr lang="en-US" sz="2000">
                <a:solidFill>
                  <a:srgbClr val="FFFF00"/>
                </a:solidFill>
              </a:rPr>
              <a:t>记录指令</a:t>
            </a:r>
          </a:p>
        </p:txBody>
      </p:sp>
      <p:pic>
        <p:nvPicPr>
          <p:cNvPr id="7170" name="Picture 2" descr="Calculator icon, cartoon style Stock Vector Image &amp; Art - Alamy">
            <a:extLst>
              <a:ext uri="{FF2B5EF4-FFF2-40B4-BE49-F238E27FC236}">
                <a16:creationId xmlns:a16="http://schemas.microsoft.com/office/drawing/2014/main" id="{52E11948-4E2C-8244-B5CA-C0999D3A0E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92"/>
          <a:stretch/>
        </p:blipFill>
        <p:spPr bwMode="auto">
          <a:xfrm>
            <a:off x="1341940" y="4264591"/>
            <a:ext cx="864082" cy="101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69BC27-7451-944C-B404-DE762254D723}"/>
              </a:ext>
            </a:extLst>
          </p:cNvPr>
          <p:cNvSpPr txBox="1"/>
          <p:nvPr/>
        </p:nvSpPr>
        <p:spPr>
          <a:xfrm>
            <a:off x="223350" y="5512007"/>
            <a:ext cx="2994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FF00"/>
                </a:solidFill>
              </a:rPr>
              <a:t>计算器</a:t>
            </a:r>
            <a:r>
              <a:rPr lang="zh-CN" altLang="en-US" sz="2000">
                <a:solidFill>
                  <a:srgbClr val="FFFF00"/>
                </a:solidFill>
              </a:rPr>
              <a:t>：</a:t>
            </a:r>
            <a:r>
              <a:rPr lang="en-US" sz="2000">
                <a:solidFill>
                  <a:srgbClr val="FFFF00"/>
                </a:solidFill>
              </a:rPr>
              <a:t>完成算术运算</a:t>
            </a:r>
          </a:p>
        </p:txBody>
      </p:sp>
      <p:pic>
        <p:nvPicPr>
          <p:cNvPr id="9218" name="Picture 2" descr="Pencil with eraser cartoon isolated 1968805 Vector Art at Vecteezy">
            <a:extLst>
              <a:ext uri="{FF2B5EF4-FFF2-40B4-BE49-F238E27FC236}">
                <a16:creationId xmlns:a16="http://schemas.microsoft.com/office/drawing/2014/main" id="{58364EA2-9BB9-E24F-8ED7-112D3EDFA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555" y="1287443"/>
            <a:ext cx="772851" cy="77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5F7AB5-A866-2A49-856E-3082C11EA5AD}"/>
              </a:ext>
            </a:extLst>
          </p:cNvPr>
          <p:cNvSpPr txBox="1"/>
          <p:nvPr/>
        </p:nvSpPr>
        <p:spPr>
          <a:xfrm>
            <a:off x="2493406" y="1094351"/>
            <a:ext cx="209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FF00"/>
                </a:solidFill>
              </a:rPr>
              <a:t>铅笔</a:t>
            </a:r>
            <a:r>
              <a:rPr lang="zh-CN" altLang="en-US" sz="2000">
                <a:solidFill>
                  <a:srgbClr val="FFFF00"/>
                </a:solidFill>
              </a:rPr>
              <a:t>：</a:t>
            </a:r>
            <a:r>
              <a:rPr lang="en-US" sz="2000">
                <a:solidFill>
                  <a:srgbClr val="FFFF00"/>
                </a:solidFill>
              </a:rPr>
              <a:t>记录指令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E996E4-F665-3D49-981A-527B7A5278FE}"/>
              </a:ext>
            </a:extLst>
          </p:cNvPr>
          <p:cNvSpPr txBox="1"/>
          <p:nvPr/>
        </p:nvSpPr>
        <p:spPr>
          <a:xfrm>
            <a:off x="8376427" y="1593758"/>
            <a:ext cx="209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FF00"/>
                </a:solidFill>
              </a:rPr>
              <a:t>机器人</a:t>
            </a:r>
            <a:r>
              <a:rPr lang="zh-CN" altLang="en-US" sz="2000">
                <a:solidFill>
                  <a:srgbClr val="FFFF00"/>
                </a:solidFill>
              </a:rPr>
              <a:t>：</a:t>
            </a:r>
            <a:r>
              <a:rPr lang="en-US" sz="2000">
                <a:solidFill>
                  <a:srgbClr val="FFFF00"/>
                </a:solidFill>
              </a:rPr>
              <a:t>显示执行结果</a:t>
            </a:r>
          </a:p>
        </p:txBody>
      </p:sp>
    </p:spTree>
    <p:extLst>
      <p:ext uri="{BB962C8B-B14F-4D97-AF65-F5344CB8AC3E}">
        <p14:creationId xmlns:p14="http://schemas.microsoft.com/office/powerpoint/2010/main" val="2931808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A2B98F-F3F6-D145-AB29-C672E246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06" y="1662490"/>
            <a:ext cx="7636372" cy="45473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230000-F1FD-E84B-AB1F-8994FC5F4367}"/>
              </a:ext>
            </a:extLst>
          </p:cNvPr>
          <p:cNvSpPr txBox="1"/>
          <p:nvPr/>
        </p:nvSpPr>
        <p:spPr>
          <a:xfrm>
            <a:off x="962159" y="844954"/>
            <a:ext cx="6736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Computer Architecture(计算机系统</a:t>
            </a:r>
            <a:r>
              <a:rPr lang="zh-CN" altLang="en-US" sz="2800"/>
              <a:t> </a:t>
            </a:r>
            <a:r>
              <a:rPr lang="en-US" altLang="zh-CN" sz="2800"/>
              <a:t>)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21580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A2B98F-F3F6-D145-AB29-C672E246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06" y="1662490"/>
            <a:ext cx="7636372" cy="45473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230000-F1FD-E84B-AB1F-8994FC5F4367}"/>
              </a:ext>
            </a:extLst>
          </p:cNvPr>
          <p:cNvSpPr txBox="1"/>
          <p:nvPr/>
        </p:nvSpPr>
        <p:spPr>
          <a:xfrm>
            <a:off x="962159" y="844954"/>
            <a:ext cx="6736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Computer Architecture(计算机系统</a:t>
            </a:r>
            <a:r>
              <a:rPr lang="zh-CN" altLang="en-US" sz="2800"/>
              <a:t> </a:t>
            </a:r>
            <a:r>
              <a:rPr lang="en-US" altLang="zh-CN" sz="2800"/>
              <a:t>)</a:t>
            </a:r>
            <a:endParaRPr 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E22F95-2B23-8747-ABFE-2C02E0810684}"/>
              </a:ext>
            </a:extLst>
          </p:cNvPr>
          <p:cNvSpPr txBox="1"/>
          <p:nvPr/>
        </p:nvSpPr>
        <p:spPr>
          <a:xfrm>
            <a:off x="8299047" y="2275948"/>
            <a:ext cx="37077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Device		人</a:t>
            </a:r>
          </a:p>
          <a:p>
            <a:r>
              <a:rPr lang="en-US"/>
              <a:t>			</a:t>
            </a:r>
          </a:p>
          <a:p>
            <a:r>
              <a:rPr lang="en-US"/>
              <a:t>Control Unit		机器人</a:t>
            </a:r>
          </a:p>
          <a:p>
            <a:endParaRPr lang="en-US"/>
          </a:p>
          <a:p>
            <a:r>
              <a:rPr lang="en-US"/>
              <a:t>Arithmetic/Logic Unit	纸</a:t>
            </a:r>
          </a:p>
          <a:p>
            <a:endParaRPr lang="en-US"/>
          </a:p>
          <a:p>
            <a:r>
              <a:rPr lang="en-US"/>
              <a:t>Memory Unit		笔</a:t>
            </a:r>
          </a:p>
          <a:p>
            <a:endParaRPr lang="en-US"/>
          </a:p>
          <a:p>
            <a:r>
              <a:rPr lang="en-US"/>
              <a:t>Output Device		计算器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CE89BD-4BC7-CB4A-BE24-DF76BB5E7FB4}"/>
                  </a:ext>
                </a:extLst>
              </p14:cNvPr>
              <p14:cNvContentPartPr/>
              <p14:nvPr/>
            </p14:nvContentPartPr>
            <p14:xfrm>
              <a:off x="8511480" y="2397600"/>
              <a:ext cx="2720160" cy="2288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CE89BD-4BC7-CB4A-BE24-DF76BB5E7F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02120" y="2388240"/>
                <a:ext cx="2738880" cy="230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5686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A04D-1B49-C74C-8745-D40BCDC0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控制器</a:t>
            </a:r>
            <a:r>
              <a:rPr lang="zh-CN" altLang="en-US"/>
              <a:t>（</a:t>
            </a:r>
            <a:r>
              <a:rPr lang="en-US" altLang="zh-CN"/>
              <a:t>Controller</a:t>
            </a:r>
            <a:r>
              <a:rPr lang="zh-CN" altLang="en-US"/>
              <a:t>）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70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126E-86D5-014E-ACFF-0340EBF2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控制器</a:t>
            </a:r>
            <a:r>
              <a:rPr lang="zh-CN" altLang="en-US" sz="3600"/>
              <a:t>：协调并控制各部件按指令序列执行操作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98997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126E-86D5-014E-ACFF-0340EBF2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运算器</a:t>
            </a:r>
            <a:r>
              <a:rPr lang="zh-CN" altLang="en-US"/>
              <a:t>（</a:t>
            </a:r>
            <a:r>
              <a:rPr lang="en-US" altLang="zh-CN"/>
              <a:t>ALU</a:t>
            </a:r>
            <a:r>
              <a:rPr lang="zh-CN" altLang="en-US"/>
              <a:t>）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9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A7C5-1747-514B-A538-4C66F69D3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GET: </a:t>
            </a:r>
            <a:r>
              <a:rPr lang="zh-CN" altLang="en-US" sz="2400"/>
              <a:t>用来请求访问已被 </a:t>
            </a:r>
            <a:r>
              <a:rPr lang="en-US" sz="2400"/>
              <a:t>URI </a:t>
            </a:r>
            <a:r>
              <a:rPr lang="zh-CN" altLang="en-US" sz="2400"/>
              <a:t>识别的资源</a:t>
            </a:r>
            <a:br>
              <a:rPr lang="zh-CN" altLang="en-US" sz="2400">
                <a:effectLst/>
              </a:rPr>
            </a:br>
            <a:r>
              <a:rPr lang="en-US" sz="2400"/>
              <a:t>POST：</a:t>
            </a:r>
            <a:r>
              <a:rPr lang="zh-CN" altLang="en-US" sz="2400"/>
              <a:t>用来传输实体的主体。（主要目的并不是获取响应的主题内容）</a:t>
            </a:r>
            <a:br>
              <a:rPr lang="zh-CN" altLang="en-US" sz="2400">
                <a:effectLst/>
              </a:rPr>
            </a:br>
            <a:r>
              <a:rPr lang="en-US" sz="2400"/>
              <a:t>PUT：</a:t>
            </a:r>
            <a:r>
              <a:rPr lang="zh-CN" altLang="en-US" sz="2400"/>
              <a:t>传输文件 （存在安全问题，一般</a:t>
            </a:r>
            <a:r>
              <a:rPr lang="en-US" sz="2400"/>
              <a:t>web </a:t>
            </a:r>
            <a:r>
              <a:rPr lang="zh-CN" altLang="en-US" sz="2400"/>
              <a:t>网站不使用该方法）</a:t>
            </a:r>
            <a:br>
              <a:rPr lang="zh-CN" altLang="en-US" sz="2400">
                <a:effectLst/>
              </a:rPr>
            </a:br>
            <a:endParaRPr lang="en-US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5B1E85-935B-9642-B4EE-8D589E37A0C7}"/>
              </a:ext>
            </a:extLst>
          </p:cNvPr>
          <p:cNvSpPr/>
          <p:nvPr/>
        </p:nvSpPr>
        <p:spPr>
          <a:xfrm>
            <a:off x="653667" y="1296365"/>
            <a:ext cx="7380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effectLst/>
                <a:latin typeface="Helvetica" pitchFamily="2" charset="0"/>
              </a:rPr>
              <a:t>简述</a:t>
            </a:r>
            <a:r>
              <a:rPr lang="en-US" sz="2400">
                <a:effectLst/>
                <a:latin typeface="Helvetica" pitchFamily="2" charset="0"/>
              </a:rPr>
              <a:t>HTTP</a:t>
            </a:r>
            <a:r>
              <a:rPr lang="zh-CN" altLang="en-US" sz="2400">
                <a:effectLst/>
                <a:latin typeface="Helvetica" pitchFamily="2" charset="0"/>
              </a:rPr>
              <a:t>的</a:t>
            </a:r>
            <a:r>
              <a:rPr lang="en-US" sz="2400">
                <a:effectLst/>
                <a:latin typeface="Helvetica" pitchFamily="2" charset="0"/>
              </a:rPr>
              <a:t>GET，POST</a:t>
            </a:r>
            <a:r>
              <a:rPr lang="zh-CN" altLang="en-US" sz="2400">
                <a:effectLst/>
                <a:latin typeface="Helvetica" pitchFamily="2" charset="0"/>
              </a:rPr>
              <a:t>和</a:t>
            </a:r>
            <a:r>
              <a:rPr lang="en-US" sz="2400">
                <a:effectLst/>
                <a:latin typeface="Helvetica" pitchFamily="2" charset="0"/>
              </a:rPr>
              <a:t>PUT</a:t>
            </a:r>
            <a:r>
              <a:rPr lang="zh-CN" altLang="en-US" sz="2400">
                <a:effectLst/>
                <a:latin typeface="Helvetica" pitchFamily="2" charset="0"/>
              </a:rPr>
              <a:t>方法的功能和特点。</a:t>
            </a:r>
          </a:p>
        </p:txBody>
      </p:sp>
    </p:spTree>
    <p:extLst>
      <p:ext uri="{BB962C8B-B14F-4D97-AF65-F5344CB8AC3E}">
        <p14:creationId xmlns:p14="http://schemas.microsoft.com/office/powerpoint/2010/main" val="1170776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126E-86D5-014E-ACFF-0340EBF2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运算器</a:t>
            </a:r>
            <a:r>
              <a:rPr lang="zh-CN" altLang="en-US" sz="3600"/>
              <a:t>：完成算术和逻辑运算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465199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126E-86D5-014E-ACFF-0340EBF2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rgbClr val="4CD2E3"/>
                </a:solidFill>
              </a:rPr>
              <a:t>FW(</a:t>
            </a:r>
            <a:r>
              <a:rPr lang="en-US" altLang="zh-CN" sz="3600">
                <a:solidFill>
                  <a:srgbClr val="4CD2E3"/>
                </a:solidFill>
              </a:rPr>
              <a:t>6</a:t>
            </a:r>
            <a:r>
              <a:rPr lang="zh-CN" altLang="en-US" sz="3600">
                <a:solidFill>
                  <a:srgbClr val="4CD2E3"/>
                </a:solidFill>
              </a:rPr>
              <a:t> * </a:t>
            </a:r>
            <a:r>
              <a:rPr lang="en-US" altLang="zh-CN" sz="3600">
                <a:solidFill>
                  <a:srgbClr val="4CD2E3"/>
                </a:solidFill>
              </a:rPr>
              <a:t>0.5</a:t>
            </a:r>
            <a:r>
              <a:rPr lang="en-US" sz="3600">
                <a:solidFill>
                  <a:srgbClr val="4CD2E3"/>
                </a:solidFill>
              </a:rPr>
              <a:t>)</a:t>
            </a:r>
            <a:r>
              <a:rPr lang="zh-CN" altLang="en-US" sz="3600">
                <a:solidFill>
                  <a:srgbClr val="4CD2E3"/>
                </a:solidFill>
              </a:rPr>
              <a:t>                 </a:t>
            </a:r>
            <a:r>
              <a:rPr lang="en-US" altLang="zh-CN" sz="3600">
                <a:solidFill>
                  <a:srgbClr val="4CD2E3"/>
                </a:solidFill>
              </a:rPr>
              <a:t>FW(3)</a:t>
            </a:r>
            <a:endParaRPr lang="en-US" sz="3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581A23-D18A-B14A-BB06-0FC49F5617FB}"/>
              </a:ext>
            </a:extLst>
          </p:cNvPr>
          <p:cNvSpPr txBox="1"/>
          <p:nvPr/>
        </p:nvSpPr>
        <p:spPr>
          <a:xfrm>
            <a:off x="5980527" y="2734578"/>
            <a:ext cx="1776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运算器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C6D996-3FAD-0947-A050-0D1BC26C03B9}"/>
              </a:ext>
            </a:extLst>
          </p:cNvPr>
          <p:cNvCxnSpPr/>
          <p:nvPr/>
        </p:nvCxnSpPr>
        <p:spPr>
          <a:xfrm>
            <a:off x="5785338" y="3429000"/>
            <a:ext cx="1776047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326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126E-86D5-014E-ACFF-0340EBF2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控制器</a:t>
            </a:r>
            <a:r>
              <a:rPr lang="zh-CN" altLang="en-US" sz="3600"/>
              <a:t> </a:t>
            </a:r>
            <a:r>
              <a:rPr lang="en-US" altLang="zh-CN" sz="3600"/>
              <a:t>+</a:t>
            </a:r>
            <a:r>
              <a:rPr lang="zh-CN" altLang="en-US" sz="3600"/>
              <a:t> </a:t>
            </a:r>
            <a:r>
              <a:rPr lang="en-US" sz="3600"/>
              <a:t>运算器</a:t>
            </a:r>
            <a:r>
              <a:rPr lang="zh-CN" altLang="en-US" sz="3600"/>
              <a:t> </a:t>
            </a:r>
            <a:r>
              <a:rPr lang="en-US" altLang="zh-CN" sz="3600"/>
              <a:t>= </a:t>
            </a:r>
            <a:r>
              <a:rPr lang="zh-CN" altLang="en-US" sz="3600"/>
              <a:t>中央处理器（</a:t>
            </a:r>
            <a:r>
              <a:rPr lang="en-US" altLang="zh-CN" sz="3600"/>
              <a:t>CPU</a:t>
            </a:r>
            <a:r>
              <a:rPr lang="zh-CN" altLang="en-US" sz="3600"/>
              <a:t>）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723611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A04D-1B49-C74C-8745-D40BCDC0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存储器</a:t>
            </a:r>
            <a:r>
              <a:rPr lang="zh-CN" altLang="en-US"/>
              <a:t>（</a:t>
            </a:r>
            <a:r>
              <a:rPr lang="en-US" altLang="zh-CN"/>
              <a:t>Memory</a:t>
            </a:r>
            <a:r>
              <a:rPr lang="zh-CN" altLang="en-US"/>
              <a:t>）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12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126E-86D5-014E-ACFF-0340EBF2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存储器</a:t>
            </a:r>
            <a:r>
              <a:rPr lang="zh-CN" altLang="en-US" sz="3600"/>
              <a:t>：存放数据或程序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650602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omputer Storage Devices. What is a computer storage device? | by Nelie  munasinghe | Medium">
            <a:extLst>
              <a:ext uri="{FF2B5EF4-FFF2-40B4-BE49-F238E27FC236}">
                <a16:creationId xmlns:a16="http://schemas.microsoft.com/office/drawing/2014/main" id="{2E165BA1-FBC7-7E4B-9A4B-99CCD18AD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36" y="1440887"/>
            <a:ext cx="6438900" cy="490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E25125-3DD3-6649-931C-4D4466B4FE40}"/>
              </a:ext>
            </a:extLst>
          </p:cNvPr>
          <p:cNvSpPr txBox="1"/>
          <p:nvPr/>
        </p:nvSpPr>
        <p:spPr>
          <a:xfrm>
            <a:off x="642636" y="514913"/>
            <a:ext cx="4641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常见存储设备</a:t>
            </a:r>
          </a:p>
        </p:txBody>
      </p:sp>
    </p:spTree>
    <p:extLst>
      <p:ext uri="{BB962C8B-B14F-4D97-AF65-F5344CB8AC3E}">
        <p14:creationId xmlns:p14="http://schemas.microsoft.com/office/powerpoint/2010/main" val="3109487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A04D-1B49-C74C-8745-D40BCDC0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输入设备</a:t>
            </a:r>
            <a:r>
              <a:rPr lang="zh-CN" altLang="en-US"/>
              <a:t>（</a:t>
            </a:r>
            <a:r>
              <a:rPr lang="en-US" altLang="zh-CN"/>
              <a:t>Input</a:t>
            </a:r>
            <a:r>
              <a:rPr lang="zh-CN" altLang="en-US"/>
              <a:t>）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4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126E-86D5-014E-ACFF-0340EBF2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输入设备</a:t>
            </a:r>
            <a:r>
              <a:rPr lang="zh-CN" altLang="en-US" sz="3600"/>
              <a:t>：负责程序或数据输入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481809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Input Devices of Computer: All There is to Know">
            <a:extLst>
              <a:ext uri="{FF2B5EF4-FFF2-40B4-BE49-F238E27FC236}">
                <a16:creationId xmlns:a16="http://schemas.microsoft.com/office/drawing/2014/main" id="{CA1326DC-DD7F-A94F-83AA-AD9DC54DE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96" y="2314936"/>
            <a:ext cx="6547534" cy="349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510144-2B7F-6743-9662-CE53A58A5E15}"/>
              </a:ext>
            </a:extLst>
          </p:cNvPr>
          <p:cNvSpPr txBox="1"/>
          <p:nvPr/>
        </p:nvSpPr>
        <p:spPr>
          <a:xfrm>
            <a:off x="557996" y="1255692"/>
            <a:ext cx="4641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常见输入设备</a:t>
            </a:r>
          </a:p>
        </p:txBody>
      </p:sp>
    </p:spTree>
    <p:extLst>
      <p:ext uri="{BB962C8B-B14F-4D97-AF65-F5344CB8AC3E}">
        <p14:creationId xmlns:p14="http://schemas.microsoft.com/office/powerpoint/2010/main" val="3518638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A04D-1B49-C74C-8745-D40BCDC0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输出设备</a:t>
            </a:r>
            <a:r>
              <a:rPr lang="zh-CN" altLang="en-US"/>
              <a:t>（</a:t>
            </a:r>
            <a:r>
              <a:rPr lang="en-US" altLang="zh-CN"/>
              <a:t>Output</a:t>
            </a:r>
            <a:r>
              <a:rPr lang="zh-CN" altLang="en-US"/>
              <a:t>）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1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A3912-E486-674C-890E-C1FD68A70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/>
              <a:t>首先作为发送端的客户端在应用层 （</a:t>
            </a:r>
            <a:r>
              <a:rPr lang="en-US" sz="2400"/>
              <a:t>HTTP </a:t>
            </a:r>
            <a:r>
              <a:rPr lang="zh-CN" altLang="en-US" sz="2400"/>
              <a:t>协议）发出一个想看某个 </a:t>
            </a:r>
            <a:r>
              <a:rPr lang="en-US" sz="2400"/>
              <a:t>Web </a:t>
            </a:r>
            <a:r>
              <a:rPr lang="zh-CN" altLang="en-US" sz="2400"/>
              <a:t>页面的 </a:t>
            </a:r>
            <a:r>
              <a:rPr lang="en-US" sz="2400"/>
              <a:t>HTTP </a:t>
            </a:r>
            <a:r>
              <a:rPr lang="zh-CN" altLang="en-US" sz="2400"/>
              <a:t>请求。 接着，为了传输方便，在传输层（</a:t>
            </a:r>
            <a:r>
              <a:rPr lang="en-US" sz="2400"/>
              <a:t>TCP </a:t>
            </a:r>
            <a:r>
              <a:rPr lang="zh-CN" altLang="en-US" sz="2400"/>
              <a:t>协议）把从应用层处收到的数 据（</a:t>
            </a:r>
            <a:r>
              <a:rPr lang="en-US" sz="2400"/>
              <a:t>HTTP </a:t>
            </a:r>
            <a:r>
              <a:rPr lang="zh-CN" altLang="en-US" sz="2400"/>
              <a:t>请求报文）进行分割，并在各个报文上打上标记序号及端 口号后转发给网络层。 在网络层（</a:t>
            </a:r>
            <a:r>
              <a:rPr lang="en-US" sz="2400"/>
              <a:t>IP </a:t>
            </a:r>
            <a:r>
              <a:rPr lang="zh-CN" altLang="en-US" sz="2400"/>
              <a:t>协议），增加作为通信目的地的 </a:t>
            </a:r>
            <a:r>
              <a:rPr lang="en-US" sz="2400"/>
              <a:t>MAC </a:t>
            </a:r>
            <a:r>
              <a:rPr lang="zh-CN" altLang="en-US" sz="2400"/>
              <a:t>地址后转发给链 路层。这样一来，发往网络的通信请求就准备齐全了。 接收端的服务器在链路层接收到数据，按序往上层发送，一直到应用 层。当传输到应用层，才能算真正接收到由客户端发送过来的 </a:t>
            </a:r>
            <a:r>
              <a:rPr lang="en-US" sz="2400"/>
              <a:t>HTTP </a:t>
            </a:r>
            <a:r>
              <a:rPr lang="zh-CN" altLang="en-US" sz="2400"/>
              <a:t>请求。</a:t>
            </a:r>
            <a:endParaRPr lang="en-US" sz="2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70423F-69D0-CD47-8141-CEABE2A22597}"/>
              </a:ext>
            </a:extLst>
          </p:cNvPr>
          <p:cNvSpPr/>
          <p:nvPr/>
        </p:nvSpPr>
        <p:spPr>
          <a:xfrm>
            <a:off x="653667" y="62809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>
                <a:effectLst/>
              </a:rPr>
              <a:t>结合</a:t>
            </a:r>
            <a:r>
              <a:rPr lang="en-US" sz="2400">
                <a:effectLst/>
              </a:rPr>
              <a:t>TCP/IP</a:t>
            </a:r>
            <a:r>
              <a:rPr lang="zh-CN" altLang="en-US" sz="2400">
                <a:effectLst/>
              </a:rPr>
              <a:t>协议族和分层结构，简述其他协议与</a:t>
            </a:r>
            <a:r>
              <a:rPr lang="en-US" sz="2400">
                <a:effectLst/>
              </a:rPr>
              <a:t>HTTP</a:t>
            </a:r>
            <a:r>
              <a:rPr lang="zh-CN" altLang="en-US" sz="2400">
                <a:effectLst/>
              </a:rPr>
              <a:t>协议的关系。</a:t>
            </a:r>
          </a:p>
        </p:txBody>
      </p:sp>
    </p:spTree>
    <p:extLst>
      <p:ext uri="{BB962C8B-B14F-4D97-AF65-F5344CB8AC3E}">
        <p14:creationId xmlns:p14="http://schemas.microsoft.com/office/powerpoint/2010/main" val="1230617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126E-86D5-014E-ACFF-0340EBF2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输出设备</a:t>
            </a:r>
            <a:r>
              <a:rPr lang="zh-CN" altLang="en-US" sz="3600"/>
              <a:t>：输出执行结果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070958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Output Devices of Computer: Definition &amp; Examples - TutorialsMate">
            <a:extLst>
              <a:ext uri="{FF2B5EF4-FFF2-40B4-BE49-F238E27FC236}">
                <a16:creationId xmlns:a16="http://schemas.microsoft.com/office/drawing/2014/main" id="{87E8F20E-CBA8-7C48-AE62-1C7E3132D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39" y="2038833"/>
            <a:ext cx="76327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E72DCF-8561-DE43-A5B3-24CD11D0CED2}"/>
              </a:ext>
            </a:extLst>
          </p:cNvPr>
          <p:cNvSpPr txBox="1"/>
          <p:nvPr/>
        </p:nvSpPr>
        <p:spPr>
          <a:xfrm>
            <a:off x="951535" y="1278841"/>
            <a:ext cx="4641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常见输出设备</a:t>
            </a:r>
          </a:p>
        </p:txBody>
      </p:sp>
    </p:spTree>
    <p:extLst>
      <p:ext uri="{BB962C8B-B14F-4D97-AF65-F5344CB8AC3E}">
        <p14:creationId xmlns:p14="http://schemas.microsoft.com/office/powerpoint/2010/main" val="12108182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A2B98F-F3F6-D145-AB29-C672E246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06" y="1662490"/>
            <a:ext cx="7636372" cy="45473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230000-F1FD-E84B-AB1F-8994FC5F4367}"/>
              </a:ext>
            </a:extLst>
          </p:cNvPr>
          <p:cNvSpPr txBox="1"/>
          <p:nvPr/>
        </p:nvSpPr>
        <p:spPr>
          <a:xfrm>
            <a:off x="962159" y="844954"/>
            <a:ext cx="6736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Computer Architecture(计算机系统</a:t>
            </a:r>
            <a:r>
              <a:rPr lang="zh-CN" altLang="en-US" sz="2800"/>
              <a:t> </a:t>
            </a:r>
            <a:r>
              <a:rPr lang="en-US" altLang="zh-CN" sz="2800"/>
              <a:t>)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86719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8" name="Google Shape;568;p10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indent="0">
                  <a:buNone/>
                </a:pPr>
                <a:r>
                  <a:rPr lang="en-US" sz="2400">
                    <a:solidFill>
                      <a:schemeClr val="dk1"/>
                    </a:solidFill>
                  </a:rPr>
                  <a:t>指令</a:t>
                </a:r>
                <a:r>
                  <a:rPr lang="zh-CN" altLang="en-US" sz="2400">
                    <a:solidFill>
                      <a:schemeClr val="dk1"/>
                    </a:solidFill>
                  </a:rPr>
                  <a:t>              含义                                执行</a:t>
                </a:r>
                <a:endParaRPr lang="en-US" sz="2400">
                  <a:solidFill>
                    <a:schemeClr val="dk1"/>
                  </a:solidFill>
                </a:endParaRPr>
              </a:p>
              <a:p>
                <a:pPr marL="0" indent="0">
                  <a:buNone/>
                </a:pPr>
                <a:endParaRPr lang="en-US" sz="2400">
                  <a:solidFill>
                    <a:schemeClr val="dk1"/>
                  </a:solidFill>
                </a:endParaRPr>
              </a:p>
              <a:p>
                <a:pPr marL="0" indent="0">
                  <a:buNone/>
                </a:pPr>
                <a:r>
                  <a:rPr lang="en-US" sz="2400">
                    <a:solidFill>
                      <a:srgbClr val="4CD2E3"/>
                    </a:solidFill>
                  </a:rPr>
                  <a:t>PU</a:t>
                </a:r>
                <a:r>
                  <a:rPr lang="en-US" sz="2400">
                    <a:solidFill>
                      <a:schemeClr val="dk1"/>
                    </a:solidFill>
                  </a:rPr>
                  <a:t>		Pick Up                        </a:t>
                </a:r>
                <a:r>
                  <a:rPr lang="zh-CN" altLang="en-US" sz="2400">
                    <a:solidFill>
                      <a:schemeClr val="dk1"/>
                    </a:solidFill>
                  </a:rPr>
                  <a:t>  </a:t>
                </a:r>
                <a:r>
                  <a:rPr lang="en-US" sz="2400">
                    <a:solidFill>
                      <a:schemeClr val="dk1"/>
                    </a:solidFill>
                  </a:rPr>
                  <a:t>拿</a:t>
                </a:r>
                <a:r>
                  <a:rPr lang="en-US" sz="2400">
                    <a:solidFill>
                      <a:schemeClr val="tx1"/>
                    </a:solidFill>
                  </a:rPr>
                  <a:t>起一本书</a:t>
                </a:r>
              </a:p>
              <a:p>
                <a:pPr marL="0" indent="0"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>
                    <a:solidFill>
                      <a:srgbClr val="4CD2E3"/>
                    </a:solidFill>
                  </a:rPr>
                  <a:t>PD</a:t>
                </a:r>
                <a:r>
                  <a:rPr lang="en-US" sz="2400">
                    <a:solidFill>
                      <a:schemeClr val="dk1"/>
                    </a:solidFill>
                  </a:rPr>
                  <a:t>		Put Down                     </a:t>
                </a:r>
                <a:r>
                  <a:rPr lang="zh-CN" altLang="en-US" sz="2400">
                    <a:solidFill>
                      <a:schemeClr val="dk1"/>
                    </a:solidFill>
                  </a:rPr>
                  <a:t>  </a:t>
                </a:r>
                <a:r>
                  <a:rPr lang="en-US" sz="2400">
                    <a:solidFill>
                      <a:schemeClr val="dk1"/>
                    </a:solidFill>
                  </a:rPr>
                  <a:t>放下</a:t>
                </a:r>
                <a:r>
                  <a:rPr lang="en-US" sz="2400">
                    <a:solidFill>
                      <a:schemeClr val="tx1"/>
                    </a:solidFill>
                  </a:rPr>
                  <a:t>一本书</a:t>
                </a:r>
              </a:p>
              <a:p>
                <a:pPr marL="0" indent="0">
                  <a:spcBef>
                    <a:spcPts val="2133"/>
                  </a:spcBef>
                  <a:buNone/>
                </a:pPr>
                <a:r>
                  <a:rPr lang="en-US" sz="2400">
                    <a:solidFill>
                      <a:srgbClr val="4CD2E3"/>
                    </a:solidFill>
                  </a:rPr>
                  <a:t>FW</a:t>
                </a:r>
                <a:r>
                  <a:rPr lang="en-US" sz="2400">
                    <a:solidFill>
                      <a:schemeClr val="dk1"/>
                    </a:solidFill>
                  </a:rPr>
                  <a:t>		Forward</a:t>
                </a:r>
                <a:r>
                  <a:rPr lang="zh-CN" altLang="en-US" sz="2400">
                    <a:solidFill>
                      <a:schemeClr val="dk1"/>
                    </a:solidFill>
                  </a:rPr>
                  <a:t>                         向前走一步</a:t>
                </a:r>
                <a:endParaRPr lang="en-US" sz="2400">
                  <a:solidFill>
                    <a:schemeClr val="dk1"/>
                  </a:solidFill>
                </a:endParaRPr>
              </a:p>
              <a:p>
                <a:pPr marL="0" indent="0">
                  <a:spcBef>
                    <a:spcPts val="2133"/>
                  </a:spcBef>
                  <a:buNone/>
                </a:pPr>
                <a:r>
                  <a:rPr lang="en-US" sz="2400">
                    <a:solidFill>
                      <a:srgbClr val="4CD2E3"/>
                    </a:solidFill>
                  </a:rPr>
                  <a:t>CW</a:t>
                </a:r>
                <a:r>
                  <a:rPr lang="en-US" sz="2400">
                    <a:solidFill>
                      <a:schemeClr val="dk1"/>
                    </a:solidFill>
                  </a:rPr>
                  <a:t>		Clockwise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sz="2400" b="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zh-CN" altLang="en-US" sz="2400">
                    <a:solidFill>
                      <a:srgbClr val="666666"/>
                    </a:solidFill>
                  </a:rPr>
                  <a:t>               </a:t>
                </a:r>
                <a:r>
                  <a:rPr lang="zh-CN" altLang="en-US" sz="2400">
                    <a:solidFill>
                      <a:schemeClr val="tx1"/>
                    </a:solidFill>
                  </a:rPr>
                  <a:t>顺时针转</a:t>
                </a:r>
                <a:r>
                  <a:rPr lang="en-US" altLang="zh-CN" sz="2400">
                    <a:solidFill>
                      <a:schemeClr val="tx1"/>
                    </a:solidFill>
                  </a:rPr>
                  <a:t>90</a:t>
                </a:r>
                <a:r>
                  <a:rPr lang="zh-CN" altLang="en-US" sz="2400">
                    <a:solidFill>
                      <a:schemeClr val="tx1"/>
                    </a:solidFill>
                  </a:rPr>
                  <a:t>度</a:t>
                </a:r>
                <a:endParaRPr lang="en-US" altLang="zh-CN" sz="240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2133"/>
                  </a:spcBef>
                  <a:buNone/>
                </a:pPr>
                <a:r>
                  <a:rPr lang="en-US" sz="2400">
                    <a:solidFill>
                      <a:srgbClr val="4CD2E3"/>
                    </a:solidFill>
                  </a:rPr>
                  <a:t>NW</a:t>
                </a:r>
                <a:r>
                  <a:rPr lang="en-US" sz="2400">
                    <a:solidFill>
                      <a:schemeClr val="tx1"/>
                    </a:solidFill>
                  </a:rPr>
                  <a:t>		CounterClockWise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zh-CN" altLang="en-US" sz="2400">
                    <a:solidFill>
                      <a:schemeClr val="tx1"/>
                    </a:solidFill>
                  </a:rPr>
                  <a:t> 逆时针旋转</a:t>
                </a:r>
                <a:r>
                  <a:rPr lang="en-US" altLang="zh-CN" sz="2400">
                    <a:solidFill>
                      <a:schemeClr val="tx1"/>
                    </a:solidFill>
                  </a:rPr>
                  <a:t>90</a:t>
                </a:r>
                <a:r>
                  <a:rPr lang="zh-CN" altLang="en-US" sz="2400">
                    <a:solidFill>
                      <a:schemeClr val="tx1"/>
                    </a:solidFill>
                  </a:rPr>
                  <a:t>度</a:t>
                </a:r>
                <a:endParaRPr lang="en-US" altLang="zh-CN" sz="2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8" name="Google Shape;568;p10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  <a:blipFill>
                <a:blip r:embed="rId3"/>
                <a:stretch>
                  <a:fillRect l="-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42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8" name="Google Shape;568;p10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indent="0">
                  <a:buNone/>
                </a:pPr>
                <a:r>
                  <a:rPr lang="en-US" sz="2400">
                    <a:solidFill>
                      <a:schemeClr val="dk1"/>
                    </a:solidFill>
                  </a:rPr>
                  <a:t>指令</a:t>
                </a:r>
                <a:r>
                  <a:rPr lang="zh-CN" altLang="en-US" sz="2400">
                    <a:solidFill>
                      <a:schemeClr val="dk1"/>
                    </a:solidFill>
                  </a:rPr>
                  <a:t>              含义                              执行</a:t>
                </a:r>
                <a:endParaRPr lang="en-US" sz="2400">
                  <a:solidFill>
                    <a:schemeClr val="dk1"/>
                  </a:solidFill>
                </a:endParaRPr>
              </a:p>
              <a:p>
                <a:pPr marL="0" indent="0">
                  <a:buNone/>
                </a:pPr>
                <a:endParaRPr lang="en-US" sz="2400">
                  <a:solidFill>
                    <a:schemeClr val="dk1"/>
                  </a:solidFill>
                </a:endParaRPr>
              </a:p>
              <a:p>
                <a:pPr marL="0" indent="0">
                  <a:buNone/>
                </a:pPr>
                <a:r>
                  <a:rPr lang="en-US" sz="2400">
                    <a:solidFill>
                      <a:schemeClr val="bg1"/>
                    </a:solidFill>
                  </a:rPr>
                  <a:t>PU</a:t>
                </a:r>
                <a:r>
                  <a:rPr lang="en-US" altLang="zh-CN" sz="2400">
                    <a:solidFill>
                      <a:schemeClr val="bg1"/>
                    </a:solidFill>
                  </a:rPr>
                  <a:t>1</a:t>
                </a:r>
                <a:r>
                  <a:rPr lang="en-US" sz="2400">
                    <a:solidFill>
                      <a:schemeClr val="bg1"/>
                    </a:solidFill>
                  </a:rPr>
                  <a:t>		Pick Up                        拿起一本书</a:t>
                </a:r>
              </a:p>
              <a:p>
                <a:pPr marL="0" indent="0">
                  <a:buNone/>
                </a:pPr>
                <a:endParaRPr lang="en-US" sz="240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2400">
                    <a:solidFill>
                      <a:schemeClr val="bg1"/>
                    </a:solidFill>
                  </a:rPr>
                  <a:t>PD</a:t>
                </a:r>
                <a:r>
                  <a:rPr lang="en-US" altLang="zh-CN" sz="2400">
                    <a:solidFill>
                      <a:schemeClr val="bg1"/>
                    </a:solidFill>
                  </a:rPr>
                  <a:t>1</a:t>
                </a:r>
                <a:r>
                  <a:rPr lang="en-US" sz="2400">
                    <a:solidFill>
                      <a:schemeClr val="bg1"/>
                    </a:solidFill>
                  </a:rPr>
                  <a:t>		Put Down                     放下一本书</a:t>
                </a:r>
              </a:p>
              <a:p>
                <a:pPr marL="0" indent="0">
                  <a:spcBef>
                    <a:spcPts val="2133"/>
                  </a:spcBef>
                  <a:buNone/>
                </a:pPr>
                <a:r>
                  <a:rPr lang="en-US" sz="2400">
                    <a:solidFill>
                      <a:srgbClr val="4CD2E3"/>
                    </a:solidFill>
                  </a:rPr>
                  <a:t>FW(x)	</a:t>
                </a:r>
                <a:r>
                  <a:rPr lang="en-US" sz="2400">
                    <a:solidFill>
                      <a:schemeClr val="dk1"/>
                    </a:solidFill>
                  </a:rPr>
                  <a:t>	Forward</a:t>
                </a:r>
                <a:r>
                  <a:rPr lang="zh-CN" altLang="en-US" sz="240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2400">
                    <a:solidFill>
                      <a:schemeClr val="dk1"/>
                    </a:solidFill>
                  </a:rPr>
                  <a:t>x steps</a:t>
                </a:r>
                <a:r>
                  <a:rPr lang="zh-CN" altLang="en-US" sz="2400">
                    <a:solidFill>
                      <a:schemeClr val="dk1"/>
                    </a:solidFill>
                  </a:rPr>
                  <a:t>           向前走</a:t>
                </a:r>
                <a:r>
                  <a:rPr lang="en-US" altLang="zh-CN" sz="2400">
                    <a:solidFill>
                      <a:schemeClr val="dk1"/>
                    </a:solidFill>
                  </a:rPr>
                  <a:t>x</a:t>
                </a:r>
                <a:r>
                  <a:rPr lang="zh-CN" altLang="en-US" sz="2400">
                    <a:solidFill>
                      <a:schemeClr val="dk1"/>
                    </a:solidFill>
                  </a:rPr>
                  <a:t>步</a:t>
                </a:r>
              </a:p>
              <a:p>
                <a:pPr marL="0" indent="0">
                  <a:spcBef>
                    <a:spcPts val="2133"/>
                  </a:spcBef>
                  <a:buNone/>
                </a:pPr>
                <a:r>
                  <a:rPr lang="en-US" sz="2400">
                    <a:solidFill>
                      <a:schemeClr val="bg1"/>
                    </a:solidFill>
                  </a:rPr>
                  <a:t>CW</a:t>
                </a:r>
                <a:r>
                  <a:rPr lang="en-US" altLang="zh-CN" sz="2400">
                    <a:solidFill>
                      <a:schemeClr val="bg1"/>
                    </a:solidFill>
                  </a:rPr>
                  <a:t>90</a:t>
                </a:r>
                <a:r>
                  <a:rPr lang="en-US" sz="2400">
                    <a:solidFill>
                      <a:schemeClr val="bg1"/>
                    </a:solidFill>
                  </a:rPr>
                  <a:t>		Clockwise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zh-CN" altLang="en-US" sz="2400">
                    <a:solidFill>
                      <a:schemeClr val="bg1"/>
                    </a:solidFill>
                  </a:rPr>
                  <a:t>             顺时针转</a:t>
                </a:r>
                <a:r>
                  <a:rPr lang="en-US" altLang="zh-CN" sz="2400">
                    <a:solidFill>
                      <a:schemeClr val="bg1"/>
                    </a:solidFill>
                  </a:rPr>
                  <a:t>90</a:t>
                </a:r>
                <a:r>
                  <a:rPr lang="zh-CN" altLang="en-US" sz="2400">
                    <a:solidFill>
                      <a:schemeClr val="bg1"/>
                    </a:solidFill>
                  </a:rPr>
                  <a:t>度</a:t>
                </a:r>
                <a:endParaRPr lang="ar-AE" sz="2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68" name="Google Shape;568;p10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  <a:blipFill>
                <a:blip r:embed="rId3"/>
                <a:stretch>
                  <a:fillRect l="-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1490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8" name="Google Shape;568;p10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indent="0">
                  <a:buNone/>
                </a:pPr>
                <a:r>
                  <a:rPr lang="en-US" sz="2400">
                    <a:solidFill>
                      <a:schemeClr val="dk1"/>
                    </a:solidFill>
                  </a:rPr>
                  <a:t>指令</a:t>
                </a:r>
                <a:r>
                  <a:rPr lang="zh-CN" altLang="en-US" sz="2400">
                    <a:solidFill>
                      <a:schemeClr val="dk1"/>
                    </a:solidFill>
                  </a:rPr>
                  <a:t>              含义                              执行</a:t>
                </a:r>
                <a:endParaRPr lang="en-US" sz="2400">
                  <a:solidFill>
                    <a:schemeClr val="dk1"/>
                  </a:solidFill>
                </a:endParaRPr>
              </a:p>
              <a:p>
                <a:pPr marL="0" indent="0">
                  <a:buNone/>
                </a:pPr>
                <a:endParaRPr lang="en-US" sz="2400">
                  <a:solidFill>
                    <a:schemeClr val="dk1"/>
                  </a:solidFill>
                </a:endParaRPr>
              </a:p>
              <a:p>
                <a:pPr marL="0" indent="0">
                  <a:buNone/>
                </a:pPr>
                <a:r>
                  <a:rPr lang="en-US" sz="2400">
                    <a:solidFill>
                      <a:schemeClr val="bg1"/>
                    </a:solidFill>
                  </a:rPr>
                  <a:t>PU</a:t>
                </a:r>
                <a:r>
                  <a:rPr lang="en-US" altLang="zh-CN" sz="2400">
                    <a:solidFill>
                      <a:schemeClr val="bg1"/>
                    </a:solidFill>
                  </a:rPr>
                  <a:t>1</a:t>
                </a:r>
                <a:r>
                  <a:rPr lang="en-US" sz="2400">
                    <a:solidFill>
                      <a:schemeClr val="bg1"/>
                    </a:solidFill>
                  </a:rPr>
                  <a:t>		Pick Up                        拿起一本书</a:t>
                </a:r>
              </a:p>
              <a:p>
                <a:pPr marL="0" indent="0">
                  <a:buNone/>
                </a:pPr>
                <a:endParaRPr lang="en-US" sz="240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2400">
                    <a:solidFill>
                      <a:schemeClr val="bg1"/>
                    </a:solidFill>
                  </a:rPr>
                  <a:t>PD</a:t>
                </a:r>
                <a:r>
                  <a:rPr lang="en-US" altLang="zh-CN" sz="2400">
                    <a:solidFill>
                      <a:schemeClr val="bg1"/>
                    </a:solidFill>
                  </a:rPr>
                  <a:t>1</a:t>
                </a:r>
                <a:r>
                  <a:rPr lang="en-US" sz="2400">
                    <a:solidFill>
                      <a:schemeClr val="bg1"/>
                    </a:solidFill>
                  </a:rPr>
                  <a:t>		Put Down                     放下一本书</a:t>
                </a:r>
              </a:p>
              <a:p>
                <a:pPr marL="0" indent="0">
                  <a:spcBef>
                    <a:spcPts val="2133"/>
                  </a:spcBef>
                  <a:buNone/>
                </a:pPr>
                <a:r>
                  <a:rPr lang="en-US" sz="2400">
                    <a:solidFill>
                      <a:srgbClr val="4CD2E3"/>
                    </a:solidFill>
                  </a:rPr>
                  <a:t>FW(x)	</a:t>
                </a:r>
                <a:r>
                  <a:rPr lang="en-US" sz="2400">
                    <a:solidFill>
                      <a:schemeClr val="dk1"/>
                    </a:solidFill>
                  </a:rPr>
                  <a:t>	Forward</a:t>
                </a:r>
                <a:r>
                  <a:rPr lang="zh-CN" altLang="en-US" sz="240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2400">
                    <a:solidFill>
                      <a:schemeClr val="dk1"/>
                    </a:solidFill>
                  </a:rPr>
                  <a:t>x steps</a:t>
                </a:r>
                <a:r>
                  <a:rPr lang="zh-CN" altLang="en-US" sz="2400">
                    <a:solidFill>
                      <a:schemeClr val="dk1"/>
                    </a:solidFill>
                  </a:rPr>
                  <a:t>           向前走</a:t>
                </a:r>
                <a:r>
                  <a:rPr lang="en-US" altLang="zh-CN" sz="2400">
                    <a:solidFill>
                      <a:schemeClr val="dk1"/>
                    </a:solidFill>
                  </a:rPr>
                  <a:t>x</a:t>
                </a:r>
                <a:r>
                  <a:rPr lang="zh-CN" altLang="en-US" sz="2400">
                    <a:solidFill>
                      <a:schemeClr val="dk1"/>
                    </a:solidFill>
                  </a:rPr>
                  <a:t>步</a:t>
                </a:r>
              </a:p>
              <a:p>
                <a:pPr marL="0" indent="0">
                  <a:spcBef>
                    <a:spcPts val="2133"/>
                  </a:spcBef>
                  <a:buNone/>
                </a:pPr>
                <a:r>
                  <a:rPr lang="en-US" sz="2400">
                    <a:solidFill>
                      <a:schemeClr val="bg1"/>
                    </a:solidFill>
                  </a:rPr>
                  <a:t>CW</a:t>
                </a:r>
                <a:r>
                  <a:rPr lang="en-US" altLang="zh-CN" sz="2400">
                    <a:solidFill>
                      <a:schemeClr val="bg1"/>
                    </a:solidFill>
                  </a:rPr>
                  <a:t>90</a:t>
                </a:r>
                <a:r>
                  <a:rPr lang="en-US" sz="2400">
                    <a:solidFill>
                      <a:schemeClr val="bg1"/>
                    </a:solidFill>
                  </a:rPr>
                  <a:t>		Clockwise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zh-CN" altLang="en-US" sz="2400">
                    <a:solidFill>
                      <a:schemeClr val="bg1"/>
                    </a:solidFill>
                  </a:rPr>
                  <a:t>             顺时针转</a:t>
                </a:r>
                <a:r>
                  <a:rPr lang="en-US" altLang="zh-CN" sz="2400">
                    <a:solidFill>
                      <a:schemeClr val="bg1"/>
                    </a:solidFill>
                  </a:rPr>
                  <a:t>90</a:t>
                </a:r>
                <a:r>
                  <a:rPr lang="zh-CN" altLang="en-US" sz="2400">
                    <a:solidFill>
                      <a:schemeClr val="bg1"/>
                    </a:solidFill>
                  </a:rPr>
                  <a:t>度</a:t>
                </a:r>
                <a:endParaRPr lang="ar-AE" sz="2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68" name="Google Shape;568;p10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  <a:blipFill>
                <a:blip r:embed="rId3"/>
                <a:stretch>
                  <a:fillRect l="-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6855847-0D03-1D4D-A670-BE1B1AF9D326}"/>
              </a:ext>
            </a:extLst>
          </p:cNvPr>
          <p:cNvSpPr txBox="1"/>
          <p:nvPr/>
        </p:nvSpPr>
        <p:spPr>
          <a:xfrm>
            <a:off x="7784692" y="3814233"/>
            <a:ext cx="39917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FF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例如</a:t>
            </a:r>
            <a:r>
              <a:rPr lang="zh-CN" altLang="en-US" sz="2400">
                <a:solidFill>
                  <a:srgbClr val="FFFF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：</a:t>
            </a:r>
            <a:endParaRPr lang="en-US" altLang="zh-CN" sz="2400">
              <a:solidFill>
                <a:srgbClr val="FFFF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sz="2400">
              <a:solidFill>
                <a:srgbClr val="FFFF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en-US" sz="2400">
                <a:solidFill>
                  <a:srgbClr val="FFFF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FW(1)</a:t>
            </a:r>
            <a:r>
              <a:rPr lang="zh-CN" altLang="en-US" sz="2400">
                <a:solidFill>
                  <a:srgbClr val="FFFF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：向前走</a:t>
            </a:r>
            <a:r>
              <a:rPr lang="en-US" altLang="zh-CN" sz="2400">
                <a:solidFill>
                  <a:srgbClr val="FFFF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zh-CN" altLang="en-US" sz="2400">
                <a:solidFill>
                  <a:srgbClr val="FFFF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步</a:t>
            </a:r>
            <a:endParaRPr lang="en-US" altLang="zh-CN" sz="2400">
              <a:solidFill>
                <a:srgbClr val="FFFF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sz="2400">
              <a:solidFill>
                <a:srgbClr val="FFFF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en-US" sz="2400">
                <a:solidFill>
                  <a:srgbClr val="FFFF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FW(2)</a:t>
            </a:r>
            <a:r>
              <a:rPr lang="zh-CN" altLang="en-US" sz="2400">
                <a:solidFill>
                  <a:srgbClr val="FFFF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：</a:t>
            </a:r>
            <a:r>
              <a:rPr lang="en-US" sz="2400">
                <a:solidFill>
                  <a:srgbClr val="FFFF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向前走</a:t>
            </a:r>
            <a:r>
              <a:rPr lang="en-US" altLang="zh-CN" sz="2400">
                <a:solidFill>
                  <a:srgbClr val="FFFF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2</a:t>
            </a:r>
            <a:r>
              <a:rPr lang="zh-CN" altLang="en-US" sz="2400">
                <a:solidFill>
                  <a:srgbClr val="FFFF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步</a:t>
            </a:r>
            <a:endParaRPr lang="en-US" altLang="zh-CN" sz="2400">
              <a:solidFill>
                <a:srgbClr val="FFFF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15145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126E-86D5-014E-ACFF-0340EBF2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rgbClr val="4CD2E3"/>
                </a:solidFill>
              </a:rPr>
              <a:t>FW(</a:t>
            </a:r>
            <a:r>
              <a:rPr lang="en-US" altLang="zh-CN" sz="3600">
                <a:solidFill>
                  <a:srgbClr val="4CD2E3"/>
                </a:solidFill>
              </a:rPr>
              <a:t>6</a:t>
            </a:r>
            <a:r>
              <a:rPr lang="zh-CN" altLang="en-US" sz="3600">
                <a:solidFill>
                  <a:srgbClr val="4CD2E3"/>
                </a:solidFill>
              </a:rPr>
              <a:t> * </a:t>
            </a:r>
            <a:r>
              <a:rPr lang="en-US" altLang="zh-CN" sz="3600">
                <a:solidFill>
                  <a:srgbClr val="4CD2E3"/>
                </a:solidFill>
              </a:rPr>
              <a:t>0.5</a:t>
            </a:r>
            <a:r>
              <a:rPr lang="en-US" sz="3600">
                <a:solidFill>
                  <a:srgbClr val="4CD2E3"/>
                </a:solidFill>
              </a:rPr>
              <a:t>)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6066131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THAT’S ALL FOR TODAY</a:t>
            </a: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46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/>
              <a:t>信息技术</a:t>
            </a:r>
            <a:endParaRPr dirty="0"/>
          </a:p>
        </p:txBody>
      </p:sp>
      <p:pic>
        <p:nvPicPr>
          <p:cNvPr id="5" name="Picture 4" descr="long_logo">
            <a:extLst>
              <a:ext uri="{FF2B5EF4-FFF2-40B4-BE49-F238E27FC236}">
                <a16:creationId xmlns:a16="http://schemas.microsoft.com/office/drawing/2014/main" id="{D7082FA4-023F-4A47-9496-5C807BF43E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4" y="368934"/>
            <a:ext cx="3517979" cy="9144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D7B912-E28C-F84B-8AB1-11DBDC74C0B0}"/>
              </a:ext>
            </a:extLst>
          </p:cNvPr>
          <p:cNvSpPr txBox="1"/>
          <p:nvPr/>
        </p:nvSpPr>
        <p:spPr>
          <a:xfrm>
            <a:off x="3463590" y="4259484"/>
            <a:ext cx="5264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FFFF00"/>
                </a:solidFill>
              </a:rPr>
              <a:t>计算机硬件系统</a:t>
            </a:r>
          </a:p>
        </p:txBody>
      </p:sp>
    </p:spTree>
    <p:extLst>
      <p:ext uri="{BB962C8B-B14F-4D97-AF65-F5344CB8AC3E}">
        <p14:creationId xmlns:p14="http://schemas.microsoft.com/office/powerpoint/2010/main" val="3272513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8B715817-6E4C-8046-8B35-3D261531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154" y="0"/>
            <a:ext cx="307251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2" descr="计算机五大单元-子时年华-51CTO博客">
            <a:extLst>
              <a:ext uri="{FF2B5EF4-FFF2-40B4-BE49-F238E27FC236}">
                <a16:creationId xmlns:a16="http://schemas.microsoft.com/office/drawing/2014/main" id="{27364BED-0D5E-5044-90AD-45BF474F6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046" y="0"/>
            <a:ext cx="8742484" cy="683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52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8" name="Google Shape;568;p10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indent="0">
                  <a:buNone/>
                </a:pPr>
                <a:r>
                  <a:rPr lang="en-US" sz="2400">
                    <a:solidFill>
                      <a:schemeClr val="dk1"/>
                    </a:solidFill>
                  </a:rPr>
                  <a:t>指令</a:t>
                </a:r>
                <a:r>
                  <a:rPr lang="zh-CN" altLang="en-US" sz="2400">
                    <a:solidFill>
                      <a:schemeClr val="dk1"/>
                    </a:solidFill>
                  </a:rPr>
                  <a:t>              含义                               执行</a:t>
                </a:r>
                <a:endParaRPr lang="en-US" sz="2400">
                  <a:solidFill>
                    <a:schemeClr val="dk1"/>
                  </a:solidFill>
                </a:endParaRPr>
              </a:p>
              <a:p>
                <a:pPr marL="0" indent="0">
                  <a:buNone/>
                </a:pPr>
                <a:endParaRPr lang="en-US" sz="2400">
                  <a:solidFill>
                    <a:schemeClr val="dk1"/>
                  </a:solidFill>
                </a:endParaRPr>
              </a:p>
              <a:p>
                <a:pPr marL="0" indent="0">
                  <a:buNone/>
                </a:pPr>
                <a:r>
                  <a:rPr lang="en-US" sz="2400">
                    <a:solidFill>
                      <a:srgbClr val="4CD2E3"/>
                    </a:solidFill>
                  </a:rPr>
                  <a:t>PU</a:t>
                </a:r>
                <a:r>
                  <a:rPr lang="en-US" sz="2400">
                    <a:solidFill>
                      <a:schemeClr val="dk1"/>
                    </a:solidFill>
                  </a:rPr>
                  <a:t>		Pick Up                       </a:t>
                </a:r>
                <a:r>
                  <a:rPr lang="zh-CN" altLang="en-US" sz="2400">
                    <a:solidFill>
                      <a:schemeClr val="dk1"/>
                    </a:solidFill>
                  </a:rPr>
                  <a:t> </a:t>
                </a:r>
                <a:r>
                  <a:rPr lang="en-US" sz="2400">
                    <a:solidFill>
                      <a:schemeClr val="dk1"/>
                    </a:solidFill>
                  </a:rPr>
                  <a:t> 拿</a:t>
                </a:r>
                <a:r>
                  <a:rPr lang="en-US" sz="2400">
                    <a:solidFill>
                      <a:schemeClr val="tx1"/>
                    </a:solidFill>
                  </a:rPr>
                  <a:t>起一本书</a:t>
                </a:r>
              </a:p>
              <a:p>
                <a:pPr marL="0" indent="0"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>
                    <a:solidFill>
                      <a:srgbClr val="4CD2E3"/>
                    </a:solidFill>
                  </a:rPr>
                  <a:t>PD</a:t>
                </a:r>
                <a:r>
                  <a:rPr lang="en-US" sz="2400">
                    <a:solidFill>
                      <a:schemeClr val="dk1"/>
                    </a:solidFill>
                  </a:rPr>
                  <a:t>		Put Down                     </a:t>
                </a:r>
                <a:r>
                  <a:rPr lang="zh-CN" altLang="en-US" sz="2400">
                    <a:solidFill>
                      <a:schemeClr val="dk1"/>
                    </a:solidFill>
                  </a:rPr>
                  <a:t> </a:t>
                </a:r>
                <a:r>
                  <a:rPr lang="en-US" sz="2400">
                    <a:solidFill>
                      <a:schemeClr val="dk1"/>
                    </a:solidFill>
                  </a:rPr>
                  <a:t>放下</a:t>
                </a:r>
                <a:r>
                  <a:rPr lang="en-US" sz="2400">
                    <a:solidFill>
                      <a:schemeClr val="tx1"/>
                    </a:solidFill>
                  </a:rPr>
                  <a:t>一本书</a:t>
                </a:r>
              </a:p>
              <a:p>
                <a:pPr marL="0" indent="0"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>
                    <a:solidFill>
                      <a:srgbClr val="4CD2E3"/>
                    </a:solidFill>
                  </a:rPr>
                  <a:t>FW(x)</a:t>
                </a:r>
                <a:r>
                  <a:rPr lang="en-US" sz="2400">
                    <a:solidFill>
                      <a:schemeClr val="dk1"/>
                    </a:solidFill>
                  </a:rPr>
                  <a:t>		Forward</a:t>
                </a:r>
                <a:r>
                  <a:rPr lang="zh-CN" altLang="en-US" sz="2400">
                    <a:solidFill>
                      <a:schemeClr val="dk1"/>
                    </a:solidFill>
                  </a:rPr>
                  <a:t>                        向前走</a:t>
                </a:r>
                <a:r>
                  <a:rPr lang="en-US" altLang="zh-CN" sz="2400">
                    <a:solidFill>
                      <a:schemeClr val="dk1"/>
                    </a:solidFill>
                  </a:rPr>
                  <a:t>x</a:t>
                </a:r>
                <a:r>
                  <a:rPr lang="zh-CN" altLang="en-US" sz="2400">
                    <a:solidFill>
                      <a:schemeClr val="dk1"/>
                    </a:solidFill>
                  </a:rPr>
                  <a:t>步</a:t>
                </a:r>
                <a:endParaRPr lang="en-US" altLang="zh-CN" sz="2400">
                  <a:solidFill>
                    <a:schemeClr val="dk1"/>
                  </a:solidFill>
                </a:endParaRPr>
              </a:p>
              <a:p>
                <a:pPr marL="0" indent="0">
                  <a:buNone/>
                </a:pPr>
                <a:endParaRPr lang="en-US" sz="2400">
                  <a:solidFill>
                    <a:schemeClr val="dk1"/>
                  </a:solidFill>
                </a:endParaRPr>
              </a:p>
              <a:p>
                <a:pPr marL="0" indent="0">
                  <a:buNone/>
                </a:pPr>
                <a:r>
                  <a:rPr lang="en-US" sz="2400">
                    <a:solidFill>
                      <a:srgbClr val="4CD2E3"/>
                    </a:solidFill>
                  </a:rPr>
                  <a:t>CW	</a:t>
                </a:r>
                <a:r>
                  <a:rPr lang="en-US" sz="2400">
                    <a:solidFill>
                      <a:schemeClr val="dk1"/>
                    </a:solidFill>
                  </a:rPr>
                  <a:t>	Clockwise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sz="2400" b="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zh-CN" altLang="en-US" sz="2400">
                    <a:solidFill>
                      <a:srgbClr val="666666"/>
                    </a:solidFill>
                  </a:rPr>
                  <a:t>              </a:t>
                </a:r>
                <a:r>
                  <a:rPr lang="zh-CN" altLang="en-US" sz="2400">
                    <a:solidFill>
                      <a:schemeClr val="tx1"/>
                    </a:solidFill>
                  </a:rPr>
                  <a:t>顺时针转</a:t>
                </a:r>
                <a:r>
                  <a:rPr lang="en-US" altLang="zh-CN" sz="2400">
                    <a:solidFill>
                      <a:schemeClr val="tx1"/>
                    </a:solidFill>
                  </a:rPr>
                  <a:t>90</a:t>
                </a:r>
                <a:r>
                  <a:rPr lang="zh-CN" altLang="en-US" sz="2400">
                    <a:solidFill>
                      <a:schemeClr val="tx1"/>
                    </a:solidFill>
                  </a:rPr>
                  <a:t>度</a:t>
                </a:r>
                <a:endParaRPr lang="en-US" altLang="zh-CN" sz="240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>
                    <a:solidFill>
                      <a:srgbClr val="4CD2E3"/>
                    </a:solidFill>
                  </a:rPr>
                  <a:t>NW</a:t>
                </a:r>
                <a:r>
                  <a:rPr lang="en-US" sz="2400">
                    <a:solidFill>
                      <a:schemeClr val="tx1"/>
                    </a:solidFill>
                  </a:rPr>
                  <a:t>		CounterClockWise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zh-CN" altLang="en-US" sz="2400">
                    <a:solidFill>
                      <a:schemeClr val="tx1"/>
                    </a:solidFill>
                  </a:rPr>
                  <a:t> 逆时针旋转</a:t>
                </a:r>
                <a:r>
                  <a:rPr lang="en-US" altLang="zh-CN" sz="2400">
                    <a:solidFill>
                      <a:schemeClr val="tx1"/>
                    </a:solidFill>
                  </a:rPr>
                  <a:t>90</a:t>
                </a:r>
                <a:r>
                  <a:rPr lang="zh-CN" altLang="en-US" sz="2400">
                    <a:solidFill>
                      <a:schemeClr val="tx1"/>
                    </a:solidFill>
                  </a:rPr>
                  <a:t>度</a:t>
                </a:r>
                <a:endParaRPr lang="en-US" altLang="zh-CN" sz="240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ar-AE" sz="2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8" name="Google Shape;568;p10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  <a:blipFill>
                <a:blip r:embed="rId3"/>
                <a:stretch>
                  <a:fillRect l="-558" t="-6667" b="-8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60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0A4241-89EE-334E-8C52-74BA1286B8AA}"/>
              </a:ext>
            </a:extLst>
          </p:cNvPr>
          <p:cNvSpPr/>
          <p:nvPr/>
        </p:nvSpPr>
        <p:spPr>
          <a:xfrm>
            <a:off x="8427459" y="1982642"/>
            <a:ext cx="6096000" cy="144635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rgbClr val="ADADAD"/>
              </a:buClr>
              <a:buSzPts val="1800"/>
            </a:pPr>
            <a:r>
              <a:rPr lang="en-US" sz="2933" ker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1   PU</a:t>
            </a:r>
          </a:p>
          <a:p>
            <a:pPr lvl="0">
              <a:buClr>
                <a:srgbClr val="ADADAD"/>
              </a:buClr>
              <a:buSzPts val="1800"/>
            </a:pPr>
            <a:r>
              <a:rPr lang="en-US" sz="2933" ker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zh-CN" altLang="en-US" sz="2933" ker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altLang="zh-CN" sz="2933" ker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CW</a:t>
            </a:r>
            <a:r>
              <a:rPr lang="en-US" sz="2933" ker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>
              <a:buClr>
                <a:srgbClr val="ADADAD"/>
              </a:buClr>
              <a:buSzPts val="1800"/>
            </a:pPr>
            <a:r>
              <a:rPr lang="en-US" sz="2933" ker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3   FW(1)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568;p103">
                <a:extLst>
                  <a:ext uri="{FF2B5EF4-FFF2-40B4-BE49-F238E27FC236}">
                    <a16:creationId xmlns:a16="http://schemas.microsoft.com/office/drawing/2014/main" id="{4D4D67BD-34C2-0644-9718-92C33C6151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8000" y="1689033"/>
                <a:ext cx="7626876" cy="455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609585" marR="0" lvl="0" indent="-457189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Arial"/>
                  <a:buChar char="●"/>
                  <a:defRPr sz="1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1219170" marR="0" lvl="1" indent="-423323" algn="l" rtl="0">
                  <a:lnSpc>
                    <a:spcPct val="115000"/>
                  </a:lnSpc>
                  <a:spcBef>
                    <a:spcPts val="2133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Arial"/>
                  <a:buChar char="○"/>
                  <a:defRPr sz="1867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828754" marR="0" lvl="2" indent="-423323" algn="l" rtl="0">
                  <a:lnSpc>
                    <a:spcPct val="115000"/>
                  </a:lnSpc>
                  <a:spcBef>
                    <a:spcPts val="2133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Arial"/>
                  <a:buChar char="■"/>
                  <a:defRPr sz="1867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2438339" marR="0" lvl="3" indent="-423323" algn="l" rtl="0">
                  <a:lnSpc>
                    <a:spcPct val="115000"/>
                  </a:lnSpc>
                  <a:spcBef>
                    <a:spcPts val="2133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Arial"/>
                  <a:buChar char="●"/>
                  <a:defRPr sz="1867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3047924" marR="0" lvl="4" indent="-423323" algn="l" rtl="0">
                  <a:lnSpc>
                    <a:spcPct val="115000"/>
                  </a:lnSpc>
                  <a:spcBef>
                    <a:spcPts val="2133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Arial"/>
                  <a:buChar char="○"/>
                  <a:defRPr sz="1867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3657509" marR="0" lvl="5" indent="-423323" algn="l" rtl="0">
                  <a:lnSpc>
                    <a:spcPct val="115000"/>
                  </a:lnSpc>
                  <a:spcBef>
                    <a:spcPts val="2133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Arial"/>
                  <a:buChar char="■"/>
                  <a:defRPr sz="1867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4267093" marR="0" lvl="6" indent="-423323" algn="l" rtl="0">
                  <a:lnSpc>
                    <a:spcPct val="115000"/>
                  </a:lnSpc>
                  <a:spcBef>
                    <a:spcPts val="2133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Arial"/>
                  <a:buChar char="●"/>
                  <a:defRPr sz="1867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4876678" marR="0" lvl="7" indent="-423323" algn="l" rtl="0">
                  <a:lnSpc>
                    <a:spcPct val="115000"/>
                  </a:lnSpc>
                  <a:spcBef>
                    <a:spcPts val="2133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Arial"/>
                  <a:buChar char="○"/>
                  <a:defRPr sz="1867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5486263" marR="0" lvl="8" indent="-423323" algn="l" rtl="0">
                  <a:lnSpc>
                    <a:spcPct val="115000"/>
                  </a:lnSpc>
                  <a:spcBef>
                    <a:spcPts val="2133"/>
                  </a:spcBef>
                  <a:spcAft>
                    <a:spcPts val="2133"/>
                  </a:spcAft>
                  <a:buClr>
                    <a:schemeClr val="lt2"/>
                  </a:buClr>
                  <a:buSzPts val="1400"/>
                  <a:buFont typeface="Arial"/>
                  <a:buChar char="■"/>
                  <a:defRPr sz="1867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400" kern="0">
                    <a:solidFill>
                      <a:schemeClr val="dk1"/>
                    </a:solidFill>
                  </a:rPr>
                  <a:t>指令</a:t>
                </a:r>
                <a:r>
                  <a:rPr lang="zh-CN" altLang="en-US" sz="2400" kern="0">
                    <a:solidFill>
                      <a:schemeClr val="dk1"/>
                    </a:solidFill>
                  </a:rPr>
                  <a:t>              含义                               执行</a:t>
                </a:r>
                <a:endParaRPr lang="en-US" sz="2400" kern="0">
                  <a:solidFill>
                    <a:schemeClr val="dk1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kern="0">
                  <a:solidFill>
                    <a:schemeClr val="dk1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400" kern="0">
                    <a:solidFill>
                      <a:srgbClr val="4CD2E3"/>
                    </a:solidFill>
                  </a:rPr>
                  <a:t>PU</a:t>
                </a:r>
                <a:r>
                  <a:rPr lang="en-US" sz="2400" kern="0">
                    <a:solidFill>
                      <a:schemeClr val="dk1"/>
                    </a:solidFill>
                  </a:rPr>
                  <a:t>		Pick Up                        </a:t>
                </a:r>
                <a:r>
                  <a:rPr lang="zh-CN" altLang="en-US" sz="2400" kern="0">
                    <a:solidFill>
                      <a:schemeClr val="dk1"/>
                    </a:solidFill>
                  </a:rPr>
                  <a:t> </a:t>
                </a:r>
                <a:r>
                  <a:rPr lang="en-US" sz="2400" kern="0">
                    <a:solidFill>
                      <a:schemeClr val="dk1"/>
                    </a:solidFill>
                  </a:rPr>
                  <a:t>拿</a:t>
                </a:r>
                <a:r>
                  <a:rPr lang="en-US" sz="2400" kern="0">
                    <a:solidFill>
                      <a:schemeClr val="tx1"/>
                    </a:solidFill>
                  </a:rPr>
                  <a:t>起一本书</a:t>
                </a:r>
              </a:p>
              <a:p>
                <a:pPr marL="0" indent="0">
                  <a:buFont typeface="Arial"/>
                  <a:buNone/>
                </a:pPr>
                <a:endParaRPr lang="en-US" sz="2400" kern="0">
                  <a:solidFill>
                    <a:schemeClr val="tx1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400" kern="0">
                    <a:solidFill>
                      <a:srgbClr val="4CD2E3"/>
                    </a:solidFill>
                  </a:rPr>
                  <a:t>PD</a:t>
                </a:r>
                <a:r>
                  <a:rPr lang="en-US" sz="2400" kern="0">
                    <a:solidFill>
                      <a:schemeClr val="dk1"/>
                    </a:solidFill>
                  </a:rPr>
                  <a:t>		Put Down                     </a:t>
                </a:r>
                <a:r>
                  <a:rPr lang="zh-CN" altLang="en-US" sz="2400" kern="0">
                    <a:solidFill>
                      <a:schemeClr val="dk1"/>
                    </a:solidFill>
                  </a:rPr>
                  <a:t> </a:t>
                </a:r>
                <a:r>
                  <a:rPr lang="en-US" sz="2400" kern="0">
                    <a:solidFill>
                      <a:schemeClr val="dk1"/>
                    </a:solidFill>
                  </a:rPr>
                  <a:t>放下</a:t>
                </a:r>
                <a:r>
                  <a:rPr lang="en-US" sz="2400" kern="0">
                    <a:solidFill>
                      <a:schemeClr val="tx1"/>
                    </a:solidFill>
                  </a:rPr>
                  <a:t>一本书</a:t>
                </a:r>
              </a:p>
              <a:p>
                <a:pPr marL="0" indent="0">
                  <a:buFont typeface="Arial"/>
                  <a:buNone/>
                </a:pPr>
                <a:endParaRPr lang="en-US" sz="2400" kern="0">
                  <a:solidFill>
                    <a:schemeClr val="tx1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400" kern="0">
                    <a:solidFill>
                      <a:srgbClr val="4CD2E3"/>
                    </a:solidFill>
                  </a:rPr>
                  <a:t>FW(x)</a:t>
                </a:r>
                <a:r>
                  <a:rPr lang="en-US" sz="2400" kern="0">
                    <a:solidFill>
                      <a:schemeClr val="dk1"/>
                    </a:solidFill>
                  </a:rPr>
                  <a:t>		Forward</a:t>
                </a:r>
                <a:r>
                  <a:rPr lang="zh-CN" altLang="en-US" sz="2400" kern="0">
                    <a:solidFill>
                      <a:schemeClr val="dk1"/>
                    </a:solidFill>
                  </a:rPr>
                  <a:t>                        向前走</a:t>
                </a:r>
                <a:r>
                  <a:rPr lang="en-US" altLang="zh-CN" sz="2400" kern="0">
                    <a:solidFill>
                      <a:schemeClr val="dk1"/>
                    </a:solidFill>
                  </a:rPr>
                  <a:t>x</a:t>
                </a:r>
                <a:r>
                  <a:rPr lang="zh-CN" altLang="en-US" sz="2400" kern="0">
                    <a:solidFill>
                      <a:schemeClr val="dk1"/>
                    </a:solidFill>
                  </a:rPr>
                  <a:t>步</a:t>
                </a:r>
                <a:endParaRPr lang="en-US" altLang="zh-CN" sz="2400" kern="0">
                  <a:solidFill>
                    <a:schemeClr val="dk1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kern="0">
                  <a:solidFill>
                    <a:schemeClr val="dk1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400" kern="0">
                    <a:solidFill>
                      <a:srgbClr val="4CD2E3"/>
                    </a:solidFill>
                  </a:rPr>
                  <a:t>CW</a:t>
                </a:r>
                <a:r>
                  <a:rPr lang="en-US" sz="2400" kern="0">
                    <a:solidFill>
                      <a:schemeClr val="dk1"/>
                    </a:solidFill>
                  </a:rPr>
                  <a:t>		Clockwise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2400" i="1" ker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ker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sz="2400" i="1" ker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zh-CN" altLang="en-US" sz="2400" kern="0">
                    <a:solidFill>
                      <a:srgbClr val="666666"/>
                    </a:solidFill>
                  </a:rPr>
                  <a:t>              </a:t>
                </a:r>
                <a:r>
                  <a:rPr lang="zh-CN" altLang="en-US" sz="2400" kern="0">
                    <a:solidFill>
                      <a:schemeClr val="tx1"/>
                    </a:solidFill>
                  </a:rPr>
                  <a:t>顺时针转</a:t>
                </a:r>
                <a:r>
                  <a:rPr lang="en-US" altLang="zh-CN" sz="2400" kern="0">
                    <a:solidFill>
                      <a:schemeClr val="tx1"/>
                    </a:solidFill>
                  </a:rPr>
                  <a:t>90</a:t>
                </a:r>
                <a:r>
                  <a:rPr lang="zh-CN" altLang="en-US" sz="2400" kern="0">
                    <a:solidFill>
                      <a:schemeClr val="tx1"/>
                    </a:solidFill>
                  </a:rPr>
                  <a:t>度</a:t>
                </a:r>
                <a:endParaRPr lang="en-US" altLang="zh-CN" sz="2400" kern="0">
                  <a:solidFill>
                    <a:schemeClr val="tx1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ker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kern="0">
                    <a:solidFill>
                      <a:srgbClr val="4CD2E3"/>
                    </a:solidFill>
                  </a:rPr>
                  <a:t>NW</a:t>
                </a:r>
                <a:r>
                  <a:rPr lang="en-US" sz="2400" kern="0">
                    <a:solidFill>
                      <a:schemeClr val="tx1"/>
                    </a:solidFill>
                  </a:rPr>
                  <a:t>		CounterClockWise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2400" i="1" ker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ker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sz="2400" i="1" ker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zh-CN" altLang="en-US" sz="2400" kern="0">
                    <a:solidFill>
                      <a:schemeClr val="tx1"/>
                    </a:solidFill>
                  </a:rPr>
                  <a:t> 逆时针旋转</a:t>
                </a:r>
                <a:r>
                  <a:rPr lang="en-US" altLang="zh-CN" sz="2400" kern="0">
                    <a:solidFill>
                      <a:schemeClr val="tx1"/>
                    </a:solidFill>
                  </a:rPr>
                  <a:t>90</a:t>
                </a:r>
                <a:r>
                  <a:rPr lang="zh-CN" altLang="en-US" sz="2400" kern="0">
                    <a:solidFill>
                      <a:schemeClr val="tx1"/>
                    </a:solidFill>
                  </a:rPr>
                  <a:t>度</a:t>
                </a:r>
                <a:endParaRPr lang="en-US" altLang="zh-CN" sz="2400" ker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400" ker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Google Shape;568;p103">
                <a:extLst>
                  <a:ext uri="{FF2B5EF4-FFF2-40B4-BE49-F238E27FC236}">
                    <a16:creationId xmlns:a16="http://schemas.microsoft.com/office/drawing/2014/main" id="{4D4D67BD-34C2-0644-9718-92C33C615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00" y="1689033"/>
                <a:ext cx="7626876" cy="4555200"/>
              </a:xfrm>
              <a:prstGeom prst="rect">
                <a:avLst/>
              </a:prstGeom>
              <a:blipFill>
                <a:blip r:embed="rId3"/>
                <a:stretch>
                  <a:fillRect l="-831" t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34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0A4241-89EE-334E-8C52-74BA1286B8AA}"/>
              </a:ext>
            </a:extLst>
          </p:cNvPr>
          <p:cNvSpPr/>
          <p:nvPr/>
        </p:nvSpPr>
        <p:spPr>
          <a:xfrm>
            <a:off x="8427459" y="1982642"/>
            <a:ext cx="6096000" cy="144635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rgbClr val="ADADAD"/>
              </a:buClr>
              <a:buSzPts val="1800"/>
            </a:pPr>
            <a:r>
              <a:rPr lang="en-US" sz="2933" ker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1   PU</a:t>
            </a:r>
          </a:p>
          <a:p>
            <a:pPr lvl="0">
              <a:buClr>
                <a:srgbClr val="ADADAD"/>
              </a:buClr>
              <a:buSzPts val="1800"/>
            </a:pPr>
            <a:r>
              <a:rPr lang="en-US" sz="2933" ker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zh-CN" altLang="en-US" sz="2933" ker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altLang="zh-CN" sz="2933" ker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CW</a:t>
            </a:r>
            <a:r>
              <a:rPr lang="en-US" sz="2933" ker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>
              <a:buClr>
                <a:srgbClr val="ADADAD"/>
              </a:buClr>
              <a:buSzPts val="1800"/>
            </a:pPr>
            <a:r>
              <a:rPr lang="en-US" sz="2933" ker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3   FW(2*3)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568;p103">
                <a:extLst>
                  <a:ext uri="{FF2B5EF4-FFF2-40B4-BE49-F238E27FC236}">
                    <a16:creationId xmlns:a16="http://schemas.microsoft.com/office/drawing/2014/main" id="{4D4D67BD-34C2-0644-9718-92C33C6151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8000" y="1689033"/>
                <a:ext cx="7626876" cy="455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609585" marR="0" lvl="0" indent="-457189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Arial"/>
                  <a:buChar char="●"/>
                  <a:defRPr sz="1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1219170" marR="0" lvl="1" indent="-423323" algn="l" rtl="0">
                  <a:lnSpc>
                    <a:spcPct val="115000"/>
                  </a:lnSpc>
                  <a:spcBef>
                    <a:spcPts val="2133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Arial"/>
                  <a:buChar char="○"/>
                  <a:defRPr sz="1867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828754" marR="0" lvl="2" indent="-423323" algn="l" rtl="0">
                  <a:lnSpc>
                    <a:spcPct val="115000"/>
                  </a:lnSpc>
                  <a:spcBef>
                    <a:spcPts val="2133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Arial"/>
                  <a:buChar char="■"/>
                  <a:defRPr sz="1867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2438339" marR="0" lvl="3" indent="-423323" algn="l" rtl="0">
                  <a:lnSpc>
                    <a:spcPct val="115000"/>
                  </a:lnSpc>
                  <a:spcBef>
                    <a:spcPts val="2133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Arial"/>
                  <a:buChar char="●"/>
                  <a:defRPr sz="1867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3047924" marR="0" lvl="4" indent="-423323" algn="l" rtl="0">
                  <a:lnSpc>
                    <a:spcPct val="115000"/>
                  </a:lnSpc>
                  <a:spcBef>
                    <a:spcPts val="2133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Arial"/>
                  <a:buChar char="○"/>
                  <a:defRPr sz="1867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3657509" marR="0" lvl="5" indent="-423323" algn="l" rtl="0">
                  <a:lnSpc>
                    <a:spcPct val="115000"/>
                  </a:lnSpc>
                  <a:spcBef>
                    <a:spcPts val="2133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Arial"/>
                  <a:buChar char="■"/>
                  <a:defRPr sz="1867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4267093" marR="0" lvl="6" indent="-423323" algn="l" rtl="0">
                  <a:lnSpc>
                    <a:spcPct val="115000"/>
                  </a:lnSpc>
                  <a:spcBef>
                    <a:spcPts val="2133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Arial"/>
                  <a:buChar char="●"/>
                  <a:defRPr sz="1867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4876678" marR="0" lvl="7" indent="-423323" algn="l" rtl="0">
                  <a:lnSpc>
                    <a:spcPct val="115000"/>
                  </a:lnSpc>
                  <a:spcBef>
                    <a:spcPts val="2133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Arial"/>
                  <a:buChar char="○"/>
                  <a:defRPr sz="1867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5486263" marR="0" lvl="8" indent="-423323" algn="l" rtl="0">
                  <a:lnSpc>
                    <a:spcPct val="115000"/>
                  </a:lnSpc>
                  <a:spcBef>
                    <a:spcPts val="2133"/>
                  </a:spcBef>
                  <a:spcAft>
                    <a:spcPts val="2133"/>
                  </a:spcAft>
                  <a:buClr>
                    <a:schemeClr val="lt2"/>
                  </a:buClr>
                  <a:buSzPts val="1400"/>
                  <a:buFont typeface="Arial"/>
                  <a:buChar char="■"/>
                  <a:defRPr sz="1867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400" kern="0">
                    <a:solidFill>
                      <a:schemeClr val="dk1"/>
                    </a:solidFill>
                  </a:rPr>
                  <a:t>指令</a:t>
                </a:r>
                <a:r>
                  <a:rPr lang="zh-CN" altLang="en-US" sz="2400" kern="0">
                    <a:solidFill>
                      <a:schemeClr val="dk1"/>
                    </a:solidFill>
                  </a:rPr>
                  <a:t>              含义                               执行</a:t>
                </a:r>
                <a:endParaRPr lang="en-US" sz="2400" kern="0">
                  <a:solidFill>
                    <a:schemeClr val="dk1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kern="0">
                  <a:solidFill>
                    <a:schemeClr val="dk1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400" kern="0">
                    <a:solidFill>
                      <a:srgbClr val="4CD2E3"/>
                    </a:solidFill>
                  </a:rPr>
                  <a:t>PU</a:t>
                </a:r>
                <a:r>
                  <a:rPr lang="en-US" sz="2400" kern="0">
                    <a:solidFill>
                      <a:schemeClr val="dk1"/>
                    </a:solidFill>
                  </a:rPr>
                  <a:t>		Pick Up                        </a:t>
                </a:r>
                <a:r>
                  <a:rPr lang="zh-CN" altLang="en-US" sz="2400" kern="0">
                    <a:solidFill>
                      <a:schemeClr val="dk1"/>
                    </a:solidFill>
                  </a:rPr>
                  <a:t> </a:t>
                </a:r>
                <a:r>
                  <a:rPr lang="en-US" sz="2400" kern="0">
                    <a:solidFill>
                      <a:schemeClr val="dk1"/>
                    </a:solidFill>
                  </a:rPr>
                  <a:t>拿</a:t>
                </a:r>
                <a:r>
                  <a:rPr lang="en-US" sz="2400" kern="0">
                    <a:solidFill>
                      <a:schemeClr val="tx1"/>
                    </a:solidFill>
                  </a:rPr>
                  <a:t>起一本书</a:t>
                </a:r>
              </a:p>
              <a:p>
                <a:pPr marL="0" indent="0">
                  <a:buFont typeface="Arial"/>
                  <a:buNone/>
                </a:pPr>
                <a:endParaRPr lang="en-US" sz="2400" kern="0">
                  <a:solidFill>
                    <a:schemeClr val="tx1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400" kern="0">
                    <a:solidFill>
                      <a:srgbClr val="4CD2E3"/>
                    </a:solidFill>
                  </a:rPr>
                  <a:t>PD</a:t>
                </a:r>
                <a:r>
                  <a:rPr lang="en-US" sz="2400" kern="0">
                    <a:solidFill>
                      <a:schemeClr val="dk1"/>
                    </a:solidFill>
                  </a:rPr>
                  <a:t>		Put Down                     </a:t>
                </a:r>
                <a:r>
                  <a:rPr lang="zh-CN" altLang="en-US" sz="2400" kern="0">
                    <a:solidFill>
                      <a:schemeClr val="dk1"/>
                    </a:solidFill>
                  </a:rPr>
                  <a:t> </a:t>
                </a:r>
                <a:r>
                  <a:rPr lang="en-US" sz="2400" kern="0">
                    <a:solidFill>
                      <a:schemeClr val="dk1"/>
                    </a:solidFill>
                  </a:rPr>
                  <a:t>放下</a:t>
                </a:r>
                <a:r>
                  <a:rPr lang="en-US" sz="2400" kern="0">
                    <a:solidFill>
                      <a:schemeClr val="tx1"/>
                    </a:solidFill>
                  </a:rPr>
                  <a:t>一本书</a:t>
                </a:r>
              </a:p>
              <a:p>
                <a:pPr marL="0" indent="0">
                  <a:buFont typeface="Arial"/>
                  <a:buNone/>
                </a:pPr>
                <a:endParaRPr lang="en-US" sz="2400" kern="0">
                  <a:solidFill>
                    <a:schemeClr val="tx1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400" kern="0">
                    <a:solidFill>
                      <a:srgbClr val="4CD2E3"/>
                    </a:solidFill>
                  </a:rPr>
                  <a:t>FW(x)</a:t>
                </a:r>
                <a:r>
                  <a:rPr lang="en-US" sz="2400" kern="0">
                    <a:solidFill>
                      <a:schemeClr val="dk1"/>
                    </a:solidFill>
                  </a:rPr>
                  <a:t>		Forward</a:t>
                </a:r>
                <a:r>
                  <a:rPr lang="zh-CN" altLang="en-US" sz="2400" kern="0">
                    <a:solidFill>
                      <a:schemeClr val="dk1"/>
                    </a:solidFill>
                  </a:rPr>
                  <a:t>                        向前走</a:t>
                </a:r>
                <a:r>
                  <a:rPr lang="en-US" altLang="zh-CN" sz="2400" kern="0">
                    <a:solidFill>
                      <a:schemeClr val="dk1"/>
                    </a:solidFill>
                  </a:rPr>
                  <a:t>x</a:t>
                </a:r>
                <a:r>
                  <a:rPr lang="zh-CN" altLang="en-US" sz="2400" kern="0">
                    <a:solidFill>
                      <a:schemeClr val="dk1"/>
                    </a:solidFill>
                  </a:rPr>
                  <a:t>步</a:t>
                </a:r>
                <a:endParaRPr lang="en-US" altLang="zh-CN" sz="2400" kern="0">
                  <a:solidFill>
                    <a:schemeClr val="dk1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kern="0">
                  <a:solidFill>
                    <a:schemeClr val="dk1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400" kern="0">
                    <a:solidFill>
                      <a:srgbClr val="4CD2E3"/>
                    </a:solidFill>
                  </a:rPr>
                  <a:t>CW</a:t>
                </a:r>
                <a:r>
                  <a:rPr lang="en-US" sz="2400" kern="0">
                    <a:solidFill>
                      <a:schemeClr val="dk1"/>
                    </a:solidFill>
                  </a:rPr>
                  <a:t>		Clockwise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2400" i="1" ker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ker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sz="2400" i="1" ker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zh-CN" altLang="en-US" sz="2400" kern="0">
                    <a:solidFill>
                      <a:srgbClr val="666666"/>
                    </a:solidFill>
                  </a:rPr>
                  <a:t>              </a:t>
                </a:r>
                <a:r>
                  <a:rPr lang="zh-CN" altLang="en-US" sz="2400" kern="0">
                    <a:solidFill>
                      <a:schemeClr val="tx1"/>
                    </a:solidFill>
                  </a:rPr>
                  <a:t>顺时针转</a:t>
                </a:r>
                <a:r>
                  <a:rPr lang="en-US" altLang="zh-CN" sz="2400" kern="0">
                    <a:solidFill>
                      <a:schemeClr val="tx1"/>
                    </a:solidFill>
                  </a:rPr>
                  <a:t>90</a:t>
                </a:r>
                <a:r>
                  <a:rPr lang="zh-CN" altLang="en-US" sz="2400" kern="0">
                    <a:solidFill>
                      <a:schemeClr val="tx1"/>
                    </a:solidFill>
                  </a:rPr>
                  <a:t>度</a:t>
                </a:r>
                <a:endParaRPr lang="en-US" altLang="zh-CN" sz="2400" kern="0">
                  <a:solidFill>
                    <a:schemeClr val="tx1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ker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kern="0">
                    <a:solidFill>
                      <a:srgbClr val="4CD2E3"/>
                    </a:solidFill>
                  </a:rPr>
                  <a:t>NW</a:t>
                </a:r>
                <a:r>
                  <a:rPr lang="en-US" sz="2400" kern="0">
                    <a:solidFill>
                      <a:schemeClr val="tx1"/>
                    </a:solidFill>
                  </a:rPr>
                  <a:t>		CounterClockWise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2400" i="1" ker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ker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sz="2400" i="1" ker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zh-CN" altLang="en-US" sz="2400" kern="0">
                    <a:solidFill>
                      <a:schemeClr val="tx1"/>
                    </a:solidFill>
                  </a:rPr>
                  <a:t> 逆时针旋转</a:t>
                </a:r>
                <a:r>
                  <a:rPr lang="en-US" altLang="zh-CN" sz="2400" kern="0">
                    <a:solidFill>
                      <a:schemeClr val="tx1"/>
                    </a:solidFill>
                  </a:rPr>
                  <a:t>90</a:t>
                </a:r>
                <a:r>
                  <a:rPr lang="zh-CN" altLang="en-US" sz="2400" kern="0">
                    <a:solidFill>
                      <a:schemeClr val="tx1"/>
                    </a:solidFill>
                  </a:rPr>
                  <a:t>度</a:t>
                </a:r>
                <a:endParaRPr lang="en-US" altLang="zh-CN" sz="2400" ker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400" ker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Google Shape;568;p103">
                <a:extLst>
                  <a:ext uri="{FF2B5EF4-FFF2-40B4-BE49-F238E27FC236}">
                    <a16:creationId xmlns:a16="http://schemas.microsoft.com/office/drawing/2014/main" id="{4D4D67BD-34C2-0644-9718-92C33C615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00" y="1689033"/>
                <a:ext cx="7626876" cy="4555200"/>
              </a:xfrm>
              <a:prstGeom prst="rect">
                <a:avLst/>
              </a:prstGeom>
              <a:blipFill>
                <a:blip r:embed="rId3"/>
                <a:stretch>
                  <a:fillRect l="-831" t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577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ngineer cartoon icon Royalty Free Vector Image">
            <a:extLst>
              <a:ext uri="{FF2B5EF4-FFF2-40B4-BE49-F238E27FC236}">
                <a16:creationId xmlns:a16="http://schemas.microsoft.com/office/drawing/2014/main" id="{F14F5811-8F73-F546-B57A-FAD0DF4356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8"/>
          <a:stretch/>
        </p:blipFill>
        <p:spPr bwMode="auto">
          <a:xfrm>
            <a:off x="1773981" y="2419110"/>
            <a:ext cx="1927725" cy="267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33 Robots ideas | robots drawing, robot art, drawing for kids">
            <a:extLst>
              <a:ext uri="{FF2B5EF4-FFF2-40B4-BE49-F238E27FC236}">
                <a16:creationId xmlns:a16="http://schemas.microsoft.com/office/drawing/2014/main" id="{2F574F41-D191-654B-B6AE-1AC085B29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279" y="2419110"/>
            <a:ext cx="1675073" cy="286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439745-A71D-8B4F-90E1-C3825D552233}"/>
              </a:ext>
            </a:extLst>
          </p:cNvPr>
          <p:cNvSpPr txBox="1"/>
          <p:nvPr/>
        </p:nvSpPr>
        <p:spPr>
          <a:xfrm>
            <a:off x="532436" y="1701479"/>
            <a:ext cx="2095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PU</a:t>
            </a:r>
          </a:p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CW</a:t>
            </a:r>
          </a:p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FW(2*3)</a:t>
            </a:r>
          </a:p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7516966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</TotalTime>
  <Words>815</Words>
  <Application>Microsoft Macintosh PowerPoint</Application>
  <PresentationFormat>Widescreen</PresentationFormat>
  <Paragraphs>143</Paragraphs>
  <Slides>37</Slides>
  <Notes>8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SimHei</vt:lpstr>
      <vt:lpstr>Arial</vt:lpstr>
      <vt:lpstr>Calibri</vt:lpstr>
      <vt:lpstr>Cambria Math</vt:lpstr>
      <vt:lpstr>Consolas</vt:lpstr>
      <vt:lpstr>Helvetica</vt:lpstr>
      <vt:lpstr>Simple Dark</vt:lpstr>
      <vt:lpstr>可以避免反复的建立连接，不用每通信一次就断开一次TCP连接，节省时间也节省通信量的开销。要建立持久连接可以先建立一条HTTP连接，接下来在这条连接上反复的输入数据和传输数据。</vt:lpstr>
      <vt:lpstr>GET: 用来请求访问已被 URI 识别的资源 POST：用来传输实体的主体。（主要目的并不是获取响应的主题内容） PUT：传输文件 （存在安全问题，一般web 网站不使用该方法） </vt:lpstr>
      <vt:lpstr>首先作为发送端的客户端在应用层 （HTTP 协议）发出一个想看某个 Web 页面的 HTTP 请求。 接着，为了传输方便，在传输层（TCP 协议）把从应用层处收到的数 据（HTTP 请求报文）进行分割，并在各个报文上打上标记序号及端 口号后转发给网络层。 在网络层（IP 协议），增加作为通信目的地的 MAC 地址后转发给链 路层。这样一来，发往网络的通信请求就准备齐全了。 接收端的服务器在链路层接收到数据，按序往上层发送，一直到应用 层。当传输到应用层，才能算真正接收到由客户端发送过来的 HTTP 请求。</vt:lpstr>
      <vt:lpstr>信息技术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控制器（Controller）</vt:lpstr>
      <vt:lpstr>控制器：协调并控制各部件按指令序列执行操作</vt:lpstr>
      <vt:lpstr>运算器（ALU）</vt:lpstr>
      <vt:lpstr>运算器：完成算术和逻辑运算</vt:lpstr>
      <vt:lpstr>FW(6 * 0.5)                 FW(3)</vt:lpstr>
      <vt:lpstr>控制器 + 运算器 = 中央处理器（CPU）</vt:lpstr>
      <vt:lpstr>存储器（Memory）</vt:lpstr>
      <vt:lpstr>存储器：存放数据或程序</vt:lpstr>
      <vt:lpstr>PowerPoint Presentation</vt:lpstr>
      <vt:lpstr>输入设备（Input）</vt:lpstr>
      <vt:lpstr>输入设备：负责程序或数据输入</vt:lpstr>
      <vt:lpstr>PowerPoint Presentation</vt:lpstr>
      <vt:lpstr>输出设备（Output）</vt:lpstr>
      <vt:lpstr>输出设备：输出执行结果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FW(6 * 0.5)</vt:lpstr>
      <vt:lpstr>THAT’S ALL FOR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Tong Hu</dc:creator>
  <cp:lastModifiedBy>Tong Hu</cp:lastModifiedBy>
  <cp:revision>145</cp:revision>
  <dcterms:created xsi:type="dcterms:W3CDTF">2020-08-26T00:26:03Z</dcterms:created>
  <dcterms:modified xsi:type="dcterms:W3CDTF">2022-03-29T03:47:43Z</dcterms:modified>
</cp:coreProperties>
</file>