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39"/>
  </p:notesMasterIdLst>
  <p:sldIdLst>
    <p:sldId id="692" r:id="rId3"/>
    <p:sldId id="693" r:id="rId4"/>
    <p:sldId id="694" r:id="rId5"/>
    <p:sldId id="695" r:id="rId6"/>
    <p:sldId id="696" r:id="rId7"/>
    <p:sldId id="495" r:id="rId8"/>
    <p:sldId id="339" r:id="rId9"/>
    <p:sldId id="340" r:id="rId10"/>
    <p:sldId id="341" r:id="rId11"/>
    <p:sldId id="342" r:id="rId12"/>
    <p:sldId id="344" r:id="rId13"/>
    <p:sldId id="672" r:id="rId14"/>
    <p:sldId id="674" r:id="rId15"/>
    <p:sldId id="676" r:id="rId16"/>
    <p:sldId id="677" r:id="rId17"/>
    <p:sldId id="673" r:id="rId18"/>
    <p:sldId id="678" r:id="rId19"/>
    <p:sldId id="679" r:id="rId20"/>
    <p:sldId id="699" r:id="rId21"/>
    <p:sldId id="697" r:id="rId22"/>
    <p:sldId id="681" r:id="rId23"/>
    <p:sldId id="682" r:id="rId24"/>
    <p:sldId id="683" r:id="rId25"/>
    <p:sldId id="700" r:id="rId26"/>
    <p:sldId id="684" r:id="rId27"/>
    <p:sldId id="685" r:id="rId28"/>
    <p:sldId id="703" r:id="rId29"/>
    <p:sldId id="687" r:id="rId30"/>
    <p:sldId id="686" r:id="rId31"/>
    <p:sldId id="698" r:id="rId32"/>
    <p:sldId id="688" r:id="rId33"/>
    <p:sldId id="689" r:id="rId34"/>
    <p:sldId id="690" r:id="rId35"/>
    <p:sldId id="701" r:id="rId36"/>
    <p:sldId id="691" r:id="rId37"/>
    <p:sldId id="702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1"/>
    <p:restoredTop sz="94628"/>
  </p:normalViewPr>
  <p:slideViewPr>
    <p:cSldViewPr snapToGrid="0">
      <p:cViewPr varScale="1">
        <p:scale>
          <a:sx n="150" d="100"/>
          <a:sy n="150" d="100"/>
        </p:scale>
        <p:origin x="160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09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56b0273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56b0273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将表格按照某种方式进行排序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8982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56b0273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56b0273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筛选出符合要求的数据</a:t>
            </a:r>
            <a:r>
              <a:rPr lang="zh-CN" altLang="en-US"/>
              <a:t>（记录）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01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01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3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33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44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56b0273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56b0273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>
                <a:solidFill>
                  <a:schemeClr val="hlink"/>
                </a:solidFill>
              </a:rPr>
              <a:t>Excel表格有哪些不好的地方</a:t>
            </a:r>
            <a:r>
              <a:rPr lang="zh-CN" altLang="en-US" u="none">
                <a:solidFill>
                  <a:schemeClr val="hlink"/>
                </a:solidFill>
              </a:rPr>
              <a:t>？（不能储存过多数据，查询过慢）</a:t>
            </a:r>
            <a:endParaRPr lang="en-US" u="none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70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56b0273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56b0273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>
                <a:solidFill>
                  <a:schemeClr val="hlink"/>
                </a:solidFill>
              </a:rPr>
              <a:t>Excel表格有哪些不好的地方</a:t>
            </a:r>
            <a:r>
              <a:rPr lang="zh-CN" altLang="en-US" u="none">
                <a:solidFill>
                  <a:schemeClr val="hlink"/>
                </a:solidFill>
              </a:rPr>
              <a:t>？（不能储存过多数据，查询过慢）</a:t>
            </a:r>
            <a:endParaRPr lang="en-US" u="none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93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56b0273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56b0273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>
                <a:solidFill>
                  <a:schemeClr val="hlink"/>
                </a:solidFill>
              </a:rPr>
              <a:t>Excel表格有哪些不好的地方</a:t>
            </a:r>
            <a:r>
              <a:rPr lang="zh-CN" altLang="en-US" u="none">
                <a:solidFill>
                  <a:schemeClr val="hlink"/>
                </a:solidFill>
              </a:rPr>
              <a:t>？（不能储存过多数据，查询过慢）</a:t>
            </a:r>
            <a:endParaRPr lang="en-US" u="none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18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56b0273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56b0273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>
                <a:solidFill>
                  <a:schemeClr val="hlink"/>
                </a:solidFill>
              </a:rPr>
              <a:t>Excel表格有哪些不好的地方</a:t>
            </a:r>
            <a:r>
              <a:rPr lang="zh-CN" altLang="en-US" u="none">
                <a:solidFill>
                  <a:schemeClr val="hlink"/>
                </a:solidFill>
              </a:rPr>
              <a:t>？（不能储存过多数据，查询过慢）</a:t>
            </a:r>
            <a:endParaRPr lang="en-US" u="none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9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4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38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94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7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56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15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1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语法错误</a:t>
            </a:r>
          </a:p>
        </p:txBody>
      </p:sp>
    </p:spTree>
    <p:extLst>
      <p:ext uri="{BB962C8B-B14F-4D97-AF65-F5344CB8AC3E}">
        <p14:creationId xmlns:p14="http://schemas.microsoft.com/office/powerpoint/2010/main" val="3032510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68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56b0273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56b0273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>
                <a:solidFill>
                  <a:schemeClr val="hlink"/>
                </a:solidFill>
              </a:rPr>
              <a:t>Excel表格有哪些不好的地方</a:t>
            </a:r>
            <a:r>
              <a:rPr lang="zh-CN" altLang="en-US" u="none">
                <a:solidFill>
                  <a:schemeClr val="hlink"/>
                </a:solidFill>
              </a:rPr>
              <a:t>？（不能储存过多数据，查询过慢）</a:t>
            </a:r>
            <a:endParaRPr lang="en-US" u="none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52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66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7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0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682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19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47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56b0273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56b0273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>
                <a:solidFill>
                  <a:schemeClr val="hlink"/>
                </a:solidFill>
              </a:rPr>
              <a:t>Excel表格有哪些不好的地方</a:t>
            </a:r>
            <a:r>
              <a:rPr lang="zh-CN" altLang="en-US" u="none">
                <a:solidFill>
                  <a:schemeClr val="hlink"/>
                </a:solidFill>
              </a:rPr>
              <a:t>？（不能储存过多数据，查询过慢）</a:t>
            </a:r>
            <a:endParaRPr lang="en-US" u="none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91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56b0273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56b0273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>
                <a:solidFill>
                  <a:schemeClr val="hlink"/>
                </a:solidFill>
              </a:rPr>
              <a:t>Excel表格有哪些不好的地方</a:t>
            </a:r>
            <a:r>
              <a:rPr lang="zh-CN" altLang="en-US" u="none">
                <a:solidFill>
                  <a:schemeClr val="hlink"/>
                </a:solidFill>
              </a:rPr>
              <a:t>？（不能储存过多数据，查询过慢）</a:t>
            </a:r>
            <a:endParaRPr lang="en-US" u="none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3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726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56b0273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56b0273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86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56b0273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56b0273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35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56b0273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56b0273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01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053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5061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7206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8821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496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87367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3657600" y="10160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defRPr/>
            </a:pPr>
            <a:r>
              <a:rPr lang="en-US" sz="1800">
                <a:solidFill>
                  <a:srgbClr val="FFFFFF"/>
                </a:solidFill>
              </a:rPr>
              <a:t>6.png</a:t>
            </a: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r>
              <a:rPr lang="en-US" sz="1800" kern="1200">
                <a:solidFill>
                  <a:srgbClr val="FFFFFF"/>
                </a:solidFill>
                <a:ea typeface="+mn-ea"/>
                <a:cs typeface="+mn-cs"/>
              </a:rPr>
              <a:t>1-success.png</a:t>
            </a: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D2C823-CB6F-CED1-BFB1-24F11462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17" y="527050"/>
            <a:ext cx="1536700" cy="154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6730EE-FC89-0866-EAFA-69E7F188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717" y="3041334"/>
            <a:ext cx="1536699" cy="1575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0756E4-3D6A-74E1-0A3C-016CD31B5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914649"/>
            <a:ext cx="4579685" cy="1547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4B900-CB6D-5C36-95A3-1F1351F6A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59702"/>
            <a:ext cx="4538044" cy="14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49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4EAF76-B52E-8A5B-378A-2FBCB99CD022}"/>
              </a:ext>
            </a:extLst>
          </p:cNvPr>
          <p:cNvSpPr txBox="1"/>
          <p:nvPr/>
        </p:nvSpPr>
        <p:spPr>
          <a:xfrm>
            <a:off x="540544" y="312548"/>
            <a:ext cx="540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排序(Sort)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D83BE9BE-46C1-9F51-49A9-0556A509A6B6}"/>
              </a:ext>
            </a:extLst>
          </p:cNvPr>
          <p:cNvSpPr/>
          <p:nvPr/>
        </p:nvSpPr>
        <p:spPr>
          <a:xfrm rot="16200000">
            <a:off x="6299795" y="1706525"/>
            <a:ext cx="255183" cy="520994"/>
          </a:xfrm>
          <a:prstGeom prst="up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FF76F5-31BF-B317-A5EA-CEB2CAE03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44" y="1187510"/>
            <a:ext cx="6968603" cy="30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3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4EAF76-B52E-8A5B-378A-2FBCB99CD022}"/>
              </a:ext>
            </a:extLst>
          </p:cNvPr>
          <p:cNvSpPr txBox="1"/>
          <p:nvPr/>
        </p:nvSpPr>
        <p:spPr>
          <a:xfrm>
            <a:off x="540544" y="312548"/>
            <a:ext cx="540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筛选(Filter)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5A5E2-D5A4-9C9E-A0E0-9C09EDB3E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44" y="1122586"/>
            <a:ext cx="6552876" cy="306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1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554276" y="-150"/>
            <a:ext cx="4589723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r>
              <a:rPr lang="en-US" sz="1800" kern="1200">
                <a:solidFill>
                  <a:srgbClr val="FFFFFF"/>
                </a:solidFill>
                <a:ea typeface="+mn-ea"/>
                <a:cs typeface="+mn-cs"/>
              </a:rPr>
              <a:t>6.png</a:t>
            </a: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84973-4BA1-5171-BF52-A0CCB2773E87}"/>
              </a:ext>
            </a:extLst>
          </p:cNvPr>
          <p:cNvSpPr txBox="1"/>
          <p:nvPr/>
        </p:nvSpPr>
        <p:spPr>
          <a:xfrm>
            <a:off x="99235" y="1048106"/>
            <a:ext cx="44550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csv </a:t>
            </a:r>
          </a:p>
          <a:p>
            <a:endParaRPr lang="en-US" sz="1600">
              <a:solidFill>
                <a:srgbClr val="00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>
                <a:solidFill>
                  <a:srgbClr val="C34E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”imdb_top_500.csv"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6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"r"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6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>
                <a:solidFill>
                  <a:srgbClr val="C34E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</a:p>
          <a:p>
            <a:endParaRPr lang="en-US" sz="16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reader = csv.reader(</a:t>
            </a:r>
            <a:r>
              <a:rPr lang="en-US" sz="1600">
                <a:solidFill>
                  <a:srgbClr val="C34E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</a:p>
          <a:p>
            <a:endParaRPr lang="en-US" sz="1600">
              <a:solidFill>
                <a:srgbClr val="C34E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>
                <a:solidFill>
                  <a:srgbClr val="C34E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next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(reader) </a:t>
            </a:r>
          </a:p>
          <a:p>
            <a:endParaRPr lang="en-US" sz="1600">
              <a:solidFill>
                <a:srgbClr val="00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row in reader: </a:t>
            </a:r>
          </a:p>
          <a:p>
            <a:endParaRPr lang="en-US" sz="16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(row[1])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04B2B-B680-2886-6DC2-D32BFDE6A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602"/>
          <a:stretch/>
        </p:blipFill>
        <p:spPr>
          <a:xfrm>
            <a:off x="4554275" y="958412"/>
            <a:ext cx="4536552" cy="32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7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554276" y="-150"/>
            <a:ext cx="4589723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84973-4BA1-5171-BF52-A0CCB2773E87}"/>
              </a:ext>
            </a:extLst>
          </p:cNvPr>
          <p:cNvSpPr txBox="1"/>
          <p:nvPr/>
        </p:nvSpPr>
        <p:spPr>
          <a:xfrm>
            <a:off x="99235" y="1048106"/>
            <a:ext cx="44550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csv </a:t>
            </a:r>
          </a:p>
          <a:p>
            <a:endParaRPr lang="en-US" sz="1600">
              <a:solidFill>
                <a:srgbClr val="00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>
                <a:solidFill>
                  <a:srgbClr val="C34E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”imdb_top_500.csv"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6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"r"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6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>
                <a:solidFill>
                  <a:srgbClr val="C34E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</a:p>
          <a:p>
            <a:endParaRPr lang="en-US" sz="16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reader = csv.reader(</a:t>
            </a:r>
            <a:r>
              <a:rPr lang="en-US" sz="1600">
                <a:solidFill>
                  <a:srgbClr val="C34E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</a:p>
          <a:p>
            <a:endParaRPr lang="en-US" sz="1600">
              <a:solidFill>
                <a:srgbClr val="C34E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>
                <a:solidFill>
                  <a:srgbClr val="C34E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next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(reader) </a:t>
            </a:r>
          </a:p>
          <a:p>
            <a:endParaRPr lang="en-US" sz="1600">
              <a:solidFill>
                <a:srgbClr val="00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row in reader: </a:t>
            </a:r>
          </a:p>
          <a:p>
            <a:endParaRPr lang="en-US" sz="16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(row[</a:t>
            </a:r>
            <a:r>
              <a:rPr lang="en-US" altLang="zh-CN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92D1F-95B0-8A83-80A4-EF4805CD6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725" y="1048106"/>
            <a:ext cx="4572000" cy="274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3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554276" y="-150"/>
            <a:ext cx="4589723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71185-D6BE-7D5B-A146-5E00869B1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91537"/>
            <a:ext cx="4572000" cy="19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8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554276" y="-150"/>
            <a:ext cx="4589723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84973-4BA1-5171-BF52-A0CCB2773E87}"/>
              </a:ext>
            </a:extLst>
          </p:cNvPr>
          <p:cNvSpPr txBox="1"/>
          <p:nvPr/>
        </p:nvSpPr>
        <p:spPr>
          <a:xfrm>
            <a:off x="99235" y="1048106"/>
            <a:ext cx="44550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csv </a:t>
            </a:r>
          </a:p>
          <a:p>
            <a:endParaRPr lang="en-US" sz="1600">
              <a:solidFill>
                <a:srgbClr val="00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>
                <a:solidFill>
                  <a:srgbClr val="C34E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”imdb_top_500.csv"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6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"r"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6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>
                <a:solidFill>
                  <a:srgbClr val="C34E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</a:p>
          <a:p>
            <a:endParaRPr lang="en-US" sz="16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reader = csv.reader(</a:t>
            </a:r>
            <a:r>
              <a:rPr lang="en-US" sz="1600">
                <a:solidFill>
                  <a:srgbClr val="C34E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</a:p>
          <a:p>
            <a:endParaRPr lang="en-US" sz="1600">
              <a:solidFill>
                <a:srgbClr val="C34E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>
                <a:solidFill>
                  <a:srgbClr val="C34E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next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(reader) </a:t>
            </a:r>
          </a:p>
          <a:p>
            <a:endParaRPr lang="en-US" sz="1600">
              <a:solidFill>
                <a:srgbClr val="00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row in reader: </a:t>
            </a:r>
          </a:p>
          <a:p>
            <a:endParaRPr lang="en-US" sz="16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print("Movie " + row[1] + " is directed by " + row[5])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71185-D6BE-7D5B-A146-5E00869B1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91537"/>
            <a:ext cx="4572000" cy="19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9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4EAF76-B52E-8A5B-378A-2FBCB99CD022}"/>
              </a:ext>
            </a:extLst>
          </p:cNvPr>
          <p:cNvSpPr txBox="1"/>
          <p:nvPr/>
        </p:nvSpPr>
        <p:spPr>
          <a:xfrm>
            <a:off x="540544" y="312548"/>
            <a:ext cx="540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CSV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FEEB9-A525-3FA1-98D7-956D4BC71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44" y="984085"/>
            <a:ext cx="6317456" cy="39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30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4EAF76-B52E-8A5B-378A-2FBCB99CD022}"/>
              </a:ext>
            </a:extLst>
          </p:cNvPr>
          <p:cNvSpPr txBox="1"/>
          <p:nvPr/>
        </p:nvSpPr>
        <p:spPr>
          <a:xfrm>
            <a:off x="540544" y="312548"/>
            <a:ext cx="540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数据库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sz="2400">
                <a:solidFill>
                  <a:schemeClr val="tx1"/>
                </a:solidFill>
              </a:rPr>
              <a:t>Database</a:t>
            </a:r>
            <a:r>
              <a:rPr lang="zh-CN" altLang="en-US" sz="2400">
                <a:solidFill>
                  <a:schemeClr val="tx1"/>
                </a:solidFill>
              </a:rPr>
              <a:t>）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49EC5-2623-2BA6-6583-500C3223738B}"/>
              </a:ext>
            </a:extLst>
          </p:cNvPr>
          <p:cNvSpPr txBox="1"/>
          <p:nvPr/>
        </p:nvSpPr>
        <p:spPr>
          <a:xfrm>
            <a:off x="540544" y="1178884"/>
            <a:ext cx="5539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数据库是结构化信息或数据</a:t>
            </a:r>
            <a:r>
              <a:rPr lang="zh-CN" altLang="en-US" sz="2000">
                <a:solidFill>
                  <a:schemeClr val="tx1"/>
                </a:solidFill>
              </a:rPr>
              <a:t>（一般以电子形式存储在计算机系统中）的有组织的集合。</a:t>
            </a: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数据库一般由数据库管理系统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en-US" altLang="zh-CN" sz="2000">
                <a:solidFill>
                  <a:schemeClr val="tx1"/>
                </a:solidFill>
              </a:rPr>
              <a:t>DBMS</a:t>
            </a:r>
            <a:r>
              <a:rPr lang="zh-CN" altLang="en-US" sz="2000">
                <a:solidFill>
                  <a:schemeClr val="tx1"/>
                </a:solidFill>
              </a:rPr>
              <a:t>）来控制。</a:t>
            </a: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绝大部分的数据库都使用</a:t>
            </a:r>
            <a:r>
              <a:rPr lang="en-US" altLang="zh-CN" sz="2000">
                <a:solidFill>
                  <a:schemeClr val="tx1"/>
                </a:solidFill>
              </a:rPr>
              <a:t>SQL</a:t>
            </a:r>
            <a:r>
              <a:rPr lang="zh-CN" altLang="en-US" sz="2000">
                <a:solidFill>
                  <a:schemeClr val="tx1"/>
                </a:solidFill>
              </a:rPr>
              <a:t>语言（</a:t>
            </a:r>
            <a:r>
              <a:rPr lang="en-US" altLang="zh-CN" sz="2000">
                <a:solidFill>
                  <a:schemeClr val="tx1"/>
                </a:solidFill>
              </a:rPr>
              <a:t>Structured Query Language)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40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4EAF76-B52E-8A5B-378A-2FBCB99CD022}"/>
              </a:ext>
            </a:extLst>
          </p:cNvPr>
          <p:cNvSpPr txBox="1"/>
          <p:nvPr/>
        </p:nvSpPr>
        <p:spPr>
          <a:xfrm>
            <a:off x="540544" y="312548"/>
            <a:ext cx="540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数据库操作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C.R.U.D</a:t>
            </a:r>
            <a:r>
              <a:rPr lang="zh-CN" altLang="en-US" sz="2400">
                <a:solidFill>
                  <a:schemeClr val="tx1"/>
                </a:solidFill>
              </a:rPr>
              <a:t>） 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49EC5-2623-2BA6-6583-500C3223738B}"/>
              </a:ext>
            </a:extLst>
          </p:cNvPr>
          <p:cNvSpPr txBox="1"/>
          <p:nvPr/>
        </p:nvSpPr>
        <p:spPr>
          <a:xfrm>
            <a:off x="540544" y="1178884"/>
            <a:ext cx="5539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Create:  </a:t>
            </a:r>
            <a:r>
              <a:rPr lang="zh-CN" altLang="en-US" sz="2000">
                <a:solidFill>
                  <a:schemeClr val="tx1"/>
                </a:solidFill>
              </a:rPr>
              <a:t>创建</a:t>
            </a: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Retrieve: </a:t>
            </a:r>
            <a:r>
              <a:rPr lang="zh-CN" altLang="en-US" sz="2000">
                <a:solidFill>
                  <a:schemeClr val="tx1"/>
                </a:solidFill>
              </a:rPr>
              <a:t>查询</a:t>
            </a: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Update: </a:t>
            </a:r>
            <a:r>
              <a:rPr lang="zh-CN" altLang="en-US" sz="2000">
                <a:solidFill>
                  <a:schemeClr val="tx1"/>
                </a:solidFill>
              </a:rPr>
              <a:t>修改</a:t>
            </a: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Delete:  </a:t>
            </a:r>
            <a:r>
              <a:rPr lang="zh-CN" altLang="en-US" sz="2000">
                <a:solidFill>
                  <a:schemeClr val="tx1"/>
                </a:solidFill>
              </a:rPr>
              <a:t>删除</a:t>
            </a:r>
            <a:endParaRPr lang="en-US" altLang="zh-CN" sz="2000">
              <a:solidFill>
                <a:schemeClr val="tx1"/>
              </a:solidFill>
            </a:endParaRPr>
          </a:p>
          <a:p>
            <a:pPr>
              <a:buClr>
                <a:schemeClr val="bg2">
                  <a:lumMod val="10000"/>
                  <a:lumOff val="90000"/>
                </a:schemeClr>
              </a:buClr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49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4EAF76-B52E-8A5B-378A-2FBCB99CD022}"/>
              </a:ext>
            </a:extLst>
          </p:cNvPr>
          <p:cNvSpPr txBox="1"/>
          <p:nvPr/>
        </p:nvSpPr>
        <p:spPr>
          <a:xfrm>
            <a:off x="540544" y="312548"/>
            <a:ext cx="540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数据库操作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C.R.U.D</a:t>
            </a:r>
            <a:r>
              <a:rPr lang="zh-CN" altLang="en-US" sz="2400">
                <a:solidFill>
                  <a:schemeClr val="tx1"/>
                </a:solidFill>
              </a:rPr>
              <a:t>） 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49EC5-2623-2BA6-6583-500C3223738B}"/>
              </a:ext>
            </a:extLst>
          </p:cNvPr>
          <p:cNvSpPr txBox="1"/>
          <p:nvPr/>
        </p:nvSpPr>
        <p:spPr>
          <a:xfrm>
            <a:off x="540544" y="1178884"/>
            <a:ext cx="5539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Create:  </a:t>
            </a:r>
            <a:r>
              <a:rPr lang="zh-CN" altLang="en-US" sz="2000">
                <a:solidFill>
                  <a:schemeClr val="tx1"/>
                </a:solidFill>
              </a:rPr>
              <a:t>创建</a:t>
            </a: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Retrieve: </a:t>
            </a:r>
            <a:r>
              <a:rPr lang="zh-CN" altLang="en-US" sz="2000">
                <a:solidFill>
                  <a:schemeClr val="tx1"/>
                </a:solidFill>
              </a:rPr>
              <a:t>查询</a:t>
            </a: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Update: </a:t>
            </a:r>
            <a:r>
              <a:rPr lang="zh-CN" altLang="en-US" sz="2000">
                <a:solidFill>
                  <a:schemeClr val="tx1"/>
                </a:solidFill>
              </a:rPr>
              <a:t>修改</a:t>
            </a: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Delete:  </a:t>
            </a:r>
            <a:r>
              <a:rPr lang="zh-CN" altLang="en-US" sz="2000">
                <a:solidFill>
                  <a:schemeClr val="tx1"/>
                </a:solidFill>
              </a:rPr>
              <a:t>删除</a:t>
            </a:r>
            <a:endParaRPr lang="en-US" altLang="zh-CN" sz="2000">
              <a:solidFill>
                <a:schemeClr val="tx1"/>
              </a:solidFill>
            </a:endParaRPr>
          </a:p>
          <a:p>
            <a:pPr>
              <a:buClr>
                <a:schemeClr val="bg2">
                  <a:lumMod val="10000"/>
                  <a:lumOff val="90000"/>
                </a:schemeClr>
              </a:buClr>
            </a:pP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452EB-0A36-E173-BFF1-62F65BD3CA10}"/>
              </a:ext>
            </a:extLst>
          </p:cNvPr>
          <p:cNvSpPr txBox="1"/>
          <p:nvPr/>
        </p:nvSpPr>
        <p:spPr>
          <a:xfrm>
            <a:off x="745067" y="3733429"/>
            <a:ext cx="3589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“</a:t>
            </a:r>
            <a:r>
              <a:rPr lang="en-US" sz="2000">
                <a:solidFill>
                  <a:schemeClr val="tx1"/>
                </a:solidFill>
              </a:rPr>
              <a:t>增删查改</a:t>
            </a:r>
            <a:r>
              <a:rPr lang="zh-CN" altLang="en-US" sz="2000">
                <a:solidFill>
                  <a:schemeClr val="tx1"/>
                </a:solidFill>
              </a:rPr>
              <a:t>”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45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3657600" y="10160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defRPr/>
            </a:pPr>
            <a:r>
              <a:rPr lang="en-US" sz="1800">
                <a:solidFill>
                  <a:srgbClr val="FFFFFF"/>
                </a:solidFill>
              </a:rPr>
              <a:t>6.png</a:t>
            </a: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r>
              <a:rPr lang="en-US" sz="1800" kern="1200">
                <a:solidFill>
                  <a:srgbClr val="FFFFFF"/>
                </a:solidFill>
                <a:ea typeface="+mn-ea"/>
                <a:cs typeface="+mn-cs"/>
              </a:rPr>
              <a:t>1-success.png</a:t>
            </a: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E9A34-E7CB-D440-8B04-4E48B410D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2669116"/>
            <a:ext cx="1566252" cy="153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4E0A17-0FBC-8A7E-C21B-FE50D838A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650" y="296333"/>
            <a:ext cx="1536700" cy="153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26C650-221D-EBE2-4BED-F93FD43D9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3" y="722684"/>
            <a:ext cx="4571997" cy="894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C91784-49C5-F298-A701-792DFB4208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830"/>
          <a:stretch/>
        </p:blipFill>
        <p:spPr>
          <a:xfrm>
            <a:off x="4605866" y="3046836"/>
            <a:ext cx="4504267" cy="50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35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88D146-38D2-F1E5-4F40-590D763A5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112" y="0"/>
            <a:ext cx="52937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3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554276" y="-150"/>
            <a:ext cx="4589723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-17725" y="-15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0" y="173610"/>
            <a:ext cx="44550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/*创建数据表</a:t>
            </a:r>
            <a:r>
              <a:rPr lang="zh-CN" alt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，命名为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MOBILE_GAMES(</a:t>
            </a:r>
          </a:p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”RANK" </a:t>
            </a:r>
            <a:r>
              <a:rPr lang="en-US" sz="1800">
                <a:solidFill>
                  <a:srgbClr val="C34E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”GAMES" </a:t>
            </a:r>
            <a:r>
              <a:rPr lang="en-US" sz="1800">
                <a:solidFill>
                  <a:srgbClr val="C34E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”DOWNLOADS(IN MILLIONS)" </a:t>
            </a:r>
            <a:r>
              <a:rPr lang="en-US" sz="1800">
                <a:solidFill>
                  <a:srgbClr val="C34E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”RELEASE DATE </a:t>
            </a:r>
            <a:r>
              <a:rPr lang="en-US" sz="1800">
                <a:solidFill>
                  <a:srgbClr val="C34E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9CE85-3F8C-BB91-C472-251F4E813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94" y="419486"/>
            <a:ext cx="4513686" cy="1815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BE0FF3-A32F-742C-5324-330BB175CA21}"/>
              </a:ext>
            </a:extLst>
          </p:cNvPr>
          <p:cNvSpPr txBox="1"/>
          <p:nvPr/>
        </p:nvSpPr>
        <p:spPr>
          <a:xfrm>
            <a:off x="0" y="2571600"/>
            <a:ext cx="4455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/*创建数据表的语法结构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table_name(</a:t>
            </a:r>
          </a:p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column1   </a:t>
            </a:r>
            <a:r>
              <a:rPr lang="en-US" sz="1800">
                <a:solidFill>
                  <a:srgbClr val="C34E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column2   </a:t>
            </a:r>
            <a:r>
              <a:rPr lang="en-US" sz="1800">
                <a:solidFill>
                  <a:srgbClr val="C34E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……</a:t>
            </a:r>
          </a:p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columnN   </a:t>
            </a:r>
            <a:r>
              <a:rPr lang="en-US" sz="1800">
                <a:solidFill>
                  <a:srgbClr val="C34E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80008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554276" y="-150"/>
            <a:ext cx="4589723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69994" y="856753"/>
            <a:ext cx="4455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/*添加新的数据行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INTO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MOBILE_GAMES</a:t>
            </a: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VALUES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(1,”PUBG Mobile”,      </a:t>
            </a:r>
          </a:p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1120, “2021-08”);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D7137-A9CD-9AE2-5D6E-34D5E1D7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994" y="2196935"/>
            <a:ext cx="4405112" cy="567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9AB9DC-8CCF-1354-26DA-7F968975AEBB}"/>
              </a:ext>
            </a:extLst>
          </p:cNvPr>
          <p:cNvSpPr txBox="1"/>
          <p:nvPr/>
        </p:nvSpPr>
        <p:spPr>
          <a:xfrm>
            <a:off x="-69994" y="2809420"/>
            <a:ext cx="4455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/*添加语句的语法结构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INTO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table</a:t>
            </a:r>
            <a:r>
              <a:rPr lang="en-US" sz="180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_name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VALUES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(value1, value2, … , valueN);</a:t>
            </a: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99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554276" y="-150"/>
            <a:ext cx="4589723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7723" y="1832936"/>
            <a:ext cx="4455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/*添加新的数据行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TABLE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MOBILE_GAMES</a:t>
            </a: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VALUES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(2,”Pokemon Go”,      </a:t>
            </a:r>
          </a:p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1000, “2016-12”);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31EBA-1EAD-C7B6-00F4-64C4943E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45" y="2248022"/>
            <a:ext cx="4536554" cy="64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36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554276" y="-150"/>
            <a:ext cx="4589723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69994" y="856753"/>
            <a:ext cx="4455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/*添加新的数据行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INTO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MOBILE_GAMES</a:t>
            </a: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VALUES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(1,”PUBG Mobile”,      </a:t>
            </a:r>
          </a:p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1120, “2021-08”);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D7137-A9CD-9AE2-5D6E-34D5E1D7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994" y="2196935"/>
            <a:ext cx="4405112" cy="567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9AB9DC-8CCF-1354-26DA-7F968975AEBB}"/>
              </a:ext>
            </a:extLst>
          </p:cNvPr>
          <p:cNvSpPr txBox="1"/>
          <p:nvPr/>
        </p:nvSpPr>
        <p:spPr>
          <a:xfrm>
            <a:off x="-69994" y="2809420"/>
            <a:ext cx="4455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/*添加语句的语法结构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INTO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table_name (value1, value2, … , valueN);</a:t>
            </a: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5F8E9-B58D-7FFB-FF76-2B144791DFA1}"/>
              </a:ext>
            </a:extLst>
          </p:cNvPr>
          <p:cNvSpPr/>
          <p:nvPr/>
        </p:nvSpPr>
        <p:spPr>
          <a:xfrm>
            <a:off x="386750" y="256513"/>
            <a:ext cx="1380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“</a:t>
            </a:r>
            <a:r>
              <a:rPr lang="en-US" sz="2000">
                <a:solidFill>
                  <a:srgbClr val="FF0000"/>
                </a:solidFill>
              </a:rPr>
              <a:t>增</a:t>
            </a:r>
            <a:r>
              <a:rPr lang="en-US" sz="2000">
                <a:solidFill>
                  <a:schemeClr val="bg1"/>
                </a:solidFill>
              </a:rPr>
              <a:t>删查改</a:t>
            </a:r>
            <a:r>
              <a:rPr lang="zh-CN" altLang="en-US" sz="2000">
                <a:solidFill>
                  <a:schemeClr val="bg1"/>
                </a:solidFill>
              </a:rPr>
              <a:t>”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64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7723" y="1832936"/>
            <a:ext cx="4625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/*获取数据表中Games字段的数据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GAMES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MOBILE_GAMES;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70EF04-B9DD-2A99-D3C8-5C6A2899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10" y="1832936"/>
            <a:ext cx="4513590" cy="1311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5692CD-0962-20B2-156B-DB89A76A1356}"/>
              </a:ext>
            </a:extLst>
          </p:cNvPr>
          <p:cNvSpPr txBox="1"/>
          <p:nvPr/>
        </p:nvSpPr>
        <p:spPr>
          <a:xfrm>
            <a:off x="0" y="3113491"/>
            <a:ext cx="4625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/*SELECT语句语法结构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column1, column2, columnN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table_name;</a:t>
            </a:r>
          </a:p>
        </p:txBody>
      </p:sp>
    </p:spTree>
    <p:extLst>
      <p:ext uri="{BB962C8B-B14F-4D97-AF65-F5344CB8AC3E}">
        <p14:creationId xmlns:p14="http://schemas.microsoft.com/office/powerpoint/2010/main" val="3210023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554276" y="-150"/>
            <a:ext cx="4589723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36476" y="1971847"/>
            <a:ext cx="4455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/*获取表中所有数据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*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31EBA-1EAD-C7B6-00F4-64C4943E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45" y="2248022"/>
            <a:ext cx="4536554" cy="64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46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554276" y="-150"/>
            <a:ext cx="4589723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36476" y="1971847"/>
            <a:ext cx="4455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/*获取表中所有数据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*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31EBA-1EAD-C7B6-00F4-64C4943E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45" y="2248022"/>
            <a:ext cx="4536554" cy="6471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15DF57-A625-EE4A-ADA8-D56E2897EFAE}"/>
              </a:ext>
            </a:extLst>
          </p:cNvPr>
          <p:cNvSpPr/>
          <p:nvPr/>
        </p:nvSpPr>
        <p:spPr>
          <a:xfrm>
            <a:off x="386750" y="256513"/>
            <a:ext cx="1380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“</a:t>
            </a:r>
            <a:r>
              <a:rPr lang="en-US" sz="2000">
                <a:solidFill>
                  <a:schemeClr val="bg1"/>
                </a:solidFill>
              </a:rPr>
              <a:t>增删</a:t>
            </a:r>
            <a:r>
              <a:rPr lang="en-US" sz="2000">
                <a:solidFill>
                  <a:srgbClr val="FF0000"/>
                </a:solidFill>
              </a:rPr>
              <a:t>查</a:t>
            </a:r>
            <a:r>
              <a:rPr lang="en-US" sz="2000">
                <a:solidFill>
                  <a:schemeClr val="bg1"/>
                </a:solidFill>
              </a:rPr>
              <a:t>改</a:t>
            </a:r>
            <a:r>
              <a:rPr lang="zh-CN" altLang="en-US" sz="2000">
                <a:solidFill>
                  <a:schemeClr val="bg1"/>
                </a:solidFill>
              </a:rPr>
              <a:t>”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92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94176-F17E-FFB7-460A-48D95216D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07776"/>
            <a:ext cx="4455042" cy="8171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D59563-B31A-BC3D-CB0E-95D74F061D79}"/>
              </a:ext>
            </a:extLst>
          </p:cNvPr>
          <p:cNvSpPr txBox="1"/>
          <p:nvPr/>
        </p:nvSpPr>
        <p:spPr>
          <a:xfrm>
            <a:off x="-17723" y="1832936"/>
            <a:ext cx="4455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/*添加新的数据行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TABLE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MOBILE_GAMES</a:t>
            </a: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VALUES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(3,”Subway Surfers”,      </a:t>
            </a:r>
          </a:p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1000, “2012-05”);</a:t>
            </a:r>
          </a:p>
          <a:p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SELECT *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</a:t>
            </a:r>
          </a:p>
          <a:p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67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554276" y="-150"/>
            <a:ext cx="4589723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-35447" y="22824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36476" y="1971847"/>
            <a:ext cx="4455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/*指定数据筛选条件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*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</a:t>
            </a:r>
            <a:r>
              <a:rPr lang="zh-CN" alt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RANK = 1;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747DD-BF88-E539-B184-E655C4687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276" y="2108049"/>
            <a:ext cx="4572000" cy="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7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4EAF76-B52E-8A5B-378A-2FBCB99CD022}"/>
              </a:ext>
            </a:extLst>
          </p:cNvPr>
          <p:cNvSpPr txBox="1"/>
          <p:nvPr/>
        </p:nvSpPr>
        <p:spPr>
          <a:xfrm>
            <a:off x="540544" y="312548"/>
            <a:ext cx="540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部分同学点评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49EC5-2623-2BA6-6583-500C3223738B}"/>
              </a:ext>
            </a:extLst>
          </p:cNvPr>
          <p:cNvSpPr txBox="1"/>
          <p:nvPr/>
        </p:nvSpPr>
        <p:spPr>
          <a:xfrm>
            <a:off x="472290" y="874084"/>
            <a:ext cx="55395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该程序原理是比较训练图片和预测图片的重合度。若预测图片书写</a:t>
            </a:r>
            <a:r>
              <a:rPr lang="zh-CN" altLang="en-US" sz="2000">
                <a:solidFill>
                  <a:srgbClr val="FF0000"/>
                </a:solidFill>
              </a:rPr>
              <a:t>相对规范，则判断成功的概率相对较大。</a:t>
            </a:r>
            <a:r>
              <a:rPr lang="zh-CN" altLang="en-US" sz="2000">
                <a:solidFill>
                  <a:schemeClr val="tx1"/>
                </a:solidFill>
              </a:rPr>
              <a:t>但往往预测图片书写不够标准，导致一个数字的重合度可能和另外一个数字重合度较高。</a:t>
            </a:r>
            <a:r>
              <a:rPr lang="zh-CN" altLang="en-US" sz="2000">
                <a:solidFill>
                  <a:srgbClr val="FF0000"/>
                </a:solidFill>
              </a:rPr>
              <a:t>同时，训练图片数量相对较少。    </a:t>
            </a:r>
            <a:r>
              <a:rPr lang="en-US" altLang="zh-CN" sz="2000">
                <a:solidFill>
                  <a:schemeClr val="tx1"/>
                </a:solidFill>
              </a:rPr>
              <a:t>——</a:t>
            </a:r>
            <a:r>
              <a:rPr lang="zh-CN" altLang="en-US" sz="2000">
                <a:solidFill>
                  <a:schemeClr val="tx1"/>
                </a:solidFill>
              </a:rPr>
              <a:t> 徐浩祖</a:t>
            </a: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</a:rPr>
              <a:t>我认为这个算法就是看数字与训练图片的重合度</a:t>
            </a:r>
            <a:r>
              <a:rPr lang="zh-CN" altLang="en-US" sz="2000">
                <a:solidFill>
                  <a:schemeClr val="tx1"/>
                </a:solidFill>
              </a:rPr>
              <a:t>，比如</a:t>
            </a: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en-US" altLang="zh-CN" sz="2000">
                <a:solidFill>
                  <a:schemeClr val="tx1"/>
                </a:solidFill>
              </a:rPr>
              <a:t>5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en-US" altLang="zh-CN" sz="2000">
                <a:solidFill>
                  <a:schemeClr val="tx1"/>
                </a:solidFill>
              </a:rPr>
              <a:t>8</a:t>
            </a:r>
            <a:r>
              <a:rPr lang="zh-CN" altLang="en-US" sz="2000">
                <a:solidFill>
                  <a:schemeClr val="tx1"/>
                </a:solidFill>
              </a:rPr>
              <a:t>就容易混淆。写一些数字时在</a:t>
            </a:r>
            <a:r>
              <a:rPr lang="en-US" altLang="zh-CN" sz="2000">
                <a:solidFill>
                  <a:schemeClr val="tx1"/>
                </a:solidFill>
              </a:rPr>
              <a:t>8</a:t>
            </a:r>
            <a:r>
              <a:rPr lang="en-US" sz="2000">
                <a:solidFill>
                  <a:schemeClr val="tx1"/>
                </a:solidFill>
              </a:rPr>
              <a:t>x8</a:t>
            </a:r>
            <a:r>
              <a:rPr lang="zh-CN" altLang="en-US" sz="2000">
                <a:solidFill>
                  <a:schemeClr val="tx1"/>
                </a:solidFill>
              </a:rPr>
              <a:t>限制下自由发挥空间小，怎么写最后形状都差不多，所以容易识别。但有的数字根据人</a:t>
            </a:r>
            <a:r>
              <a:rPr lang="zh-CN" altLang="en-US" sz="2000">
                <a:solidFill>
                  <a:srgbClr val="FF0000"/>
                </a:solidFill>
              </a:rPr>
              <a:t>书写习惯不同会产生较大差异</a:t>
            </a:r>
            <a:r>
              <a:rPr lang="zh-CN" altLang="en-US" sz="2000">
                <a:solidFill>
                  <a:schemeClr val="tx1"/>
                </a:solidFill>
              </a:rPr>
              <a:t>，再加上本身比较像，就会识别错误。 </a:t>
            </a:r>
            <a:r>
              <a:rPr lang="en-US" altLang="zh-CN" sz="2000">
                <a:solidFill>
                  <a:schemeClr val="tx1"/>
                </a:solidFill>
              </a:rPr>
              <a:t>——</a:t>
            </a:r>
            <a:r>
              <a:rPr lang="zh-CN" altLang="en-US" sz="2000">
                <a:solidFill>
                  <a:schemeClr val="tx1"/>
                </a:solidFill>
              </a:rPr>
              <a:t> 刘馨彤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57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554276" y="-150"/>
            <a:ext cx="4589723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-35447" y="22824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36476" y="1971847"/>
            <a:ext cx="4455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/*指定数据筛选条件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GAMES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</a:t>
            </a:r>
            <a:r>
              <a:rPr lang="zh-CN" alt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RANK = 1;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FD436C-D773-D601-0C0A-8ECDD4B49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987" y="2290233"/>
            <a:ext cx="16383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28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-35447" y="-524"/>
            <a:ext cx="42393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36476" y="1971847"/>
            <a:ext cx="4455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/*获取排名小于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zh-CN" alt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的所有数据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*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</a:t>
            </a:r>
            <a:r>
              <a:rPr lang="zh-CN" alt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RANK &lt; 3;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10398-8B26-D772-0817-408BCEE30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865" y="2018395"/>
            <a:ext cx="4940135" cy="7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8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-35447" y="0"/>
            <a:ext cx="42393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36476" y="1971847"/>
            <a:ext cx="4455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/*获取排名为奇数的所有数据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*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</a:t>
            </a:r>
            <a:r>
              <a:rPr lang="zh-CN" alt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RANK % 2 = 1;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D4F66-D9B6-0542-739F-57B0BDE2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865" y="2204084"/>
            <a:ext cx="4905311" cy="7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56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-35447" y="0"/>
            <a:ext cx="42393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43312" y="1233182"/>
            <a:ext cx="4455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/*更新Subway Surfers的排名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</a:t>
            </a:r>
            <a:r>
              <a:rPr lang="zh-CN" alt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RANK = 4 WHERE GAMES LIKE </a:t>
            </a:r>
            <a:r>
              <a:rPr lang="en-US" sz="180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“Subway Surfers”;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CF6DFB-B497-5702-83D1-715DAA0A3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865" y="1971846"/>
            <a:ext cx="4925156" cy="931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2D5D73-F58C-81F4-45E6-E8CFA1657CD2}"/>
              </a:ext>
            </a:extLst>
          </p:cNvPr>
          <p:cNvSpPr txBox="1"/>
          <p:nvPr/>
        </p:nvSpPr>
        <p:spPr>
          <a:xfrm>
            <a:off x="0" y="3050524"/>
            <a:ext cx="4455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/*更新记录的语法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table_name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filds1=new-values1, fields2=new-values2</a:t>
            </a: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[WHERE Clause]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36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-35447" y="0"/>
            <a:ext cx="42393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43312" y="1233182"/>
            <a:ext cx="4455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/*更新Subway Surfers的排名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</a:t>
            </a:r>
            <a:r>
              <a:rPr lang="zh-CN" alt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RANK = 4 WHERE GAMES LIKE </a:t>
            </a:r>
            <a:r>
              <a:rPr lang="en-US" sz="180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“Subway Surfers”;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CF6DFB-B497-5702-83D1-715DAA0A3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865" y="1971846"/>
            <a:ext cx="4925156" cy="931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2D5D73-F58C-81F4-45E6-E8CFA1657CD2}"/>
              </a:ext>
            </a:extLst>
          </p:cNvPr>
          <p:cNvSpPr txBox="1"/>
          <p:nvPr/>
        </p:nvSpPr>
        <p:spPr>
          <a:xfrm>
            <a:off x="0" y="3050524"/>
            <a:ext cx="4455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/*更新记录的语法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table_name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filds1=new-values1, fields2=new-values2</a:t>
            </a: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[WHERE Clause]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7CDB2F-1F6D-A938-F282-24B0C1641402}"/>
              </a:ext>
            </a:extLst>
          </p:cNvPr>
          <p:cNvSpPr/>
          <p:nvPr/>
        </p:nvSpPr>
        <p:spPr>
          <a:xfrm>
            <a:off x="386750" y="256513"/>
            <a:ext cx="1380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“</a:t>
            </a:r>
            <a:r>
              <a:rPr lang="en-US" sz="2000">
                <a:solidFill>
                  <a:schemeClr val="bg1"/>
                </a:solidFill>
              </a:rPr>
              <a:t>增删查</a:t>
            </a:r>
            <a:r>
              <a:rPr lang="en-US" sz="2000">
                <a:solidFill>
                  <a:srgbClr val="FF0000"/>
                </a:solidFill>
              </a:rPr>
              <a:t>改</a:t>
            </a:r>
            <a:r>
              <a:rPr lang="zh-CN" altLang="en-US" sz="2000">
                <a:solidFill>
                  <a:schemeClr val="bg1"/>
                </a:solidFill>
              </a:rPr>
              <a:t>”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231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-35447" y="0"/>
            <a:ext cx="42393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43312" y="1233182"/>
            <a:ext cx="4455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/*删除排名第二的游戏记录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DELETE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WHERE RANK = 2;</a:t>
            </a:r>
          </a:p>
          <a:p>
            <a:pPr algn="ctr"/>
            <a:endParaRPr lang="en-US" sz="1800">
              <a:solidFill>
                <a:srgbClr val="00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D5D73-F58C-81F4-45E6-E8CFA1657CD2}"/>
              </a:ext>
            </a:extLst>
          </p:cNvPr>
          <p:cNvSpPr txBox="1"/>
          <p:nvPr/>
        </p:nvSpPr>
        <p:spPr>
          <a:xfrm>
            <a:off x="0" y="3050524"/>
            <a:ext cx="4455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/*删除记录的语法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DELETE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table_name</a:t>
            </a: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[WHERE Clause]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F55E81-404B-F9CB-DC81-581ADF1BC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781" y="2157877"/>
            <a:ext cx="4868219" cy="79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0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-35447" y="0"/>
            <a:ext cx="42393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43312" y="1233182"/>
            <a:ext cx="4455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/*删除排名第二的游戏记录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DELETE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WHERE RANK = 2;</a:t>
            </a:r>
          </a:p>
          <a:p>
            <a:pPr algn="ctr"/>
            <a:endParaRPr lang="en-US" sz="1800">
              <a:solidFill>
                <a:srgbClr val="00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D5D73-F58C-81F4-45E6-E8CFA1657CD2}"/>
              </a:ext>
            </a:extLst>
          </p:cNvPr>
          <p:cNvSpPr txBox="1"/>
          <p:nvPr/>
        </p:nvSpPr>
        <p:spPr>
          <a:xfrm>
            <a:off x="0" y="3050524"/>
            <a:ext cx="4455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/*删除记录的语法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DELETE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table_name</a:t>
            </a: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[WHERE Clause]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F55E81-404B-F9CB-DC81-581ADF1BC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781" y="2157877"/>
            <a:ext cx="4868219" cy="7988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FB5752-9B02-CE6B-3EAC-A3D503013694}"/>
              </a:ext>
            </a:extLst>
          </p:cNvPr>
          <p:cNvSpPr/>
          <p:nvPr/>
        </p:nvSpPr>
        <p:spPr>
          <a:xfrm>
            <a:off x="386750" y="256513"/>
            <a:ext cx="1380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“</a:t>
            </a:r>
            <a:r>
              <a:rPr lang="en-US" sz="2000">
                <a:solidFill>
                  <a:schemeClr val="bg1"/>
                </a:solidFill>
              </a:rPr>
              <a:t>增</a:t>
            </a:r>
            <a:r>
              <a:rPr lang="en-US" sz="2000">
                <a:solidFill>
                  <a:srgbClr val="FF0000"/>
                </a:solidFill>
              </a:rPr>
              <a:t>删</a:t>
            </a:r>
            <a:r>
              <a:rPr lang="en-US" sz="2000">
                <a:solidFill>
                  <a:schemeClr val="bg1"/>
                </a:solidFill>
              </a:rPr>
              <a:t>查改</a:t>
            </a:r>
            <a:r>
              <a:rPr lang="zh-CN" altLang="en-US" sz="2000">
                <a:solidFill>
                  <a:schemeClr val="bg1"/>
                </a:solidFill>
              </a:rPr>
              <a:t>”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8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4EAF76-B52E-8A5B-378A-2FBCB99CD022}"/>
              </a:ext>
            </a:extLst>
          </p:cNvPr>
          <p:cNvSpPr txBox="1"/>
          <p:nvPr/>
        </p:nvSpPr>
        <p:spPr>
          <a:xfrm>
            <a:off x="540544" y="312548"/>
            <a:ext cx="540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部分同学点评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49EC5-2623-2BA6-6583-500C3223738B}"/>
              </a:ext>
            </a:extLst>
          </p:cNvPr>
          <p:cNvSpPr txBox="1"/>
          <p:nvPr/>
        </p:nvSpPr>
        <p:spPr>
          <a:xfrm>
            <a:off x="540544" y="832812"/>
            <a:ext cx="55395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</a:rPr>
              <a:t>成功</a:t>
            </a:r>
            <a:r>
              <a:rPr lang="en-US" sz="1800">
                <a:solidFill>
                  <a:schemeClr val="tx1"/>
                </a:solidFill>
              </a:rPr>
              <a:t>原因：手写的图片和提前输入给人工智能的图片很像，所以可以识别成一个数字。</a:t>
            </a:r>
          </a:p>
          <a:p>
            <a:r>
              <a:rPr lang="en-US" sz="1800">
                <a:solidFill>
                  <a:schemeClr val="tx1"/>
                </a:solidFill>
              </a:rPr>
              <a:t> </a:t>
            </a:r>
          </a:p>
          <a:p>
            <a:r>
              <a:rPr lang="zh-CN" altLang="en-US" sz="1800">
                <a:solidFill>
                  <a:schemeClr val="tx1"/>
                </a:solidFill>
              </a:rPr>
              <a:t>失败原因：</a:t>
            </a:r>
            <a:r>
              <a:rPr lang="en-US" sz="1800">
                <a:solidFill>
                  <a:srgbClr val="FF0000"/>
                </a:solidFill>
              </a:rPr>
              <a:t>前期提供给人工智能的例子不够多</a:t>
            </a:r>
            <a:r>
              <a:rPr lang="en-US" sz="1800">
                <a:solidFill>
                  <a:schemeClr val="tx1"/>
                </a:solidFill>
              </a:rPr>
              <a:t>，不能学习到人类写数字的精髓，所以稍微写的歪一点就不能识别到。</a:t>
            </a:r>
          </a:p>
          <a:p>
            <a:r>
              <a:rPr lang="en-US" sz="1800">
                <a:solidFill>
                  <a:schemeClr val="tx1"/>
                </a:solidFill>
              </a:rPr>
              <a:t> </a:t>
            </a:r>
          </a:p>
          <a:p>
            <a:r>
              <a:rPr lang="en-US" sz="1800">
                <a:solidFill>
                  <a:schemeClr val="tx1"/>
                </a:solidFill>
              </a:rPr>
              <a:t>我觉得这个人工智能不是很智能，因为它需要前期向它输入大量的例子让它学习，</a:t>
            </a:r>
            <a:r>
              <a:rPr lang="en-US" sz="1800">
                <a:solidFill>
                  <a:srgbClr val="FF0000"/>
                </a:solidFill>
              </a:rPr>
              <a:t>如果学习的不到位，就很难识别成我们想表达的意思。</a:t>
            </a:r>
            <a:r>
              <a:rPr lang="zh-CN" altLang="en-US" sz="1800">
                <a:solidFill>
                  <a:schemeClr val="tx1"/>
                </a:solidFill>
              </a:rPr>
              <a:t> </a:t>
            </a:r>
            <a:r>
              <a:rPr lang="en-US" altLang="zh-CN" sz="1800">
                <a:solidFill>
                  <a:schemeClr val="tx1"/>
                </a:solidFill>
              </a:rPr>
              <a:t>——</a:t>
            </a:r>
            <a:r>
              <a:rPr lang="zh-CN" altLang="en-US" sz="1800">
                <a:solidFill>
                  <a:schemeClr val="tx1"/>
                </a:solidFill>
              </a:rPr>
              <a:t>  杨晶</a:t>
            </a:r>
            <a:endParaRPr lang="en-US" sz="18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25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4EAF76-B52E-8A5B-378A-2FBCB99CD022}"/>
              </a:ext>
            </a:extLst>
          </p:cNvPr>
          <p:cNvSpPr txBox="1"/>
          <p:nvPr/>
        </p:nvSpPr>
        <p:spPr>
          <a:xfrm>
            <a:off x="540544" y="312548"/>
            <a:ext cx="540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部分同学点评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49EC5-2623-2BA6-6583-500C3223738B}"/>
              </a:ext>
            </a:extLst>
          </p:cNvPr>
          <p:cNvSpPr txBox="1"/>
          <p:nvPr/>
        </p:nvSpPr>
        <p:spPr>
          <a:xfrm>
            <a:off x="540544" y="832812"/>
            <a:ext cx="60126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我觉得识别图片的程序还是很简单易懂的。原理就是把你选择的图片的每个像素点都遍历一遍，每个数字都有</a:t>
            </a:r>
            <a:r>
              <a:rPr lang="en-US" sz="2000">
                <a:solidFill>
                  <a:schemeClr val="tx1"/>
                </a:solidFill>
              </a:rPr>
              <a:t>9</a:t>
            </a:r>
            <a:r>
              <a:rPr lang="zh-CN" altLang="en-US" sz="2000">
                <a:solidFill>
                  <a:schemeClr val="tx1"/>
                </a:solidFill>
              </a:rPr>
              <a:t>张参考照片，也就是</a:t>
            </a:r>
            <a:r>
              <a:rPr lang="en-US" sz="2000">
                <a:solidFill>
                  <a:schemeClr val="tx1"/>
                </a:solidFill>
              </a:rPr>
              <a:t>64*9=576</a:t>
            </a:r>
            <a:r>
              <a:rPr lang="zh-CN" altLang="en-US" sz="2000">
                <a:solidFill>
                  <a:schemeClr val="tx1"/>
                </a:solidFill>
              </a:rPr>
              <a:t>个像素点。比如你画了一个</a:t>
            </a:r>
            <a:r>
              <a:rPr lang="en-US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，然后它就会把你的图片和参考图片比较，看看和</a:t>
            </a:r>
            <a:r>
              <a:rPr lang="en-US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的</a:t>
            </a:r>
            <a:r>
              <a:rPr lang="en-US" sz="2000">
                <a:solidFill>
                  <a:schemeClr val="tx1"/>
                </a:solidFill>
              </a:rPr>
              <a:t>576</a:t>
            </a:r>
            <a:r>
              <a:rPr lang="zh-CN" altLang="en-US" sz="2000">
                <a:solidFill>
                  <a:schemeClr val="tx1"/>
                </a:solidFill>
              </a:rPr>
              <a:t>个像素点匹配度高还是和</a:t>
            </a:r>
            <a:r>
              <a:rPr lang="en-US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sz="2000">
                <a:solidFill>
                  <a:schemeClr val="tx1"/>
                </a:solidFill>
              </a:rPr>
              <a:t>3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sz="2000">
                <a:solidFill>
                  <a:schemeClr val="tx1"/>
                </a:solidFill>
              </a:rPr>
              <a:t>4</a:t>
            </a:r>
            <a:r>
              <a:rPr lang="zh-CN" altLang="en-US" sz="2000">
                <a:solidFill>
                  <a:schemeClr val="tx1"/>
                </a:solidFill>
              </a:rPr>
              <a:t>等等匹配度高。当然，就算你画的很像也不一定能识别成功，这是因为参考样本太少，除了参考照片的</a:t>
            </a:r>
            <a:r>
              <a:rPr lang="en-US" sz="2000">
                <a:solidFill>
                  <a:schemeClr val="tx1"/>
                </a:solidFill>
              </a:rPr>
              <a:t>9</a:t>
            </a:r>
            <a:r>
              <a:rPr lang="zh-CN" altLang="en-US" sz="2000">
                <a:solidFill>
                  <a:schemeClr val="tx1"/>
                </a:solidFill>
              </a:rPr>
              <a:t>种方式，还有很多方式可以表示这个数字。在我选的一个数字中，我按照这个数字的其中一张参考图片一个一个像素点的描绘，但识别竟然还是错误的。</a:t>
            </a:r>
            <a:r>
              <a:rPr lang="zh-CN" altLang="en-US" sz="2000">
                <a:solidFill>
                  <a:srgbClr val="FF0000"/>
                </a:solidFill>
              </a:rPr>
              <a:t>这是因为其它参考图片与它差异太大。 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                                                             </a:t>
            </a:r>
            <a:r>
              <a:rPr lang="en-US" altLang="zh-CN" sz="2000">
                <a:solidFill>
                  <a:schemeClr val="tx1"/>
                </a:solidFill>
              </a:rPr>
              <a:t>——  </a:t>
            </a:r>
            <a:r>
              <a:rPr lang="zh-CN" altLang="en-US" sz="2000">
                <a:solidFill>
                  <a:schemeClr val="tx1"/>
                </a:solidFill>
              </a:rPr>
              <a:t>张天宇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03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数据库</a:t>
            </a:r>
            <a:endParaRPr dirty="0"/>
          </a:p>
        </p:txBody>
      </p:sp>
      <p:pic>
        <p:nvPicPr>
          <p:cNvPr id="5" name="Picture 4" descr="long_logo">
            <a:extLst>
              <a:ext uri="{FF2B5EF4-FFF2-40B4-BE49-F238E27FC236}">
                <a16:creationId xmlns:a16="http://schemas.microsoft.com/office/drawing/2014/main" id="{D7082FA4-023F-4A47-9496-5C807BF43E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4" y="276701"/>
            <a:ext cx="2638484" cy="68580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3884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4EAF76-B52E-8A5B-378A-2FBCB99CD022}"/>
              </a:ext>
            </a:extLst>
          </p:cNvPr>
          <p:cNvSpPr txBox="1"/>
          <p:nvPr/>
        </p:nvSpPr>
        <p:spPr>
          <a:xfrm>
            <a:off x="540544" y="312548"/>
            <a:ext cx="540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CSV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FEEB9-A525-3FA1-98D7-956D4BC71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44" y="984085"/>
            <a:ext cx="6317456" cy="39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0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4EAF76-B52E-8A5B-378A-2FBCB99CD022}"/>
              </a:ext>
            </a:extLst>
          </p:cNvPr>
          <p:cNvSpPr txBox="1"/>
          <p:nvPr/>
        </p:nvSpPr>
        <p:spPr>
          <a:xfrm>
            <a:off x="540544" y="312548"/>
            <a:ext cx="540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字段</a:t>
            </a:r>
            <a:r>
              <a:rPr lang="en-US" altLang="zh-CN" sz="2400">
                <a:solidFill>
                  <a:schemeClr val="tx1"/>
                </a:solidFill>
              </a:rPr>
              <a:t>/</a:t>
            </a:r>
            <a:r>
              <a:rPr lang="zh-CN" altLang="en-US" sz="2400">
                <a:solidFill>
                  <a:schemeClr val="tx1"/>
                </a:solidFill>
              </a:rPr>
              <a:t>属性</a:t>
            </a:r>
            <a:r>
              <a:rPr lang="en-US" altLang="zh-CN" sz="2400">
                <a:solidFill>
                  <a:schemeClr val="tx1"/>
                </a:solidFill>
              </a:rPr>
              <a:t>(Fields)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FEEB9-A525-3FA1-98D7-956D4BC71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44" y="984085"/>
            <a:ext cx="6317456" cy="3946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EABB83-4E3A-45D4-8922-5317D656A4F5}"/>
              </a:ext>
            </a:extLst>
          </p:cNvPr>
          <p:cNvSpPr txBox="1"/>
          <p:nvPr/>
        </p:nvSpPr>
        <p:spPr>
          <a:xfrm>
            <a:off x="540544" y="1499192"/>
            <a:ext cx="5551912" cy="35087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4EAF76-B52E-8A5B-378A-2FBCB99CD022}"/>
              </a:ext>
            </a:extLst>
          </p:cNvPr>
          <p:cNvSpPr txBox="1"/>
          <p:nvPr/>
        </p:nvSpPr>
        <p:spPr>
          <a:xfrm>
            <a:off x="540544" y="312548"/>
            <a:ext cx="540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记录(Entry)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FEEB9-A525-3FA1-98D7-956D4BC71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44" y="984085"/>
            <a:ext cx="6317456" cy="3946764"/>
          </a:xfrm>
          <a:prstGeom prst="rect">
            <a:avLst/>
          </a:prstGeom>
        </p:spPr>
      </p:pic>
      <p:sp>
        <p:nvSpPr>
          <p:cNvPr id="2" name="Up Arrow 1">
            <a:extLst>
              <a:ext uri="{FF2B5EF4-FFF2-40B4-BE49-F238E27FC236}">
                <a16:creationId xmlns:a16="http://schemas.microsoft.com/office/drawing/2014/main" id="{D83BE9BE-46C1-9F51-49A9-0556A509A6B6}"/>
              </a:ext>
            </a:extLst>
          </p:cNvPr>
          <p:cNvSpPr/>
          <p:nvPr/>
        </p:nvSpPr>
        <p:spPr>
          <a:xfrm rot="16200000">
            <a:off x="6299795" y="1706525"/>
            <a:ext cx="255183" cy="520994"/>
          </a:xfrm>
          <a:prstGeom prst="up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12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1219</Words>
  <Application>Microsoft Macintosh PowerPoint</Application>
  <PresentationFormat>On-screen Show (16:9)</PresentationFormat>
  <Paragraphs>193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Menlo</vt:lpstr>
      <vt:lpstr>Simple Dark</vt:lpstr>
      <vt:lpstr>1_Simple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数据库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CS50</dc:title>
  <cp:lastModifiedBy>Tong Hu</cp:lastModifiedBy>
  <cp:revision>3</cp:revision>
  <dcterms:modified xsi:type="dcterms:W3CDTF">2022-05-25T09:54:45Z</dcterms:modified>
</cp:coreProperties>
</file>