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495" r:id="rId2"/>
    <p:sldId id="899" r:id="rId3"/>
    <p:sldId id="901" r:id="rId4"/>
    <p:sldId id="878" r:id="rId5"/>
    <p:sldId id="902" r:id="rId6"/>
    <p:sldId id="906" r:id="rId7"/>
    <p:sldId id="903" r:id="rId8"/>
    <p:sldId id="905" r:id="rId9"/>
    <p:sldId id="900" r:id="rId10"/>
    <p:sldId id="880" r:id="rId11"/>
    <p:sldId id="881" r:id="rId12"/>
    <p:sldId id="882" r:id="rId13"/>
    <p:sldId id="873" r:id="rId14"/>
    <p:sldId id="890" r:id="rId15"/>
    <p:sldId id="891" r:id="rId16"/>
    <p:sldId id="886" r:id="rId17"/>
    <p:sldId id="885" r:id="rId18"/>
    <p:sldId id="884" r:id="rId19"/>
    <p:sldId id="889" r:id="rId20"/>
    <p:sldId id="887" r:id="rId21"/>
    <p:sldId id="893" r:id="rId22"/>
    <p:sldId id="888" r:id="rId23"/>
    <p:sldId id="894" r:id="rId24"/>
    <p:sldId id="895" r:id="rId25"/>
    <p:sldId id="904" r:id="rId26"/>
    <p:sldId id="896" r:id="rId27"/>
    <p:sldId id="898" r:id="rId28"/>
    <p:sldId id="897" r:id="rId29"/>
    <p:sldId id="817" r:id="rId30"/>
    <p:sldId id="7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CD2E3"/>
    <a:srgbClr val="DD5145"/>
    <a:srgbClr val="FFCD42"/>
    <a:srgbClr val="D11E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87775"/>
  </p:normalViewPr>
  <p:slideViewPr>
    <p:cSldViewPr snapToGrid="0" snapToObjects="1">
      <p:cViewPr varScale="1">
        <p:scale>
          <a:sx n="74" d="100"/>
          <a:sy n="74" d="100"/>
        </p:scale>
        <p:origin x="184" y="9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30B36-324D-1040-B497-EB12F0B0E05D}" type="datetimeFigureOut">
              <a:t>12/22/20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4CB89-4FF6-7749-8054-AA73E053C962}" type="slidenum">
              <a:t>‹#›</a:t>
            </a:fld>
            <a:endParaRPr lang="en-US"/>
          </a:p>
        </p:txBody>
      </p:sp>
    </p:spTree>
    <p:extLst>
      <p:ext uri="{BB962C8B-B14F-4D97-AF65-F5344CB8AC3E}">
        <p14:creationId xmlns:p14="http://schemas.microsoft.com/office/powerpoint/2010/main" val="426647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1bd7760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1bd7760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13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1bd7760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1bd7760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97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94CB89-4FF6-7749-8054-AA73E053C962}" type="slidenum">
              <a:rPr lang="en-US"/>
              <a:t>14</a:t>
            </a:fld>
            <a:endParaRPr lang="en-US"/>
          </a:p>
        </p:txBody>
      </p:sp>
    </p:spTree>
    <p:extLst>
      <p:ext uri="{BB962C8B-B14F-4D97-AF65-F5344CB8AC3E}">
        <p14:creationId xmlns:p14="http://schemas.microsoft.com/office/powerpoint/2010/main" val="28030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94CB89-4FF6-7749-8054-AA73E053C962}" type="slidenum">
              <a:rPr lang="en-US"/>
              <a:t>15</a:t>
            </a:fld>
            <a:endParaRPr lang="en-US"/>
          </a:p>
        </p:txBody>
      </p:sp>
    </p:spTree>
    <p:extLst>
      <p:ext uri="{BB962C8B-B14F-4D97-AF65-F5344CB8AC3E}">
        <p14:creationId xmlns:p14="http://schemas.microsoft.com/office/powerpoint/2010/main" val="392310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94CB89-4FF6-7749-8054-AA73E053C962}" type="slidenum">
              <a:rPr lang="en-US"/>
              <a:t>17</a:t>
            </a:fld>
            <a:endParaRPr lang="en-US"/>
          </a:p>
        </p:txBody>
      </p:sp>
    </p:spTree>
    <p:extLst>
      <p:ext uri="{BB962C8B-B14F-4D97-AF65-F5344CB8AC3E}">
        <p14:creationId xmlns:p14="http://schemas.microsoft.com/office/powerpoint/2010/main" val="2724865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94CB89-4FF6-7749-8054-AA73E053C962}" type="slidenum">
              <a:rPr lang="en-US"/>
              <a:t>20</a:t>
            </a:fld>
            <a:endParaRPr lang="en-US"/>
          </a:p>
        </p:txBody>
      </p:sp>
    </p:spTree>
    <p:extLst>
      <p:ext uri="{BB962C8B-B14F-4D97-AF65-F5344CB8AC3E}">
        <p14:creationId xmlns:p14="http://schemas.microsoft.com/office/powerpoint/2010/main" val="77358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94CB89-4FF6-7749-8054-AA73E053C962}" type="slidenum">
              <a:rPr lang="en-US"/>
              <a:t>21</a:t>
            </a:fld>
            <a:endParaRPr lang="en-US"/>
          </a:p>
        </p:txBody>
      </p:sp>
    </p:spTree>
    <p:extLst>
      <p:ext uri="{BB962C8B-B14F-4D97-AF65-F5344CB8AC3E}">
        <p14:creationId xmlns:p14="http://schemas.microsoft.com/office/powerpoint/2010/main" val="283755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94CB89-4FF6-7749-8054-AA73E053C962}" type="slidenum">
              <a:rPr lang="en-US"/>
              <a:t>29</a:t>
            </a:fld>
            <a:endParaRPr lang="en-US"/>
          </a:p>
        </p:txBody>
      </p:sp>
    </p:spTree>
    <p:extLst>
      <p:ext uri="{BB962C8B-B14F-4D97-AF65-F5344CB8AC3E}">
        <p14:creationId xmlns:p14="http://schemas.microsoft.com/office/powerpoint/2010/main" val="226595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1bd7760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1bd7760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88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398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9592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51673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defRPr>
            </a:lvl1pPr>
            <a:lvl2pPr lvl="1" algn="r">
              <a:buNone/>
              <a:defRPr sz="1333">
                <a:solidFill>
                  <a:schemeClr val="lt2"/>
                </a:solidFill>
              </a:defRPr>
            </a:lvl2pPr>
            <a:lvl3pPr lvl="2" algn="r">
              <a:buNone/>
              <a:defRPr sz="1333">
                <a:solidFill>
                  <a:schemeClr val="lt2"/>
                </a:solidFill>
              </a:defRPr>
            </a:lvl3pPr>
            <a:lvl4pPr lvl="3" algn="r">
              <a:buNone/>
              <a:defRPr sz="1333">
                <a:solidFill>
                  <a:schemeClr val="lt2"/>
                </a:solidFill>
              </a:defRPr>
            </a:lvl4pPr>
            <a:lvl5pPr lvl="4" algn="r">
              <a:buNone/>
              <a:defRPr sz="1333">
                <a:solidFill>
                  <a:schemeClr val="lt2"/>
                </a:solidFill>
              </a:defRPr>
            </a:lvl5pPr>
            <a:lvl6pPr lvl="5" algn="r">
              <a:buNone/>
              <a:defRPr sz="1333">
                <a:solidFill>
                  <a:schemeClr val="lt2"/>
                </a:solidFill>
              </a:defRPr>
            </a:lvl6pPr>
            <a:lvl7pPr lvl="6" algn="r">
              <a:buNone/>
              <a:defRPr sz="1333">
                <a:solidFill>
                  <a:schemeClr val="lt2"/>
                </a:solidFill>
              </a:defRPr>
            </a:lvl7pPr>
            <a:lvl8pPr lvl="7" algn="r">
              <a:buNone/>
              <a:defRPr sz="1333">
                <a:solidFill>
                  <a:schemeClr val="lt2"/>
                </a:solidFill>
              </a:defRPr>
            </a:lvl8pPr>
            <a:lvl9pPr lvl="8" algn="r">
              <a:buNone/>
              <a:defRPr sz="1333">
                <a:solidFill>
                  <a:schemeClr val="lt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92974796"/>
      </p:ext>
    </p:extLst>
  </p:cSld>
  <p:clrMap bg1="lt1" tx1="dk1" bg2="dk2" tx2="lt2" accent1="accent1" accent2="accent2" accent3="accent3" accent4="accent4" accent5="accent5" accent6="accent6" hlink="hlink" folHlink="folHlink"/>
  <p:sldLayoutIdLst>
    <p:sldLayoutId id="2147483662" r:id="rId1"/>
    <p:sldLayoutId id="2147483667" r:id="rId2"/>
    <p:sldLayoutId id="214748367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15600" y="2867800"/>
            <a:ext cx="11360800" cy="1122400"/>
          </a:xfrm>
          <a:prstGeom prst="rect">
            <a:avLst/>
          </a:prstGeom>
        </p:spPr>
        <p:txBody>
          <a:bodyPr spcFirstLastPara="1" wrap="square" lIns="121900" tIns="121900" rIns="121900" bIns="121900" anchor="ctr" anchorCtr="0">
            <a:noAutofit/>
          </a:bodyPr>
          <a:lstStyle/>
          <a:p>
            <a:r>
              <a:rPr lang="en-US" dirty="0" err="1"/>
              <a:t>信息技术</a:t>
            </a:r>
            <a:r>
              <a:rPr lang="zh-CN" altLang="en-US" dirty="0" err="1"/>
              <a:t> </a:t>
            </a:r>
            <a:r>
              <a:rPr lang="en-US" dirty="0" err="1"/>
              <a:t>第十六讲</a:t>
            </a:r>
            <a:br>
              <a:rPr lang="en-US" dirty="0" err="1"/>
            </a:br>
            <a:endParaRPr dirty="0"/>
          </a:p>
        </p:txBody>
      </p:sp>
      <p:pic>
        <p:nvPicPr>
          <p:cNvPr id="5" name="Picture 4" descr="long_logo">
            <a:extLst>
              <a:ext uri="{FF2B5EF4-FFF2-40B4-BE49-F238E27FC236}">
                <a16:creationId xmlns:a16="http://schemas.microsoft.com/office/drawing/2014/main" id="{D7082FA4-023F-4A47-9496-5C807BF43E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604" y="368934"/>
            <a:ext cx="3517979" cy="914400"/>
          </a:xfrm>
          <a:prstGeom prst="rect">
            <a:avLst/>
          </a:prstGeom>
          <a:noFill/>
          <a:ln>
            <a:noFill/>
          </a:ln>
          <a:effectLst/>
        </p:spPr>
      </p:pic>
      <p:sp>
        <p:nvSpPr>
          <p:cNvPr id="2" name="TextBox 1">
            <a:extLst>
              <a:ext uri="{FF2B5EF4-FFF2-40B4-BE49-F238E27FC236}">
                <a16:creationId xmlns:a16="http://schemas.microsoft.com/office/drawing/2014/main" id="{97DE53DB-C739-C74C-8C5E-96D8B7939BFA}"/>
              </a:ext>
            </a:extLst>
          </p:cNvPr>
          <p:cNvSpPr txBox="1"/>
          <p:nvPr/>
        </p:nvSpPr>
        <p:spPr>
          <a:xfrm>
            <a:off x="2690446" y="3990200"/>
            <a:ext cx="6664569" cy="584775"/>
          </a:xfrm>
          <a:prstGeom prst="rect">
            <a:avLst/>
          </a:prstGeom>
          <a:noFill/>
        </p:spPr>
        <p:txBody>
          <a:bodyPr wrap="square" rtlCol="0">
            <a:spAutoFit/>
          </a:bodyPr>
          <a:lstStyle/>
          <a:p>
            <a:pPr algn="ctr"/>
            <a:r>
              <a:rPr lang="en-US" sz="3200">
                <a:solidFill>
                  <a:srgbClr val="FFFF00"/>
                </a:solidFill>
              </a:rPr>
              <a:t>计算机网络考点梳理</a:t>
            </a:r>
            <a:endParaRPr lang="en-US" sz="3200">
              <a:solidFill>
                <a:srgbClr val="FFFF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71262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415498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教学楼可以共享一个网络打印机</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，这</a:t>
            </a:r>
            <a:r>
              <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体现了计算机网络的什么功能</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a:t>
            </a:r>
            <a:endParaRPr kumimoji="0" lang="en-US" altLang="zh-CN"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r>
              <a:rPr lang="en-US" altLang="zh-CN" sz="2400">
                <a:solidFill>
                  <a:srgbClr val="FFFF00"/>
                </a:solidFill>
                <a:latin typeface="SimHei" panose="02010609060101010101" pitchFamily="49" charset="-122"/>
                <a:ea typeface="SimHei" panose="02010609060101010101" pitchFamily="49" charset="-122"/>
              </a:rPr>
              <a:t>A. </a:t>
            </a:r>
            <a:r>
              <a:rPr lang="zh-CN" altLang="en-US" sz="2400">
                <a:solidFill>
                  <a:srgbClr val="FFFF00"/>
                </a:solidFill>
                <a:latin typeface="SimHei" panose="02010609060101010101" pitchFamily="49" charset="-122"/>
                <a:ea typeface="SimHei" panose="02010609060101010101" pitchFamily="49" charset="-122"/>
              </a:rPr>
              <a:t>数据通信</a:t>
            </a: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r>
              <a:rPr lang="en-US" altLang="zh-CN" sz="2400">
                <a:solidFill>
                  <a:srgbClr val="FFFF00"/>
                </a:solidFill>
                <a:latin typeface="SimHei" panose="02010609060101010101" pitchFamily="49" charset="-122"/>
                <a:ea typeface="SimHei" panose="02010609060101010101" pitchFamily="49" charset="-122"/>
              </a:rPr>
              <a:t>B. </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资源共享</a:t>
            </a: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r>
              <a:rPr kumimoji="0" lang="en-US" altLang="zh-CN"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C. </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分布式处理</a:t>
            </a:r>
            <a:br>
              <a:rPr kumimoji="0" lang="en-US" sz="2400" b="0" i="0" u="none" strike="noStrike" kern="1200" cap="none" spc="0" normalizeH="0" baseline="0" noProof="0">
                <a:ln>
                  <a:noFill/>
                </a:ln>
                <a:solidFill>
                  <a:srgbClr val="FFFF00"/>
                </a:solidFill>
                <a:effectLst/>
                <a:uLnTx/>
                <a:uFillTx/>
                <a:latin typeface="Arial"/>
                <a:ea typeface="+mn-ea"/>
                <a:cs typeface="+mn-cs"/>
              </a:rPr>
            </a:b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
        <p:nvSpPr>
          <p:cNvPr id="2" name="TextBox 1">
            <a:extLst>
              <a:ext uri="{FF2B5EF4-FFF2-40B4-BE49-F238E27FC236}">
                <a16:creationId xmlns:a16="http://schemas.microsoft.com/office/drawing/2014/main" id="{10B8CE99-78EF-4A4C-B2B7-13C3C3942730}"/>
              </a:ext>
            </a:extLst>
          </p:cNvPr>
          <p:cNvSpPr txBox="1"/>
          <p:nvPr/>
        </p:nvSpPr>
        <p:spPr>
          <a:xfrm>
            <a:off x="8482520" y="2142699"/>
            <a:ext cx="2159566" cy="523220"/>
          </a:xfrm>
          <a:prstGeom prst="rect">
            <a:avLst/>
          </a:prstGeom>
          <a:noFill/>
        </p:spPr>
        <p:txBody>
          <a:bodyPr wrap="none" rtlCol="0">
            <a:spAutoFit/>
          </a:bodyPr>
          <a:lstStyle/>
          <a:p>
            <a:r>
              <a:rPr lang="en-US" sz="2800">
                <a:solidFill>
                  <a:srgbClr val="FFFF00"/>
                </a:solidFill>
                <a:latin typeface="SimHei" panose="02010609060101010101" pitchFamily="49" charset="-122"/>
                <a:ea typeface="SimHei" panose="02010609060101010101" pitchFamily="49" charset="-122"/>
              </a:rPr>
              <a:t>B: 资源共享</a:t>
            </a:r>
          </a:p>
        </p:txBody>
      </p:sp>
    </p:spTree>
    <p:extLst>
      <p:ext uri="{BB962C8B-B14F-4D97-AF65-F5344CB8AC3E}">
        <p14:creationId xmlns:p14="http://schemas.microsoft.com/office/powerpoint/2010/main" val="126091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415498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通过微信可以很方便的和国外的亲友聊天</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，这体现了计算机网络的什么功能？</a:t>
            </a:r>
            <a:endParaRPr kumimoji="0" lang="en-US" altLang="zh-CN"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r>
              <a:rPr lang="en-US" altLang="zh-CN" sz="2400">
                <a:solidFill>
                  <a:srgbClr val="FFFF00"/>
                </a:solidFill>
                <a:latin typeface="SimHei" panose="02010609060101010101" pitchFamily="49" charset="-122"/>
                <a:ea typeface="SimHei" panose="02010609060101010101" pitchFamily="49" charset="-122"/>
              </a:rPr>
              <a:t>A. </a:t>
            </a:r>
            <a:r>
              <a:rPr lang="zh-CN" altLang="en-US" sz="2400">
                <a:solidFill>
                  <a:srgbClr val="FFFF00"/>
                </a:solidFill>
                <a:latin typeface="SimHei" panose="02010609060101010101" pitchFamily="49" charset="-122"/>
                <a:ea typeface="SimHei" panose="02010609060101010101" pitchFamily="49" charset="-122"/>
              </a:rPr>
              <a:t>数据通信</a:t>
            </a: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r>
              <a:rPr lang="en-US" altLang="zh-CN" sz="2400">
                <a:solidFill>
                  <a:srgbClr val="FFFF00"/>
                </a:solidFill>
                <a:latin typeface="SimHei" panose="02010609060101010101" pitchFamily="49" charset="-122"/>
                <a:ea typeface="SimHei" panose="02010609060101010101" pitchFamily="49" charset="-122"/>
              </a:rPr>
              <a:t>B. </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资源共享</a:t>
            </a: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r>
              <a:rPr kumimoji="0" lang="en-US" altLang="zh-CN"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C. </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分布式处理</a:t>
            </a:r>
            <a:br>
              <a:rPr kumimoji="0" lang="en-US" sz="2400" b="0" i="0" u="none" strike="noStrike" kern="1200" cap="none" spc="0" normalizeH="0" baseline="0" noProof="0">
                <a:ln>
                  <a:noFill/>
                </a:ln>
                <a:solidFill>
                  <a:srgbClr val="FFFF00"/>
                </a:solidFill>
                <a:effectLst/>
                <a:uLnTx/>
                <a:uFillTx/>
                <a:latin typeface="Arial"/>
                <a:ea typeface="+mn-ea"/>
                <a:cs typeface="+mn-cs"/>
              </a:rPr>
            </a:b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
        <p:nvSpPr>
          <p:cNvPr id="2" name="TextBox 1">
            <a:extLst>
              <a:ext uri="{FF2B5EF4-FFF2-40B4-BE49-F238E27FC236}">
                <a16:creationId xmlns:a16="http://schemas.microsoft.com/office/drawing/2014/main" id="{10B8CE99-78EF-4A4C-B2B7-13C3C3942730}"/>
              </a:ext>
            </a:extLst>
          </p:cNvPr>
          <p:cNvSpPr txBox="1"/>
          <p:nvPr/>
        </p:nvSpPr>
        <p:spPr>
          <a:xfrm>
            <a:off x="8482520" y="2142699"/>
            <a:ext cx="2159566" cy="523220"/>
          </a:xfrm>
          <a:prstGeom prst="rect">
            <a:avLst/>
          </a:prstGeom>
          <a:noFill/>
        </p:spPr>
        <p:txBody>
          <a:bodyPr wrap="none" rtlCol="0">
            <a:spAutoFit/>
          </a:bodyPr>
          <a:lstStyle/>
          <a:p>
            <a:pPr lvl="0">
              <a:defRPr/>
            </a:pPr>
            <a:r>
              <a:rPr lang="en-US" altLang="zh-CN" sz="2800">
                <a:solidFill>
                  <a:srgbClr val="FFFF00"/>
                </a:solidFill>
                <a:latin typeface="SimHei" panose="02010609060101010101" pitchFamily="49" charset="-122"/>
                <a:ea typeface="SimHei" panose="02010609060101010101" pitchFamily="49" charset="-122"/>
              </a:rPr>
              <a:t>A. </a:t>
            </a:r>
            <a:r>
              <a:rPr lang="zh-CN" altLang="en-US" sz="2800">
                <a:solidFill>
                  <a:srgbClr val="FFFF00"/>
                </a:solidFill>
                <a:latin typeface="SimHei" panose="02010609060101010101" pitchFamily="49" charset="-122"/>
                <a:ea typeface="SimHei" panose="02010609060101010101" pitchFamily="49" charset="-122"/>
              </a:rPr>
              <a:t>数据通信</a:t>
            </a:r>
            <a:endParaRPr lang="en-US" altLang="zh-CN" sz="2800">
              <a:solidFill>
                <a:srgbClr val="FFFF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1866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452431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a:solidFill>
                  <a:srgbClr val="FFFF00"/>
                </a:solidFill>
                <a:latin typeface="SimHei" panose="02010609060101010101" pitchFamily="49" charset="-122"/>
                <a:ea typeface="SimHei" panose="02010609060101010101" pitchFamily="49" charset="-122"/>
              </a:rPr>
              <a:t>春运的火车票可以在多个站点进行预售和购买，并且各个站点之间不会发生冲突，请问这体现了计算机网络的什么功能？</a:t>
            </a:r>
            <a:endParaRPr lang="en-US" altLang="zh-CN" sz="2400">
              <a:solidFill>
                <a:srgbClr val="FFFF00"/>
              </a:solidFill>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r>
              <a:rPr lang="en-US" altLang="zh-CN" sz="2400">
                <a:solidFill>
                  <a:srgbClr val="FFFF00"/>
                </a:solidFill>
                <a:latin typeface="SimHei" panose="02010609060101010101" pitchFamily="49" charset="-122"/>
                <a:ea typeface="SimHei" panose="02010609060101010101" pitchFamily="49" charset="-122"/>
              </a:rPr>
              <a:t>A. </a:t>
            </a:r>
            <a:r>
              <a:rPr lang="zh-CN" altLang="en-US" sz="2400">
                <a:solidFill>
                  <a:srgbClr val="FFFF00"/>
                </a:solidFill>
                <a:latin typeface="SimHei" panose="02010609060101010101" pitchFamily="49" charset="-122"/>
                <a:ea typeface="SimHei" panose="02010609060101010101" pitchFamily="49" charset="-122"/>
              </a:rPr>
              <a:t>数据通信</a:t>
            </a: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r>
              <a:rPr lang="en-US" altLang="zh-CN" sz="2400">
                <a:solidFill>
                  <a:srgbClr val="FFFF00"/>
                </a:solidFill>
                <a:latin typeface="SimHei" panose="02010609060101010101" pitchFamily="49" charset="-122"/>
                <a:ea typeface="SimHei" panose="02010609060101010101" pitchFamily="49" charset="-122"/>
              </a:rPr>
              <a:t>B. </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资源共享</a:t>
            </a: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sz="24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r>
              <a:rPr kumimoji="0" lang="en-US" altLang="zh-CN"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C. </a:t>
            </a: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分布式处理</a:t>
            </a:r>
            <a:br>
              <a:rPr kumimoji="0" lang="en-US" sz="2400" b="0" i="0" u="none" strike="noStrike" kern="1200" cap="none" spc="0" normalizeH="0" baseline="0" noProof="0">
                <a:ln>
                  <a:noFill/>
                </a:ln>
                <a:solidFill>
                  <a:srgbClr val="FFFF00"/>
                </a:solidFill>
                <a:effectLst/>
                <a:uLnTx/>
                <a:uFillTx/>
                <a:latin typeface="Arial"/>
                <a:ea typeface="+mn-ea"/>
                <a:cs typeface="+mn-cs"/>
              </a:rPr>
            </a:b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
        <p:nvSpPr>
          <p:cNvPr id="2" name="TextBox 1">
            <a:extLst>
              <a:ext uri="{FF2B5EF4-FFF2-40B4-BE49-F238E27FC236}">
                <a16:creationId xmlns:a16="http://schemas.microsoft.com/office/drawing/2014/main" id="{10B8CE99-78EF-4A4C-B2B7-13C3C3942730}"/>
              </a:ext>
            </a:extLst>
          </p:cNvPr>
          <p:cNvSpPr txBox="1"/>
          <p:nvPr/>
        </p:nvSpPr>
        <p:spPr>
          <a:xfrm>
            <a:off x="8482520" y="2142699"/>
            <a:ext cx="2518638" cy="523220"/>
          </a:xfrm>
          <a:prstGeom prst="rect">
            <a:avLst/>
          </a:prstGeom>
          <a:noFill/>
        </p:spPr>
        <p:txBody>
          <a:bodyPr wrap="none" rtlCol="0">
            <a:spAutoFit/>
          </a:bodyPr>
          <a:lstStyle/>
          <a:p>
            <a:pPr lvl="0">
              <a:defRPr/>
            </a:pPr>
            <a:r>
              <a:rPr lang="en-US" altLang="zh-CN" sz="2800">
                <a:solidFill>
                  <a:srgbClr val="FFFF00"/>
                </a:solidFill>
                <a:latin typeface="SimHei" panose="02010609060101010101" pitchFamily="49" charset="-122"/>
                <a:ea typeface="SimHei" panose="02010609060101010101" pitchFamily="49" charset="-122"/>
              </a:rPr>
              <a:t>C. </a:t>
            </a:r>
            <a:r>
              <a:rPr lang="zh-CN" altLang="en-US" sz="2800">
                <a:solidFill>
                  <a:srgbClr val="FFFF00"/>
                </a:solidFill>
                <a:latin typeface="SimHei" panose="02010609060101010101" pitchFamily="49" charset="-122"/>
                <a:ea typeface="SimHei" panose="02010609060101010101" pitchFamily="49" charset="-122"/>
              </a:rPr>
              <a:t>分布式处理</a:t>
            </a:r>
            <a:endParaRPr lang="en-US" altLang="zh-CN" sz="2800">
              <a:solidFill>
                <a:srgbClr val="FFFF00"/>
              </a:solidFill>
              <a:latin typeface="SimHei" panose="02010609060101010101" pitchFamily="49" charset="-122"/>
              <a:ea typeface="SimHei" panose="02010609060101010101" pitchFamily="49" charset="-122"/>
            </a:endParaRPr>
          </a:p>
        </p:txBody>
      </p:sp>
      <p:sp>
        <p:nvSpPr>
          <p:cNvPr id="4" name="TextBox 3">
            <a:extLst>
              <a:ext uri="{FF2B5EF4-FFF2-40B4-BE49-F238E27FC236}">
                <a16:creationId xmlns:a16="http://schemas.microsoft.com/office/drawing/2014/main" id="{CCDDA305-D6DD-204E-A9D4-E8682CC9468D}"/>
              </a:ext>
            </a:extLst>
          </p:cNvPr>
          <p:cNvSpPr txBox="1"/>
          <p:nvPr/>
        </p:nvSpPr>
        <p:spPr>
          <a:xfrm>
            <a:off x="10194587" y="607006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9465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613588" y="1401920"/>
            <a:ext cx="6096000" cy="569386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rgbClr val="FFFF00"/>
                </a:solidFill>
                <a:latin typeface="SimHei" panose="02010609060101010101" pitchFamily="49" charset="-122"/>
                <a:ea typeface="SimHei" panose="02010609060101010101" pitchFamily="49" charset="-122"/>
              </a:rPr>
              <a:t>计算机网络分类</a:t>
            </a:r>
            <a:r>
              <a:rPr lang="zh-CN" altLang="en-US" sz="2800">
                <a:solidFill>
                  <a:srgbClr val="FFFF00"/>
                </a:solidFill>
                <a:latin typeface="SimHei" panose="02010609060101010101" pitchFamily="49" charset="-122"/>
                <a:ea typeface="SimHei" panose="02010609060101010101" pitchFamily="49" charset="-122"/>
              </a:rPr>
              <a:t>：</a:t>
            </a:r>
            <a:endParaRPr lang="en-US" altLang="zh-CN" sz="2800">
              <a:solidFill>
                <a:srgbClr val="FFFF00"/>
              </a:solidFill>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r>
              <a:rPr lang="en-US" sz="2800">
                <a:solidFill>
                  <a:srgbClr val="FFFF00"/>
                </a:solidFill>
                <a:latin typeface="SimHei" panose="02010609060101010101" pitchFamily="49" charset="-122"/>
                <a:ea typeface="SimHei" panose="02010609060101010101" pitchFamily="49" charset="-122"/>
              </a:rPr>
              <a:t>按照覆盖范围分类</a:t>
            </a:r>
          </a:p>
          <a:p>
            <a:pPr marR="0" lvl="0" algn="l" defTabSz="914400" rtl="0" eaLnBrk="1" fontAlgn="auto" latinLnBrk="0" hangingPunct="1">
              <a:lnSpc>
                <a:spcPct val="100000"/>
              </a:lnSpc>
              <a:spcBef>
                <a:spcPts val="0"/>
              </a:spcBef>
              <a:spcAft>
                <a:spcPts val="0"/>
              </a:spcAft>
              <a:buClrTx/>
              <a:buSzTx/>
              <a:tabLst/>
              <a:defRPr/>
            </a:pPr>
            <a:endParaRPr lang="en-US" altLang="zh-CN" sz="2800">
              <a:solidFill>
                <a:srgbClr val="FFFF00"/>
              </a:solidFill>
              <a:latin typeface="SimHei" panose="02010609060101010101" pitchFamily="49" charset="-122"/>
              <a:ea typeface="SimHei" panose="02010609060101010101" pitchFamily="49" charset="-122"/>
            </a:endParaRPr>
          </a:p>
          <a:p>
            <a:pPr marL="45720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局域网</a:t>
            </a:r>
            <a:r>
              <a:rPr lang="zh-CN" altLang="en-US" sz="2800">
                <a:solidFill>
                  <a:srgbClr val="FFFF00"/>
                </a:solidFill>
                <a:latin typeface="SimHei" panose="02010609060101010101" pitchFamily="49" charset="-122"/>
                <a:ea typeface="SimHei" panose="02010609060101010101" pitchFamily="49" charset="-122"/>
              </a:rPr>
              <a:t>：规模较小、通信线路不长的网络，比如校园网</a:t>
            </a:r>
            <a:r>
              <a:rPr lang="en-US" sz="2800">
                <a:solidFill>
                  <a:srgbClr val="FFFF00"/>
                </a:solidFill>
                <a:latin typeface="SimHei" panose="02010609060101010101" pitchFamily="49" charset="-122"/>
                <a:ea typeface="SimHei" panose="02010609060101010101" pitchFamily="49" charset="-122"/>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广域网</a:t>
            </a:r>
            <a:r>
              <a:rPr lang="zh-CN" altLang="en-US" sz="2800">
                <a:solidFill>
                  <a:srgbClr val="FFFF00"/>
                </a:solidFill>
                <a:latin typeface="SimHei" panose="02010609060101010101" pitchFamily="49" charset="-122"/>
                <a:ea typeface="SimHei" panose="02010609060101010101" pitchFamily="49" charset="-122"/>
              </a:rPr>
              <a:t>：规模很大的网络，甚至一个国家到整个地球。最大的广域网是因特网。</a:t>
            </a:r>
            <a:r>
              <a:rPr lang="en-US" sz="2800">
                <a:solidFill>
                  <a:srgbClr val="FFFF00"/>
                </a:solidFill>
                <a:latin typeface="SimHei" panose="02010609060101010101" pitchFamily="49" charset="-122"/>
                <a:ea typeface="SimHei" panose="02010609060101010101" pitchFamily="49" charset="-122"/>
              </a:rPr>
              <a:t> </a:t>
            </a:r>
          </a:p>
          <a:p>
            <a:pPr marR="0" lvl="0" algn="l" defTabSz="914400" rtl="0" eaLnBrk="1" fontAlgn="auto" latinLnBrk="0" hangingPunct="1">
              <a:lnSpc>
                <a:spcPct val="100000"/>
              </a:lnSpc>
              <a:spcBef>
                <a:spcPts val="0"/>
              </a:spcBef>
              <a:spcAft>
                <a:spcPts val="0"/>
              </a:spcAft>
              <a:buClrTx/>
              <a:buSzTx/>
              <a:tabLst/>
              <a:defRPr/>
            </a:pP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Tree>
    <p:extLst>
      <p:ext uri="{BB962C8B-B14F-4D97-AF65-F5344CB8AC3E}">
        <p14:creationId xmlns:p14="http://schemas.microsoft.com/office/powerpoint/2010/main" val="150183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5EE4-4A74-DB43-B618-C59299E87A14}"/>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E85B11F9-2FA5-8E48-9A11-19954AD6A615}"/>
              </a:ext>
            </a:extLst>
          </p:cNvPr>
          <p:cNvSpPr/>
          <p:nvPr/>
        </p:nvSpPr>
        <p:spPr>
          <a:xfrm>
            <a:off x="653667" y="1579379"/>
            <a:ext cx="6952343" cy="3108543"/>
          </a:xfrm>
          <a:prstGeom prst="rect">
            <a:avLst/>
          </a:prstGeom>
        </p:spPr>
        <p:txBody>
          <a:bodyPr wrap="square">
            <a:spAutoFit/>
          </a:bodyPr>
          <a:lstStyle/>
          <a:p>
            <a:r>
              <a:rPr lang="zh-CN" altLang="en-US" sz="2800">
                <a:effectLst/>
                <a:latin typeface="SimHei" panose="02010609060101010101" pitchFamily="49" charset="-122"/>
                <a:ea typeface="SimHei" panose="02010609060101010101" pitchFamily="49" charset="-122"/>
              </a:rPr>
              <a:t>一个办公室、一幢大楼或一个校园内的计算机联网应优先考虑的计算机网络类型是（ ）。</a:t>
            </a:r>
          </a:p>
          <a:p>
            <a:r>
              <a:rPr lang="en-US" sz="2800">
                <a:effectLst/>
                <a:latin typeface="SimHei" panose="02010609060101010101" pitchFamily="49" charset="-122"/>
                <a:ea typeface="SimHei" panose="02010609060101010101" pitchFamily="49" charset="-122"/>
              </a:rPr>
              <a:t>A. </a:t>
            </a:r>
            <a:r>
              <a:rPr lang="zh-CN" altLang="en-US" sz="2800">
                <a:effectLst/>
                <a:latin typeface="SimHei" panose="02010609060101010101" pitchFamily="49" charset="-122"/>
                <a:ea typeface="SimHei" panose="02010609060101010101" pitchFamily="49" charset="-122"/>
              </a:rPr>
              <a:t>因特网</a:t>
            </a:r>
          </a:p>
          <a:p>
            <a:r>
              <a:rPr lang="en-US" sz="2800">
                <a:effectLst/>
                <a:latin typeface="SimHei" panose="02010609060101010101" pitchFamily="49" charset="-122"/>
                <a:ea typeface="SimHei" panose="02010609060101010101" pitchFamily="49" charset="-122"/>
              </a:rPr>
              <a:t>B. </a:t>
            </a:r>
            <a:r>
              <a:rPr lang="zh-CN" altLang="en-US" sz="2800">
                <a:effectLst/>
                <a:latin typeface="SimHei" panose="02010609060101010101" pitchFamily="49" charset="-122"/>
                <a:ea typeface="SimHei" panose="02010609060101010101" pitchFamily="49" charset="-122"/>
              </a:rPr>
              <a:t>广域网</a:t>
            </a:r>
          </a:p>
          <a:p>
            <a:r>
              <a:rPr lang="en-US" sz="2800">
                <a:effectLst/>
                <a:latin typeface="SimHei" panose="02010609060101010101" pitchFamily="49" charset="-122"/>
                <a:ea typeface="SimHei" panose="02010609060101010101" pitchFamily="49" charset="-122"/>
              </a:rPr>
              <a:t>C. </a:t>
            </a:r>
            <a:r>
              <a:rPr lang="zh-CN" altLang="en-US" sz="2800">
                <a:effectLst/>
                <a:latin typeface="SimHei" panose="02010609060101010101" pitchFamily="49" charset="-122"/>
                <a:ea typeface="SimHei" panose="02010609060101010101" pitchFamily="49" charset="-122"/>
              </a:rPr>
              <a:t>城域网</a:t>
            </a:r>
          </a:p>
          <a:p>
            <a:r>
              <a:rPr lang="en-US" sz="2800">
                <a:effectLst/>
                <a:latin typeface="SimHei" panose="02010609060101010101" pitchFamily="49" charset="-122"/>
                <a:ea typeface="SimHei" panose="02010609060101010101" pitchFamily="49" charset="-122"/>
              </a:rPr>
              <a:t>D. </a:t>
            </a:r>
            <a:r>
              <a:rPr lang="zh-CN" altLang="en-US" sz="2800">
                <a:effectLst/>
                <a:latin typeface="SimHei" panose="02010609060101010101" pitchFamily="49" charset="-122"/>
                <a:ea typeface="SimHei" panose="02010609060101010101" pitchFamily="49" charset="-122"/>
              </a:rPr>
              <a:t>局域网</a:t>
            </a:r>
          </a:p>
        </p:txBody>
      </p:sp>
      <p:sp>
        <p:nvSpPr>
          <p:cNvPr id="4" name="TextBox 3">
            <a:extLst>
              <a:ext uri="{FF2B5EF4-FFF2-40B4-BE49-F238E27FC236}">
                <a16:creationId xmlns:a16="http://schemas.microsoft.com/office/drawing/2014/main" id="{F133AE8B-8AB5-AC44-AD2C-99B3B3E450EC}"/>
              </a:ext>
            </a:extLst>
          </p:cNvPr>
          <p:cNvSpPr txBox="1"/>
          <p:nvPr/>
        </p:nvSpPr>
        <p:spPr>
          <a:xfrm>
            <a:off x="9144067" y="2495022"/>
            <a:ext cx="1800493" cy="523220"/>
          </a:xfrm>
          <a:prstGeom prst="rect">
            <a:avLst/>
          </a:prstGeom>
          <a:noFill/>
        </p:spPr>
        <p:txBody>
          <a:bodyPr wrap="none" rtlCol="0">
            <a:spAutoFit/>
          </a:bodyPr>
          <a:lstStyle/>
          <a:p>
            <a:pPr lvl="0">
              <a:defRPr/>
            </a:pPr>
            <a:r>
              <a:rPr lang="en-US" altLang="zh-CN" sz="2800">
                <a:solidFill>
                  <a:srgbClr val="FFFF00"/>
                </a:solidFill>
                <a:latin typeface="SimHei" panose="02010609060101010101" pitchFamily="49" charset="-122"/>
                <a:ea typeface="SimHei" panose="02010609060101010101" pitchFamily="49" charset="-122"/>
              </a:rPr>
              <a:t>D. </a:t>
            </a:r>
            <a:r>
              <a:rPr lang="zh-CN" altLang="en-US" sz="2800">
                <a:solidFill>
                  <a:srgbClr val="FFFF00"/>
                </a:solidFill>
                <a:latin typeface="SimHei" panose="02010609060101010101" pitchFamily="49" charset="-122"/>
                <a:ea typeface="SimHei" panose="02010609060101010101" pitchFamily="49" charset="-122"/>
              </a:rPr>
              <a:t>局域网</a:t>
            </a:r>
            <a:endParaRPr lang="en-US" altLang="zh-CN" sz="2800">
              <a:solidFill>
                <a:srgbClr val="FFFF00"/>
              </a:solidFill>
              <a:latin typeface="SimHei" panose="02010609060101010101" pitchFamily="49" charset="-122"/>
              <a:ea typeface="SimHei" panose="02010609060101010101" pitchFamily="49" charset="-122"/>
            </a:endParaRPr>
          </a:p>
        </p:txBody>
      </p:sp>
      <p:sp>
        <p:nvSpPr>
          <p:cNvPr id="5" name="TextBox 4">
            <a:extLst>
              <a:ext uri="{FF2B5EF4-FFF2-40B4-BE49-F238E27FC236}">
                <a16:creationId xmlns:a16="http://schemas.microsoft.com/office/drawing/2014/main" id="{B6B5DAFE-8CB4-644E-AF75-999840FC1AC7}"/>
              </a:ext>
            </a:extLst>
          </p:cNvPr>
          <p:cNvSpPr txBox="1"/>
          <p:nvPr/>
        </p:nvSpPr>
        <p:spPr>
          <a:xfrm>
            <a:off x="653667" y="542143"/>
            <a:ext cx="4847772" cy="523220"/>
          </a:xfrm>
          <a:prstGeom prst="rect">
            <a:avLst/>
          </a:prstGeom>
          <a:noFill/>
        </p:spPr>
        <p:txBody>
          <a:bodyPr wrap="square" rtlCol="0">
            <a:spAutoFit/>
          </a:bodyPr>
          <a:lstStyle/>
          <a:p>
            <a:r>
              <a:rPr lang="en-US" altLang="zh-CN" sz="2800"/>
              <a:t>2013</a:t>
            </a:r>
            <a:r>
              <a:rPr lang="zh-CN" altLang="en-US" sz="2800"/>
              <a:t>真题</a:t>
            </a:r>
            <a:endParaRPr lang="en-US" sz="2800"/>
          </a:p>
        </p:txBody>
      </p:sp>
    </p:spTree>
    <p:extLst>
      <p:ext uri="{BB962C8B-B14F-4D97-AF65-F5344CB8AC3E}">
        <p14:creationId xmlns:p14="http://schemas.microsoft.com/office/powerpoint/2010/main" val="401665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5EE4-4A74-DB43-B618-C59299E87A14}"/>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E85B11F9-2FA5-8E48-9A11-19954AD6A615}"/>
              </a:ext>
            </a:extLst>
          </p:cNvPr>
          <p:cNvSpPr/>
          <p:nvPr/>
        </p:nvSpPr>
        <p:spPr>
          <a:xfrm>
            <a:off x="653667" y="1579379"/>
            <a:ext cx="6952343" cy="3108543"/>
          </a:xfrm>
          <a:prstGeom prst="rect">
            <a:avLst/>
          </a:prstGeom>
        </p:spPr>
        <p:txBody>
          <a:bodyPr wrap="square">
            <a:spAutoFit/>
          </a:bodyPr>
          <a:lstStyle/>
          <a:p>
            <a:r>
              <a:rPr lang="zh-CN" altLang="en-US" sz="2800">
                <a:latin typeface="SimHei" panose="02010609060101010101" pitchFamily="49" charset="-122"/>
                <a:ea typeface="SimHei" panose="02010609060101010101" pitchFamily="49" charset="-122"/>
              </a:rPr>
              <a:t>国家建立的教育科研网应优先考虑的计算机网络类型是（ ）。</a:t>
            </a:r>
            <a:endParaRPr lang="en-US" altLang="zh-CN" sz="2800">
              <a:latin typeface="SimHei" panose="02010609060101010101" pitchFamily="49" charset="-122"/>
              <a:ea typeface="SimHei" panose="02010609060101010101" pitchFamily="49" charset="-122"/>
            </a:endParaRPr>
          </a:p>
          <a:p>
            <a:endParaRPr lang="zh-CN" altLang="en-US" sz="2800">
              <a:latin typeface="SimHei" panose="02010609060101010101" pitchFamily="49" charset="-122"/>
              <a:ea typeface="SimHei" panose="02010609060101010101" pitchFamily="49" charset="-122"/>
            </a:endParaRPr>
          </a:p>
          <a:p>
            <a:r>
              <a:rPr lang="en-US" sz="2800">
                <a:latin typeface="SimHei" panose="02010609060101010101" pitchFamily="49" charset="-122"/>
                <a:ea typeface="SimHei" panose="02010609060101010101" pitchFamily="49" charset="-122"/>
              </a:rPr>
              <a:t>A.</a:t>
            </a:r>
            <a:r>
              <a:rPr lang="zh-CN" altLang="en-US" sz="2800">
                <a:latin typeface="SimHei" panose="02010609060101010101" pitchFamily="49" charset="-122"/>
                <a:ea typeface="SimHei" panose="02010609060101010101" pitchFamily="49" charset="-122"/>
              </a:rPr>
              <a:t>广域网</a:t>
            </a:r>
          </a:p>
          <a:p>
            <a:r>
              <a:rPr lang="en-US" sz="2800">
                <a:latin typeface="SimHei" panose="02010609060101010101" pitchFamily="49" charset="-122"/>
                <a:ea typeface="SimHei" panose="02010609060101010101" pitchFamily="49" charset="-122"/>
              </a:rPr>
              <a:t>B.</a:t>
            </a:r>
            <a:r>
              <a:rPr lang="zh-CN" altLang="en-US" sz="2800">
                <a:latin typeface="SimHei" panose="02010609060101010101" pitchFamily="49" charset="-122"/>
                <a:ea typeface="SimHei" panose="02010609060101010101" pitchFamily="49" charset="-122"/>
              </a:rPr>
              <a:t>因特网</a:t>
            </a:r>
          </a:p>
          <a:p>
            <a:r>
              <a:rPr lang="en-US" sz="2800">
                <a:latin typeface="SimHei" panose="02010609060101010101" pitchFamily="49" charset="-122"/>
                <a:ea typeface="SimHei" panose="02010609060101010101" pitchFamily="49" charset="-122"/>
              </a:rPr>
              <a:t>C.</a:t>
            </a:r>
            <a:r>
              <a:rPr lang="zh-CN" altLang="en-US" sz="2800">
                <a:latin typeface="SimHei" panose="02010609060101010101" pitchFamily="49" charset="-122"/>
                <a:ea typeface="SimHei" panose="02010609060101010101" pitchFamily="49" charset="-122"/>
              </a:rPr>
              <a:t>城域网</a:t>
            </a:r>
          </a:p>
          <a:p>
            <a:r>
              <a:rPr lang="en-US" sz="2800">
                <a:latin typeface="SimHei" panose="02010609060101010101" pitchFamily="49" charset="-122"/>
                <a:ea typeface="SimHei" panose="02010609060101010101" pitchFamily="49" charset="-122"/>
              </a:rPr>
              <a:t>D.</a:t>
            </a:r>
            <a:r>
              <a:rPr lang="zh-CN" altLang="en-US" sz="2800">
                <a:latin typeface="SimHei" panose="02010609060101010101" pitchFamily="49" charset="-122"/>
                <a:ea typeface="SimHei" panose="02010609060101010101" pitchFamily="49" charset="-122"/>
              </a:rPr>
              <a:t>局域网</a:t>
            </a:r>
          </a:p>
        </p:txBody>
      </p:sp>
      <p:sp>
        <p:nvSpPr>
          <p:cNvPr id="4" name="TextBox 3">
            <a:extLst>
              <a:ext uri="{FF2B5EF4-FFF2-40B4-BE49-F238E27FC236}">
                <a16:creationId xmlns:a16="http://schemas.microsoft.com/office/drawing/2014/main" id="{F133AE8B-8AB5-AC44-AD2C-99B3B3E450EC}"/>
              </a:ext>
            </a:extLst>
          </p:cNvPr>
          <p:cNvSpPr txBox="1"/>
          <p:nvPr/>
        </p:nvSpPr>
        <p:spPr>
          <a:xfrm>
            <a:off x="9144067" y="2495022"/>
            <a:ext cx="1800493" cy="523220"/>
          </a:xfrm>
          <a:prstGeom prst="rect">
            <a:avLst/>
          </a:prstGeom>
          <a:noFill/>
        </p:spPr>
        <p:txBody>
          <a:bodyPr wrap="none" rtlCol="0">
            <a:spAutoFit/>
          </a:bodyPr>
          <a:lstStyle/>
          <a:p>
            <a:pPr lvl="0">
              <a:defRPr/>
            </a:pPr>
            <a:r>
              <a:rPr lang="en-US" altLang="zh-CN" sz="2800">
                <a:solidFill>
                  <a:srgbClr val="FFFF00"/>
                </a:solidFill>
                <a:latin typeface="SimHei" panose="02010609060101010101" pitchFamily="49" charset="-122"/>
                <a:ea typeface="SimHei" panose="02010609060101010101" pitchFamily="49" charset="-122"/>
              </a:rPr>
              <a:t>A. </a:t>
            </a:r>
            <a:r>
              <a:rPr lang="zh-CN" altLang="en-US" sz="2800">
                <a:solidFill>
                  <a:srgbClr val="FFFF00"/>
                </a:solidFill>
                <a:latin typeface="SimHei" panose="02010609060101010101" pitchFamily="49" charset="-122"/>
                <a:ea typeface="SimHei" panose="02010609060101010101" pitchFamily="49" charset="-122"/>
              </a:rPr>
              <a:t>广域网</a:t>
            </a:r>
            <a:endParaRPr lang="en-US" altLang="zh-CN" sz="2800">
              <a:solidFill>
                <a:srgbClr val="FFFF00"/>
              </a:solidFill>
              <a:latin typeface="SimHei" panose="02010609060101010101" pitchFamily="49" charset="-122"/>
              <a:ea typeface="SimHei" panose="02010609060101010101" pitchFamily="49" charset="-122"/>
            </a:endParaRPr>
          </a:p>
        </p:txBody>
      </p:sp>
      <p:sp>
        <p:nvSpPr>
          <p:cNvPr id="5" name="TextBox 4">
            <a:extLst>
              <a:ext uri="{FF2B5EF4-FFF2-40B4-BE49-F238E27FC236}">
                <a16:creationId xmlns:a16="http://schemas.microsoft.com/office/drawing/2014/main" id="{B6B5DAFE-8CB4-644E-AF75-999840FC1AC7}"/>
              </a:ext>
            </a:extLst>
          </p:cNvPr>
          <p:cNvSpPr txBox="1"/>
          <p:nvPr/>
        </p:nvSpPr>
        <p:spPr>
          <a:xfrm>
            <a:off x="653667" y="542143"/>
            <a:ext cx="4847772" cy="523220"/>
          </a:xfrm>
          <a:prstGeom prst="rect">
            <a:avLst/>
          </a:prstGeom>
          <a:noFill/>
        </p:spPr>
        <p:txBody>
          <a:bodyPr wrap="square" rtlCol="0">
            <a:spAutoFit/>
          </a:bodyPr>
          <a:lstStyle/>
          <a:p>
            <a:r>
              <a:rPr lang="en-US" altLang="zh-CN" sz="2800"/>
              <a:t>2013</a:t>
            </a:r>
            <a:r>
              <a:rPr lang="zh-CN" altLang="en-US" sz="2800"/>
              <a:t>真题</a:t>
            </a:r>
            <a:endParaRPr lang="en-US" sz="2800"/>
          </a:p>
        </p:txBody>
      </p:sp>
    </p:spTree>
    <p:extLst>
      <p:ext uri="{BB962C8B-B14F-4D97-AF65-F5344CB8AC3E}">
        <p14:creationId xmlns:p14="http://schemas.microsoft.com/office/powerpoint/2010/main" val="11670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310854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网卡</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a:t>
            </a: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又称为网络适配器</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a:t>
            </a:r>
            <a:endParaRPr kumimoji="0" lang="en-US" altLang="zh-CN"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a:solidFill>
                <a:srgbClr val="FFFF00"/>
              </a:solidFill>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每一块网卡都有自己的全球唯一的</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“身份证”编号，称作</a:t>
            </a:r>
            <a:r>
              <a:rPr kumimoji="0" lang="en-US" altLang="zh-CN"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MAC</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地址。</a:t>
            </a:r>
            <a:b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br>
            <a:b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b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 </a:t>
            </a:r>
            <a:b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b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endParaRPr>
          </a:p>
        </p:txBody>
      </p:sp>
      <p:pic>
        <p:nvPicPr>
          <p:cNvPr id="3076" name="Picture 4">
            <a:extLst>
              <a:ext uri="{FF2B5EF4-FFF2-40B4-BE49-F238E27FC236}">
                <a16:creationId xmlns:a16="http://schemas.microsoft.com/office/drawing/2014/main" id="{5729BDB2-3F04-0443-A831-012859600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649" y="1756228"/>
            <a:ext cx="4955043" cy="292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98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541016" y="850377"/>
            <a:ext cx="3537498" cy="48320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rgbClr val="FFFF00"/>
                </a:solidFill>
                <a:latin typeface="SimHei" panose="02010609060101010101" pitchFamily="49" charset="-122"/>
                <a:ea typeface="SimHei" panose="02010609060101010101" pitchFamily="49" charset="-122"/>
              </a:rPr>
              <a:t>连接设备</a:t>
            </a: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sz="28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sz="2800">
              <a:solidFill>
                <a:srgbClr val="FFFF00"/>
              </a:solidFill>
              <a:latin typeface="SimHei" panose="02010609060101010101" pitchFamily="49" charset="-122"/>
              <a:ea typeface="SimHei" panose="02010609060101010101" pitchFamily="49" charset="-122"/>
            </a:endParaRPr>
          </a:p>
          <a:p>
            <a:pPr marL="45720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集线器</a:t>
            </a:r>
          </a:p>
          <a:p>
            <a:pPr marL="457200" indent="-457200">
              <a:buFont typeface="Arial" panose="020B0604020202020204" pitchFamily="34" charset="0"/>
              <a:buChar char="•"/>
              <a:defRPr/>
            </a:pPr>
            <a:endParaRPr lang="en-US" sz="2800">
              <a:solidFill>
                <a:srgbClr val="FFFF00"/>
              </a:solidFill>
              <a:latin typeface="SimHei" panose="02010609060101010101" pitchFamily="49" charset="-122"/>
              <a:ea typeface="SimHei" panose="02010609060101010101" pitchFamily="49" charset="-122"/>
            </a:endParaRPr>
          </a:p>
          <a:p>
            <a:pPr>
              <a:defRPr/>
            </a:pPr>
            <a:r>
              <a:rPr lang="en-US" sz="2800">
                <a:solidFill>
                  <a:srgbClr val="FFFF00"/>
                </a:solidFill>
                <a:latin typeface="SimHei" panose="02010609060101010101" pitchFamily="49" charset="-122"/>
                <a:ea typeface="SimHei" panose="02010609060101010101" pitchFamily="49" charset="-122"/>
              </a:rPr>
              <a:t>广播式</a:t>
            </a:r>
            <a:r>
              <a:rPr lang="zh-CN" altLang="en-US" sz="2800">
                <a:solidFill>
                  <a:srgbClr val="FFFF00"/>
                </a:solidFill>
                <a:latin typeface="SimHei" panose="02010609060101010101" pitchFamily="49" charset="-122"/>
                <a:ea typeface="SimHei" panose="02010609060101010101" pitchFamily="49" charset="-122"/>
              </a:rPr>
              <a:t>，共享带宽，易堵塞</a:t>
            </a:r>
            <a:endParaRPr lang="en-US" sz="2800">
              <a:solidFill>
                <a:srgbClr val="FFFF00"/>
              </a:solidFill>
              <a:latin typeface="SimHei" panose="02010609060101010101" pitchFamily="49" charset="-122"/>
              <a:ea typeface="SimHei" panose="02010609060101010101" pitchFamily="49" charset="-122"/>
            </a:endParaRPr>
          </a:p>
          <a:p>
            <a:pPr marL="457200" indent="-457200">
              <a:buFont typeface="Arial" panose="020B0604020202020204" pitchFamily="34" charset="0"/>
              <a:buChar char="•"/>
              <a:defRPr/>
            </a:pPr>
            <a:endParaRPr lang="en-US" sz="2800">
              <a:solidFill>
                <a:srgbClr val="FFFF00"/>
              </a:solidFill>
              <a:latin typeface="SimHei" panose="02010609060101010101" pitchFamily="49" charset="-122"/>
              <a:ea typeface="SimHei" panose="02010609060101010101" pitchFamily="49" charset="-122"/>
            </a:endParaRPr>
          </a:p>
          <a:p>
            <a:pPr lvl="0">
              <a:defRPr/>
            </a:pP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C4E1A3F6-C485-194B-8915-694A47264E9C}"/>
              </a:ext>
            </a:extLst>
          </p:cNvPr>
          <p:cNvSpPr/>
          <p:nvPr/>
        </p:nvSpPr>
        <p:spPr>
          <a:xfrm>
            <a:off x="4684845" y="850376"/>
            <a:ext cx="3428643" cy="397031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sz="28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交换机</a:t>
            </a:r>
            <a:endParaRPr lang="en-US" sz="2800">
              <a:solidFill>
                <a:srgbClr val="FFFF00"/>
              </a:solidFill>
              <a:latin typeface="SimHei" panose="02010609060101010101" pitchFamily="49" charset="-122"/>
              <a:ea typeface="SimHei" panose="02010609060101010101" pitchFamily="49" charset="-122"/>
            </a:endParaRPr>
          </a:p>
          <a:p>
            <a:pPr lvl="0">
              <a:defRPr/>
            </a:pPr>
            <a:endParaRPr kumimoji="0" lang="en-US" sz="2800" b="0" i="0" u="none" strike="noStrike" kern="1200" cap="none" spc="0" normalizeH="0" baseline="0" noProof="0">
              <a:ln>
                <a:noFill/>
              </a:ln>
              <a:solidFill>
                <a:srgbClr val="FFFF00"/>
              </a:solidFill>
              <a:effectLst/>
              <a:uLnTx/>
              <a:uFillTx/>
              <a:latin typeface="Arial"/>
              <a:ea typeface="+mn-ea"/>
              <a:cs typeface="+mn-cs"/>
            </a:endParaRPr>
          </a:p>
          <a:p>
            <a:pPr lvl="0">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自动查找对应端口</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，独享带宽，不堵塞</a:t>
            </a: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C42A9470-DF82-6542-ABA8-D5846CD7F773}"/>
              </a:ext>
            </a:extLst>
          </p:cNvPr>
          <p:cNvSpPr/>
          <p:nvPr/>
        </p:nvSpPr>
        <p:spPr>
          <a:xfrm>
            <a:off x="8418285" y="2090172"/>
            <a:ext cx="3510765" cy="1815882"/>
          </a:xfrm>
          <a:prstGeom prst="rect">
            <a:avLst/>
          </a:prstGeom>
        </p:spPr>
        <p:txBody>
          <a:bodyPr wrap="square">
            <a:spAutoFit/>
          </a:bodyPr>
          <a:lstStyle/>
          <a:p>
            <a:pPr marL="457200" lvl="0" indent="-457200">
              <a:buFont typeface="Arial" panose="020B0604020202020204" pitchFamily="34" charset="0"/>
              <a:buChar char="•"/>
              <a:defRPr/>
            </a:pPr>
            <a:r>
              <a:rPr lang="en-US" sz="2800" noProof="0">
                <a:solidFill>
                  <a:srgbClr val="FFFF00"/>
                </a:solidFill>
                <a:latin typeface="SimHei" panose="02010609060101010101" pitchFamily="49" charset="-122"/>
                <a:ea typeface="SimHei" panose="02010609060101010101" pitchFamily="49" charset="-122"/>
              </a:rPr>
              <a:t>路由器</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a:p>
            <a:pPr lvl="0">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连接不同类型网络的设备</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，属于网际设备</a:t>
            </a: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endParaRPr>
          </a:p>
        </p:txBody>
      </p:sp>
      <p:pic>
        <p:nvPicPr>
          <p:cNvPr id="1026" name="Picture 2">
            <a:extLst>
              <a:ext uri="{FF2B5EF4-FFF2-40B4-BE49-F238E27FC236}">
                <a16:creationId xmlns:a16="http://schemas.microsoft.com/office/drawing/2014/main" id="{2DC15F3D-16C9-574B-B5FB-5985BAC09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31" y="4243327"/>
            <a:ext cx="3232698" cy="21377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技術分享">
            <a:extLst>
              <a:ext uri="{FF2B5EF4-FFF2-40B4-BE49-F238E27FC236}">
                <a16:creationId xmlns:a16="http://schemas.microsoft.com/office/drawing/2014/main" id="{F13BB00C-E515-4E42-BE66-96A100B24E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819" y="4243327"/>
            <a:ext cx="3670295" cy="20067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勁減出清】NETGEAR Nighthawk R6350 智能無線路由器（AC1750）">
            <a:extLst>
              <a:ext uri="{FF2B5EF4-FFF2-40B4-BE49-F238E27FC236}">
                <a16:creationId xmlns:a16="http://schemas.microsoft.com/office/drawing/2014/main" id="{F43B3B09-B7B4-474B-B967-1F170CE11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104" y="4243327"/>
            <a:ext cx="3562331" cy="200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541016" y="850377"/>
            <a:ext cx="3537498"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rgbClr val="FFFF00"/>
                </a:solidFill>
                <a:latin typeface="SimHei" panose="02010609060101010101" pitchFamily="49" charset="-122"/>
                <a:ea typeface="SimHei" panose="02010609060101010101" pitchFamily="49" charset="-122"/>
              </a:rPr>
              <a:t>计算机网络分类</a:t>
            </a:r>
            <a:r>
              <a:rPr lang="zh-CN" altLang="en-US" sz="2800">
                <a:solidFill>
                  <a:srgbClr val="FFFF00"/>
                </a:solidFill>
                <a:latin typeface="SimHei" panose="02010609060101010101" pitchFamily="49" charset="-122"/>
                <a:ea typeface="SimHei" panose="02010609060101010101" pitchFamily="49" charset="-122"/>
              </a:rPr>
              <a:t>：</a:t>
            </a:r>
            <a:endParaRPr lang="en-US" altLang="zh-CN" sz="2800">
              <a:solidFill>
                <a:srgbClr val="FFFF00"/>
              </a:solidFill>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r>
              <a:rPr lang="en-US" sz="2800">
                <a:solidFill>
                  <a:srgbClr val="FFFF00"/>
                </a:solidFill>
                <a:latin typeface="SimHei" panose="02010609060101010101" pitchFamily="49" charset="-122"/>
                <a:ea typeface="SimHei" panose="02010609060101010101" pitchFamily="49" charset="-122"/>
              </a:rPr>
              <a:t>按照拓扑结构分类</a:t>
            </a:r>
          </a:p>
          <a:p>
            <a:pPr marR="0" lvl="0" algn="l" defTabSz="914400" rtl="0" eaLnBrk="1" fontAlgn="auto" latinLnBrk="0" hangingPunct="1">
              <a:lnSpc>
                <a:spcPct val="100000"/>
              </a:lnSpc>
              <a:spcBef>
                <a:spcPts val="0"/>
              </a:spcBef>
              <a:spcAft>
                <a:spcPts val="0"/>
              </a:spcAft>
              <a:buClrTx/>
              <a:buSzTx/>
              <a:tabLst/>
              <a:defRPr/>
            </a:pPr>
            <a:endParaRPr lang="en-US" altLang="zh-CN" sz="2800">
              <a:solidFill>
                <a:srgbClr val="FFFF00"/>
              </a:solidFill>
              <a:latin typeface="SimHei" panose="02010609060101010101" pitchFamily="49" charset="-122"/>
              <a:ea typeface="SimHei" panose="02010609060101010101" pitchFamily="49" charset="-122"/>
            </a:endParaRPr>
          </a:p>
          <a:p>
            <a:pPr marL="45720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总线型</a:t>
            </a:r>
            <a:r>
              <a:rPr lang="zh-CN" altLang="en-US" sz="2800">
                <a:solidFill>
                  <a:srgbClr val="FFFF00"/>
                </a:solidFill>
                <a:latin typeface="SimHei" panose="02010609060101010101" pitchFamily="49" charset="-122"/>
                <a:ea typeface="SimHei" panose="02010609060101010101" pitchFamily="49" charset="-122"/>
              </a:rPr>
              <a:t>：由一根总线跟若干节点进行连接</a:t>
            </a:r>
            <a:endParaRPr lang="en-US" sz="2800">
              <a:solidFill>
                <a:srgbClr val="FFFF00"/>
              </a:solidFill>
              <a:latin typeface="SimHei" panose="02010609060101010101" pitchFamily="49" charset="-122"/>
              <a:ea typeface="SimHei" panose="02010609060101010101" pitchFamily="49" charset="-122"/>
            </a:endParaRPr>
          </a:p>
          <a:p>
            <a:pPr lvl="0">
              <a:defRPr/>
            </a:pP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C4E1A3F6-C485-194B-8915-694A47264E9C}"/>
              </a:ext>
            </a:extLst>
          </p:cNvPr>
          <p:cNvSpPr/>
          <p:nvPr/>
        </p:nvSpPr>
        <p:spPr>
          <a:xfrm>
            <a:off x="4684845" y="850376"/>
            <a:ext cx="3428643" cy="4832092"/>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sz="28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环型</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：通过通信线路将计算连成一个封闭的环</a:t>
            </a:r>
            <a:endParaRPr kumimoji="0" lang="en-US" altLang="zh-CN"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endParaRPr lang="en-US" sz="2800">
              <a:solidFill>
                <a:srgbClr val="FFFF00"/>
              </a:solidFill>
              <a:latin typeface="SimHei" panose="02010609060101010101" pitchFamily="49" charset="-122"/>
              <a:ea typeface="SimHei" panose="02010609060101010101" pitchFamily="49" charset="-122"/>
            </a:endParaRPr>
          </a:p>
          <a:p>
            <a:pPr lvl="0">
              <a:defRPr/>
            </a:pP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C42A9470-DF82-6542-ABA8-D5846CD7F773}"/>
              </a:ext>
            </a:extLst>
          </p:cNvPr>
          <p:cNvSpPr/>
          <p:nvPr/>
        </p:nvSpPr>
        <p:spPr>
          <a:xfrm>
            <a:off x="8418286" y="2090172"/>
            <a:ext cx="3232698" cy="2677656"/>
          </a:xfrm>
          <a:prstGeom prst="rect">
            <a:avLst/>
          </a:prstGeom>
        </p:spPr>
        <p:txBody>
          <a:bodyPr wrap="square">
            <a:spAutoFit/>
          </a:bodyPr>
          <a:lstStyle/>
          <a:p>
            <a:pPr marL="457200" lvl="0" indent="-457200">
              <a:buFont typeface="Arial" panose="020B0604020202020204" pitchFamily="34" charset="0"/>
              <a:buChar char="•"/>
              <a:defRPr/>
            </a:pPr>
            <a:endParaRPr lang="en-US" sz="2800">
              <a:solidFill>
                <a:srgbClr val="FFFF00"/>
              </a:solidFill>
              <a:latin typeface="SimHei" panose="02010609060101010101" pitchFamily="49" charset="-122"/>
              <a:ea typeface="SimHei" panose="02010609060101010101" pitchFamily="49" charset="-122"/>
            </a:endParaRPr>
          </a:p>
          <a:p>
            <a:pPr marL="457200" lvl="0" indent="-457200">
              <a:buFont typeface="Arial" panose="020B0604020202020204" pitchFamily="34" charset="0"/>
              <a:buChar char="•"/>
              <a:defRPr/>
            </a:pP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星型：由中央节点连接各个计算机设备</a:t>
            </a: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pic>
        <p:nvPicPr>
          <p:cNvPr id="8" name="Picture 7">
            <a:extLst>
              <a:ext uri="{FF2B5EF4-FFF2-40B4-BE49-F238E27FC236}">
                <a16:creationId xmlns:a16="http://schemas.microsoft.com/office/drawing/2014/main" id="{BE318AC5-97FE-DF4F-B85E-98853C7CBB71}"/>
              </a:ext>
            </a:extLst>
          </p:cNvPr>
          <p:cNvPicPr>
            <a:picLocks noChangeAspect="1"/>
          </p:cNvPicPr>
          <p:nvPr/>
        </p:nvPicPr>
        <p:blipFill>
          <a:blip r:embed="rId2"/>
          <a:stretch>
            <a:fillRect/>
          </a:stretch>
        </p:blipFill>
        <p:spPr>
          <a:xfrm>
            <a:off x="682710" y="4218211"/>
            <a:ext cx="3698969" cy="2367777"/>
          </a:xfrm>
          <a:prstGeom prst="rect">
            <a:avLst/>
          </a:prstGeom>
        </p:spPr>
      </p:pic>
      <p:pic>
        <p:nvPicPr>
          <p:cNvPr id="9" name="Picture 8">
            <a:extLst>
              <a:ext uri="{FF2B5EF4-FFF2-40B4-BE49-F238E27FC236}">
                <a16:creationId xmlns:a16="http://schemas.microsoft.com/office/drawing/2014/main" id="{F7104203-BDAF-8B43-90DE-4C802E8B039A}"/>
              </a:ext>
            </a:extLst>
          </p:cNvPr>
          <p:cNvPicPr>
            <a:picLocks noChangeAspect="1"/>
          </p:cNvPicPr>
          <p:nvPr/>
        </p:nvPicPr>
        <p:blipFill>
          <a:blip r:embed="rId3"/>
          <a:stretch>
            <a:fillRect/>
          </a:stretch>
        </p:blipFill>
        <p:spPr>
          <a:xfrm>
            <a:off x="5385945" y="4218210"/>
            <a:ext cx="2424378" cy="2367778"/>
          </a:xfrm>
          <a:prstGeom prst="rect">
            <a:avLst/>
          </a:prstGeom>
        </p:spPr>
      </p:pic>
      <p:pic>
        <p:nvPicPr>
          <p:cNvPr id="10" name="Picture 9">
            <a:extLst>
              <a:ext uri="{FF2B5EF4-FFF2-40B4-BE49-F238E27FC236}">
                <a16:creationId xmlns:a16="http://schemas.microsoft.com/office/drawing/2014/main" id="{826F0C5E-E698-DA45-925E-6937312764EF}"/>
              </a:ext>
            </a:extLst>
          </p:cNvPr>
          <p:cNvPicPr>
            <a:picLocks noChangeAspect="1"/>
          </p:cNvPicPr>
          <p:nvPr/>
        </p:nvPicPr>
        <p:blipFill>
          <a:blip r:embed="rId4"/>
          <a:stretch>
            <a:fillRect/>
          </a:stretch>
        </p:blipFill>
        <p:spPr>
          <a:xfrm>
            <a:off x="8814588" y="4276332"/>
            <a:ext cx="2839283" cy="2251533"/>
          </a:xfrm>
          <a:prstGeom prst="rect">
            <a:avLst/>
          </a:prstGeom>
        </p:spPr>
      </p:pic>
    </p:spTree>
    <p:extLst>
      <p:ext uri="{BB962C8B-B14F-4D97-AF65-F5344CB8AC3E}">
        <p14:creationId xmlns:p14="http://schemas.microsoft.com/office/powerpoint/2010/main" val="113263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8807AE-5D44-CA4E-A170-B2F2F435FACE}"/>
              </a:ext>
            </a:extLst>
          </p:cNvPr>
          <p:cNvPicPr>
            <a:picLocks noChangeAspect="1"/>
          </p:cNvPicPr>
          <p:nvPr/>
        </p:nvPicPr>
        <p:blipFill>
          <a:blip r:embed="rId2"/>
          <a:stretch>
            <a:fillRect/>
          </a:stretch>
        </p:blipFill>
        <p:spPr>
          <a:xfrm>
            <a:off x="66975" y="2076101"/>
            <a:ext cx="12058049" cy="2705797"/>
          </a:xfrm>
          <a:prstGeom prst="rect">
            <a:avLst/>
          </a:prstGeom>
        </p:spPr>
      </p:pic>
      <p:sp>
        <p:nvSpPr>
          <p:cNvPr id="4" name="TextBox 3">
            <a:extLst>
              <a:ext uri="{FF2B5EF4-FFF2-40B4-BE49-F238E27FC236}">
                <a16:creationId xmlns:a16="http://schemas.microsoft.com/office/drawing/2014/main" id="{3AD70CDF-B724-A94F-9251-9E06685F7563}"/>
              </a:ext>
            </a:extLst>
          </p:cNvPr>
          <p:cNvSpPr txBox="1"/>
          <p:nvPr/>
        </p:nvSpPr>
        <p:spPr>
          <a:xfrm>
            <a:off x="189210" y="1378857"/>
            <a:ext cx="6516390" cy="523220"/>
          </a:xfrm>
          <a:prstGeom prst="rect">
            <a:avLst/>
          </a:prstGeom>
          <a:noFill/>
        </p:spPr>
        <p:txBody>
          <a:bodyPr wrap="square" rtlCol="0">
            <a:spAutoFit/>
          </a:bodyPr>
          <a:lstStyle/>
          <a:p>
            <a:r>
              <a:rPr lang="en-US" altLang="zh-CN" sz="2800">
                <a:solidFill>
                  <a:srgbClr val="4CD2E3"/>
                </a:solidFill>
              </a:rPr>
              <a:t>2017</a:t>
            </a:r>
            <a:r>
              <a:rPr lang="zh-CN" altLang="en-US" sz="2800">
                <a:solidFill>
                  <a:srgbClr val="4CD2E3"/>
                </a:solidFill>
              </a:rPr>
              <a:t>真题 答案：</a:t>
            </a:r>
            <a:r>
              <a:rPr lang="en-US" altLang="zh-CN" sz="2800">
                <a:solidFill>
                  <a:srgbClr val="4CD2E3"/>
                </a:solidFill>
              </a:rPr>
              <a:t>C</a:t>
            </a:r>
            <a:endParaRPr lang="en-US" sz="2800">
              <a:solidFill>
                <a:srgbClr val="4CD2E3"/>
              </a:solidFill>
            </a:endParaRPr>
          </a:p>
        </p:txBody>
      </p:sp>
    </p:spTree>
    <p:extLst>
      <p:ext uri="{BB962C8B-B14F-4D97-AF65-F5344CB8AC3E}">
        <p14:creationId xmlns:p14="http://schemas.microsoft.com/office/powerpoint/2010/main" val="35277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15600" y="2867800"/>
            <a:ext cx="11360800" cy="1122400"/>
          </a:xfrm>
          <a:prstGeom prst="rect">
            <a:avLst/>
          </a:prstGeom>
        </p:spPr>
        <p:txBody>
          <a:bodyPr spcFirstLastPara="1" wrap="square" lIns="121900" tIns="121900" rIns="121900" bIns="121900" anchor="ctr" anchorCtr="0">
            <a:noAutofit/>
          </a:bodyPr>
          <a:lstStyle/>
          <a:p>
            <a:r>
              <a:rPr lang="en-US" dirty="0" err="1"/>
              <a:t>回顾</a:t>
            </a:r>
            <a:endParaRPr dirty="0"/>
          </a:p>
        </p:txBody>
      </p:sp>
    </p:spTree>
    <p:extLst>
      <p:ext uri="{BB962C8B-B14F-4D97-AF65-F5344CB8AC3E}">
        <p14:creationId xmlns:p14="http://schemas.microsoft.com/office/powerpoint/2010/main" val="2888159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541016" y="850377"/>
            <a:ext cx="3537498"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rgbClr val="FFFF00"/>
                </a:solidFill>
                <a:latin typeface="SimHei" panose="02010609060101010101" pitchFamily="49" charset="-122"/>
                <a:ea typeface="SimHei" panose="02010609060101010101" pitchFamily="49" charset="-122"/>
              </a:rPr>
              <a:t>通信线路</a:t>
            </a:r>
            <a:r>
              <a:rPr lang="zh-CN" altLang="en-US" sz="2800">
                <a:solidFill>
                  <a:srgbClr val="FFFF00"/>
                </a:solidFill>
                <a:latin typeface="SimHei" panose="02010609060101010101" pitchFamily="49" charset="-122"/>
                <a:ea typeface="SimHei" panose="02010609060101010101" pitchFamily="49" charset="-122"/>
              </a:rPr>
              <a:t>（有线）</a:t>
            </a:r>
            <a:endParaRPr lang="en-US" sz="2800">
              <a:solidFill>
                <a:srgbClr val="FFFF00"/>
              </a:solidFill>
              <a:latin typeface="SimHei" panose="02010609060101010101" pitchFamily="49" charset="-122"/>
              <a:ea typeface="SimHei" panose="02010609060101010101" pitchFamily="49"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sz="2800">
              <a:solidFill>
                <a:srgbClr val="FFFF00"/>
              </a:solidFill>
              <a:latin typeface="SimHei" panose="02010609060101010101" pitchFamily="49" charset="-122"/>
              <a:ea typeface="SimHei" panose="02010609060101010101" pitchFamily="49" charset="-122"/>
            </a:endParaRPr>
          </a:p>
          <a:p>
            <a:pPr marL="45720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双绞线</a:t>
            </a:r>
          </a:p>
          <a:p>
            <a:pPr marL="457200" indent="-457200">
              <a:buFont typeface="Arial" panose="020B0604020202020204" pitchFamily="34" charset="0"/>
              <a:buChar char="•"/>
              <a:defRPr/>
            </a:pPr>
            <a:endParaRPr lang="en-US" sz="2800">
              <a:solidFill>
                <a:srgbClr val="FFFF00"/>
              </a:solidFill>
              <a:latin typeface="SimHei" panose="02010609060101010101" pitchFamily="49" charset="-122"/>
              <a:ea typeface="SimHei" panose="02010609060101010101" pitchFamily="49" charset="-122"/>
            </a:endParaRPr>
          </a:p>
          <a:p>
            <a:pPr>
              <a:defRPr/>
            </a:pPr>
            <a:r>
              <a:rPr lang="en-US" sz="2800">
                <a:solidFill>
                  <a:srgbClr val="FFFF00"/>
                </a:solidFill>
                <a:latin typeface="SimHei" panose="02010609060101010101" pitchFamily="49" charset="-122"/>
                <a:ea typeface="SimHei" panose="02010609060101010101" pitchFamily="49" charset="-122"/>
              </a:rPr>
              <a:t>适合短距离传输</a:t>
            </a:r>
            <a:r>
              <a:rPr lang="zh-CN" altLang="en-US" sz="2800">
                <a:solidFill>
                  <a:srgbClr val="FFFF00"/>
                </a:solidFill>
                <a:latin typeface="SimHei" panose="02010609060101010101" pitchFamily="49" charset="-122"/>
                <a:ea typeface="SimHei" panose="02010609060101010101" pitchFamily="49" charset="-122"/>
              </a:rPr>
              <a:t>，不超过</a:t>
            </a:r>
            <a:r>
              <a:rPr lang="en-US" altLang="zh-CN" sz="2800">
                <a:solidFill>
                  <a:srgbClr val="FFFF00"/>
                </a:solidFill>
                <a:latin typeface="SimHei" panose="02010609060101010101" pitchFamily="49" charset="-122"/>
                <a:ea typeface="SimHei" panose="02010609060101010101" pitchFamily="49" charset="-122"/>
              </a:rPr>
              <a:t>100</a:t>
            </a:r>
            <a:r>
              <a:rPr lang="zh-CN" altLang="en-US" sz="2800">
                <a:solidFill>
                  <a:srgbClr val="FFFF00"/>
                </a:solidFill>
                <a:latin typeface="SimHei" panose="02010609060101010101" pitchFamily="49" charset="-122"/>
                <a:ea typeface="SimHei" panose="02010609060101010101" pitchFamily="49" charset="-122"/>
              </a:rPr>
              <a:t>米</a:t>
            </a:r>
            <a:endParaRPr lang="en-US" sz="2800">
              <a:solidFill>
                <a:srgbClr val="FFFF00"/>
              </a:solidFill>
              <a:latin typeface="SimHei" panose="02010609060101010101" pitchFamily="49" charset="-122"/>
              <a:ea typeface="SimHei" panose="02010609060101010101" pitchFamily="49" charset="-122"/>
            </a:endParaRPr>
          </a:p>
          <a:p>
            <a:pPr lvl="0">
              <a:defRPr/>
            </a:pP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C4E1A3F6-C485-194B-8915-694A47264E9C}"/>
              </a:ext>
            </a:extLst>
          </p:cNvPr>
          <p:cNvSpPr/>
          <p:nvPr/>
        </p:nvSpPr>
        <p:spPr>
          <a:xfrm>
            <a:off x="4684845" y="850376"/>
            <a:ext cx="3428643" cy="2677656"/>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同轴电缆</a:t>
            </a:r>
          </a:p>
          <a:p>
            <a:pPr lvl="0">
              <a:defRPr/>
            </a:pPr>
            <a:endParaRPr kumimoji="0" lang="en-US" sz="2800" b="0" i="0" u="none" strike="noStrike" kern="1200" cap="none" spc="0" normalizeH="0" baseline="0" noProof="0">
              <a:ln>
                <a:noFill/>
              </a:ln>
              <a:solidFill>
                <a:srgbClr val="FFFF00"/>
              </a:solidFill>
              <a:effectLst/>
              <a:uLnTx/>
              <a:uFillTx/>
              <a:latin typeface="Arial"/>
              <a:ea typeface="+mn-ea"/>
              <a:cs typeface="+mn-cs"/>
            </a:endParaRPr>
          </a:p>
          <a:p>
            <a:pPr lvl="0">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一般用于电视传播</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，可以长达几十千米</a:t>
            </a: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C42A9470-DF82-6542-ABA8-D5846CD7F773}"/>
              </a:ext>
            </a:extLst>
          </p:cNvPr>
          <p:cNvSpPr/>
          <p:nvPr/>
        </p:nvSpPr>
        <p:spPr>
          <a:xfrm>
            <a:off x="8113488" y="1613118"/>
            <a:ext cx="4385723" cy="1815882"/>
          </a:xfrm>
          <a:prstGeom prst="rect">
            <a:avLst/>
          </a:prstGeom>
        </p:spPr>
        <p:txBody>
          <a:bodyPr wrap="square">
            <a:spAutoFit/>
          </a:bodyPr>
          <a:lstStyle/>
          <a:p>
            <a:pPr marL="457200" lvl="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光纤</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a:p>
            <a:pPr lvl="0">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传输速率最高</a:t>
            </a:r>
            <a:r>
              <a:rPr kumimoji="0" lang="zh-CN" alt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，抗干扰性最强，更适合远距离传输</a:t>
            </a: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endParaRPr>
          </a:p>
        </p:txBody>
      </p:sp>
      <p:pic>
        <p:nvPicPr>
          <p:cNvPr id="2" name="Picture 1">
            <a:extLst>
              <a:ext uri="{FF2B5EF4-FFF2-40B4-BE49-F238E27FC236}">
                <a16:creationId xmlns:a16="http://schemas.microsoft.com/office/drawing/2014/main" id="{7D24AD4B-6CB3-F643-B22E-D590C74417BD}"/>
              </a:ext>
            </a:extLst>
          </p:cNvPr>
          <p:cNvPicPr>
            <a:picLocks noChangeAspect="1"/>
          </p:cNvPicPr>
          <p:nvPr/>
        </p:nvPicPr>
        <p:blipFill>
          <a:blip r:embed="rId3"/>
          <a:stretch>
            <a:fillRect/>
          </a:stretch>
        </p:blipFill>
        <p:spPr>
          <a:xfrm>
            <a:off x="541016" y="3797549"/>
            <a:ext cx="2924629" cy="2046291"/>
          </a:xfrm>
          <a:prstGeom prst="rect">
            <a:avLst/>
          </a:prstGeom>
        </p:spPr>
      </p:pic>
      <p:pic>
        <p:nvPicPr>
          <p:cNvPr id="4098" name="Picture 2">
            <a:extLst>
              <a:ext uri="{FF2B5EF4-FFF2-40B4-BE49-F238E27FC236}">
                <a16:creationId xmlns:a16="http://schemas.microsoft.com/office/drawing/2014/main" id="{0C182B36-2167-5640-950C-FC2E4E222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549" y="3716528"/>
            <a:ext cx="2366509" cy="22085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EA01375-7A9A-0B43-852F-27C74A979573}"/>
              </a:ext>
            </a:extLst>
          </p:cNvPr>
          <p:cNvPicPr>
            <a:picLocks noChangeAspect="1"/>
          </p:cNvPicPr>
          <p:nvPr/>
        </p:nvPicPr>
        <p:blipFill>
          <a:blip r:embed="rId5"/>
          <a:stretch>
            <a:fillRect/>
          </a:stretch>
        </p:blipFill>
        <p:spPr>
          <a:xfrm>
            <a:off x="8640404" y="3716528"/>
            <a:ext cx="3331890" cy="2060389"/>
          </a:xfrm>
          <a:prstGeom prst="rect">
            <a:avLst/>
          </a:prstGeom>
        </p:spPr>
      </p:pic>
      <p:sp>
        <p:nvSpPr>
          <p:cNvPr id="5" name="Right Arrow 4">
            <a:extLst>
              <a:ext uri="{FF2B5EF4-FFF2-40B4-BE49-F238E27FC236}">
                <a16:creationId xmlns:a16="http://schemas.microsoft.com/office/drawing/2014/main" id="{BDFAC8E4-6A71-6645-9212-9F7C812E78A1}"/>
              </a:ext>
            </a:extLst>
          </p:cNvPr>
          <p:cNvSpPr/>
          <p:nvPr/>
        </p:nvSpPr>
        <p:spPr>
          <a:xfrm>
            <a:off x="2262953" y="5975247"/>
            <a:ext cx="8244115" cy="368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238D703-24AF-1A4A-967A-E582F4575067}"/>
              </a:ext>
            </a:extLst>
          </p:cNvPr>
          <p:cNvSpPr txBox="1"/>
          <p:nvPr/>
        </p:nvSpPr>
        <p:spPr>
          <a:xfrm>
            <a:off x="4079717" y="6311293"/>
            <a:ext cx="4238172" cy="461665"/>
          </a:xfrm>
          <a:prstGeom prst="rect">
            <a:avLst/>
          </a:prstGeom>
          <a:noFill/>
        </p:spPr>
        <p:txBody>
          <a:bodyPr wrap="square" rtlCol="0">
            <a:spAutoFit/>
          </a:bodyPr>
          <a:lstStyle/>
          <a:p>
            <a:pPr algn="ctr"/>
            <a:r>
              <a:rPr lang="en-US" sz="2400">
                <a:solidFill>
                  <a:srgbClr val="4CD2E3"/>
                </a:solidFill>
              </a:rPr>
              <a:t>传输速率</a:t>
            </a:r>
          </a:p>
        </p:txBody>
      </p:sp>
    </p:spTree>
    <p:extLst>
      <p:ext uri="{BB962C8B-B14F-4D97-AF65-F5344CB8AC3E}">
        <p14:creationId xmlns:p14="http://schemas.microsoft.com/office/powerpoint/2010/main" val="270634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541016" y="850377"/>
            <a:ext cx="3537498"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solidFill>
                  <a:srgbClr val="FFFF00"/>
                </a:solidFill>
                <a:latin typeface="SimHei" panose="02010609060101010101" pitchFamily="49" charset="-122"/>
                <a:ea typeface="SimHei" panose="02010609060101010101" pitchFamily="49" charset="-122"/>
              </a:rPr>
              <a:t>因特网接入方式</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a:solidFill>
                <a:srgbClr val="FFFF00"/>
              </a:solidFill>
              <a:latin typeface="SimHei" panose="02010609060101010101" pitchFamily="49" charset="-122"/>
              <a:ea typeface="SimHei" panose="02010609060101010101" pitchFamily="49" charset="-122"/>
            </a:endParaRPr>
          </a:p>
          <a:p>
            <a:pPr marL="45720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ADSL</a:t>
            </a:r>
          </a:p>
          <a:p>
            <a:pPr marL="457200" indent="-457200">
              <a:buFont typeface="Arial" panose="020B0604020202020204" pitchFamily="34" charset="0"/>
              <a:buChar char="•"/>
              <a:defRPr/>
            </a:pPr>
            <a:endParaRPr lang="en-US" sz="2800">
              <a:solidFill>
                <a:srgbClr val="FFFF00"/>
              </a:solidFill>
              <a:latin typeface="SimHei" panose="02010609060101010101" pitchFamily="49" charset="-122"/>
              <a:ea typeface="SimHei" panose="02010609060101010101" pitchFamily="49" charset="-122"/>
            </a:endParaRPr>
          </a:p>
          <a:p>
            <a:pPr>
              <a:defRPr/>
            </a:pPr>
            <a:r>
              <a:rPr lang="en-US" sz="2800">
                <a:solidFill>
                  <a:srgbClr val="4CD2E3"/>
                </a:solidFill>
                <a:latin typeface="SimHei" panose="02010609060101010101" pitchFamily="49" charset="-122"/>
                <a:ea typeface="SimHei" panose="02010609060101010101" pitchFamily="49" charset="-122"/>
              </a:rPr>
              <a:t>非对称</a:t>
            </a:r>
            <a:r>
              <a:rPr lang="en-US" sz="2800">
                <a:solidFill>
                  <a:srgbClr val="FFFF00"/>
                </a:solidFill>
                <a:latin typeface="SimHei" panose="02010609060101010101" pitchFamily="49" charset="-122"/>
                <a:ea typeface="SimHei" panose="02010609060101010101" pitchFamily="49" charset="-122"/>
              </a:rPr>
              <a:t>数字用户线路</a:t>
            </a:r>
            <a:r>
              <a:rPr lang="zh-CN" altLang="en-US" sz="2800">
                <a:solidFill>
                  <a:srgbClr val="FFFF00"/>
                </a:solidFill>
                <a:latin typeface="SimHei" panose="02010609060101010101" pitchFamily="49" charset="-122"/>
                <a:ea typeface="SimHei" panose="02010609060101010101" pitchFamily="49" charset="-122"/>
              </a:rPr>
              <a:t>，需要</a:t>
            </a:r>
            <a:r>
              <a:rPr lang="en-US" altLang="zh-CN" sz="2800">
                <a:solidFill>
                  <a:srgbClr val="FFFF00"/>
                </a:solidFill>
                <a:latin typeface="SimHei" panose="02010609060101010101" pitchFamily="49" charset="-122"/>
                <a:ea typeface="SimHei" panose="02010609060101010101" pitchFamily="49" charset="-122"/>
              </a:rPr>
              <a:t>ADSL-Modem</a:t>
            </a:r>
            <a:endParaRPr lang="en-US" sz="2800">
              <a:solidFill>
                <a:srgbClr val="FFFF00"/>
              </a:solidFill>
              <a:latin typeface="SimHei" panose="02010609060101010101" pitchFamily="49" charset="-122"/>
              <a:ea typeface="SimHei" panose="02010609060101010101" pitchFamily="49" charset="-122"/>
            </a:endParaRPr>
          </a:p>
          <a:p>
            <a:pPr lvl="0">
              <a:defRPr/>
            </a:pPr>
            <a:br>
              <a:rPr kumimoji="0" lang="en-US" sz="2800" b="0" i="0" u="none" strike="noStrike" kern="1200" cap="none" spc="0" normalizeH="0" baseline="0" noProof="0">
                <a:ln>
                  <a:noFill/>
                </a:ln>
                <a:solidFill>
                  <a:srgbClr val="FFFF00"/>
                </a:solidFill>
                <a:effectLst/>
                <a:uLnTx/>
                <a:uFillTx/>
                <a:latin typeface="Arial"/>
                <a:ea typeface="+mn-ea"/>
                <a:cs typeface="+mn-cs"/>
              </a:rPr>
            </a:br>
            <a:r>
              <a:rPr kumimoji="0" lang="en-US" sz="2800" b="0" i="0" u="none" strike="noStrike" kern="1200" cap="none" spc="0" normalizeH="0" baseline="0" noProof="0">
                <a:ln>
                  <a:noFill/>
                </a:ln>
                <a:solidFill>
                  <a:srgbClr val="FFFF00"/>
                </a:solidFill>
                <a:effectLst/>
                <a:uLnTx/>
                <a:uFillTx/>
                <a:latin typeface="Arial"/>
                <a:ea typeface="+mn-ea"/>
                <a:cs typeface="+mn-cs"/>
              </a:rPr>
              <a:t> </a:t>
            </a:r>
            <a:br>
              <a:rPr kumimoji="0" lang="en-US" sz="2800" b="0" i="0" u="none" strike="noStrike" kern="1200" cap="none" spc="0" normalizeH="0" baseline="0" noProof="0">
                <a:ln>
                  <a:noFill/>
                </a:ln>
                <a:solidFill>
                  <a:srgbClr val="FFFF00"/>
                </a:solidFill>
                <a:effectLst/>
                <a:uLnTx/>
                <a:uFillTx/>
                <a:latin typeface="Arial"/>
                <a:ea typeface="+mn-ea"/>
                <a:cs typeface="+mn-cs"/>
              </a:rPr>
            </a:b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C4E1A3F6-C485-194B-8915-694A47264E9C}"/>
              </a:ext>
            </a:extLst>
          </p:cNvPr>
          <p:cNvSpPr/>
          <p:nvPr/>
        </p:nvSpPr>
        <p:spPr>
          <a:xfrm>
            <a:off x="541017" y="2868429"/>
            <a:ext cx="3639098" cy="3108543"/>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有线通接入</a:t>
            </a:r>
          </a:p>
          <a:p>
            <a:pPr lvl="0">
              <a:defRPr/>
            </a:pPr>
            <a:endParaRPr lang="en-US" sz="2800">
              <a:solidFill>
                <a:srgbClr val="FFFF00"/>
              </a:solidFill>
              <a:latin typeface="Arial"/>
            </a:endParaRPr>
          </a:p>
          <a:p>
            <a:pPr lvl="0">
              <a:defRPr/>
            </a:pPr>
            <a:r>
              <a:rPr lang="en-US" sz="2800">
                <a:solidFill>
                  <a:srgbClr val="FFFF00"/>
                </a:solidFill>
                <a:latin typeface="SimHei" panose="02010609060101010101" pitchFamily="49" charset="-122"/>
                <a:ea typeface="SimHei" panose="02010609060101010101" pitchFamily="49" charset="-122"/>
              </a:rPr>
              <a:t>利用现有的有线电视网络改造</a:t>
            </a:r>
            <a:r>
              <a:rPr lang="zh-CN" altLang="en-US" sz="2800">
                <a:solidFill>
                  <a:srgbClr val="FFFF00"/>
                </a:solidFill>
                <a:latin typeface="SimHei" panose="02010609060101010101" pitchFamily="49" charset="-122"/>
                <a:ea typeface="SimHei" panose="02010609060101010101" pitchFamily="49" charset="-122"/>
              </a:rPr>
              <a:t>，需要</a:t>
            </a:r>
            <a:r>
              <a:rPr lang="en-US" altLang="zh-CN" sz="2800">
                <a:solidFill>
                  <a:srgbClr val="FFFF00"/>
                </a:solidFill>
                <a:latin typeface="SimHei" panose="02010609060101010101" pitchFamily="49" charset="-122"/>
                <a:ea typeface="SimHei" panose="02010609060101010101" pitchFamily="49" charset="-122"/>
              </a:rPr>
              <a:t>Cable Modem</a:t>
            </a: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endParaRPr>
          </a:p>
        </p:txBody>
      </p:sp>
      <p:sp>
        <p:nvSpPr>
          <p:cNvPr id="10" name="Rectangle 9">
            <a:extLst>
              <a:ext uri="{FF2B5EF4-FFF2-40B4-BE49-F238E27FC236}">
                <a16:creationId xmlns:a16="http://schemas.microsoft.com/office/drawing/2014/main" id="{84DCAD1D-C65F-DB45-9874-022CFF896D5E}"/>
              </a:ext>
            </a:extLst>
          </p:cNvPr>
          <p:cNvSpPr/>
          <p:nvPr/>
        </p:nvSpPr>
        <p:spPr>
          <a:xfrm>
            <a:off x="6905529" y="850377"/>
            <a:ext cx="3428643" cy="2677656"/>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光纤接入</a:t>
            </a:r>
          </a:p>
          <a:p>
            <a:pPr lvl="0">
              <a:defRPr/>
            </a:pPr>
            <a:endParaRPr kumimoji="0" lang="en-US" sz="2800" b="0" i="0" u="none" strike="noStrike" kern="1200" cap="none" spc="0" normalizeH="0" baseline="0" noProof="0">
              <a:ln>
                <a:noFill/>
              </a:ln>
              <a:solidFill>
                <a:srgbClr val="FFFF00"/>
              </a:solidFill>
              <a:effectLst/>
              <a:uLnTx/>
              <a:uFillTx/>
              <a:latin typeface="Arial"/>
              <a:ea typeface="+mn-ea"/>
              <a:cs typeface="+mn-cs"/>
            </a:endParaRPr>
          </a:p>
          <a:p>
            <a:pPr lvl="0">
              <a:defRPr/>
            </a:pPr>
            <a:r>
              <a:rPr lang="en-US" sz="2800">
                <a:solidFill>
                  <a:srgbClr val="FFFF00"/>
                </a:solidFill>
                <a:latin typeface="SimHei" panose="02010609060101010101" pitchFamily="49" charset="-122"/>
                <a:ea typeface="SimHei" panose="02010609060101010101" pitchFamily="49" charset="-122"/>
              </a:rPr>
              <a:t>目前最广泛的因特网接入方式</a:t>
            </a: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A855F553-D843-6046-AE4A-5350AE25F97D}"/>
              </a:ext>
            </a:extLst>
          </p:cNvPr>
          <p:cNvSpPr/>
          <p:nvPr/>
        </p:nvSpPr>
        <p:spPr>
          <a:xfrm>
            <a:off x="7007130" y="2999058"/>
            <a:ext cx="3428643" cy="2246769"/>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lvl="0" indent="-457200">
              <a:buFont typeface="Arial" panose="020B0604020202020204" pitchFamily="34" charset="0"/>
              <a:buChar char="•"/>
              <a:defRPr/>
            </a:pPr>
            <a:r>
              <a:rPr lang="en-US" sz="2800">
                <a:solidFill>
                  <a:srgbClr val="FFFF00"/>
                </a:solidFill>
                <a:latin typeface="SimHei" panose="02010609060101010101" pitchFamily="49" charset="-122"/>
                <a:ea typeface="SimHei" panose="02010609060101010101" pitchFamily="49" charset="-122"/>
              </a:rPr>
              <a:t>无线接入</a:t>
            </a:r>
          </a:p>
          <a:p>
            <a:pPr lvl="0">
              <a:defRPr/>
            </a:pPr>
            <a:endParaRPr kumimoji="0" lang="en-US" sz="2800" b="0" i="0" u="none" strike="noStrike" kern="1200" cap="none" spc="0" normalizeH="0" baseline="0" noProof="0">
              <a:ln>
                <a:noFill/>
              </a:ln>
              <a:solidFill>
                <a:srgbClr val="FFFF00"/>
              </a:solidFill>
              <a:effectLst/>
              <a:uLnTx/>
              <a:uFillTx/>
              <a:latin typeface="Arial"/>
              <a:ea typeface="+mn-ea"/>
              <a:cs typeface="+mn-cs"/>
            </a:endParaRPr>
          </a:p>
          <a:p>
            <a:pPr lvl="0">
              <a:defRPr/>
            </a:pP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Wifi,蜂窝信号</a:t>
            </a:r>
            <a:endParaRPr kumimoji="0" lang="en-US" sz="2800" b="0" i="0" u="none" strike="noStrike" kern="1200" cap="none" spc="0" normalizeH="0" baseline="0" noProof="0">
              <a:ln>
                <a:noFill/>
              </a:ln>
              <a:solidFill>
                <a:srgbClr val="FFFF00"/>
              </a:solidFill>
              <a:effectLst/>
              <a:uLnTx/>
              <a:uFillTx/>
              <a:latin typeface="Arial"/>
              <a:ea typeface="+mn-ea"/>
              <a:cs typeface="+mn-cs"/>
            </a:endParaRPr>
          </a:p>
        </p:txBody>
      </p:sp>
    </p:spTree>
    <p:extLst>
      <p:ext uri="{BB962C8B-B14F-4D97-AF65-F5344CB8AC3E}">
        <p14:creationId xmlns:p14="http://schemas.microsoft.com/office/powerpoint/2010/main" val="115516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6CD2-DBEC-854A-B8A4-2D4951339D0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0C9B878-FB57-9049-8A05-099FA90E3FA1}"/>
              </a:ext>
            </a:extLst>
          </p:cNvPr>
          <p:cNvPicPr>
            <a:picLocks noChangeAspect="1"/>
          </p:cNvPicPr>
          <p:nvPr/>
        </p:nvPicPr>
        <p:blipFill>
          <a:blip r:embed="rId2"/>
          <a:stretch>
            <a:fillRect/>
          </a:stretch>
        </p:blipFill>
        <p:spPr>
          <a:xfrm>
            <a:off x="183000" y="0"/>
            <a:ext cx="9961664" cy="5776855"/>
          </a:xfrm>
          <a:prstGeom prst="rect">
            <a:avLst/>
          </a:prstGeom>
        </p:spPr>
      </p:pic>
      <p:sp>
        <p:nvSpPr>
          <p:cNvPr id="4" name="TextBox 3">
            <a:extLst>
              <a:ext uri="{FF2B5EF4-FFF2-40B4-BE49-F238E27FC236}">
                <a16:creationId xmlns:a16="http://schemas.microsoft.com/office/drawing/2014/main" id="{BE499500-2F94-B549-A0CD-0B82BDBD656D}"/>
              </a:ext>
            </a:extLst>
          </p:cNvPr>
          <p:cNvSpPr txBox="1"/>
          <p:nvPr/>
        </p:nvSpPr>
        <p:spPr>
          <a:xfrm>
            <a:off x="8810238" y="4267200"/>
            <a:ext cx="667657" cy="369332"/>
          </a:xfrm>
          <a:prstGeom prst="rect">
            <a:avLst/>
          </a:prstGeom>
          <a:noFill/>
        </p:spPr>
        <p:txBody>
          <a:bodyPr wrap="square" rtlCol="0">
            <a:spAutoFit/>
          </a:bodyPr>
          <a:lstStyle/>
          <a:p>
            <a:r>
              <a:rPr lang="en-US" altLang="zh-CN">
                <a:solidFill>
                  <a:srgbClr val="FF0000"/>
                </a:solidFill>
              </a:rPr>
              <a:t>1</a:t>
            </a:r>
            <a:endParaRPr lang="en-US">
              <a:solidFill>
                <a:srgbClr val="FF0000"/>
              </a:solidFill>
            </a:endParaRPr>
          </a:p>
        </p:txBody>
      </p:sp>
      <p:sp>
        <p:nvSpPr>
          <p:cNvPr id="5" name="TextBox 4">
            <a:extLst>
              <a:ext uri="{FF2B5EF4-FFF2-40B4-BE49-F238E27FC236}">
                <a16:creationId xmlns:a16="http://schemas.microsoft.com/office/drawing/2014/main" id="{0A59F1AB-CC6A-2040-8F0C-93D2F6749819}"/>
              </a:ext>
            </a:extLst>
          </p:cNvPr>
          <p:cNvSpPr txBox="1"/>
          <p:nvPr/>
        </p:nvSpPr>
        <p:spPr>
          <a:xfrm>
            <a:off x="8810238" y="3517837"/>
            <a:ext cx="667657" cy="369332"/>
          </a:xfrm>
          <a:prstGeom prst="rect">
            <a:avLst/>
          </a:prstGeom>
          <a:noFill/>
        </p:spPr>
        <p:txBody>
          <a:bodyPr wrap="square" rtlCol="0">
            <a:spAutoFit/>
          </a:bodyPr>
          <a:lstStyle/>
          <a:p>
            <a:r>
              <a:rPr lang="en-US" altLang="zh-CN">
                <a:solidFill>
                  <a:srgbClr val="FF0000"/>
                </a:solidFill>
              </a:rPr>
              <a:t>2</a:t>
            </a:r>
            <a:endParaRPr lang="en-US">
              <a:solidFill>
                <a:srgbClr val="FF0000"/>
              </a:solidFill>
            </a:endParaRPr>
          </a:p>
        </p:txBody>
      </p:sp>
      <p:sp>
        <p:nvSpPr>
          <p:cNvPr id="6" name="TextBox 5">
            <a:extLst>
              <a:ext uri="{FF2B5EF4-FFF2-40B4-BE49-F238E27FC236}">
                <a16:creationId xmlns:a16="http://schemas.microsoft.com/office/drawing/2014/main" id="{27D0E75A-39F0-2E4D-90F0-84EA770925BB}"/>
              </a:ext>
            </a:extLst>
          </p:cNvPr>
          <p:cNvSpPr txBox="1"/>
          <p:nvPr/>
        </p:nvSpPr>
        <p:spPr>
          <a:xfrm>
            <a:off x="8810238" y="2953140"/>
            <a:ext cx="667657" cy="369332"/>
          </a:xfrm>
          <a:prstGeom prst="rect">
            <a:avLst/>
          </a:prstGeom>
          <a:noFill/>
        </p:spPr>
        <p:txBody>
          <a:bodyPr wrap="square" rtlCol="0">
            <a:spAutoFit/>
          </a:bodyPr>
          <a:lstStyle/>
          <a:p>
            <a:r>
              <a:rPr lang="en-US" altLang="zh-CN">
                <a:solidFill>
                  <a:srgbClr val="FF0000"/>
                </a:solidFill>
              </a:rPr>
              <a:t>3</a:t>
            </a:r>
            <a:endParaRPr lang="en-US">
              <a:solidFill>
                <a:srgbClr val="FF0000"/>
              </a:solidFill>
            </a:endParaRPr>
          </a:p>
        </p:txBody>
      </p:sp>
      <p:sp>
        <p:nvSpPr>
          <p:cNvPr id="7" name="TextBox 6">
            <a:extLst>
              <a:ext uri="{FF2B5EF4-FFF2-40B4-BE49-F238E27FC236}">
                <a16:creationId xmlns:a16="http://schemas.microsoft.com/office/drawing/2014/main" id="{77E11CA5-EF9D-EA4B-B2FE-1184581ED95D}"/>
              </a:ext>
            </a:extLst>
          </p:cNvPr>
          <p:cNvSpPr txBox="1"/>
          <p:nvPr/>
        </p:nvSpPr>
        <p:spPr>
          <a:xfrm>
            <a:off x="8810238" y="2177963"/>
            <a:ext cx="667657" cy="369332"/>
          </a:xfrm>
          <a:prstGeom prst="rect">
            <a:avLst/>
          </a:prstGeom>
          <a:noFill/>
        </p:spPr>
        <p:txBody>
          <a:bodyPr wrap="square" rtlCol="0">
            <a:spAutoFit/>
          </a:bodyPr>
          <a:lstStyle/>
          <a:p>
            <a:r>
              <a:rPr lang="en-US" altLang="zh-CN">
                <a:solidFill>
                  <a:srgbClr val="FF0000"/>
                </a:solidFill>
              </a:rPr>
              <a:t>4</a:t>
            </a:r>
            <a:endParaRPr lang="en-US">
              <a:solidFill>
                <a:srgbClr val="FF0000"/>
              </a:solidFill>
            </a:endParaRPr>
          </a:p>
        </p:txBody>
      </p:sp>
      <p:sp>
        <p:nvSpPr>
          <p:cNvPr id="9" name="TextBox 8">
            <a:extLst>
              <a:ext uri="{FF2B5EF4-FFF2-40B4-BE49-F238E27FC236}">
                <a16:creationId xmlns:a16="http://schemas.microsoft.com/office/drawing/2014/main" id="{8DD0E469-51C2-834C-A0B6-6F3F5F63C6D1}"/>
              </a:ext>
            </a:extLst>
          </p:cNvPr>
          <p:cNvSpPr txBox="1"/>
          <p:nvPr/>
        </p:nvSpPr>
        <p:spPr>
          <a:xfrm>
            <a:off x="8766762" y="1428600"/>
            <a:ext cx="667657" cy="369332"/>
          </a:xfrm>
          <a:prstGeom prst="rect">
            <a:avLst/>
          </a:prstGeom>
          <a:noFill/>
        </p:spPr>
        <p:txBody>
          <a:bodyPr wrap="square" rtlCol="0">
            <a:spAutoFit/>
          </a:bodyPr>
          <a:lstStyle/>
          <a:p>
            <a:r>
              <a:rPr lang="en-US" altLang="zh-CN">
                <a:solidFill>
                  <a:srgbClr val="FF0000"/>
                </a:solidFill>
              </a:rPr>
              <a:t>5</a:t>
            </a:r>
            <a:endParaRPr lang="en-US">
              <a:solidFill>
                <a:srgbClr val="FF0000"/>
              </a:solidFill>
            </a:endParaRPr>
          </a:p>
        </p:txBody>
      </p:sp>
      <p:sp>
        <p:nvSpPr>
          <p:cNvPr id="8" name="TextBox 7">
            <a:extLst>
              <a:ext uri="{FF2B5EF4-FFF2-40B4-BE49-F238E27FC236}">
                <a16:creationId xmlns:a16="http://schemas.microsoft.com/office/drawing/2014/main" id="{57B6F975-57F8-BF4E-A621-3DEFCC19F109}"/>
              </a:ext>
            </a:extLst>
          </p:cNvPr>
          <p:cNvSpPr txBox="1"/>
          <p:nvPr/>
        </p:nvSpPr>
        <p:spPr>
          <a:xfrm>
            <a:off x="10437962" y="638355"/>
            <a:ext cx="1104181" cy="523220"/>
          </a:xfrm>
          <a:prstGeom prst="rect">
            <a:avLst/>
          </a:prstGeom>
          <a:noFill/>
        </p:spPr>
        <p:txBody>
          <a:bodyPr wrap="square" rtlCol="0">
            <a:spAutoFit/>
          </a:bodyPr>
          <a:lstStyle/>
          <a:p>
            <a:r>
              <a:rPr lang="en-US" sz="2800"/>
              <a:t>C</a:t>
            </a:r>
          </a:p>
        </p:txBody>
      </p:sp>
    </p:spTree>
    <p:extLst>
      <p:ext uri="{BB962C8B-B14F-4D97-AF65-F5344CB8AC3E}">
        <p14:creationId xmlns:p14="http://schemas.microsoft.com/office/powerpoint/2010/main" val="2499904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316451-1800-D745-8DDD-9D992610C90E}"/>
              </a:ext>
            </a:extLst>
          </p:cNvPr>
          <p:cNvSpPr/>
          <p:nvPr/>
        </p:nvSpPr>
        <p:spPr>
          <a:xfrm>
            <a:off x="174170" y="277283"/>
            <a:ext cx="12017829" cy="5632311"/>
          </a:xfrm>
          <a:prstGeom prst="rect">
            <a:avLst/>
          </a:prstGeom>
        </p:spPr>
        <p:txBody>
          <a:bodyPr wrap="square">
            <a:spAutoFit/>
          </a:bodyPr>
          <a:lstStyle/>
          <a:p>
            <a:r>
              <a:rPr lang="en-US" altLang="zh-CN" sz="2400">
                <a:solidFill>
                  <a:srgbClr val="4CD2E3"/>
                </a:solidFill>
                <a:effectLst/>
                <a:latin typeface="SimHei" panose="02010609060101010101" pitchFamily="49" charset="-122"/>
                <a:ea typeface="SimHei" panose="02010609060101010101" pitchFamily="49" charset="-122"/>
                <a:cs typeface="Menlo" panose="020B0609030804020204" pitchFamily="49" charset="0"/>
              </a:rPr>
              <a:t>2016</a:t>
            </a:r>
            <a:r>
              <a:rPr lang="zh-CN" altLang="en-US" sz="2400">
                <a:solidFill>
                  <a:srgbClr val="4CD2E3"/>
                </a:solidFill>
                <a:effectLst/>
                <a:latin typeface="SimHei" panose="02010609060101010101" pitchFamily="49" charset="-122"/>
                <a:ea typeface="SimHei" panose="02010609060101010101" pitchFamily="49" charset="-122"/>
                <a:cs typeface="Menlo" panose="020B0609030804020204" pitchFamily="49" charset="0"/>
              </a:rPr>
              <a:t>年真题</a:t>
            </a:r>
            <a:endParaRPr lang="en-US" altLang="zh-CN" sz="2400">
              <a:solidFill>
                <a:srgbClr val="4CD2E3"/>
              </a:solidFill>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下图所示，为学校部分网络的拓扑结构图。若学生在上机操作的时候，所有学生都无法访问因特网。产生这种情况的原因可能会是（</a:t>
            </a:r>
            <a:r>
              <a:rPr lang="en-US" altLang="zh-CN" sz="2400">
                <a:effectLst/>
                <a:latin typeface="SimHei" panose="02010609060101010101" pitchFamily="49" charset="-122"/>
                <a:ea typeface="SimHei" panose="02010609060101010101" pitchFamily="49" charset="-122"/>
                <a:cs typeface="Menlo" panose="020B0609030804020204" pitchFamily="49" charset="0"/>
              </a:rPr>
              <a:t>B</a:t>
            </a:r>
            <a:r>
              <a:rPr lang="zh-CN" altLang="en-US" sz="2400">
                <a:effectLst/>
                <a:latin typeface="SimHei" panose="02010609060101010101" pitchFamily="49" charset="-122"/>
                <a:ea typeface="SimHei" panose="02010609060101010101" pitchFamily="49" charset="-122"/>
                <a:cs typeface="Menlo" panose="020B0609030804020204" pitchFamily="49" charset="0"/>
              </a:rPr>
              <a:t>）。</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endParaRPr lang="zh-CN" altLang="en-US" sz="2400">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① 路由器发生故障</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endParaRPr lang="zh-CN" altLang="en-US" sz="2400">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② 文件服务器发生故障</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endParaRPr lang="zh-CN" altLang="en-US" sz="2400">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③ 机房交换机与网络中心主交换机</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之间的光纤发生故障</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endParaRPr lang="zh-CN" altLang="en-US" sz="2400">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④ 某台学生机与机房交换机之间的</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r>
              <a:rPr lang="zh-CN" altLang="en-US" sz="2400">
                <a:effectLst/>
                <a:latin typeface="SimHei" panose="02010609060101010101" pitchFamily="49" charset="-122"/>
                <a:ea typeface="SimHei" panose="02010609060101010101" pitchFamily="49" charset="-122"/>
                <a:cs typeface="Menlo" panose="020B0609030804020204" pitchFamily="49" charset="0"/>
              </a:rPr>
              <a:t>双绞线发生故障</a:t>
            </a:r>
            <a:endParaRPr lang="en-US" altLang="zh-CN" sz="2400">
              <a:effectLst/>
              <a:latin typeface="SimHei" panose="02010609060101010101" pitchFamily="49" charset="-122"/>
              <a:ea typeface="SimHei" panose="02010609060101010101" pitchFamily="49" charset="-122"/>
              <a:cs typeface="Menlo" panose="020B0609030804020204" pitchFamily="49" charset="0"/>
            </a:endParaRPr>
          </a:p>
          <a:p>
            <a:endParaRPr lang="zh-CN" altLang="en-US" sz="2400">
              <a:effectLst/>
              <a:latin typeface="SimHei" panose="02010609060101010101" pitchFamily="49" charset="-122"/>
              <a:ea typeface="SimHei" panose="02010609060101010101" pitchFamily="49" charset="-122"/>
              <a:cs typeface="Menlo" panose="020B0609030804020204" pitchFamily="49" charset="0"/>
            </a:endParaRPr>
          </a:p>
          <a:p>
            <a:r>
              <a:rPr lang="en-US" sz="2400">
                <a:effectLst/>
                <a:latin typeface="SimHei" panose="02010609060101010101" pitchFamily="49" charset="-122"/>
                <a:ea typeface="SimHei" panose="02010609060101010101" pitchFamily="49" charset="-122"/>
                <a:cs typeface="Menlo" panose="020B0609030804020204" pitchFamily="49" charset="0"/>
              </a:rPr>
              <a:t>A．②④ B．①③ C．①②③④ D．①③④</a:t>
            </a:r>
          </a:p>
        </p:txBody>
      </p:sp>
      <p:pic>
        <p:nvPicPr>
          <p:cNvPr id="4" name="Picture 3">
            <a:extLst>
              <a:ext uri="{FF2B5EF4-FFF2-40B4-BE49-F238E27FC236}">
                <a16:creationId xmlns:a16="http://schemas.microsoft.com/office/drawing/2014/main" id="{87BE302C-7D63-1A4D-8325-C5AB0BA53D7D}"/>
              </a:ext>
            </a:extLst>
          </p:cNvPr>
          <p:cNvPicPr>
            <a:picLocks noChangeAspect="1"/>
          </p:cNvPicPr>
          <p:nvPr/>
        </p:nvPicPr>
        <p:blipFill>
          <a:blip r:embed="rId2"/>
          <a:stretch>
            <a:fillRect/>
          </a:stretch>
        </p:blipFill>
        <p:spPr>
          <a:xfrm>
            <a:off x="6003516" y="1455307"/>
            <a:ext cx="6188483" cy="3947386"/>
          </a:xfrm>
          <a:prstGeom prst="rect">
            <a:avLst/>
          </a:prstGeom>
        </p:spPr>
      </p:pic>
    </p:spTree>
    <p:extLst>
      <p:ext uri="{BB962C8B-B14F-4D97-AF65-F5344CB8AC3E}">
        <p14:creationId xmlns:p14="http://schemas.microsoft.com/office/powerpoint/2010/main" val="446327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341632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网络三要素</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a:solidFill>
                  <a:srgbClr val="FFFF00"/>
                </a:solidFill>
                <a:latin typeface="SimHei" panose="02010609060101010101" pitchFamily="49" charset="-122"/>
                <a:ea typeface="SimHei" panose="02010609060101010101" pitchFamily="49" charset="-122"/>
              </a:rPr>
              <a:t>计算机设备</a:t>
            </a:r>
            <a:endParaRPr lang="en-US" altLang="zh-CN" sz="2400">
              <a:solidFill>
                <a:srgbClr val="FFFF00"/>
              </a:solidFill>
              <a:latin typeface="SimHei" panose="02010609060101010101" pitchFamily="49" charset="-122"/>
              <a:ea typeface="SimHei" panose="02010609060101010101" pitchFamily="49" charset="-122"/>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a:solidFill>
                  <a:srgbClr val="FFFF00"/>
                </a:solidFill>
                <a:latin typeface="SimHei" panose="02010609060101010101" pitchFamily="49" charset="-122"/>
                <a:ea typeface="SimHei" panose="02010609060101010101" pitchFamily="49" charset="-122"/>
              </a:rPr>
              <a:t>通信线路和连接设备</a:t>
            </a:r>
            <a:endParaRPr lang="en-US" altLang="zh-CN" sz="2400">
              <a:solidFill>
                <a:srgbClr val="FFFF00"/>
              </a:solidFill>
              <a:latin typeface="SimHei" panose="02010609060101010101" pitchFamily="49" charset="-122"/>
              <a:ea typeface="SimHei" panose="02010609060101010101" pitchFamily="49" charset="-122"/>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a:solidFill>
                  <a:srgbClr val="FFFF00"/>
                </a:solidFill>
                <a:latin typeface="SimHei" panose="02010609060101010101" pitchFamily="49" charset="-122"/>
                <a:ea typeface="SimHei" panose="02010609060101010101" pitchFamily="49" charset="-122"/>
              </a:rPr>
              <a:t>网络协议</a:t>
            </a: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Tree>
    <p:extLst>
      <p:ext uri="{BB962C8B-B14F-4D97-AF65-F5344CB8AC3E}">
        <p14:creationId xmlns:p14="http://schemas.microsoft.com/office/powerpoint/2010/main" val="2581457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138499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FFFF00"/>
                </a:solidFill>
                <a:latin typeface="SimHei" panose="02010609060101010101" pitchFamily="49" charset="-122"/>
                <a:ea typeface="SimHei" panose="02010609060101010101" pitchFamily="49" charset="-122"/>
              </a:rPr>
              <a:t>FTP</a:t>
            </a:r>
            <a:r>
              <a:rPr lang="zh-CN" altLang="en-US" sz="2800">
                <a:solidFill>
                  <a:srgbClr val="FFFF00"/>
                </a:solidFill>
                <a:latin typeface="SimHei" panose="02010609060101010101" pitchFamily="49" charset="-122"/>
                <a:ea typeface="SimHei" panose="02010609060101010101" pitchFamily="49" charset="-122"/>
              </a:rPr>
              <a:t>：文件传输协议</a:t>
            </a:r>
            <a:b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br>
            <a: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t> </a:t>
            </a:r>
            <a:br>
              <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rPr>
            </a:br>
            <a:endParaRPr kumimoji="0" lang="en-US" sz="28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endParaRPr>
          </a:p>
        </p:txBody>
      </p:sp>
      <p:sp>
        <p:nvSpPr>
          <p:cNvPr id="2" name="Rectangle 1">
            <a:extLst>
              <a:ext uri="{FF2B5EF4-FFF2-40B4-BE49-F238E27FC236}">
                <a16:creationId xmlns:a16="http://schemas.microsoft.com/office/drawing/2014/main" id="{0286BA81-0FA9-544E-9D4F-CB32803C0B25}"/>
              </a:ext>
            </a:extLst>
          </p:cNvPr>
          <p:cNvSpPr/>
          <p:nvPr/>
        </p:nvSpPr>
        <p:spPr>
          <a:xfrm>
            <a:off x="552773" y="3231791"/>
            <a:ext cx="6096000" cy="2246769"/>
          </a:xfrm>
          <a:prstGeom prst="rect">
            <a:avLst/>
          </a:prstGeom>
        </p:spPr>
        <p:txBody>
          <a:bodyPr>
            <a:spAutoFit/>
          </a:bodyPr>
          <a:lstStyle/>
          <a:p>
            <a:r>
              <a:rPr lang="zh-CN" altLang="en-US" sz="2800">
                <a:solidFill>
                  <a:srgbClr val="FFFF00"/>
                </a:solidFill>
                <a:effectLst/>
                <a:latin typeface="SimHei" panose="02010609060101010101" pitchFamily="49" charset="-122"/>
                <a:ea typeface="SimHei" panose="02010609060101010101" pitchFamily="49" charset="-122"/>
              </a:rPr>
              <a:t>在浏览器的地址栏中输入“</a:t>
            </a:r>
            <a:r>
              <a:rPr lang="en-US" sz="2800">
                <a:solidFill>
                  <a:srgbClr val="FFFF00"/>
                </a:solidFill>
                <a:effectLst/>
                <a:latin typeface="SimHei" panose="02010609060101010101" pitchFamily="49" charset="-122"/>
                <a:ea typeface="SimHei" panose="02010609060101010101" pitchFamily="49" charset="-122"/>
              </a:rPr>
              <a:t>ftp://ftp.tsinghua.edu.cn”，表明</a:t>
            </a:r>
            <a:r>
              <a:rPr lang="zh-CN" altLang="en-US" sz="2800">
                <a:solidFill>
                  <a:srgbClr val="FFFF00"/>
                </a:solidFill>
                <a:effectLst/>
                <a:latin typeface="SimHei" panose="02010609060101010101" pitchFamily="49" charset="-122"/>
                <a:ea typeface="SimHei" panose="02010609060101010101" pitchFamily="49" charset="-122"/>
              </a:rPr>
              <a:t>了我们将要使用</a:t>
            </a:r>
            <a:r>
              <a:rPr lang="en-US" altLang="zh-CN" sz="2800">
                <a:solidFill>
                  <a:srgbClr val="FFFF00"/>
                </a:solidFill>
                <a:effectLst/>
                <a:latin typeface="SimHei" panose="02010609060101010101" pitchFamily="49" charset="-122"/>
                <a:ea typeface="SimHei" panose="02010609060101010101" pitchFamily="49" charset="-122"/>
              </a:rPr>
              <a:t>______B_______</a:t>
            </a:r>
            <a:r>
              <a:rPr lang="zh-CN" altLang="en-US" sz="2800">
                <a:solidFill>
                  <a:srgbClr val="FFFF00"/>
                </a:solidFill>
                <a:effectLst/>
                <a:latin typeface="SimHei" panose="02010609060101010101" pitchFamily="49" charset="-122"/>
                <a:ea typeface="SimHei" panose="02010609060101010101" pitchFamily="49" charset="-122"/>
              </a:rPr>
              <a:t>。</a:t>
            </a:r>
          </a:p>
          <a:p>
            <a:r>
              <a:rPr lang="en-US" sz="2800">
                <a:solidFill>
                  <a:srgbClr val="FFFF00"/>
                </a:solidFill>
                <a:effectLst/>
                <a:latin typeface="SimHei" panose="02010609060101010101" pitchFamily="49" charset="-122"/>
                <a:ea typeface="SimHei" panose="02010609060101010101" pitchFamily="49" charset="-122"/>
              </a:rPr>
              <a:t>A．</a:t>
            </a:r>
            <a:r>
              <a:rPr lang="zh-CN" altLang="en-US" sz="2800">
                <a:solidFill>
                  <a:srgbClr val="FFFF00"/>
                </a:solidFill>
                <a:effectLst/>
                <a:latin typeface="SimHei" panose="02010609060101010101" pitchFamily="49" charset="-122"/>
                <a:ea typeface="SimHei" panose="02010609060101010101" pitchFamily="49" charset="-122"/>
              </a:rPr>
              <a:t>远程登录服务</a:t>
            </a:r>
            <a:r>
              <a:rPr lang="en-US" sz="2800">
                <a:solidFill>
                  <a:srgbClr val="FFFF00"/>
                </a:solidFill>
                <a:effectLst/>
                <a:latin typeface="SimHei" panose="02010609060101010101" pitchFamily="49" charset="-122"/>
                <a:ea typeface="SimHei" panose="02010609060101010101" pitchFamily="49" charset="-122"/>
              </a:rPr>
              <a:t>B．</a:t>
            </a:r>
            <a:r>
              <a:rPr lang="zh-CN" altLang="en-US" sz="2800">
                <a:solidFill>
                  <a:srgbClr val="FFFF00"/>
                </a:solidFill>
                <a:effectLst/>
                <a:latin typeface="SimHei" panose="02010609060101010101" pitchFamily="49" charset="-122"/>
                <a:ea typeface="SimHei" panose="02010609060101010101" pitchFamily="49" charset="-122"/>
              </a:rPr>
              <a:t>文件传输服务</a:t>
            </a:r>
          </a:p>
          <a:p>
            <a:r>
              <a:rPr lang="en-US" sz="2800">
                <a:solidFill>
                  <a:srgbClr val="FFFF00"/>
                </a:solidFill>
                <a:effectLst/>
                <a:latin typeface="SimHei" panose="02010609060101010101" pitchFamily="49" charset="-122"/>
                <a:ea typeface="SimHei" panose="02010609060101010101" pitchFamily="49" charset="-122"/>
              </a:rPr>
              <a:t>C．</a:t>
            </a:r>
            <a:r>
              <a:rPr lang="zh-CN" altLang="en-US" sz="2800">
                <a:solidFill>
                  <a:srgbClr val="FFFF00"/>
                </a:solidFill>
                <a:effectLst/>
                <a:latin typeface="SimHei" panose="02010609060101010101" pitchFamily="49" charset="-122"/>
                <a:ea typeface="SimHei" panose="02010609060101010101" pitchFamily="49" charset="-122"/>
              </a:rPr>
              <a:t>电子邮件服务</a:t>
            </a:r>
            <a:r>
              <a:rPr lang="en-US" sz="2800">
                <a:solidFill>
                  <a:srgbClr val="FFFF00"/>
                </a:solidFill>
                <a:effectLst/>
                <a:latin typeface="SimHei" panose="02010609060101010101" pitchFamily="49" charset="-122"/>
                <a:ea typeface="SimHei" panose="02010609060101010101" pitchFamily="49" charset="-122"/>
              </a:rPr>
              <a:t>D．</a:t>
            </a:r>
            <a:r>
              <a:rPr lang="zh-CN" altLang="en-US" sz="2800">
                <a:solidFill>
                  <a:srgbClr val="FFFF00"/>
                </a:solidFill>
                <a:effectLst/>
                <a:latin typeface="SimHei" panose="02010609060101010101" pitchFamily="49" charset="-122"/>
                <a:ea typeface="SimHei" panose="02010609060101010101" pitchFamily="49" charset="-122"/>
              </a:rPr>
              <a:t>万维网服务</a:t>
            </a:r>
          </a:p>
        </p:txBody>
      </p:sp>
    </p:spTree>
    <p:extLst>
      <p:ext uri="{BB962C8B-B14F-4D97-AF65-F5344CB8AC3E}">
        <p14:creationId xmlns:p14="http://schemas.microsoft.com/office/powerpoint/2010/main" val="50066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2047-5311-B241-9749-C0B0ADB437AD}"/>
              </a:ext>
            </a:extLst>
          </p:cNvPr>
          <p:cNvSpPr>
            <a:spLocks noGrp="1"/>
          </p:cNvSpPr>
          <p:nvPr>
            <p:ph type="title"/>
          </p:nvPr>
        </p:nvSpPr>
        <p:spPr/>
        <p:txBody>
          <a:bodyPr/>
          <a:lstStyle/>
          <a:p>
            <a:endParaRPr lang="en-US"/>
          </a:p>
        </p:txBody>
      </p:sp>
      <p:pic>
        <p:nvPicPr>
          <p:cNvPr id="8194" name="Picture 2">
            <a:extLst>
              <a:ext uri="{FF2B5EF4-FFF2-40B4-BE49-F238E27FC236}">
                <a16:creationId xmlns:a16="http://schemas.microsoft.com/office/drawing/2014/main" id="{2EBB75B1-9DA3-754B-9780-D6C614AE2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8125"/>
            <a:ext cx="12192000" cy="638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39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30469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网络传输速率bps: bit per 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1bps = 1 bit per second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     = 1/8 byte per 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a:solidFill>
                <a:srgbClr val="FFFF00"/>
              </a:solidFill>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1Kbps = 1024bps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1Mbps = 1024Kbps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1Gbps = 1024Mbps</a:t>
            </a: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p:txBody>
      </p:sp>
    </p:spTree>
    <p:extLst>
      <p:ext uri="{BB962C8B-B14F-4D97-AF65-F5344CB8AC3E}">
        <p14:creationId xmlns:p14="http://schemas.microsoft.com/office/powerpoint/2010/main" val="89006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C161A2-7DBE-3C4A-A468-584DFF81A73D}"/>
              </a:ext>
            </a:extLst>
          </p:cNvPr>
          <p:cNvSpPr/>
          <p:nvPr/>
        </p:nvSpPr>
        <p:spPr>
          <a:xfrm>
            <a:off x="816244" y="1019076"/>
            <a:ext cx="8451742" cy="3970318"/>
          </a:xfrm>
          <a:prstGeom prst="rect">
            <a:avLst/>
          </a:prstGeom>
        </p:spPr>
        <p:txBody>
          <a:bodyPr wrap="square">
            <a:spAutoFit/>
          </a:bodyPr>
          <a:lstStyle/>
          <a:p>
            <a:r>
              <a:rPr lang="zh-CN" altLang="en-US" sz="2800">
                <a:effectLst/>
                <a:latin typeface="SimHei" panose="02010609060101010101" pitchFamily="49" charset="-122"/>
                <a:ea typeface="SimHei" panose="02010609060101010101" pitchFamily="49" charset="-122"/>
              </a:rPr>
              <a:t>某电信公司进行了光纤到户的宽带改造，对原来带宽为</a:t>
            </a:r>
            <a:r>
              <a:rPr lang="en-US" altLang="zh-CN" sz="2800">
                <a:effectLst/>
                <a:latin typeface="SimHei" panose="02010609060101010101" pitchFamily="49" charset="-122"/>
                <a:ea typeface="SimHei" panose="02010609060101010101" pitchFamily="49" charset="-122"/>
              </a:rPr>
              <a:t>1</a:t>
            </a:r>
            <a:r>
              <a:rPr lang="en-US" sz="2800">
                <a:effectLst/>
                <a:latin typeface="SimHei" panose="02010609060101010101" pitchFamily="49" charset="-122"/>
                <a:ea typeface="SimHei" panose="02010609060101010101" pitchFamily="49" charset="-122"/>
              </a:rPr>
              <a:t>Mbps </a:t>
            </a:r>
            <a:r>
              <a:rPr lang="zh-CN" altLang="en-US" sz="2800">
                <a:effectLst/>
                <a:latin typeface="SimHei" panose="02010609060101010101" pitchFamily="49" charset="-122"/>
                <a:ea typeface="SimHei" panose="02010609060101010101" pitchFamily="49" charset="-122"/>
              </a:rPr>
              <a:t>的老用户，宽带接入速度免费升级到</a:t>
            </a:r>
          </a:p>
          <a:p>
            <a:r>
              <a:rPr lang="en-US" altLang="zh-CN" sz="2800">
                <a:effectLst/>
                <a:latin typeface="SimHei" panose="02010609060101010101" pitchFamily="49" charset="-122"/>
                <a:ea typeface="SimHei" panose="02010609060101010101" pitchFamily="49" charset="-122"/>
              </a:rPr>
              <a:t>3</a:t>
            </a:r>
            <a:r>
              <a:rPr lang="en-US" sz="2800">
                <a:effectLst/>
                <a:latin typeface="SimHei" panose="02010609060101010101" pitchFamily="49" charset="-122"/>
                <a:ea typeface="SimHei" panose="02010609060101010101" pitchFamily="49" charset="-122"/>
              </a:rPr>
              <a:t>Mbps，</a:t>
            </a:r>
            <a:r>
              <a:rPr lang="zh-CN" altLang="en-US" sz="2800">
                <a:effectLst/>
                <a:latin typeface="SimHei" panose="02010609060101010101" pitchFamily="49" charset="-122"/>
                <a:ea typeface="SimHei" panose="02010609060101010101" pitchFamily="49" charset="-122"/>
              </a:rPr>
              <a:t>经改造后，理论上该宽带的最高下载速度为</a:t>
            </a:r>
            <a:r>
              <a:rPr lang="en-US" altLang="zh-CN" sz="2800">
                <a:effectLst/>
                <a:latin typeface="SimHei" panose="02010609060101010101" pitchFamily="49" charset="-122"/>
                <a:ea typeface="SimHei" panose="02010609060101010101" pitchFamily="49" charset="-122"/>
              </a:rPr>
              <a:t>________C_____</a:t>
            </a:r>
            <a:r>
              <a:rPr lang="zh-CN" altLang="en-US" sz="2800">
                <a:effectLst/>
                <a:latin typeface="SimHei" panose="02010609060101010101" pitchFamily="49" charset="-122"/>
                <a:ea typeface="SimHei" panose="02010609060101010101" pitchFamily="49" charset="-122"/>
              </a:rPr>
              <a:t>。</a:t>
            </a:r>
            <a:endParaRPr lang="en-US" altLang="zh-CN" sz="2800">
              <a:effectLst/>
              <a:latin typeface="SimHei" panose="02010609060101010101" pitchFamily="49" charset="-122"/>
              <a:ea typeface="SimHei" panose="02010609060101010101" pitchFamily="49" charset="-122"/>
            </a:endParaRPr>
          </a:p>
          <a:p>
            <a:endParaRPr lang="zh-CN" altLang="en-US" sz="2800">
              <a:effectLst/>
              <a:latin typeface="SimHei" panose="02010609060101010101" pitchFamily="49" charset="-122"/>
              <a:ea typeface="SimHei" panose="02010609060101010101" pitchFamily="49" charset="-122"/>
            </a:endParaRPr>
          </a:p>
          <a:p>
            <a:r>
              <a:rPr lang="en-US" sz="2800">
                <a:effectLst/>
                <a:latin typeface="SimHei" panose="02010609060101010101" pitchFamily="49" charset="-122"/>
                <a:ea typeface="SimHei" panose="02010609060101010101" pitchFamily="49" charset="-122"/>
              </a:rPr>
              <a:t>A．</a:t>
            </a:r>
            <a:r>
              <a:rPr lang="zh-CN" altLang="en-US" sz="2800">
                <a:effectLst/>
                <a:latin typeface="SimHei" panose="02010609060101010101" pitchFamily="49" charset="-122"/>
                <a:ea typeface="SimHei" panose="02010609060101010101" pitchFamily="49" charset="-122"/>
              </a:rPr>
              <a:t>每分钟</a:t>
            </a:r>
            <a:r>
              <a:rPr lang="en-US" altLang="zh-CN" sz="2800">
                <a:effectLst/>
                <a:latin typeface="SimHei" panose="02010609060101010101" pitchFamily="49" charset="-122"/>
                <a:ea typeface="SimHei" panose="02010609060101010101" pitchFamily="49" charset="-122"/>
              </a:rPr>
              <a:t>384</a:t>
            </a:r>
            <a:r>
              <a:rPr lang="en-US" sz="2800">
                <a:effectLst/>
                <a:latin typeface="SimHei" panose="02010609060101010101" pitchFamily="49" charset="-122"/>
                <a:ea typeface="SimHei" panose="02010609060101010101" pitchFamily="49" charset="-122"/>
              </a:rPr>
              <a:t>KB</a:t>
            </a:r>
          </a:p>
          <a:p>
            <a:r>
              <a:rPr lang="en-US" sz="2800">
                <a:effectLst/>
                <a:latin typeface="SimHei" panose="02010609060101010101" pitchFamily="49" charset="-122"/>
                <a:ea typeface="SimHei" panose="02010609060101010101" pitchFamily="49" charset="-122"/>
              </a:rPr>
              <a:t>B．</a:t>
            </a:r>
            <a:r>
              <a:rPr lang="zh-CN" altLang="en-US" sz="2800">
                <a:effectLst/>
                <a:latin typeface="SimHei" panose="02010609060101010101" pitchFamily="49" charset="-122"/>
                <a:ea typeface="SimHei" panose="02010609060101010101" pitchFamily="49" charset="-122"/>
              </a:rPr>
              <a:t>每分钟</a:t>
            </a:r>
            <a:r>
              <a:rPr lang="en-US" altLang="zh-CN" sz="2800">
                <a:effectLst/>
                <a:latin typeface="SimHei" panose="02010609060101010101" pitchFamily="49" charset="-122"/>
                <a:ea typeface="SimHei" panose="02010609060101010101" pitchFamily="49" charset="-122"/>
              </a:rPr>
              <a:t>3</a:t>
            </a:r>
            <a:r>
              <a:rPr lang="en-US" sz="2800">
                <a:effectLst/>
                <a:latin typeface="SimHei" panose="02010609060101010101" pitchFamily="49" charset="-122"/>
                <a:ea typeface="SimHei" panose="02010609060101010101" pitchFamily="49" charset="-122"/>
              </a:rPr>
              <a:t>MB</a:t>
            </a:r>
          </a:p>
          <a:p>
            <a:r>
              <a:rPr lang="en-US" sz="2800">
                <a:effectLst/>
                <a:latin typeface="SimHei" panose="02010609060101010101" pitchFamily="49" charset="-122"/>
                <a:ea typeface="SimHei" panose="02010609060101010101" pitchFamily="49" charset="-122"/>
              </a:rPr>
              <a:t>C．</a:t>
            </a:r>
            <a:r>
              <a:rPr lang="zh-CN" altLang="en-US" sz="2800">
                <a:effectLst/>
                <a:latin typeface="SimHei" panose="02010609060101010101" pitchFamily="49" charset="-122"/>
                <a:ea typeface="SimHei" panose="02010609060101010101" pitchFamily="49" charset="-122"/>
              </a:rPr>
              <a:t>每秒</a:t>
            </a:r>
            <a:r>
              <a:rPr lang="en-US" altLang="zh-CN" sz="2800">
                <a:effectLst/>
                <a:latin typeface="SimHei" panose="02010609060101010101" pitchFamily="49" charset="-122"/>
                <a:ea typeface="SimHei" panose="02010609060101010101" pitchFamily="49" charset="-122"/>
              </a:rPr>
              <a:t>384</a:t>
            </a:r>
            <a:r>
              <a:rPr lang="en-US" sz="2800">
                <a:effectLst/>
                <a:latin typeface="SimHei" panose="02010609060101010101" pitchFamily="49" charset="-122"/>
                <a:ea typeface="SimHei" panose="02010609060101010101" pitchFamily="49" charset="-122"/>
              </a:rPr>
              <a:t>KB</a:t>
            </a:r>
          </a:p>
          <a:p>
            <a:r>
              <a:rPr lang="en-US" sz="2800">
                <a:effectLst/>
                <a:latin typeface="SimHei" panose="02010609060101010101" pitchFamily="49" charset="-122"/>
                <a:ea typeface="SimHei" panose="02010609060101010101" pitchFamily="49" charset="-122"/>
              </a:rPr>
              <a:t>D．</a:t>
            </a:r>
            <a:r>
              <a:rPr lang="zh-CN" altLang="en-US" sz="2800">
                <a:effectLst/>
                <a:latin typeface="SimHei" panose="02010609060101010101" pitchFamily="49" charset="-122"/>
                <a:ea typeface="SimHei" panose="02010609060101010101" pitchFamily="49" charset="-122"/>
              </a:rPr>
              <a:t>每秒</a:t>
            </a:r>
            <a:r>
              <a:rPr lang="en-US" altLang="zh-CN" sz="2800">
                <a:effectLst/>
                <a:latin typeface="SimHei" panose="02010609060101010101" pitchFamily="49" charset="-122"/>
                <a:ea typeface="SimHei" panose="02010609060101010101" pitchFamily="49" charset="-122"/>
              </a:rPr>
              <a:t>3</a:t>
            </a:r>
            <a:r>
              <a:rPr lang="en-US" sz="2800">
                <a:effectLst/>
                <a:latin typeface="SimHei" panose="02010609060101010101" pitchFamily="49" charset="-122"/>
                <a:ea typeface="SimHei" panose="02010609060101010101" pitchFamily="49" charset="-122"/>
              </a:rPr>
              <a:t>MB</a:t>
            </a:r>
          </a:p>
        </p:txBody>
      </p:sp>
    </p:spTree>
    <p:extLst>
      <p:ext uri="{BB962C8B-B14F-4D97-AF65-F5344CB8AC3E}">
        <p14:creationId xmlns:p14="http://schemas.microsoft.com/office/powerpoint/2010/main" val="3755119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5F37-D1AB-084C-B10C-0A950A872BEB}"/>
              </a:ext>
            </a:extLst>
          </p:cNvPr>
          <p:cNvSpPr>
            <a:spLocks noGrp="1"/>
          </p:cNvSpPr>
          <p:nvPr>
            <p:ph type="title"/>
          </p:nvPr>
        </p:nvSpPr>
        <p:spPr/>
        <p:txBody>
          <a:bodyPr/>
          <a:lstStyle/>
          <a:p>
            <a:pPr lvl="0"/>
            <a:r>
              <a:rPr lang="en-US" sz="2800">
                <a:solidFill>
                  <a:srgbClr val="FFFF00"/>
                </a:solidFill>
                <a:latin typeface="SimHei" panose="02010609060101010101" pitchFamily="49" charset="-122"/>
                <a:ea typeface="SimHei" panose="02010609060101010101" pitchFamily="49" charset="-122"/>
              </a:rPr>
              <a:t>作业(课程官网上有</a:t>
            </a:r>
            <a:r>
              <a:rPr lang="zh-CN" altLang="en-US" sz="2800">
                <a:solidFill>
                  <a:srgbClr val="FFFF00"/>
                </a:solidFill>
                <a:latin typeface="SimHei" panose="02010609060101010101" pitchFamily="49" charset="-122"/>
                <a:ea typeface="SimHei" panose="02010609060101010101" pitchFamily="49" charset="-122"/>
              </a:rPr>
              <a:t>）：</a:t>
            </a:r>
            <a:br>
              <a:rPr lang="en-US" altLang="zh-CN" sz="2400" b="1">
                <a:solidFill>
                  <a:srgbClr val="FFFF00"/>
                </a:solidFill>
                <a:latin typeface="SimHei" panose="02010609060101010101" pitchFamily="49" charset="-122"/>
                <a:ea typeface="SimHei" panose="02010609060101010101" pitchFamily="49" charset="-122"/>
              </a:rPr>
            </a:br>
            <a:r>
              <a:rPr lang="en-US" sz="2400">
                <a:solidFill>
                  <a:srgbClr val="FFFF00"/>
                </a:solidFill>
                <a:latin typeface="SimHei" panose="02010609060101010101" pitchFamily="49" charset="-122"/>
                <a:ea typeface="SimHei" panose="02010609060101010101" pitchFamily="49" charset="-122"/>
              </a:rPr>
              <a:t> </a:t>
            </a:r>
            <a:br>
              <a:rPr lang="en-US" sz="2400">
                <a:solidFill>
                  <a:srgbClr val="FFFF00"/>
                </a:solidFill>
                <a:latin typeface="SimHei" panose="02010609060101010101" pitchFamily="49" charset="-122"/>
                <a:ea typeface="SimHei" panose="02010609060101010101" pitchFamily="49" charset="-122"/>
              </a:rPr>
            </a:br>
            <a:r>
              <a:rPr lang="zh-CN" altLang="en-US" sz="2400">
                <a:solidFill>
                  <a:srgbClr val="FFFF00"/>
                </a:solidFill>
                <a:latin typeface="SimHei" panose="02010609060101010101" pitchFamily="49" charset="-122"/>
                <a:ea typeface="SimHei" panose="02010609060101010101" pitchFamily="49" charset="-122"/>
              </a:rPr>
              <a:t>完成课程网站的作业。</a:t>
            </a:r>
            <a:br>
              <a:rPr lang="en-US" altLang="zh-CN" sz="2400">
                <a:solidFill>
                  <a:srgbClr val="FFFF00"/>
                </a:solidFill>
                <a:latin typeface="SimHei" panose="02010609060101010101" pitchFamily="49" charset="-122"/>
                <a:ea typeface="SimHei" panose="02010609060101010101" pitchFamily="49" charset="-122"/>
              </a:rPr>
            </a:br>
            <a:br>
              <a:rPr lang="en-US" altLang="zh-CN" sz="2400" b="1">
                <a:solidFill>
                  <a:srgbClr val="FFFF00"/>
                </a:solidFill>
                <a:latin typeface="SimHei" panose="02010609060101010101" pitchFamily="49" charset="-122"/>
                <a:ea typeface="SimHei" panose="02010609060101010101" pitchFamily="49" charset="-122"/>
              </a:rPr>
            </a:br>
            <a:r>
              <a:rPr lang="zh-CN" altLang="en-US" sz="2400">
                <a:solidFill>
                  <a:srgbClr val="FFFF00"/>
                </a:solidFill>
                <a:latin typeface="SimHei" panose="02010609060101010101" pitchFamily="49" charset="-122"/>
                <a:ea typeface="SimHei" panose="02010609060101010101" pitchFamily="49" charset="-122"/>
              </a:rPr>
              <a:t>要求：按照作业格式，</a:t>
            </a:r>
            <a:r>
              <a:rPr lang="en-US" altLang="zh-CN" sz="2400">
                <a:solidFill>
                  <a:srgbClr val="FFFF00"/>
                </a:solidFill>
                <a:latin typeface="SimHei" panose="02010609060101010101" pitchFamily="49" charset="-122"/>
                <a:ea typeface="SimHei" panose="02010609060101010101" pitchFamily="49" charset="-122"/>
              </a:rPr>
              <a:t>24</a:t>
            </a:r>
            <a:r>
              <a:rPr lang="zh-CN" altLang="en-US" sz="2400">
                <a:solidFill>
                  <a:srgbClr val="FFFF00"/>
                </a:solidFill>
                <a:latin typeface="SimHei" panose="02010609060101010101" pitchFamily="49" charset="-122"/>
                <a:ea typeface="SimHei" panose="02010609060101010101" pitchFamily="49" charset="-122"/>
              </a:rPr>
              <a:t>号晚上八点前提交</a:t>
            </a:r>
            <a:r>
              <a:rPr lang="en-US" altLang="zh-CN" sz="2400">
                <a:solidFill>
                  <a:srgbClr val="FFFF00"/>
                </a:solidFill>
                <a:latin typeface="SimHei" panose="02010609060101010101" pitchFamily="49" charset="-122"/>
                <a:ea typeface="SimHei" panose="02010609060101010101" pitchFamily="49" charset="-122"/>
              </a:rPr>
              <a:t>tong.hu@scls-sh.org</a:t>
            </a:r>
            <a:r>
              <a:rPr lang="zh-CN" altLang="en-US" sz="2400">
                <a:solidFill>
                  <a:srgbClr val="FFFF00"/>
                </a:solidFill>
                <a:latin typeface="SimHei" panose="02010609060101010101" pitchFamily="49" charset="-122"/>
                <a:ea typeface="SimHei" panose="02010609060101010101" pitchFamily="49" charset="-122"/>
              </a:rPr>
              <a:t>。</a:t>
            </a:r>
            <a:br>
              <a:rPr lang="en-US" sz="2400">
                <a:latin typeface="SimHei" panose="02010609060101010101" pitchFamily="49" charset="-122"/>
                <a:ea typeface="SimHei" panose="02010609060101010101" pitchFamily="49" charset="-122"/>
              </a:rPr>
            </a:br>
            <a:br>
              <a:rPr lang="en-US" sz="2800">
                <a:latin typeface="SimHei" panose="02010609060101010101" pitchFamily="49" charset="-122"/>
                <a:ea typeface="SimHei" panose="02010609060101010101" pitchFamily="49" charset="-122"/>
              </a:rPr>
            </a:br>
            <a:endParaRPr lang="en-US" sz="280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14522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网络中_____协议能够保证数据分组准确</a:t>
            </a:r>
            <a:r>
              <a:rPr lang="zh-CN" altLang="en-US" sz="2400">
                <a:solidFill>
                  <a:srgbClr val="FFFF00"/>
                </a:solidFill>
                <a:latin typeface="SimHei" panose="02010609060101010101" pitchFamily="49" charset="-122"/>
                <a:ea typeface="SimHei" panose="02010609060101010101" pitchFamily="49" charset="-122"/>
              </a:rPr>
              <a:t>、可靠传输</a:t>
            </a:r>
            <a:br>
              <a:rPr kumimoji="0" lang="en-US" sz="2400" b="0" i="0" u="none" strike="noStrike" kern="1200" cap="none" spc="0" normalizeH="0" baseline="0" noProof="0">
                <a:ln>
                  <a:noFill/>
                </a:ln>
                <a:solidFill>
                  <a:srgbClr val="FFFF00"/>
                </a:solidFill>
                <a:effectLst/>
                <a:uLnTx/>
                <a:uFillTx/>
                <a:latin typeface="Arial"/>
                <a:ea typeface="+mn-ea"/>
                <a:cs typeface="+mn-cs"/>
              </a:rPr>
            </a:b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
        <p:nvSpPr>
          <p:cNvPr id="2" name="TextBox 1">
            <a:extLst>
              <a:ext uri="{FF2B5EF4-FFF2-40B4-BE49-F238E27FC236}">
                <a16:creationId xmlns:a16="http://schemas.microsoft.com/office/drawing/2014/main" id="{6B626714-F8DE-074D-BE4F-AB643CA7FA84}"/>
              </a:ext>
            </a:extLst>
          </p:cNvPr>
          <p:cNvSpPr txBox="1"/>
          <p:nvPr/>
        </p:nvSpPr>
        <p:spPr>
          <a:xfrm>
            <a:off x="8896026" y="2142699"/>
            <a:ext cx="723275" cy="523220"/>
          </a:xfrm>
          <a:prstGeom prst="rect">
            <a:avLst/>
          </a:prstGeom>
          <a:noFill/>
        </p:spPr>
        <p:txBody>
          <a:bodyPr wrap="none" rtlCol="0">
            <a:spAutoFit/>
          </a:bodyPr>
          <a:lstStyle/>
          <a:p>
            <a:r>
              <a:rPr lang="en-US" sz="2800">
                <a:latin typeface="SimHei" panose="02010609060101010101" pitchFamily="49" charset="-122"/>
                <a:ea typeface="SimHei" panose="02010609060101010101" pitchFamily="49" charset="-122"/>
              </a:rPr>
              <a:t>TCP</a:t>
            </a:r>
          </a:p>
        </p:txBody>
      </p:sp>
    </p:spTree>
    <p:extLst>
      <p:ext uri="{BB962C8B-B14F-4D97-AF65-F5344CB8AC3E}">
        <p14:creationId xmlns:p14="http://schemas.microsoft.com/office/powerpoint/2010/main" val="35049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415600" y="2867800"/>
            <a:ext cx="11360800" cy="1122400"/>
          </a:xfrm>
          <a:prstGeom prst="rect">
            <a:avLst/>
          </a:prstGeom>
        </p:spPr>
        <p:txBody>
          <a:bodyPr spcFirstLastPara="1" wrap="square" lIns="121900" tIns="121900" rIns="121900" bIns="121900" anchor="ctr" anchorCtr="0">
            <a:noAutofit/>
          </a:bodyPr>
          <a:lstStyle/>
          <a:p>
            <a:r>
              <a:rPr lang="en-US" dirty="0">
                <a:solidFill>
                  <a:srgbClr val="FFFF00"/>
                </a:solidFill>
              </a:rPr>
              <a:t>THAT’S ALL FOR TODAY</a:t>
            </a:r>
            <a:endParaRPr dirty="0">
              <a:solidFill>
                <a:srgbClr val="FFFF00"/>
              </a:solidFill>
            </a:endParaRPr>
          </a:p>
        </p:txBody>
      </p:sp>
    </p:spTree>
    <p:extLst>
      <p:ext uri="{BB962C8B-B14F-4D97-AF65-F5344CB8AC3E}">
        <p14:creationId xmlns:p14="http://schemas.microsoft.com/office/powerpoint/2010/main" val="283748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因特网中_____协议能够为每个数据分组选择最优路径</a:t>
            </a:r>
            <a:br>
              <a:rPr kumimoji="0" lang="en-US" sz="2400" b="0" i="0" u="none" strike="noStrike" kern="1200" cap="none" spc="0" normalizeH="0" baseline="0" noProof="0">
                <a:ln>
                  <a:noFill/>
                </a:ln>
                <a:solidFill>
                  <a:srgbClr val="FFFF00"/>
                </a:solidFill>
                <a:effectLst/>
                <a:uLnTx/>
                <a:uFillTx/>
                <a:latin typeface="Arial"/>
                <a:ea typeface="+mn-ea"/>
                <a:cs typeface="+mn-cs"/>
              </a:rPr>
            </a:b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
        <p:nvSpPr>
          <p:cNvPr id="4" name="TextBox 3">
            <a:extLst>
              <a:ext uri="{FF2B5EF4-FFF2-40B4-BE49-F238E27FC236}">
                <a16:creationId xmlns:a16="http://schemas.microsoft.com/office/drawing/2014/main" id="{C1731CAA-898F-3644-A678-A4620BF3CE2F}"/>
              </a:ext>
            </a:extLst>
          </p:cNvPr>
          <p:cNvSpPr txBox="1"/>
          <p:nvPr/>
        </p:nvSpPr>
        <p:spPr>
          <a:xfrm>
            <a:off x="8896026" y="2142699"/>
            <a:ext cx="543739" cy="523220"/>
          </a:xfrm>
          <a:prstGeom prst="rect">
            <a:avLst/>
          </a:prstGeom>
          <a:noFill/>
        </p:spPr>
        <p:txBody>
          <a:bodyPr wrap="none" rtlCol="0">
            <a:spAutoFit/>
          </a:bodyPr>
          <a:lstStyle/>
          <a:p>
            <a:r>
              <a:rPr lang="en-US" sz="2800">
                <a:latin typeface="SimHei" panose="02010609060101010101" pitchFamily="49" charset="-122"/>
                <a:ea typeface="SimHei" panose="02010609060101010101" pitchFamily="49" charset="-122"/>
              </a:rPr>
              <a:t>IP</a:t>
            </a:r>
          </a:p>
        </p:txBody>
      </p:sp>
    </p:spTree>
    <p:extLst>
      <p:ext uri="{BB962C8B-B14F-4D97-AF65-F5344CB8AC3E}">
        <p14:creationId xmlns:p14="http://schemas.microsoft.com/office/powerpoint/2010/main" val="96406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788C-3876-164D-9904-97D3688EA69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B3992291-DB71-2849-BBE1-32C7081D6669}"/>
              </a:ext>
            </a:extLst>
          </p:cNvPr>
          <p:cNvSpPr/>
          <p:nvPr/>
        </p:nvSpPr>
        <p:spPr>
          <a:xfrm>
            <a:off x="800746" y="803400"/>
            <a:ext cx="6096000" cy="3539430"/>
          </a:xfrm>
          <a:prstGeom prst="rect">
            <a:avLst/>
          </a:prstGeom>
        </p:spPr>
        <p:txBody>
          <a:bodyPr>
            <a:spAutoFit/>
          </a:bodyPr>
          <a:lstStyle/>
          <a:p>
            <a:pPr algn="just"/>
            <a:r>
              <a:rPr lang="en-US" sz="2800" kern="100">
                <a:solidFill>
                  <a:srgbClr val="FFFF00"/>
                </a:solidFill>
                <a:latin typeface="SimHei" panose="02010609060101010101" pitchFamily="49" charset="-122"/>
                <a:ea typeface="SimHei" panose="02010609060101010101" pitchFamily="49" charset="-122"/>
              </a:rPr>
              <a:t>TCP/IP</a:t>
            </a:r>
            <a:r>
              <a:rPr lang="zh-CN" altLang="en-US" sz="2800" kern="100">
                <a:solidFill>
                  <a:srgbClr val="FFFF00"/>
                </a:solidFill>
                <a:latin typeface="SimHei" panose="02010609060101010101" pitchFamily="49" charset="-122"/>
                <a:ea typeface="SimHei" panose="02010609060101010101" pitchFamily="49" charset="-122"/>
              </a:rPr>
              <a:t>协议族是因特网通信的规则，关于</a:t>
            </a:r>
            <a:r>
              <a:rPr lang="en-US" sz="2800" kern="100">
                <a:solidFill>
                  <a:srgbClr val="FFFF00"/>
                </a:solidFill>
                <a:latin typeface="SimHei" panose="02010609060101010101" pitchFamily="49" charset="-122"/>
                <a:ea typeface="SimHei" panose="02010609060101010101" pitchFamily="49" charset="-122"/>
              </a:rPr>
              <a:t>IP</a:t>
            </a:r>
            <a:r>
              <a:rPr lang="zh-CN" altLang="en-US" sz="2800" kern="100">
                <a:solidFill>
                  <a:srgbClr val="FFFF00"/>
                </a:solidFill>
                <a:latin typeface="SimHei" panose="02010609060101010101" pitchFamily="49" charset="-122"/>
                <a:ea typeface="SimHei" panose="02010609060101010101" pitchFamily="49" charset="-122"/>
              </a:rPr>
              <a:t>协议，下面表述正确的是</a:t>
            </a:r>
            <a:endParaRPr lang="en-US" altLang="zh-CN" sz="2800" kern="100">
              <a:solidFill>
                <a:srgbClr val="FFFF00"/>
              </a:solidFill>
              <a:latin typeface="SimHei" panose="02010609060101010101" pitchFamily="49" charset="-122"/>
              <a:ea typeface="SimHei" panose="02010609060101010101" pitchFamily="49" charset="-122"/>
            </a:endParaRPr>
          </a:p>
          <a:p>
            <a:pPr algn="just"/>
            <a:endParaRPr lang="en-US" sz="2800" kern="100">
              <a:solidFill>
                <a:srgbClr val="FFFF00"/>
              </a:solidFill>
              <a:latin typeface="SimHei" panose="02010609060101010101" pitchFamily="49" charset="-122"/>
              <a:ea typeface="SimHei" panose="02010609060101010101" pitchFamily="49" charset="-122"/>
            </a:endParaRPr>
          </a:p>
          <a:p>
            <a:pPr algn="just"/>
            <a:r>
              <a:rPr lang="en-US" sz="2800" kern="100">
                <a:solidFill>
                  <a:srgbClr val="FFFF00"/>
                </a:solidFill>
                <a:latin typeface="SimHei" panose="02010609060101010101" pitchFamily="49" charset="-122"/>
                <a:ea typeface="SimHei" panose="02010609060101010101" pitchFamily="49" charset="-122"/>
              </a:rPr>
              <a:t>A</a:t>
            </a:r>
            <a:r>
              <a:rPr lang="zh-CN" altLang="en-US" sz="2800" kern="100">
                <a:solidFill>
                  <a:srgbClr val="FFFF00"/>
                </a:solidFill>
                <a:latin typeface="SimHei" panose="02010609060101010101" pitchFamily="49" charset="-122"/>
                <a:ea typeface="SimHei" panose="02010609060101010101" pitchFamily="49" charset="-122"/>
              </a:rPr>
              <a:t>．</a:t>
            </a:r>
            <a:r>
              <a:rPr lang="en-US" sz="2800" kern="100">
                <a:solidFill>
                  <a:srgbClr val="FFFF00"/>
                </a:solidFill>
                <a:latin typeface="SimHei" panose="02010609060101010101" pitchFamily="49" charset="-122"/>
                <a:ea typeface="SimHei" panose="02010609060101010101" pitchFamily="49" charset="-122"/>
              </a:rPr>
              <a:t>IP</a:t>
            </a:r>
            <a:r>
              <a:rPr lang="zh-CN" altLang="en-US" sz="2800" kern="100">
                <a:solidFill>
                  <a:srgbClr val="FFFF00"/>
                </a:solidFill>
                <a:latin typeface="SimHei" panose="02010609060101010101" pitchFamily="49" charset="-122"/>
                <a:ea typeface="SimHei" panose="02010609060101010101" pitchFamily="49" charset="-122"/>
              </a:rPr>
              <a:t>协议提供的是一种可靠的传输</a:t>
            </a:r>
            <a:endParaRPr lang="en-US" altLang="zh-CN" sz="2800" kern="100">
              <a:solidFill>
                <a:srgbClr val="FFFF00"/>
              </a:solidFill>
              <a:latin typeface="SimHei" panose="02010609060101010101" pitchFamily="49" charset="-122"/>
              <a:ea typeface="SimHei" panose="02010609060101010101" pitchFamily="49" charset="-122"/>
            </a:endParaRPr>
          </a:p>
          <a:p>
            <a:pPr algn="just"/>
            <a:r>
              <a:rPr lang="en-US" sz="2800" kern="100">
                <a:solidFill>
                  <a:srgbClr val="FFFF00"/>
                </a:solidFill>
                <a:latin typeface="SimHei" panose="02010609060101010101" pitchFamily="49" charset="-122"/>
                <a:ea typeface="SimHei" panose="02010609060101010101" pitchFamily="49" charset="-122"/>
              </a:rPr>
              <a:t>B</a:t>
            </a:r>
            <a:r>
              <a:rPr lang="zh-CN" altLang="en-US" sz="2800" kern="100">
                <a:solidFill>
                  <a:srgbClr val="FFFF00"/>
                </a:solidFill>
                <a:latin typeface="SimHei" panose="02010609060101010101" pitchFamily="49" charset="-122"/>
                <a:ea typeface="SimHei" panose="02010609060101010101" pitchFamily="49" charset="-122"/>
              </a:rPr>
              <a:t>．仅依靠</a:t>
            </a:r>
            <a:r>
              <a:rPr lang="en-US" sz="2800" kern="100">
                <a:solidFill>
                  <a:srgbClr val="FFFF00"/>
                </a:solidFill>
                <a:latin typeface="SimHei" panose="02010609060101010101" pitchFamily="49" charset="-122"/>
                <a:ea typeface="SimHei" panose="02010609060101010101" pitchFamily="49" charset="-122"/>
              </a:rPr>
              <a:t>IP</a:t>
            </a:r>
            <a:r>
              <a:rPr lang="zh-CN" altLang="en-US" sz="2800" kern="100">
                <a:solidFill>
                  <a:srgbClr val="FFFF00"/>
                </a:solidFill>
                <a:latin typeface="SimHei" panose="02010609060101010101" pitchFamily="49" charset="-122"/>
                <a:ea typeface="SimHei" panose="02010609060101010101" pitchFamily="49" charset="-122"/>
              </a:rPr>
              <a:t>协议，计算机就能在因特网进行通信</a:t>
            </a:r>
            <a:endParaRPr lang="en-US" altLang="zh-CN" sz="2800" kern="100">
              <a:solidFill>
                <a:srgbClr val="FFFF00"/>
              </a:solidFill>
              <a:latin typeface="SimHei" panose="02010609060101010101" pitchFamily="49" charset="-122"/>
              <a:ea typeface="SimHei" panose="02010609060101010101" pitchFamily="49" charset="-122"/>
            </a:endParaRPr>
          </a:p>
          <a:p>
            <a:pPr algn="just"/>
            <a:r>
              <a:rPr lang="en-US" sz="2800" kern="100">
                <a:solidFill>
                  <a:srgbClr val="FFFF00"/>
                </a:solidFill>
                <a:latin typeface="SimHei" panose="02010609060101010101" pitchFamily="49" charset="-122"/>
                <a:ea typeface="SimHei" panose="02010609060101010101" pitchFamily="49" charset="-122"/>
              </a:rPr>
              <a:t>C</a:t>
            </a:r>
            <a:r>
              <a:rPr lang="zh-CN" altLang="en-US" sz="2800" kern="100">
                <a:solidFill>
                  <a:srgbClr val="FFFF00"/>
                </a:solidFill>
                <a:latin typeface="SimHei" panose="02010609060101010101" pitchFamily="49" charset="-122"/>
                <a:ea typeface="SimHei" panose="02010609060101010101" pitchFamily="49" charset="-122"/>
              </a:rPr>
              <a:t>．</a:t>
            </a:r>
            <a:r>
              <a:rPr lang="en-US" sz="2800" kern="100">
                <a:solidFill>
                  <a:srgbClr val="FFFF00"/>
                </a:solidFill>
                <a:latin typeface="SimHei" panose="02010609060101010101" pitchFamily="49" charset="-122"/>
                <a:ea typeface="SimHei" panose="02010609060101010101" pitchFamily="49" charset="-122"/>
              </a:rPr>
              <a:t>IP</a:t>
            </a:r>
            <a:r>
              <a:rPr lang="zh-CN" altLang="en-US" sz="2800" kern="100">
                <a:solidFill>
                  <a:srgbClr val="FFFF00"/>
                </a:solidFill>
                <a:latin typeface="SimHei" panose="02010609060101010101" pitchFamily="49" charset="-122"/>
                <a:ea typeface="SimHei" panose="02010609060101010101" pitchFamily="49" charset="-122"/>
              </a:rPr>
              <a:t>协议是一种面向无连接的协议</a:t>
            </a:r>
            <a:endParaRPr lang="en-US" altLang="zh-CN" sz="2800" kern="100">
              <a:solidFill>
                <a:srgbClr val="FFFF00"/>
              </a:solidFill>
              <a:latin typeface="SimHei" panose="02010609060101010101" pitchFamily="49" charset="-122"/>
              <a:ea typeface="SimHei" panose="02010609060101010101" pitchFamily="49" charset="-122"/>
            </a:endParaRPr>
          </a:p>
          <a:p>
            <a:pPr algn="just"/>
            <a:r>
              <a:rPr lang="en-US" sz="2800" kern="100">
                <a:solidFill>
                  <a:srgbClr val="FFFF00"/>
                </a:solidFill>
                <a:latin typeface="SimHei" panose="02010609060101010101" pitchFamily="49" charset="-122"/>
                <a:ea typeface="SimHei" panose="02010609060101010101" pitchFamily="49" charset="-122"/>
              </a:rPr>
              <a:t>D</a:t>
            </a:r>
            <a:r>
              <a:rPr lang="zh-CN" altLang="en-US" sz="2800" kern="100">
                <a:solidFill>
                  <a:srgbClr val="FFFF00"/>
                </a:solidFill>
                <a:latin typeface="SimHei" panose="02010609060101010101" pitchFamily="49" charset="-122"/>
                <a:ea typeface="SimHei" panose="02010609060101010101" pitchFamily="49" charset="-122"/>
              </a:rPr>
              <a:t>．</a:t>
            </a:r>
            <a:r>
              <a:rPr lang="en-US" sz="2800" kern="100">
                <a:solidFill>
                  <a:srgbClr val="FFFF00"/>
                </a:solidFill>
                <a:latin typeface="SimHei" panose="02010609060101010101" pitchFamily="49" charset="-122"/>
                <a:ea typeface="SimHei" panose="02010609060101010101" pitchFamily="49" charset="-122"/>
              </a:rPr>
              <a:t>IP</a:t>
            </a:r>
            <a:r>
              <a:rPr lang="zh-CN" altLang="en-US" sz="2800" kern="100">
                <a:solidFill>
                  <a:srgbClr val="FFFF00"/>
                </a:solidFill>
                <a:latin typeface="SimHei" panose="02010609060101010101" pitchFamily="49" charset="-122"/>
                <a:ea typeface="SimHei" panose="02010609060101010101" pitchFamily="49" charset="-122"/>
              </a:rPr>
              <a:t>协议就是传输控制协议</a:t>
            </a:r>
            <a:endParaRPr lang="en-US" sz="2800" kern="100">
              <a:solidFill>
                <a:srgbClr val="FFFF00"/>
              </a:solidFill>
              <a:effectLst/>
              <a:latin typeface="SimHei" panose="02010609060101010101" pitchFamily="49" charset="-122"/>
              <a:ea typeface="SimHei" panose="02010609060101010101" pitchFamily="49" charset="-122"/>
            </a:endParaRPr>
          </a:p>
        </p:txBody>
      </p:sp>
      <p:sp>
        <p:nvSpPr>
          <p:cNvPr id="4" name="TextBox 3">
            <a:extLst>
              <a:ext uri="{FF2B5EF4-FFF2-40B4-BE49-F238E27FC236}">
                <a16:creationId xmlns:a16="http://schemas.microsoft.com/office/drawing/2014/main" id="{7CDE52FF-A5BA-BC46-A490-464B5DB2BC3A}"/>
              </a:ext>
            </a:extLst>
          </p:cNvPr>
          <p:cNvSpPr txBox="1"/>
          <p:nvPr/>
        </p:nvSpPr>
        <p:spPr>
          <a:xfrm>
            <a:off x="9291146" y="2311505"/>
            <a:ext cx="364202" cy="523220"/>
          </a:xfrm>
          <a:prstGeom prst="rect">
            <a:avLst/>
          </a:prstGeom>
          <a:noFill/>
        </p:spPr>
        <p:txBody>
          <a:bodyPr wrap="none" rtlCol="0">
            <a:spAutoFit/>
          </a:bodyPr>
          <a:lstStyle/>
          <a:p>
            <a:r>
              <a:rPr lang="en-US" sz="2800">
                <a:latin typeface="SimHei" panose="02010609060101010101" pitchFamily="49" charset="-122"/>
                <a:ea typeface="SimHei" panose="02010609060101010101" pitchFamily="49" charset="-122"/>
              </a:rPr>
              <a:t>C</a:t>
            </a:r>
          </a:p>
        </p:txBody>
      </p:sp>
    </p:spTree>
    <p:extLst>
      <p:ext uri="{BB962C8B-B14F-4D97-AF65-F5344CB8AC3E}">
        <p14:creationId xmlns:p14="http://schemas.microsoft.com/office/powerpoint/2010/main" val="210201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D4D6-DA66-BF4E-BF2B-957F10D18075}"/>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A477C8B5-5F98-5843-9D6B-36DF06147167}"/>
              </a:ext>
            </a:extLst>
          </p:cNvPr>
          <p:cNvSpPr/>
          <p:nvPr/>
        </p:nvSpPr>
        <p:spPr>
          <a:xfrm>
            <a:off x="909234" y="1045546"/>
            <a:ext cx="6096000" cy="2677656"/>
          </a:xfrm>
          <a:prstGeom prst="rect">
            <a:avLst/>
          </a:prstGeom>
        </p:spPr>
        <p:txBody>
          <a:bodyPr>
            <a:spAutoFit/>
          </a:bodyPr>
          <a:lstStyle/>
          <a:p>
            <a:r>
              <a:rPr lang="zh-CN" altLang="en-US" sz="2800">
                <a:solidFill>
                  <a:srgbClr val="FFFF00"/>
                </a:solidFill>
                <a:effectLst/>
                <a:latin typeface="SimHei" panose="02010609060101010101" pitchFamily="49" charset="-122"/>
                <a:ea typeface="SimHei" panose="02010609060101010101" pitchFamily="49" charset="-122"/>
              </a:rPr>
              <a:t>因特网上常用的</a:t>
            </a:r>
            <a:r>
              <a:rPr lang="en-US" sz="2800">
                <a:solidFill>
                  <a:srgbClr val="FFFF00"/>
                </a:solidFill>
                <a:effectLst/>
                <a:latin typeface="SimHei" panose="02010609060101010101" pitchFamily="49" charset="-122"/>
                <a:ea typeface="SimHei" panose="02010609060101010101" pitchFamily="49" charset="-122"/>
              </a:rPr>
              <a:t>HTTP </a:t>
            </a:r>
            <a:r>
              <a:rPr lang="zh-CN" altLang="en-US" sz="2800">
                <a:solidFill>
                  <a:srgbClr val="FFFF00"/>
                </a:solidFill>
                <a:effectLst/>
                <a:latin typeface="SimHei" panose="02010609060101010101" pitchFamily="49" charset="-122"/>
                <a:ea typeface="SimHei" panose="02010609060101010101" pitchFamily="49" charset="-122"/>
              </a:rPr>
              <a:t>协议是指</a:t>
            </a:r>
            <a:r>
              <a:rPr lang="en-US" altLang="zh-CN" sz="2800">
                <a:solidFill>
                  <a:srgbClr val="FFFF00"/>
                </a:solidFill>
                <a:effectLst/>
                <a:latin typeface="SimHei" panose="02010609060101010101" pitchFamily="49" charset="-122"/>
                <a:ea typeface="SimHei" panose="02010609060101010101" pitchFamily="49" charset="-122"/>
              </a:rPr>
              <a:t>_____________</a:t>
            </a:r>
            <a:r>
              <a:rPr lang="zh-CN" altLang="en-US" sz="2800">
                <a:solidFill>
                  <a:srgbClr val="FFFF00"/>
                </a:solidFill>
                <a:effectLst/>
                <a:latin typeface="SimHei" panose="02010609060101010101" pitchFamily="49" charset="-122"/>
                <a:ea typeface="SimHei" panose="02010609060101010101" pitchFamily="49" charset="-122"/>
              </a:rPr>
              <a:t>。</a:t>
            </a:r>
            <a:endParaRPr lang="en-US" altLang="zh-CN" sz="2800">
              <a:solidFill>
                <a:srgbClr val="FFFF00"/>
              </a:solidFill>
              <a:effectLst/>
              <a:latin typeface="SimHei" panose="02010609060101010101" pitchFamily="49" charset="-122"/>
              <a:ea typeface="SimHei" panose="02010609060101010101" pitchFamily="49" charset="-122"/>
            </a:endParaRPr>
          </a:p>
          <a:p>
            <a:endParaRPr lang="zh-CN" altLang="en-US" sz="2800">
              <a:solidFill>
                <a:srgbClr val="FFFF00"/>
              </a:solidFill>
              <a:effectLst/>
              <a:latin typeface="SimHei" panose="02010609060101010101" pitchFamily="49" charset="-122"/>
              <a:ea typeface="SimHei" panose="02010609060101010101" pitchFamily="49" charset="-122"/>
            </a:endParaRPr>
          </a:p>
          <a:p>
            <a:r>
              <a:rPr lang="en-US" sz="2800">
                <a:solidFill>
                  <a:srgbClr val="FFFF00"/>
                </a:solidFill>
                <a:effectLst/>
                <a:latin typeface="SimHei" panose="02010609060101010101" pitchFamily="49" charset="-122"/>
                <a:ea typeface="SimHei" panose="02010609060101010101" pitchFamily="49" charset="-122"/>
              </a:rPr>
              <a:t>A．</a:t>
            </a:r>
            <a:r>
              <a:rPr lang="zh-CN" altLang="en-US" sz="2800">
                <a:solidFill>
                  <a:srgbClr val="FFFF00"/>
                </a:solidFill>
                <a:effectLst/>
                <a:latin typeface="SimHei" panose="02010609060101010101" pitchFamily="49" charset="-122"/>
                <a:ea typeface="SimHei" panose="02010609060101010101" pitchFamily="49" charset="-122"/>
              </a:rPr>
              <a:t>超文本标记语言</a:t>
            </a:r>
            <a:r>
              <a:rPr lang="en-US" sz="2800">
                <a:solidFill>
                  <a:srgbClr val="FFFF00"/>
                </a:solidFill>
                <a:effectLst/>
                <a:latin typeface="SimHei" panose="02010609060101010101" pitchFamily="49" charset="-122"/>
                <a:ea typeface="SimHei" panose="02010609060101010101" pitchFamily="49" charset="-122"/>
              </a:rPr>
              <a:t>B．</a:t>
            </a:r>
            <a:r>
              <a:rPr lang="zh-CN" altLang="en-US" sz="2800">
                <a:solidFill>
                  <a:srgbClr val="FFFF00"/>
                </a:solidFill>
                <a:effectLst/>
                <a:latin typeface="SimHei" panose="02010609060101010101" pitchFamily="49" charset="-122"/>
                <a:ea typeface="SimHei" panose="02010609060101010101" pitchFamily="49" charset="-122"/>
              </a:rPr>
              <a:t>传输控制协议</a:t>
            </a:r>
          </a:p>
          <a:p>
            <a:r>
              <a:rPr lang="en-US" sz="2800">
                <a:solidFill>
                  <a:srgbClr val="FFFF00"/>
                </a:solidFill>
                <a:effectLst/>
                <a:latin typeface="SimHei" panose="02010609060101010101" pitchFamily="49" charset="-122"/>
                <a:ea typeface="SimHei" panose="02010609060101010101" pitchFamily="49" charset="-122"/>
              </a:rPr>
              <a:t>C．</a:t>
            </a:r>
            <a:r>
              <a:rPr lang="zh-CN" altLang="en-US" sz="2800">
                <a:solidFill>
                  <a:srgbClr val="FFFF00"/>
                </a:solidFill>
                <a:effectLst/>
                <a:latin typeface="SimHei" panose="02010609060101010101" pitchFamily="49" charset="-122"/>
                <a:ea typeface="SimHei" panose="02010609060101010101" pitchFamily="49" charset="-122"/>
              </a:rPr>
              <a:t>文件访问协议  </a:t>
            </a:r>
            <a:r>
              <a:rPr lang="en-US" sz="2800">
                <a:solidFill>
                  <a:srgbClr val="FFFF00"/>
                </a:solidFill>
                <a:effectLst/>
                <a:latin typeface="SimHei" panose="02010609060101010101" pitchFamily="49" charset="-122"/>
                <a:ea typeface="SimHei" panose="02010609060101010101" pitchFamily="49" charset="-122"/>
              </a:rPr>
              <a:t>D．</a:t>
            </a:r>
            <a:r>
              <a:rPr lang="zh-CN" altLang="en-US" sz="2800">
                <a:solidFill>
                  <a:srgbClr val="FFFF00"/>
                </a:solidFill>
                <a:effectLst/>
                <a:latin typeface="SimHei" panose="02010609060101010101" pitchFamily="49" charset="-122"/>
                <a:ea typeface="SimHei" panose="02010609060101010101" pitchFamily="49" charset="-122"/>
              </a:rPr>
              <a:t>超文本传输协议</a:t>
            </a:r>
          </a:p>
        </p:txBody>
      </p:sp>
      <p:sp>
        <p:nvSpPr>
          <p:cNvPr id="4" name="TextBox 3">
            <a:extLst>
              <a:ext uri="{FF2B5EF4-FFF2-40B4-BE49-F238E27FC236}">
                <a16:creationId xmlns:a16="http://schemas.microsoft.com/office/drawing/2014/main" id="{77AB4A27-6ABE-A84D-A936-F6704223D338}"/>
              </a:ext>
            </a:extLst>
          </p:cNvPr>
          <p:cNvSpPr txBox="1"/>
          <p:nvPr/>
        </p:nvSpPr>
        <p:spPr>
          <a:xfrm>
            <a:off x="9291146" y="2311505"/>
            <a:ext cx="364202" cy="523220"/>
          </a:xfrm>
          <a:prstGeom prst="rect">
            <a:avLst/>
          </a:prstGeom>
          <a:noFill/>
        </p:spPr>
        <p:txBody>
          <a:bodyPr wrap="none" rtlCol="0">
            <a:spAutoFit/>
          </a:bodyPr>
          <a:lstStyle/>
          <a:p>
            <a:r>
              <a:rPr lang="en-US" sz="2800">
                <a:latin typeface="SimHei" panose="02010609060101010101" pitchFamily="49" charset="-122"/>
                <a:ea typeface="SimHei" panose="02010609060101010101" pitchFamily="49" charset="-122"/>
              </a:rPr>
              <a:t>D</a:t>
            </a:r>
          </a:p>
        </p:txBody>
      </p:sp>
    </p:spTree>
    <p:extLst>
      <p:ext uri="{BB962C8B-B14F-4D97-AF65-F5344CB8AC3E}">
        <p14:creationId xmlns:p14="http://schemas.microsoft.com/office/powerpoint/2010/main" val="178019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788C-3876-164D-9904-97D3688EA69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B3992291-DB71-2849-BBE1-32C7081D6669}"/>
              </a:ext>
            </a:extLst>
          </p:cNvPr>
          <p:cNvSpPr/>
          <p:nvPr/>
        </p:nvSpPr>
        <p:spPr>
          <a:xfrm>
            <a:off x="800746" y="803400"/>
            <a:ext cx="6096000" cy="3539430"/>
          </a:xfrm>
          <a:prstGeom prst="rect">
            <a:avLst/>
          </a:prstGeom>
        </p:spPr>
        <p:txBody>
          <a:bodyPr>
            <a:spAutoFit/>
          </a:bodyPr>
          <a:lstStyle/>
          <a:p>
            <a:r>
              <a:rPr lang="zh-CN" altLang="en-US" sz="2800">
                <a:solidFill>
                  <a:srgbClr val="FFFF00"/>
                </a:solidFill>
                <a:latin typeface="SimHei" panose="02010609060101010101" pitchFamily="49" charset="-122"/>
                <a:ea typeface="SimHei" panose="02010609060101010101" pitchFamily="49" charset="-122"/>
              </a:rPr>
              <a:t>目前，</a:t>
            </a:r>
            <a:r>
              <a:rPr lang="en-US" sz="2800">
                <a:solidFill>
                  <a:srgbClr val="FFFF00"/>
                </a:solidFill>
                <a:latin typeface="SimHei" panose="02010609060101010101" pitchFamily="49" charset="-122"/>
                <a:ea typeface="SimHei" panose="02010609060101010101" pitchFamily="49" charset="-122"/>
              </a:rPr>
              <a:t>IP </a:t>
            </a:r>
            <a:r>
              <a:rPr lang="zh-CN" altLang="en-US" sz="2800">
                <a:solidFill>
                  <a:srgbClr val="FFFF00"/>
                </a:solidFill>
                <a:latin typeface="SimHei" panose="02010609060101010101" pitchFamily="49" charset="-122"/>
                <a:ea typeface="SimHei" panose="02010609060101010101" pitchFamily="49" charset="-122"/>
              </a:rPr>
              <a:t>地址使用</a:t>
            </a:r>
            <a:r>
              <a:rPr lang="en-US" altLang="zh-CN" sz="2800">
                <a:solidFill>
                  <a:srgbClr val="FFFF00"/>
                </a:solidFill>
                <a:latin typeface="SimHei" panose="02010609060101010101" pitchFamily="49" charset="-122"/>
                <a:ea typeface="SimHei" panose="02010609060101010101" pitchFamily="49" charset="-122"/>
              </a:rPr>
              <a:t>32 </a:t>
            </a:r>
            <a:r>
              <a:rPr lang="zh-CN" altLang="en-US" sz="2800">
                <a:solidFill>
                  <a:srgbClr val="FFFF00"/>
                </a:solidFill>
                <a:latin typeface="SimHei" panose="02010609060101010101" pitchFamily="49" charset="-122"/>
                <a:ea typeface="SimHei" panose="02010609060101010101" pitchFamily="49" charset="-122"/>
              </a:rPr>
              <a:t>位二进制格式，其地址分为网络标识和主机标识两部分。</a:t>
            </a:r>
            <a:r>
              <a:rPr lang="en-US" sz="2800">
                <a:solidFill>
                  <a:srgbClr val="FFFF00"/>
                </a:solidFill>
                <a:latin typeface="SimHei" panose="02010609060101010101" pitchFamily="49" charset="-122"/>
                <a:ea typeface="SimHei" panose="02010609060101010101" pitchFamily="49" charset="-122"/>
              </a:rPr>
              <a:t>A</a:t>
            </a:r>
            <a:r>
              <a:rPr lang="zh-CN" altLang="en-US" sz="2800">
                <a:solidFill>
                  <a:srgbClr val="FFFF00"/>
                </a:solidFill>
                <a:latin typeface="SimHei" panose="02010609060101010101" pitchFamily="49" charset="-122"/>
                <a:ea typeface="SimHei" panose="02010609060101010101" pitchFamily="49" charset="-122"/>
              </a:rPr>
              <a:t>类</a:t>
            </a:r>
            <a:r>
              <a:rPr lang="en-US" sz="2800">
                <a:solidFill>
                  <a:srgbClr val="FFFF00"/>
                </a:solidFill>
                <a:latin typeface="SimHei" panose="02010609060101010101" pitchFamily="49" charset="-122"/>
                <a:ea typeface="SimHei" panose="02010609060101010101" pitchFamily="49" charset="-122"/>
              </a:rPr>
              <a:t>IP </a:t>
            </a:r>
            <a:r>
              <a:rPr lang="zh-CN" altLang="en-US" sz="2800">
                <a:solidFill>
                  <a:srgbClr val="FFFF00"/>
                </a:solidFill>
                <a:latin typeface="SimHei" panose="02010609060101010101" pitchFamily="49" charset="-122"/>
                <a:ea typeface="SimHei" panose="02010609060101010101" pitchFamily="49" charset="-122"/>
              </a:rPr>
              <a:t>地址用于网络标识的二</a:t>
            </a:r>
          </a:p>
          <a:p>
            <a:r>
              <a:rPr lang="zh-CN" altLang="en-US" sz="2800">
                <a:solidFill>
                  <a:srgbClr val="FFFF00"/>
                </a:solidFill>
                <a:latin typeface="SimHei" panose="02010609060101010101" pitchFamily="49" charset="-122"/>
                <a:ea typeface="SimHei" panose="02010609060101010101" pitchFamily="49" charset="-122"/>
              </a:rPr>
              <a:t>进制数有：</a:t>
            </a:r>
            <a:r>
              <a:rPr lang="en-US" altLang="zh-CN" sz="2800">
                <a:solidFill>
                  <a:srgbClr val="FFFF00"/>
                </a:solidFill>
                <a:latin typeface="SimHei" panose="02010609060101010101" pitchFamily="49" charset="-122"/>
                <a:ea typeface="SimHei" panose="02010609060101010101" pitchFamily="49" charset="-122"/>
              </a:rPr>
              <a:t>_____________</a:t>
            </a:r>
            <a:r>
              <a:rPr lang="zh-CN" altLang="en-US" sz="2800">
                <a:solidFill>
                  <a:srgbClr val="FFFF00"/>
                </a:solidFill>
                <a:latin typeface="SimHei" panose="02010609060101010101" pitchFamily="49" charset="-122"/>
                <a:ea typeface="SimHei" panose="02010609060101010101" pitchFamily="49" charset="-122"/>
              </a:rPr>
              <a:t>。</a:t>
            </a:r>
            <a:endParaRPr lang="en-US" altLang="zh-CN" sz="2800">
              <a:solidFill>
                <a:srgbClr val="FFFF00"/>
              </a:solidFill>
              <a:latin typeface="SimHei" panose="02010609060101010101" pitchFamily="49" charset="-122"/>
              <a:ea typeface="SimHei" panose="02010609060101010101" pitchFamily="49" charset="-122"/>
            </a:endParaRPr>
          </a:p>
          <a:p>
            <a:endParaRPr lang="en-US" altLang="zh-CN" sz="2800">
              <a:solidFill>
                <a:srgbClr val="FFFF00"/>
              </a:solidFill>
              <a:latin typeface="SimHei" panose="02010609060101010101" pitchFamily="49" charset="-122"/>
              <a:ea typeface="SimHei" panose="02010609060101010101" pitchFamily="49" charset="-122"/>
            </a:endParaRPr>
          </a:p>
          <a:p>
            <a:endParaRPr lang="zh-CN" altLang="en-US" sz="2800">
              <a:solidFill>
                <a:srgbClr val="FFFF00"/>
              </a:solidFill>
              <a:latin typeface="SimHei" panose="02010609060101010101" pitchFamily="49" charset="-122"/>
              <a:ea typeface="SimHei" panose="02010609060101010101" pitchFamily="49" charset="-122"/>
            </a:endParaRPr>
          </a:p>
          <a:p>
            <a:r>
              <a:rPr lang="en-US" sz="2800">
                <a:solidFill>
                  <a:srgbClr val="FFFF00"/>
                </a:solidFill>
                <a:latin typeface="SimHei" panose="02010609060101010101" pitchFamily="49" charset="-122"/>
                <a:ea typeface="SimHei" panose="02010609060101010101" pitchFamily="49" charset="-122"/>
              </a:rPr>
              <a:t>A．16 </a:t>
            </a:r>
            <a:r>
              <a:rPr lang="zh-CN" altLang="en-US" sz="2800">
                <a:solidFill>
                  <a:srgbClr val="FFFF00"/>
                </a:solidFill>
                <a:latin typeface="SimHei" panose="02010609060101010101" pitchFamily="49" charset="-122"/>
                <a:ea typeface="SimHei" panose="02010609060101010101" pitchFamily="49" charset="-122"/>
              </a:rPr>
              <a:t>位</a:t>
            </a:r>
            <a:r>
              <a:rPr lang="en-US" sz="2800">
                <a:solidFill>
                  <a:srgbClr val="FFFF00"/>
                </a:solidFill>
                <a:latin typeface="SimHei" panose="02010609060101010101" pitchFamily="49" charset="-122"/>
                <a:ea typeface="SimHei" panose="02010609060101010101" pitchFamily="49" charset="-122"/>
              </a:rPr>
              <a:t>B．8 </a:t>
            </a:r>
            <a:r>
              <a:rPr lang="zh-CN" altLang="en-US" sz="2800">
                <a:solidFill>
                  <a:srgbClr val="FFFF00"/>
                </a:solidFill>
                <a:latin typeface="SimHei" panose="02010609060101010101" pitchFamily="49" charset="-122"/>
                <a:ea typeface="SimHei" panose="02010609060101010101" pitchFamily="49" charset="-122"/>
              </a:rPr>
              <a:t>位</a:t>
            </a:r>
            <a:r>
              <a:rPr lang="en-US" sz="2800">
                <a:solidFill>
                  <a:srgbClr val="FFFF00"/>
                </a:solidFill>
                <a:latin typeface="SimHei" panose="02010609060101010101" pitchFamily="49" charset="-122"/>
                <a:ea typeface="SimHei" panose="02010609060101010101" pitchFamily="49" charset="-122"/>
              </a:rPr>
              <a:t>C．24 </a:t>
            </a:r>
            <a:r>
              <a:rPr lang="zh-CN" altLang="en-US" sz="2800">
                <a:solidFill>
                  <a:srgbClr val="FFFF00"/>
                </a:solidFill>
                <a:latin typeface="SimHei" panose="02010609060101010101" pitchFamily="49" charset="-122"/>
                <a:ea typeface="SimHei" panose="02010609060101010101" pitchFamily="49" charset="-122"/>
              </a:rPr>
              <a:t>位</a:t>
            </a:r>
            <a:r>
              <a:rPr lang="en-US" sz="2800">
                <a:solidFill>
                  <a:srgbClr val="FFFF00"/>
                </a:solidFill>
                <a:latin typeface="SimHei" panose="02010609060101010101" pitchFamily="49" charset="-122"/>
                <a:ea typeface="SimHei" panose="02010609060101010101" pitchFamily="49" charset="-122"/>
              </a:rPr>
              <a:t>D．32 </a:t>
            </a:r>
            <a:r>
              <a:rPr lang="zh-CN" altLang="en-US" sz="2800">
                <a:solidFill>
                  <a:srgbClr val="FFFF00"/>
                </a:solidFill>
                <a:latin typeface="SimHei" panose="02010609060101010101" pitchFamily="49" charset="-122"/>
                <a:ea typeface="SimHei" panose="02010609060101010101" pitchFamily="49" charset="-122"/>
              </a:rPr>
              <a:t>位</a:t>
            </a:r>
          </a:p>
          <a:p>
            <a:pPr algn="just"/>
            <a:endParaRPr lang="en-US" sz="2800" kern="100">
              <a:solidFill>
                <a:srgbClr val="FFFF00"/>
              </a:solidFill>
              <a:effectLst/>
              <a:latin typeface="SimHei" panose="02010609060101010101" pitchFamily="49" charset="-122"/>
              <a:ea typeface="SimHei" panose="02010609060101010101" pitchFamily="49" charset="-122"/>
            </a:endParaRPr>
          </a:p>
        </p:txBody>
      </p:sp>
      <p:sp>
        <p:nvSpPr>
          <p:cNvPr id="4" name="TextBox 3">
            <a:extLst>
              <a:ext uri="{FF2B5EF4-FFF2-40B4-BE49-F238E27FC236}">
                <a16:creationId xmlns:a16="http://schemas.microsoft.com/office/drawing/2014/main" id="{7CDE52FF-A5BA-BC46-A490-464B5DB2BC3A}"/>
              </a:ext>
            </a:extLst>
          </p:cNvPr>
          <p:cNvSpPr txBox="1"/>
          <p:nvPr/>
        </p:nvSpPr>
        <p:spPr>
          <a:xfrm>
            <a:off x="9291146" y="2311505"/>
            <a:ext cx="364202" cy="523220"/>
          </a:xfrm>
          <a:prstGeom prst="rect">
            <a:avLst/>
          </a:prstGeom>
          <a:noFill/>
        </p:spPr>
        <p:txBody>
          <a:bodyPr wrap="none" rtlCol="0">
            <a:spAutoFit/>
          </a:bodyPr>
          <a:lstStyle/>
          <a:p>
            <a:r>
              <a:rPr lang="en-US" sz="2800">
                <a:latin typeface="SimHei" panose="02010609060101010101" pitchFamily="49" charset="-122"/>
                <a:ea typeface="SimHei" panose="02010609060101010101" pitchFamily="49" charset="-122"/>
              </a:rPr>
              <a:t>B</a:t>
            </a:r>
          </a:p>
        </p:txBody>
      </p:sp>
    </p:spTree>
    <p:extLst>
      <p:ext uri="{BB962C8B-B14F-4D97-AF65-F5344CB8AC3E}">
        <p14:creationId xmlns:p14="http://schemas.microsoft.com/office/powerpoint/2010/main" val="31538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5907-65F8-E34F-9449-1437220C863B}"/>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CF4756E-D396-CB4D-9464-657F31352A41}"/>
              </a:ext>
            </a:extLst>
          </p:cNvPr>
          <p:cNvPicPr>
            <a:picLocks noChangeAspect="1"/>
          </p:cNvPicPr>
          <p:nvPr/>
        </p:nvPicPr>
        <p:blipFill>
          <a:blip r:embed="rId2"/>
          <a:stretch>
            <a:fillRect/>
          </a:stretch>
        </p:blipFill>
        <p:spPr>
          <a:xfrm>
            <a:off x="157720" y="2077669"/>
            <a:ext cx="8595269" cy="2499461"/>
          </a:xfrm>
          <a:prstGeom prst="rect">
            <a:avLst/>
          </a:prstGeom>
        </p:spPr>
      </p:pic>
      <p:sp>
        <p:nvSpPr>
          <p:cNvPr id="4" name="TextBox 3">
            <a:extLst>
              <a:ext uri="{FF2B5EF4-FFF2-40B4-BE49-F238E27FC236}">
                <a16:creationId xmlns:a16="http://schemas.microsoft.com/office/drawing/2014/main" id="{726E2CC4-3BDC-4645-861D-7DCB83BC141D}"/>
              </a:ext>
            </a:extLst>
          </p:cNvPr>
          <p:cNvSpPr txBox="1"/>
          <p:nvPr/>
        </p:nvSpPr>
        <p:spPr>
          <a:xfrm>
            <a:off x="10236543" y="2804179"/>
            <a:ext cx="364202" cy="523220"/>
          </a:xfrm>
          <a:prstGeom prst="rect">
            <a:avLst/>
          </a:prstGeom>
          <a:noFill/>
        </p:spPr>
        <p:txBody>
          <a:bodyPr wrap="none" rtlCol="0">
            <a:spAutoFit/>
          </a:bodyPr>
          <a:lstStyle/>
          <a:p>
            <a:r>
              <a:rPr lang="en-US" sz="2800">
                <a:latin typeface="SimHei" panose="02010609060101010101" pitchFamily="49" charset="-122"/>
                <a:ea typeface="SimHei" panose="02010609060101010101" pitchFamily="49" charset="-122"/>
              </a:rPr>
              <a:t>C</a:t>
            </a:r>
          </a:p>
        </p:txBody>
      </p:sp>
    </p:spTree>
    <p:extLst>
      <p:ext uri="{BB962C8B-B14F-4D97-AF65-F5344CB8AC3E}">
        <p14:creationId xmlns:p14="http://schemas.microsoft.com/office/powerpoint/2010/main" val="67208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AC5B-5FC2-6742-8F9B-9F7A9B477045}"/>
              </a:ext>
            </a:extLst>
          </p:cNvPr>
          <p:cNvSpPr/>
          <p:nvPr/>
        </p:nvSpPr>
        <p:spPr>
          <a:xfrm>
            <a:off x="740910" y="2142699"/>
            <a:ext cx="6096000" cy="378565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FFFF00"/>
                </a:solidFill>
                <a:latin typeface="SimHei" panose="02010609060101010101" pitchFamily="49" charset="-122"/>
                <a:ea typeface="SimHei" panose="02010609060101010101" pitchFamily="49" charset="-122"/>
              </a:rPr>
              <a:t>计算机网络功能</a:t>
            </a:r>
            <a:r>
              <a:rPr lang="zh-CN" altLang="en-US" sz="2400">
                <a:solidFill>
                  <a:srgbClr val="FFFF00"/>
                </a:solidFill>
                <a:latin typeface="SimHei" panose="02010609060101010101" pitchFamily="49" charset="-122"/>
                <a:ea typeface="SimHei" panose="02010609060101010101" pitchFamily="49" charset="-122"/>
              </a:rPr>
              <a:t>：</a:t>
            </a:r>
            <a:endParaRPr lang="en-US" altLang="zh-CN" sz="2400">
              <a:solidFill>
                <a:srgbClr val="FFFF00"/>
              </a:solidFill>
              <a:latin typeface="SimHei" panose="02010609060101010101" pitchFamily="49" charset="-122"/>
              <a:ea typeface="SimHei"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a:solidFill>
                  <a:srgbClr val="FFFF00"/>
                </a:solidFill>
                <a:latin typeface="SimHei" panose="02010609060101010101" pitchFamily="49" charset="-122"/>
                <a:ea typeface="SimHei" panose="02010609060101010101" pitchFamily="49" charset="-122"/>
              </a:rPr>
              <a:t>数据通信</a:t>
            </a:r>
            <a:endParaRPr lang="en-US" altLang="zh-CN" sz="2400">
              <a:solidFill>
                <a:srgbClr val="FFFF00"/>
              </a:solidFill>
              <a:latin typeface="SimHei" panose="02010609060101010101" pitchFamily="49" charset="-122"/>
              <a:ea typeface="SimHei" panose="02010609060101010101" pitchFamily="49" charset="-122"/>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资源共享</a:t>
            </a:r>
            <a:endParaRPr kumimoji="0" lang="en-US" altLang="zh-CN"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a:ln>
                  <a:noFill/>
                </a:ln>
                <a:solidFill>
                  <a:srgbClr val="FFFF00"/>
                </a:solidFill>
                <a:effectLst/>
                <a:uLnTx/>
                <a:uFillTx/>
                <a:latin typeface="SimHei" panose="02010609060101010101" pitchFamily="49" charset="-122"/>
                <a:ea typeface="SimHei" panose="02010609060101010101" pitchFamily="49" charset="-122"/>
                <a:cs typeface="+mn-cs"/>
              </a:rPr>
              <a:t>分布式处理</a:t>
            </a:r>
            <a:br>
              <a:rPr kumimoji="0" lang="en-US" sz="2400" b="0" i="0" u="none" strike="noStrike" kern="1200" cap="none" spc="0" normalizeH="0" baseline="0" noProof="0">
                <a:ln>
                  <a:noFill/>
                </a:ln>
                <a:solidFill>
                  <a:srgbClr val="FFFF00"/>
                </a:solidFill>
                <a:effectLst/>
                <a:uLnTx/>
                <a:uFillTx/>
                <a:latin typeface="Arial"/>
                <a:ea typeface="+mn-ea"/>
                <a:cs typeface="+mn-cs"/>
              </a:rPr>
            </a:br>
            <a:br>
              <a:rPr kumimoji="0" lang="en-US" sz="2400" b="0" i="0" u="none" strike="noStrike" kern="1200" cap="none" spc="0" normalizeH="0" baseline="0" noProof="0">
                <a:ln>
                  <a:noFill/>
                </a:ln>
                <a:solidFill>
                  <a:srgbClr val="FFFF00"/>
                </a:solidFill>
                <a:effectLst/>
                <a:uLnTx/>
                <a:uFillTx/>
                <a:latin typeface="Arial"/>
                <a:ea typeface="+mn-ea"/>
                <a:cs typeface="+mn-cs"/>
              </a:rPr>
            </a:br>
            <a:r>
              <a:rPr kumimoji="0" lang="en-US" sz="2400" b="0" i="0" u="none" strike="noStrike" kern="1200" cap="none" spc="0" normalizeH="0" baseline="0" noProof="0">
                <a:ln>
                  <a:noFill/>
                </a:ln>
                <a:solidFill>
                  <a:srgbClr val="FFFF00"/>
                </a:solidFill>
                <a:effectLst/>
                <a:uLnTx/>
                <a:uFillTx/>
                <a:latin typeface="Arial"/>
                <a:ea typeface="+mn-ea"/>
                <a:cs typeface="+mn-cs"/>
              </a:rPr>
              <a:t> </a:t>
            </a:r>
            <a:br>
              <a:rPr kumimoji="0" lang="en-US" sz="2400" b="0" i="0" u="none" strike="noStrike" kern="1200" cap="none" spc="0" normalizeH="0" baseline="0" noProof="0">
                <a:ln>
                  <a:noFill/>
                </a:ln>
                <a:solidFill>
                  <a:srgbClr val="FFFF00"/>
                </a:solidFill>
                <a:effectLst/>
                <a:uLnTx/>
                <a:uFillTx/>
                <a:latin typeface="Arial"/>
                <a:ea typeface="+mn-ea"/>
                <a:cs typeface="+mn-cs"/>
              </a:rPr>
            </a:br>
            <a:endParaRPr kumimoji="0" lang="en-US" sz="2400" b="0" i="0" u="none" strike="noStrike" kern="1200" cap="none" spc="0" normalizeH="0" baseline="0" noProof="0">
              <a:ln>
                <a:noFill/>
              </a:ln>
              <a:solidFill>
                <a:srgbClr val="FFFF00"/>
              </a:solidFill>
              <a:effectLst/>
              <a:uLnTx/>
              <a:uFillTx/>
              <a:latin typeface="Arial"/>
              <a:ea typeface="+mn-ea"/>
              <a:cs typeface="+mn-cs"/>
            </a:endParaRPr>
          </a:p>
        </p:txBody>
      </p:sp>
    </p:spTree>
    <p:extLst>
      <p:ext uri="{BB962C8B-B14F-4D97-AF65-F5344CB8AC3E}">
        <p14:creationId xmlns:p14="http://schemas.microsoft.com/office/powerpoint/2010/main" val="281677487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5668</TotalTime>
  <Words>876</Words>
  <Application>Microsoft Macintosh PowerPoint</Application>
  <PresentationFormat>Widescreen</PresentationFormat>
  <Paragraphs>204</Paragraphs>
  <Slides>30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SimHei</vt:lpstr>
      <vt:lpstr>Arial</vt:lpstr>
      <vt:lpstr>Calibri</vt:lpstr>
      <vt:lpstr>Simple Dark</vt:lpstr>
      <vt:lpstr>信息技术 第十六讲 </vt:lpstr>
      <vt:lpstr>回顾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作业(课程官网上有）：   完成课程网站的作业。  要求：按照作业格式，24号晚上八点前提交tong.hu@scls-sh.org。  </vt:lpstr>
      <vt:lpstr>THAT’S ALL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Tong Hu</dc:creator>
  <cp:lastModifiedBy>Tong Hu</cp:lastModifiedBy>
  <cp:revision>284</cp:revision>
  <dcterms:created xsi:type="dcterms:W3CDTF">2020-08-26T00:26:03Z</dcterms:created>
  <dcterms:modified xsi:type="dcterms:W3CDTF">2020-12-22T07:38:17Z</dcterms:modified>
</cp:coreProperties>
</file>