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58" r:id="rId2"/>
  </p:sldMasterIdLst>
  <p:notesMasterIdLst>
    <p:notesMasterId r:id="rId40"/>
  </p:notesMasterIdLst>
  <p:sldIdLst>
    <p:sldId id="308" r:id="rId3"/>
    <p:sldId id="257" r:id="rId4"/>
    <p:sldId id="309" r:id="rId5"/>
    <p:sldId id="291" r:id="rId6"/>
    <p:sldId id="292" r:id="rId7"/>
    <p:sldId id="289" r:id="rId8"/>
    <p:sldId id="294" r:id="rId9"/>
    <p:sldId id="301" r:id="rId10"/>
    <p:sldId id="295" r:id="rId11"/>
    <p:sldId id="297" r:id="rId12"/>
    <p:sldId id="298" r:id="rId13"/>
    <p:sldId id="299" r:id="rId14"/>
    <p:sldId id="300" r:id="rId15"/>
    <p:sldId id="313" r:id="rId16"/>
    <p:sldId id="310" r:id="rId17"/>
    <p:sldId id="311" r:id="rId18"/>
    <p:sldId id="303" r:id="rId19"/>
    <p:sldId id="314" r:id="rId20"/>
    <p:sldId id="304" r:id="rId21"/>
    <p:sldId id="305" r:id="rId22"/>
    <p:sldId id="306" r:id="rId23"/>
    <p:sldId id="307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2F5"/>
    <a:srgbClr val="D0E5EB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2"/>
    <p:restoredTop sz="94628"/>
  </p:normalViewPr>
  <p:slideViewPr>
    <p:cSldViewPr snapToGrid="0" showGuides="1">
      <p:cViewPr varScale="1">
        <p:scale>
          <a:sx n="112" d="100"/>
          <a:sy n="112" d="100"/>
        </p:scale>
        <p:origin x="22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EB152-FA48-4C55-AE11-4C87D3AE14F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BBFFE4-3736-4E4C-BF49-5807EE6C4863}">
      <dgm:prSet phldrT="[文本]" custT="1"/>
      <dgm:spPr/>
      <dgm:t>
        <a:bodyPr/>
        <a:lstStyle/>
        <a:p>
          <a:r>
            <a:rPr lang="zh-CN" altLang="en-US" sz="2400" dirty="0"/>
            <a:t>常用数据类型</a:t>
          </a:r>
        </a:p>
      </dgm:t>
    </dgm:pt>
    <dgm:pt modelId="{E57A286D-3DDD-4F31-93C5-B3D02F4EB0EE}" type="parTrans" cxnId="{E0572184-780C-4E75-BE90-05CAF80908B3}">
      <dgm:prSet/>
      <dgm:spPr/>
      <dgm:t>
        <a:bodyPr/>
        <a:lstStyle/>
        <a:p>
          <a:endParaRPr lang="zh-CN" altLang="en-US" sz="2400"/>
        </a:p>
      </dgm:t>
    </dgm:pt>
    <dgm:pt modelId="{AE8A8449-2E25-487B-80F4-20BB97CCED15}" type="sibTrans" cxnId="{E0572184-780C-4E75-BE90-05CAF80908B3}">
      <dgm:prSet/>
      <dgm:spPr/>
      <dgm:t>
        <a:bodyPr/>
        <a:lstStyle/>
        <a:p>
          <a:endParaRPr lang="zh-CN" altLang="en-US" sz="2400"/>
        </a:p>
      </dgm:t>
    </dgm:pt>
    <dgm:pt modelId="{091E37B4-A376-4936-BA1A-186A5568896B}">
      <dgm:prSet phldrT="[文本]" custT="1"/>
      <dgm:spPr/>
      <dgm:t>
        <a:bodyPr/>
        <a:lstStyle/>
        <a:p>
          <a:r>
            <a:rPr lang="zh-CN" altLang="en-US" sz="2400" dirty="0"/>
            <a:t>数值型</a:t>
          </a:r>
        </a:p>
      </dgm:t>
    </dgm:pt>
    <dgm:pt modelId="{E3EDFC9B-BF3A-4D9D-B0A0-A14D9142B70B}" type="parTrans" cxnId="{52370F96-A300-427D-941A-2E96D657BA41}">
      <dgm:prSet custT="1"/>
      <dgm:spPr/>
      <dgm:t>
        <a:bodyPr/>
        <a:lstStyle/>
        <a:p>
          <a:endParaRPr lang="zh-CN" altLang="en-US" sz="2400"/>
        </a:p>
      </dgm:t>
    </dgm:pt>
    <dgm:pt modelId="{2FE66BA0-4144-42A5-B83B-3D8320DD71AF}" type="sibTrans" cxnId="{52370F96-A300-427D-941A-2E96D657BA41}">
      <dgm:prSet/>
      <dgm:spPr/>
      <dgm:t>
        <a:bodyPr/>
        <a:lstStyle/>
        <a:p>
          <a:endParaRPr lang="zh-CN" altLang="en-US" sz="2400"/>
        </a:p>
      </dgm:t>
    </dgm:pt>
    <dgm:pt modelId="{08F03A95-1554-457A-BC37-6F415F3E1277}">
      <dgm:prSet phldrT="[文本]" custT="1"/>
      <dgm:spPr/>
      <dgm:t>
        <a:bodyPr/>
        <a:lstStyle/>
        <a:p>
          <a:r>
            <a:rPr lang="zh-CN" altLang="en-US" sz="2400" dirty="0"/>
            <a:t>整数型</a:t>
          </a:r>
        </a:p>
      </dgm:t>
    </dgm:pt>
    <dgm:pt modelId="{BD9F72B2-6F67-40AE-8639-F88E577D85A0}" type="parTrans" cxnId="{5DFC3A2E-9B85-4042-83ED-8DA890EFF9A5}">
      <dgm:prSet custT="1"/>
      <dgm:spPr/>
      <dgm:t>
        <a:bodyPr/>
        <a:lstStyle/>
        <a:p>
          <a:endParaRPr lang="zh-CN" altLang="en-US" sz="2400"/>
        </a:p>
      </dgm:t>
    </dgm:pt>
    <dgm:pt modelId="{E29BB0D2-18D3-4D23-AE84-ADA95F7BF68F}" type="sibTrans" cxnId="{5DFC3A2E-9B85-4042-83ED-8DA890EFF9A5}">
      <dgm:prSet/>
      <dgm:spPr/>
      <dgm:t>
        <a:bodyPr/>
        <a:lstStyle/>
        <a:p>
          <a:endParaRPr lang="zh-CN" altLang="en-US" sz="2400"/>
        </a:p>
      </dgm:t>
    </dgm:pt>
    <dgm:pt modelId="{3DBCDFBC-615B-42EA-ACCB-3BC165372E8A}">
      <dgm:prSet phldrT="[文本]" custT="1"/>
      <dgm:spPr/>
      <dgm:t>
        <a:bodyPr/>
        <a:lstStyle/>
        <a:p>
          <a:r>
            <a:rPr lang="zh-CN" altLang="en-US" sz="2400" dirty="0"/>
            <a:t>实数型</a:t>
          </a:r>
        </a:p>
      </dgm:t>
    </dgm:pt>
    <dgm:pt modelId="{E07B3D12-7F3A-4C54-9F84-378AE5E08707}" type="parTrans" cxnId="{037E2349-C1A4-49FD-B452-35C201644862}">
      <dgm:prSet custT="1"/>
      <dgm:spPr/>
      <dgm:t>
        <a:bodyPr/>
        <a:lstStyle/>
        <a:p>
          <a:endParaRPr lang="zh-CN" altLang="en-US" sz="2400"/>
        </a:p>
      </dgm:t>
    </dgm:pt>
    <dgm:pt modelId="{A217B38E-88F3-41CE-97DC-0DA9E4988251}" type="sibTrans" cxnId="{037E2349-C1A4-49FD-B452-35C201644862}">
      <dgm:prSet/>
      <dgm:spPr/>
      <dgm:t>
        <a:bodyPr/>
        <a:lstStyle/>
        <a:p>
          <a:endParaRPr lang="zh-CN" altLang="en-US" sz="2400"/>
        </a:p>
      </dgm:t>
    </dgm:pt>
    <dgm:pt modelId="{CE12BE9B-B871-444C-9737-83171728395B}">
      <dgm:prSet phldrT="[文本]" custT="1"/>
      <dgm:spPr/>
      <dgm:t>
        <a:bodyPr/>
        <a:lstStyle/>
        <a:p>
          <a:r>
            <a:rPr lang="zh-CN" altLang="en-US" sz="2400" dirty="0"/>
            <a:t>字符串型</a:t>
          </a:r>
          <a:endParaRPr lang="en-US" altLang="zh-CN" sz="2400" dirty="0"/>
        </a:p>
        <a:p>
          <a:r>
            <a:rPr lang="en-US" altLang="zh-CN" sz="2400" dirty="0"/>
            <a:t>String</a:t>
          </a:r>
          <a:endParaRPr lang="zh-CN" altLang="en-US" sz="2400" dirty="0"/>
        </a:p>
      </dgm:t>
    </dgm:pt>
    <dgm:pt modelId="{F5ACE84A-AE80-4C74-9BA8-7F29059D08E7}" type="parTrans" cxnId="{2AA56E0D-B8F7-40D5-B7EF-4A4D709FEEED}">
      <dgm:prSet custT="1"/>
      <dgm:spPr/>
      <dgm:t>
        <a:bodyPr/>
        <a:lstStyle/>
        <a:p>
          <a:endParaRPr lang="zh-CN" altLang="en-US" sz="2400"/>
        </a:p>
      </dgm:t>
    </dgm:pt>
    <dgm:pt modelId="{893904B0-2692-4450-8FBE-497787D463FC}" type="sibTrans" cxnId="{2AA56E0D-B8F7-40D5-B7EF-4A4D709FEEED}">
      <dgm:prSet/>
      <dgm:spPr/>
      <dgm:t>
        <a:bodyPr/>
        <a:lstStyle/>
        <a:p>
          <a:endParaRPr lang="zh-CN" altLang="en-US" sz="2400"/>
        </a:p>
      </dgm:t>
    </dgm:pt>
    <dgm:pt modelId="{1C673C1E-7B7F-41B8-BD6A-8EC14DC8AE0D}">
      <dgm:prSet phldrT="[文本]" custT="1"/>
      <dgm:spPr/>
      <dgm:t>
        <a:bodyPr/>
        <a:lstStyle/>
        <a:p>
          <a:r>
            <a:rPr lang="zh-CN" altLang="en-US" sz="2400" dirty="0"/>
            <a:t>逻辑型</a:t>
          </a:r>
          <a:endParaRPr lang="en-US" altLang="zh-CN" sz="2400" dirty="0"/>
        </a:p>
        <a:p>
          <a:r>
            <a:rPr lang="en-US" altLang="zh-CN" sz="2400" dirty="0"/>
            <a:t>Boolean</a:t>
          </a:r>
          <a:endParaRPr lang="zh-CN" altLang="en-US" sz="2400" dirty="0"/>
        </a:p>
      </dgm:t>
    </dgm:pt>
    <dgm:pt modelId="{AC003433-495A-4142-B729-F8821ADDB1BE}" type="parTrans" cxnId="{0AED4F35-99CD-412F-BE37-80DF3C5BF190}">
      <dgm:prSet custT="1"/>
      <dgm:spPr/>
      <dgm:t>
        <a:bodyPr/>
        <a:lstStyle/>
        <a:p>
          <a:endParaRPr lang="zh-CN" altLang="en-US" sz="2400"/>
        </a:p>
      </dgm:t>
    </dgm:pt>
    <dgm:pt modelId="{785F02A7-F53A-4C0B-82A7-83D458B77E92}" type="sibTrans" cxnId="{0AED4F35-99CD-412F-BE37-80DF3C5BF190}">
      <dgm:prSet/>
      <dgm:spPr/>
      <dgm:t>
        <a:bodyPr/>
        <a:lstStyle/>
        <a:p>
          <a:endParaRPr lang="zh-CN" altLang="en-US" sz="2400"/>
        </a:p>
      </dgm:t>
    </dgm:pt>
    <dgm:pt modelId="{24E6782A-4A1B-4B89-B85D-6CBB97D5D615}">
      <dgm:prSet phldrT="[文本]" custT="1"/>
      <dgm:spPr/>
      <dgm:t>
        <a:bodyPr/>
        <a:lstStyle/>
        <a:p>
          <a:r>
            <a:rPr lang="en-US" altLang="zh-CN" sz="2400" dirty="0"/>
            <a:t>Integer</a:t>
          </a:r>
        </a:p>
        <a:p>
          <a:r>
            <a:rPr lang="en-US" altLang="zh-CN" sz="1400" dirty="0"/>
            <a:t>16</a:t>
          </a:r>
          <a:r>
            <a:rPr lang="zh-CN" altLang="en-US" sz="1400" dirty="0"/>
            <a:t>位</a:t>
          </a:r>
        </a:p>
      </dgm:t>
    </dgm:pt>
    <dgm:pt modelId="{0010F802-6389-46A1-825A-237220F38BBC}" type="parTrans" cxnId="{100A43D7-B208-405A-AD21-D97ADF376058}">
      <dgm:prSet/>
      <dgm:spPr/>
      <dgm:t>
        <a:bodyPr/>
        <a:lstStyle/>
        <a:p>
          <a:endParaRPr lang="zh-CN" altLang="en-US"/>
        </a:p>
      </dgm:t>
    </dgm:pt>
    <dgm:pt modelId="{459AF7D4-FB8A-4069-A883-96E6E1E2C5C4}" type="sibTrans" cxnId="{100A43D7-B208-405A-AD21-D97ADF376058}">
      <dgm:prSet/>
      <dgm:spPr/>
      <dgm:t>
        <a:bodyPr/>
        <a:lstStyle/>
        <a:p>
          <a:endParaRPr lang="zh-CN" altLang="en-US"/>
        </a:p>
      </dgm:t>
    </dgm:pt>
    <dgm:pt modelId="{9FC8973A-0E32-49E3-8910-F15E8C23150B}">
      <dgm:prSet phldrT="[文本]" custT="1"/>
      <dgm:spPr/>
      <dgm:t>
        <a:bodyPr/>
        <a:lstStyle/>
        <a:p>
          <a:r>
            <a:rPr lang="en-US" altLang="zh-CN" sz="2400" dirty="0"/>
            <a:t>Long</a:t>
          </a:r>
        </a:p>
        <a:p>
          <a:r>
            <a:rPr lang="en-US" altLang="zh-CN" sz="1400" dirty="0"/>
            <a:t>32</a:t>
          </a:r>
          <a:r>
            <a:rPr lang="zh-CN" altLang="en-US" sz="1400" dirty="0"/>
            <a:t>位</a:t>
          </a:r>
        </a:p>
      </dgm:t>
    </dgm:pt>
    <dgm:pt modelId="{CDE7FA4B-1311-49EC-A553-41FF99AD6A33}" type="parTrans" cxnId="{5980FE25-AAC8-42F7-A025-C2C50E59007D}">
      <dgm:prSet/>
      <dgm:spPr/>
      <dgm:t>
        <a:bodyPr/>
        <a:lstStyle/>
        <a:p>
          <a:endParaRPr lang="zh-CN" altLang="en-US"/>
        </a:p>
      </dgm:t>
    </dgm:pt>
    <dgm:pt modelId="{50B7DB0E-1702-4AA1-98C1-BBBA536F0B8C}" type="sibTrans" cxnId="{5980FE25-AAC8-42F7-A025-C2C50E59007D}">
      <dgm:prSet/>
      <dgm:spPr/>
      <dgm:t>
        <a:bodyPr/>
        <a:lstStyle/>
        <a:p>
          <a:endParaRPr lang="zh-CN" altLang="en-US"/>
        </a:p>
      </dgm:t>
    </dgm:pt>
    <dgm:pt modelId="{9CE336B9-ECDA-4933-B5CE-B0CEE100D368}">
      <dgm:prSet phldrT="[文本]" custT="1"/>
      <dgm:spPr/>
      <dgm:t>
        <a:bodyPr/>
        <a:lstStyle/>
        <a:p>
          <a:r>
            <a:rPr lang="en-US" altLang="zh-CN" sz="2400" dirty="0"/>
            <a:t>Single</a:t>
          </a:r>
        </a:p>
        <a:p>
          <a:r>
            <a:rPr lang="en-US" altLang="zh-CN" sz="1400" dirty="0"/>
            <a:t>16</a:t>
          </a:r>
          <a:r>
            <a:rPr lang="zh-CN" altLang="en-US" sz="1400" dirty="0"/>
            <a:t>位</a:t>
          </a:r>
        </a:p>
      </dgm:t>
    </dgm:pt>
    <dgm:pt modelId="{F9F304F9-8AF9-4436-80B3-DEA52F2F93D2}" type="parTrans" cxnId="{107DC880-F120-4C01-8A50-2AF092A72C42}">
      <dgm:prSet/>
      <dgm:spPr/>
      <dgm:t>
        <a:bodyPr/>
        <a:lstStyle/>
        <a:p>
          <a:endParaRPr lang="zh-CN" altLang="en-US"/>
        </a:p>
      </dgm:t>
    </dgm:pt>
    <dgm:pt modelId="{CAACB65C-1E8B-4CDE-85E7-F7BC7662D4A3}" type="sibTrans" cxnId="{107DC880-F120-4C01-8A50-2AF092A72C42}">
      <dgm:prSet/>
      <dgm:spPr/>
      <dgm:t>
        <a:bodyPr/>
        <a:lstStyle/>
        <a:p>
          <a:endParaRPr lang="zh-CN" altLang="en-US"/>
        </a:p>
      </dgm:t>
    </dgm:pt>
    <dgm:pt modelId="{9D99631D-44E1-4E09-BB77-7607FE30A2BB}">
      <dgm:prSet phldrT="[文本]" custT="1"/>
      <dgm:spPr/>
      <dgm:t>
        <a:bodyPr/>
        <a:lstStyle/>
        <a:p>
          <a:r>
            <a:rPr lang="en-US" altLang="zh-CN" sz="2400" dirty="0"/>
            <a:t>Double</a:t>
          </a:r>
        </a:p>
        <a:p>
          <a:r>
            <a:rPr lang="en-US" altLang="zh-CN" sz="1400" dirty="0"/>
            <a:t>32</a:t>
          </a:r>
          <a:r>
            <a:rPr lang="zh-CN" altLang="en-US" sz="1400" dirty="0"/>
            <a:t>位</a:t>
          </a:r>
        </a:p>
      </dgm:t>
    </dgm:pt>
    <dgm:pt modelId="{03C80EFC-C5C2-4D2D-BC1E-69E6079F9E31}" type="parTrans" cxnId="{8F5C3F9A-D032-41F2-A7D7-38B1EA86622B}">
      <dgm:prSet/>
      <dgm:spPr/>
      <dgm:t>
        <a:bodyPr/>
        <a:lstStyle/>
        <a:p>
          <a:endParaRPr lang="zh-CN" altLang="en-US"/>
        </a:p>
      </dgm:t>
    </dgm:pt>
    <dgm:pt modelId="{2DC496CC-A5CE-461A-8391-160451C6C6C8}" type="sibTrans" cxnId="{8F5C3F9A-D032-41F2-A7D7-38B1EA86622B}">
      <dgm:prSet/>
      <dgm:spPr/>
      <dgm:t>
        <a:bodyPr/>
        <a:lstStyle/>
        <a:p>
          <a:endParaRPr lang="zh-CN" altLang="en-US"/>
        </a:p>
      </dgm:t>
    </dgm:pt>
    <dgm:pt modelId="{B3BE462E-648A-4B74-ADCE-1CD60D91241E}" type="pres">
      <dgm:prSet presAssocID="{BCCEB152-FA48-4C55-AE11-4C87D3AE14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080EE3-3EB9-4DA3-96E6-84C763481C45}" type="pres">
      <dgm:prSet presAssocID="{41BBFFE4-3736-4E4C-BF49-5807EE6C4863}" presName="root1" presStyleCnt="0"/>
      <dgm:spPr/>
    </dgm:pt>
    <dgm:pt modelId="{4A6B66AD-A330-4EB2-8FA4-821D0B4A47AB}" type="pres">
      <dgm:prSet presAssocID="{41BBFFE4-3736-4E4C-BF49-5807EE6C4863}" presName="LevelOneTextNode" presStyleLbl="node0" presStyleIdx="0" presStyleCnt="1">
        <dgm:presLayoutVars>
          <dgm:chPref val="3"/>
        </dgm:presLayoutVars>
      </dgm:prSet>
      <dgm:spPr/>
    </dgm:pt>
    <dgm:pt modelId="{07AB2542-FEE5-476B-9F5E-37737B736128}" type="pres">
      <dgm:prSet presAssocID="{41BBFFE4-3736-4E4C-BF49-5807EE6C4863}" presName="level2hierChild" presStyleCnt="0"/>
      <dgm:spPr/>
    </dgm:pt>
    <dgm:pt modelId="{33993BDF-B258-4339-9177-E4974C8B9D5C}" type="pres">
      <dgm:prSet presAssocID="{E3EDFC9B-BF3A-4D9D-B0A0-A14D9142B70B}" presName="conn2-1" presStyleLbl="parChTrans1D2" presStyleIdx="0" presStyleCnt="3"/>
      <dgm:spPr/>
    </dgm:pt>
    <dgm:pt modelId="{078FC570-1616-41A7-BFA4-30FD4ACA56AE}" type="pres">
      <dgm:prSet presAssocID="{E3EDFC9B-BF3A-4D9D-B0A0-A14D9142B70B}" presName="connTx" presStyleLbl="parChTrans1D2" presStyleIdx="0" presStyleCnt="3"/>
      <dgm:spPr/>
    </dgm:pt>
    <dgm:pt modelId="{4AB94967-6B10-4C8D-9E53-8E8D47B7D3CC}" type="pres">
      <dgm:prSet presAssocID="{091E37B4-A376-4936-BA1A-186A5568896B}" presName="root2" presStyleCnt="0"/>
      <dgm:spPr/>
    </dgm:pt>
    <dgm:pt modelId="{D428A0AD-C095-42A1-936A-F46B5F6CDB43}" type="pres">
      <dgm:prSet presAssocID="{091E37B4-A376-4936-BA1A-186A5568896B}" presName="LevelTwoTextNode" presStyleLbl="node2" presStyleIdx="0" presStyleCnt="3">
        <dgm:presLayoutVars>
          <dgm:chPref val="3"/>
        </dgm:presLayoutVars>
      </dgm:prSet>
      <dgm:spPr/>
    </dgm:pt>
    <dgm:pt modelId="{48C28954-15D8-4C3C-B6B7-9C1C9599AB3D}" type="pres">
      <dgm:prSet presAssocID="{091E37B4-A376-4936-BA1A-186A5568896B}" presName="level3hierChild" presStyleCnt="0"/>
      <dgm:spPr/>
    </dgm:pt>
    <dgm:pt modelId="{23149170-E855-404E-BCA1-BB6A3CBCA6F0}" type="pres">
      <dgm:prSet presAssocID="{BD9F72B2-6F67-40AE-8639-F88E577D85A0}" presName="conn2-1" presStyleLbl="parChTrans1D3" presStyleIdx="0" presStyleCnt="2"/>
      <dgm:spPr/>
    </dgm:pt>
    <dgm:pt modelId="{40178EBB-AC82-496A-B756-93425BD43D44}" type="pres">
      <dgm:prSet presAssocID="{BD9F72B2-6F67-40AE-8639-F88E577D85A0}" presName="connTx" presStyleLbl="parChTrans1D3" presStyleIdx="0" presStyleCnt="2"/>
      <dgm:spPr/>
    </dgm:pt>
    <dgm:pt modelId="{F668A5C2-E5AF-4EAD-8DD9-153674E0F233}" type="pres">
      <dgm:prSet presAssocID="{08F03A95-1554-457A-BC37-6F415F3E1277}" presName="root2" presStyleCnt="0"/>
      <dgm:spPr/>
    </dgm:pt>
    <dgm:pt modelId="{23249F42-242C-4EA5-9EE2-FC9A0112C44B}" type="pres">
      <dgm:prSet presAssocID="{08F03A95-1554-457A-BC37-6F415F3E1277}" presName="LevelTwoTextNode" presStyleLbl="node3" presStyleIdx="0" presStyleCnt="2">
        <dgm:presLayoutVars>
          <dgm:chPref val="3"/>
        </dgm:presLayoutVars>
      </dgm:prSet>
      <dgm:spPr/>
    </dgm:pt>
    <dgm:pt modelId="{33D24CC4-2C92-4592-9B71-1F59CFD88562}" type="pres">
      <dgm:prSet presAssocID="{08F03A95-1554-457A-BC37-6F415F3E1277}" presName="level3hierChild" presStyleCnt="0"/>
      <dgm:spPr/>
    </dgm:pt>
    <dgm:pt modelId="{F82FA82C-BFF2-4964-835B-5ADC0E295C37}" type="pres">
      <dgm:prSet presAssocID="{0010F802-6389-46A1-825A-237220F38BBC}" presName="conn2-1" presStyleLbl="parChTrans1D4" presStyleIdx="0" presStyleCnt="4"/>
      <dgm:spPr/>
    </dgm:pt>
    <dgm:pt modelId="{5E0254DD-690B-4E94-B7AC-AFA951B80715}" type="pres">
      <dgm:prSet presAssocID="{0010F802-6389-46A1-825A-237220F38BBC}" presName="connTx" presStyleLbl="parChTrans1D4" presStyleIdx="0" presStyleCnt="4"/>
      <dgm:spPr/>
    </dgm:pt>
    <dgm:pt modelId="{74854187-100E-4576-BF8B-1469E964CAE7}" type="pres">
      <dgm:prSet presAssocID="{24E6782A-4A1B-4B89-B85D-6CBB97D5D615}" presName="root2" presStyleCnt="0"/>
      <dgm:spPr/>
    </dgm:pt>
    <dgm:pt modelId="{AA09CEAE-5F0B-400C-87AC-E88F717D6E13}" type="pres">
      <dgm:prSet presAssocID="{24E6782A-4A1B-4B89-B85D-6CBB97D5D615}" presName="LevelTwoTextNode" presStyleLbl="node4" presStyleIdx="0" presStyleCnt="4">
        <dgm:presLayoutVars>
          <dgm:chPref val="3"/>
        </dgm:presLayoutVars>
      </dgm:prSet>
      <dgm:spPr/>
    </dgm:pt>
    <dgm:pt modelId="{6BA56FD5-2053-4ADF-BA06-20C756A305B7}" type="pres">
      <dgm:prSet presAssocID="{24E6782A-4A1B-4B89-B85D-6CBB97D5D615}" presName="level3hierChild" presStyleCnt="0"/>
      <dgm:spPr/>
    </dgm:pt>
    <dgm:pt modelId="{57073EEA-5BD9-417A-AE09-40A34425BC9D}" type="pres">
      <dgm:prSet presAssocID="{CDE7FA4B-1311-49EC-A553-41FF99AD6A33}" presName="conn2-1" presStyleLbl="parChTrans1D4" presStyleIdx="1" presStyleCnt="4"/>
      <dgm:spPr/>
    </dgm:pt>
    <dgm:pt modelId="{B63A8E78-C4A0-4256-8567-6A73645A1092}" type="pres">
      <dgm:prSet presAssocID="{CDE7FA4B-1311-49EC-A553-41FF99AD6A33}" presName="connTx" presStyleLbl="parChTrans1D4" presStyleIdx="1" presStyleCnt="4"/>
      <dgm:spPr/>
    </dgm:pt>
    <dgm:pt modelId="{A61B5EA2-5E65-4AC0-9B30-0435461FD102}" type="pres">
      <dgm:prSet presAssocID="{9FC8973A-0E32-49E3-8910-F15E8C23150B}" presName="root2" presStyleCnt="0"/>
      <dgm:spPr/>
    </dgm:pt>
    <dgm:pt modelId="{CB1EB0E9-A2A0-435C-8815-AFD89B1135E9}" type="pres">
      <dgm:prSet presAssocID="{9FC8973A-0E32-49E3-8910-F15E8C23150B}" presName="LevelTwoTextNode" presStyleLbl="node4" presStyleIdx="1" presStyleCnt="4">
        <dgm:presLayoutVars>
          <dgm:chPref val="3"/>
        </dgm:presLayoutVars>
      </dgm:prSet>
      <dgm:spPr/>
    </dgm:pt>
    <dgm:pt modelId="{88A6F56F-0B15-485D-A975-CA14F5123724}" type="pres">
      <dgm:prSet presAssocID="{9FC8973A-0E32-49E3-8910-F15E8C23150B}" presName="level3hierChild" presStyleCnt="0"/>
      <dgm:spPr/>
    </dgm:pt>
    <dgm:pt modelId="{1858EA54-D657-4474-BF35-527E35F1583E}" type="pres">
      <dgm:prSet presAssocID="{E07B3D12-7F3A-4C54-9F84-378AE5E08707}" presName="conn2-1" presStyleLbl="parChTrans1D3" presStyleIdx="1" presStyleCnt="2"/>
      <dgm:spPr/>
    </dgm:pt>
    <dgm:pt modelId="{F7106B82-7561-46F6-A2D5-FF58F9A6BE43}" type="pres">
      <dgm:prSet presAssocID="{E07B3D12-7F3A-4C54-9F84-378AE5E08707}" presName="connTx" presStyleLbl="parChTrans1D3" presStyleIdx="1" presStyleCnt="2"/>
      <dgm:spPr/>
    </dgm:pt>
    <dgm:pt modelId="{6871369D-44A5-4C58-9F52-1BBAFF2BE160}" type="pres">
      <dgm:prSet presAssocID="{3DBCDFBC-615B-42EA-ACCB-3BC165372E8A}" presName="root2" presStyleCnt="0"/>
      <dgm:spPr/>
    </dgm:pt>
    <dgm:pt modelId="{FB649C67-F6B1-4257-B411-86F59A60055C}" type="pres">
      <dgm:prSet presAssocID="{3DBCDFBC-615B-42EA-ACCB-3BC165372E8A}" presName="LevelTwoTextNode" presStyleLbl="node3" presStyleIdx="1" presStyleCnt="2">
        <dgm:presLayoutVars>
          <dgm:chPref val="3"/>
        </dgm:presLayoutVars>
      </dgm:prSet>
      <dgm:spPr/>
    </dgm:pt>
    <dgm:pt modelId="{E0FD2466-A589-40D4-BF5E-3106F17D23AA}" type="pres">
      <dgm:prSet presAssocID="{3DBCDFBC-615B-42EA-ACCB-3BC165372E8A}" presName="level3hierChild" presStyleCnt="0"/>
      <dgm:spPr/>
    </dgm:pt>
    <dgm:pt modelId="{AD8F2BAF-D740-4996-A31F-28C265900DEB}" type="pres">
      <dgm:prSet presAssocID="{F9F304F9-8AF9-4436-80B3-DEA52F2F93D2}" presName="conn2-1" presStyleLbl="parChTrans1D4" presStyleIdx="2" presStyleCnt="4"/>
      <dgm:spPr/>
    </dgm:pt>
    <dgm:pt modelId="{B5E2D8DB-F741-4FEE-96E4-36E5F25A19E6}" type="pres">
      <dgm:prSet presAssocID="{F9F304F9-8AF9-4436-80B3-DEA52F2F93D2}" presName="connTx" presStyleLbl="parChTrans1D4" presStyleIdx="2" presStyleCnt="4"/>
      <dgm:spPr/>
    </dgm:pt>
    <dgm:pt modelId="{7EEB7B47-ABAE-40AE-9FCC-71F8CED80C52}" type="pres">
      <dgm:prSet presAssocID="{9CE336B9-ECDA-4933-B5CE-B0CEE100D368}" presName="root2" presStyleCnt="0"/>
      <dgm:spPr/>
    </dgm:pt>
    <dgm:pt modelId="{907984A2-0AFD-4D64-AE6F-3CDE58FB62B5}" type="pres">
      <dgm:prSet presAssocID="{9CE336B9-ECDA-4933-B5CE-B0CEE100D368}" presName="LevelTwoTextNode" presStyleLbl="node4" presStyleIdx="2" presStyleCnt="4">
        <dgm:presLayoutVars>
          <dgm:chPref val="3"/>
        </dgm:presLayoutVars>
      </dgm:prSet>
      <dgm:spPr/>
    </dgm:pt>
    <dgm:pt modelId="{887C2DBE-8AF7-4259-8A38-8CFF5C1427AF}" type="pres">
      <dgm:prSet presAssocID="{9CE336B9-ECDA-4933-B5CE-B0CEE100D368}" presName="level3hierChild" presStyleCnt="0"/>
      <dgm:spPr/>
    </dgm:pt>
    <dgm:pt modelId="{381371B2-1124-466A-A594-56433223C59C}" type="pres">
      <dgm:prSet presAssocID="{03C80EFC-C5C2-4D2D-BC1E-69E6079F9E31}" presName="conn2-1" presStyleLbl="parChTrans1D4" presStyleIdx="3" presStyleCnt="4"/>
      <dgm:spPr/>
    </dgm:pt>
    <dgm:pt modelId="{EAC0314F-077F-4081-BEE7-6546CD3C4067}" type="pres">
      <dgm:prSet presAssocID="{03C80EFC-C5C2-4D2D-BC1E-69E6079F9E31}" presName="connTx" presStyleLbl="parChTrans1D4" presStyleIdx="3" presStyleCnt="4"/>
      <dgm:spPr/>
    </dgm:pt>
    <dgm:pt modelId="{1783E920-1462-45B1-A80D-E369AA3DC283}" type="pres">
      <dgm:prSet presAssocID="{9D99631D-44E1-4E09-BB77-7607FE30A2BB}" presName="root2" presStyleCnt="0"/>
      <dgm:spPr/>
    </dgm:pt>
    <dgm:pt modelId="{B73CBD24-BADE-4B4B-8ED3-0BC99935D04D}" type="pres">
      <dgm:prSet presAssocID="{9D99631D-44E1-4E09-BB77-7607FE30A2BB}" presName="LevelTwoTextNode" presStyleLbl="node4" presStyleIdx="3" presStyleCnt="4">
        <dgm:presLayoutVars>
          <dgm:chPref val="3"/>
        </dgm:presLayoutVars>
      </dgm:prSet>
      <dgm:spPr/>
    </dgm:pt>
    <dgm:pt modelId="{614265A5-BC3A-4F96-A948-D5AF8305C7B0}" type="pres">
      <dgm:prSet presAssocID="{9D99631D-44E1-4E09-BB77-7607FE30A2BB}" presName="level3hierChild" presStyleCnt="0"/>
      <dgm:spPr/>
    </dgm:pt>
    <dgm:pt modelId="{495953DA-5F73-4D2B-9681-36F7D67C1AB4}" type="pres">
      <dgm:prSet presAssocID="{F5ACE84A-AE80-4C74-9BA8-7F29059D08E7}" presName="conn2-1" presStyleLbl="parChTrans1D2" presStyleIdx="1" presStyleCnt="3"/>
      <dgm:spPr/>
    </dgm:pt>
    <dgm:pt modelId="{E8108855-3D54-4C26-8E59-3A7C99ED3932}" type="pres">
      <dgm:prSet presAssocID="{F5ACE84A-AE80-4C74-9BA8-7F29059D08E7}" presName="connTx" presStyleLbl="parChTrans1D2" presStyleIdx="1" presStyleCnt="3"/>
      <dgm:spPr/>
    </dgm:pt>
    <dgm:pt modelId="{332481CC-EC46-4169-B6C0-EE3A58F28DF1}" type="pres">
      <dgm:prSet presAssocID="{CE12BE9B-B871-444C-9737-83171728395B}" presName="root2" presStyleCnt="0"/>
      <dgm:spPr/>
    </dgm:pt>
    <dgm:pt modelId="{08F0F10E-A6F9-48F6-85A4-84D1BADEB35D}" type="pres">
      <dgm:prSet presAssocID="{CE12BE9B-B871-444C-9737-83171728395B}" presName="LevelTwoTextNode" presStyleLbl="node2" presStyleIdx="1" presStyleCnt="3">
        <dgm:presLayoutVars>
          <dgm:chPref val="3"/>
        </dgm:presLayoutVars>
      </dgm:prSet>
      <dgm:spPr/>
    </dgm:pt>
    <dgm:pt modelId="{AEF662E6-B5AA-4E47-BAA5-7123AC36C4C4}" type="pres">
      <dgm:prSet presAssocID="{CE12BE9B-B871-444C-9737-83171728395B}" presName="level3hierChild" presStyleCnt="0"/>
      <dgm:spPr/>
    </dgm:pt>
    <dgm:pt modelId="{228B6095-9D99-4800-BC09-864D4C7C7C70}" type="pres">
      <dgm:prSet presAssocID="{AC003433-495A-4142-B729-F8821ADDB1BE}" presName="conn2-1" presStyleLbl="parChTrans1D2" presStyleIdx="2" presStyleCnt="3"/>
      <dgm:spPr/>
    </dgm:pt>
    <dgm:pt modelId="{529DE5FC-59F0-483A-A840-C214614810DE}" type="pres">
      <dgm:prSet presAssocID="{AC003433-495A-4142-B729-F8821ADDB1BE}" presName="connTx" presStyleLbl="parChTrans1D2" presStyleIdx="2" presStyleCnt="3"/>
      <dgm:spPr/>
    </dgm:pt>
    <dgm:pt modelId="{87ADF947-5CA1-4F19-94E7-7CFBA0F9C49B}" type="pres">
      <dgm:prSet presAssocID="{1C673C1E-7B7F-41B8-BD6A-8EC14DC8AE0D}" presName="root2" presStyleCnt="0"/>
      <dgm:spPr/>
    </dgm:pt>
    <dgm:pt modelId="{8F196191-8264-4B0A-8C36-C2EE8AC6391D}" type="pres">
      <dgm:prSet presAssocID="{1C673C1E-7B7F-41B8-BD6A-8EC14DC8AE0D}" presName="LevelTwoTextNode" presStyleLbl="node2" presStyleIdx="2" presStyleCnt="3">
        <dgm:presLayoutVars>
          <dgm:chPref val="3"/>
        </dgm:presLayoutVars>
      </dgm:prSet>
      <dgm:spPr/>
    </dgm:pt>
    <dgm:pt modelId="{5E4F831A-1812-4AF5-8597-42FA910959B1}" type="pres">
      <dgm:prSet presAssocID="{1C673C1E-7B7F-41B8-BD6A-8EC14DC8AE0D}" presName="level3hierChild" presStyleCnt="0"/>
      <dgm:spPr/>
    </dgm:pt>
  </dgm:ptLst>
  <dgm:cxnLst>
    <dgm:cxn modelId="{82E71800-731D-4323-9017-060E76ED5172}" type="presOf" srcId="{091E37B4-A376-4936-BA1A-186A5568896B}" destId="{D428A0AD-C095-42A1-936A-F46B5F6CDB43}" srcOrd="0" destOrd="0" presId="urn:microsoft.com/office/officeart/2005/8/layout/hierarchy2"/>
    <dgm:cxn modelId="{2AA56E0D-B8F7-40D5-B7EF-4A4D709FEEED}" srcId="{41BBFFE4-3736-4E4C-BF49-5807EE6C4863}" destId="{CE12BE9B-B871-444C-9737-83171728395B}" srcOrd="1" destOrd="0" parTransId="{F5ACE84A-AE80-4C74-9BA8-7F29059D08E7}" sibTransId="{893904B0-2692-4450-8FBE-497787D463FC}"/>
    <dgm:cxn modelId="{2FB04410-A627-40C5-BAF3-A43C19FDA8AE}" type="presOf" srcId="{E3EDFC9B-BF3A-4D9D-B0A0-A14D9142B70B}" destId="{33993BDF-B258-4339-9177-E4974C8B9D5C}" srcOrd="0" destOrd="0" presId="urn:microsoft.com/office/officeart/2005/8/layout/hierarchy2"/>
    <dgm:cxn modelId="{8B718414-4C5D-4D83-8DFF-4DB5FD8409A4}" type="presOf" srcId="{AC003433-495A-4142-B729-F8821ADDB1BE}" destId="{228B6095-9D99-4800-BC09-864D4C7C7C70}" srcOrd="0" destOrd="0" presId="urn:microsoft.com/office/officeart/2005/8/layout/hierarchy2"/>
    <dgm:cxn modelId="{2263DD24-60E9-4311-899D-D6619E1C2DCF}" type="presOf" srcId="{41BBFFE4-3736-4E4C-BF49-5807EE6C4863}" destId="{4A6B66AD-A330-4EB2-8FA4-821D0B4A47AB}" srcOrd="0" destOrd="0" presId="urn:microsoft.com/office/officeart/2005/8/layout/hierarchy2"/>
    <dgm:cxn modelId="{5980FE25-AAC8-42F7-A025-C2C50E59007D}" srcId="{08F03A95-1554-457A-BC37-6F415F3E1277}" destId="{9FC8973A-0E32-49E3-8910-F15E8C23150B}" srcOrd="1" destOrd="0" parTransId="{CDE7FA4B-1311-49EC-A553-41FF99AD6A33}" sibTransId="{50B7DB0E-1702-4AA1-98C1-BBBA536F0B8C}"/>
    <dgm:cxn modelId="{5DFC3A2E-9B85-4042-83ED-8DA890EFF9A5}" srcId="{091E37B4-A376-4936-BA1A-186A5568896B}" destId="{08F03A95-1554-457A-BC37-6F415F3E1277}" srcOrd="0" destOrd="0" parTransId="{BD9F72B2-6F67-40AE-8639-F88E577D85A0}" sibTransId="{E29BB0D2-18D3-4D23-AE84-ADA95F7BF68F}"/>
    <dgm:cxn modelId="{FB04AD2F-DD36-4C99-B3A3-E717CEA03A5E}" type="presOf" srcId="{03C80EFC-C5C2-4D2D-BC1E-69E6079F9E31}" destId="{381371B2-1124-466A-A594-56433223C59C}" srcOrd="0" destOrd="0" presId="urn:microsoft.com/office/officeart/2005/8/layout/hierarchy2"/>
    <dgm:cxn modelId="{52609031-ADA4-4E96-BBDA-A854AFB9EA12}" type="presOf" srcId="{0010F802-6389-46A1-825A-237220F38BBC}" destId="{F82FA82C-BFF2-4964-835B-5ADC0E295C37}" srcOrd="0" destOrd="0" presId="urn:microsoft.com/office/officeart/2005/8/layout/hierarchy2"/>
    <dgm:cxn modelId="{74278034-5A44-4FDB-BDE4-F90F5FB4043B}" type="presOf" srcId="{F9F304F9-8AF9-4436-80B3-DEA52F2F93D2}" destId="{AD8F2BAF-D740-4996-A31F-28C265900DEB}" srcOrd="0" destOrd="0" presId="urn:microsoft.com/office/officeart/2005/8/layout/hierarchy2"/>
    <dgm:cxn modelId="{0AED4F35-99CD-412F-BE37-80DF3C5BF190}" srcId="{41BBFFE4-3736-4E4C-BF49-5807EE6C4863}" destId="{1C673C1E-7B7F-41B8-BD6A-8EC14DC8AE0D}" srcOrd="2" destOrd="0" parTransId="{AC003433-495A-4142-B729-F8821ADDB1BE}" sibTransId="{785F02A7-F53A-4C0B-82A7-83D458B77E92}"/>
    <dgm:cxn modelId="{4BA8E73B-4C88-496A-84F8-AF820CEB9F06}" type="presOf" srcId="{BD9F72B2-6F67-40AE-8639-F88E577D85A0}" destId="{40178EBB-AC82-496A-B756-93425BD43D44}" srcOrd="1" destOrd="0" presId="urn:microsoft.com/office/officeart/2005/8/layout/hierarchy2"/>
    <dgm:cxn modelId="{882C733D-A47C-4138-B6B9-4CE783D7F0CA}" type="presOf" srcId="{CDE7FA4B-1311-49EC-A553-41FF99AD6A33}" destId="{57073EEA-5BD9-417A-AE09-40A34425BC9D}" srcOrd="0" destOrd="0" presId="urn:microsoft.com/office/officeart/2005/8/layout/hierarchy2"/>
    <dgm:cxn modelId="{037E2349-C1A4-49FD-B452-35C201644862}" srcId="{091E37B4-A376-4936-BA1A-186A5568896B}" destId="{3DBCDFBC-615B-42EA-ACCB-3BC165372E8A}" srcOrd="1" destOrd="0" parTransId="{E07B3D12-7F3A-4C54-9F84-378AE5E08707}" sibTransId="{A217B38E-88F3-41CE-97DC-0DA9E4988251}"/>
    <dgm:cxn modelId="{B2E5344E-48E5-41FF-A55C-D968FAA0B88C}" type="presOf" srcId="{E07B3D12-7F3A-4C54-9F84-378AE5E08707}" destId="{F7106B82-7561-46F6-A2D5-FF58F9A6BE43}" srcOrd="1" destOrd="0" presId="urn:microsoft.com/office/officeart/2005/8/layout/hierarchy2"/>
    <dgm:cxn modelId="{6772F752-B85D-4B4C-AAEE-C1129E63AA96}" type="presOf" srcId="{BCCEB152-FA48-4C55-AE11-4C87D3AE14F1}" destId="{B3BE462E-648A-4B74-ADCE-1CD60D91241E}" srcOrd="0" destOrd="0" presId="urn:microsoft.com/office/officeart/2005/8/layout/hierarchy2"/>
    <dgm:cxn modelId="{95270E5F-0C27-4CC0-A547-266BF5B9E5F9}" type="presOf" srcId="{CE12BE9B-B871-444C-9737-83171728395B}" destId="{08F0F10E-A6F9-48F6-85A4-84D1BADEB35D}" srcOrd="0" destOrd="0" presId="urn:microsoft.com/office/officeart/2005/8/layout/hierarchy2"/>
    <dgm:cxn modelId="{9A7FF360-EFD5-41DA-B1E5-4E309A835B86}" type="presOf" srcId="{9D99631D-44E1-4E09-BB77-7607FE30A2BB}" destId="{B73CBD24-BADE-4B4B-8ED3-0BC99935D04D}" srcOrd="0" destOrd="0" presId="urn:microsoft.com/office/officeart/2005/8/layout/hierarchy2"/>
    <dgm:cxn modelId="{35934361-1761-4775-8CA6-F18BF1D04CDF}" type="presOf" srcId="{24E6782A-4A1B-4B89-B85D-6CBB97D5D615}" destId="{AA09CEAE-5F0B-400C-87AC-E88F717D6E13}" srcOrd="0" destOrd="0" presId="urn:microsoft.com/office/officeart/2005/8/layout/hierarchy2"/>
    <dgm:cxn modelId="{200FFD62-9009-4394-851F-148A4CCBCC2D}" type="presOf" srcId="{F5ACE84A-AE80-4C74-9BA8-7F29059D08E7}" destId="{495953DA-5F73-4D2B-9681-36F7D67C1AB4}" srcOrd="0" destOrd="0" presId="urn:microsoft.com/office/officeart/2005/8/layout/hierarchy2"/>
    <dgm:cxn modelId="{97AB0E71-0E3E-4F8F-8F7C-9F99FFDE7773}" type="presOf" srcId="{9CE336B9-ECDA-4933-B5CE-B0CEE100D368}" destId="{907984A2-0AFD-4D64-AE6F-3CDE58FB62B5}" srcOrd="0" destOrd="0" presId="urn:microsoft.com/office/officeart/2005/8/layout/hierarchy2"/>
    <dgm:cxn modelId="{E38DB572-FFE1-4067-B394-2291DAE6D224}" type="presOf" srcId="{1C673C1E-7B7F-41B8-BD6A-8EC14DC8AE0D}" destId="{8F196191-8264-4B0A-8C36-C2EE8AC6391D}" srcOrd="0" destOrd="0" presId="urn:microsoft.com/office/officeart/2005/8/layout/hierarchy2"/>
    <dgm:cxn modelId="{5CD3B273-02D0-4653-A654-97FE5AC7B962}" type="presOf" srcId="{CDE7FA4B-1311-49EC-A553-41FF99AD6A33}" destId="{B63A8E78-C4A0-4256-8567-6A73645A1092}" srcOrd="1" destOrd="0" presId="urn:microsoft.com/office/officeart/2005/8/layout/hierarchy2"/>
    <dgm:cxn modelId="{8436447B-C2EB-4C48-85E9-83D75E133CC1}" type="presOf" srcId="{3DBCDFBC-615B-42EA-ACCB-3BC165372E8A}" destId="{FB649C67-F6B1-4257-B411-86F59A60055C}" srcOrd="0" destOrd="0" presId="urn:microsoft.com/office/officeart/2005/8/layout/hierarchy2"/>
    <dgm:cxn modelId="{107DC880-F120-4C01-8A50-2AF092A72C42}" srcId="{3DBCDFBC-615B-42EA-ACCB-3BC165372E8A}" destId="{9CE336B9-ECDA-4933-B5CE-B0CEE100D368}" srcOrd="0" destOrd="0" parTransId="{F9F304F9-8AF9-4436-80B3-DEA52F2F93D2}" sibTransId="{CAACB65C-1E8B-4CDE-85E7-F7BC7662D4A3}"/>
    <dgm:cxn modelId="{E0572184-780C-4E75-BE90-05CAF80908B3}" srcId="{BCCEB152-FA48-4C55-AE11-4C87D3AE14F1}" destId="{41BBFFE4-3736-4E4C-BF49-5807EE6C4863}" srcOrd="0" destOrd="0" parTransId="{E57A286D-3DDD-4F31-93C5-B3D02F4EB0EE}" sibTransId="{AE8A8449-2E25-487B-80F4-20BB97CCED15}"/>
    <dgm:cxn modelId="{F389E58D-09F8-49E0-BBD7-45083CA41D88}" type="presOf" srcId="{F9F304F9-8AF9-4436-80B3-DEA52F2F93D2}" destId="{B5E2D8DB-F741-4FEE-96E4-36E5F25A19E6}" srcOrd="1" destOrd="0" presId="urn:microsoft.com/office/officeart/2005/8/layout/hierarchy2"/>
    <dgm:cxn modelId="{FF004294-7D64-41B0-8127-B230264084A5}" type="presOf" srcId="{03C80EFC-C5C2-4D2D-BC1E-69E6079F9E31}" destId="{EAC0314F-077F-4081-BEE7-6546CD3C4067}" srcOrd="1" destOrd="0" presId="urn:microsoft.com/office/officeart/2005/8/layout/hierarchy2"/>
    <dgm:cxn modelId="{52370F96-A300-427D-941A-2E96D657BA41}" srcId="{41BBFFE4-3736-4E4C-BF49-5807EE6C4863}" destId="{091E37B4-A376-4936-BA1A-186A5568896B}" srcOrd="0" destOrd="0" parTransId="{E3EDFC9B-BF3A-4D9D-B0A0-A14D9142B70B}" sibTransId="{2FE66BA0-4144-42A5-B83B-3D8320DD71AF}"/>
    <dgm:cxn modelId="{8F5C3F9A-D032-41F2-A7D7-38B1EA86622B}" srcId="{3DBCDFBC-615B-42EA-ACCB-3BC165372E8A}" destId="{9D99631D-44E1-4E09-BB77-7607FE30A2BB}" srcOrd="1" destOrd="0" parTransId="{03C80EFC-C5C2-4D2D-BC1E-69E6079F9E31}" sibTransId="{2DC496CC-A5CE-461A-8391-160451C6C6C8}"/>
    <dgm:cxn modelId="{EFF1869F-5AC6-4B78-80B2-2736F89A1C82}" type="presOf" srcId="{BD9F72B2-6F67-40AE-8639-F88E577D85A0}" destId="{23149170-E855-404E-BCA1-BB6A3CBCA6F0}" srcOrd="0" destOrd="0" presId="urn:microsoft.com/office/officeart/2005/8/layout/hierarchy2"/>
    <dgm:cxn modelId="{4D0E48B9-E625-45E9-8741-F1BE4F665688}" type="presOf" srcId="{E3EDFC9B-BF3A-4D9D-B0A0-A14D9142B70B}" destId="{078FC570-1616-41A7-BFA4-30FD4ACA56AE}" srcOrd="1" destOrd="0" presId="urn:microsoft.com/office/officeart/2005/8/layout/hierarchy2"/>
    <dgm:cxn modelId="{6EEB5EBE-7F33-4C21-A526-6710E2767353}" type="presOf" srcId="{AC003433-495A-4142-B729-F8821ADDB1BE}" destId="{529DE5FC-59F0-483A-A840-C214614810DE}" srcOrd="1" destOrd="0" presId="urn:microsoft.com/office/officeart/2005/8/layout/hierarchy2"/>
    <dgm:cxn modelId="{100A43D7-B208-405A-AD21-D97ADF376058}" srcId="{08F03A95-1554-457A-BC37-6F415F3E1277}" destId="{24E6782A-4A1B-4B89-B85D-6CBB97D5D615}" srcOrd="0" destOrd="0" parTransId="{0010F802-6389-46A1-825A-237220F38BBC}" sibTransId="{459AF7D4-FB8A-4069-A883-96E6E1E2C5C4}"/>
    <dgm:cxn modelId="{486905DD-A4A6-494F-B359-97F5CEC4D4CD}" type="presOf" srcId="{E07B3D12-7F3A-4C54-9F84-378AE5E08707}" destId="{1858EA54-D657-4474-BF35-527E35F1583E}" srcOrd="0" destOrd="0" presId="urn:microsoft.com/office/officeart/2005/8/layout/hierarchy2"/>
    <dgm:cxn modelId="{F7F02FDF-3B4E-4B42-B268-81229840456C}" type="presOf" srcId="{9FC8973A-0E32-49E3-8910-F15E8C23150B}" destId="{CB1EB0E9-A2A0-435C-8815-AFD89B1135E9}" srcOrd="0" destOrd="0" presId="urn:microsoft.com/office/officeart/2005/8/layout/hierarchy2"/>
    <dgm:cxn modelId="{78C332E3-D987-4BAD-8AC2-A43AF0C7BB09}" type="presOf" srcId="{08F03A95-1554-457A-BC37-6F415F3E1277}" destId="{23249F42-242C-4EA5-9EE2-FC9A0112C44B}" srcOrd="0" destOrd="0" presId="urn:microsoft.com/office/officeart/2005/8/layout/hierarchy2"/>
    <dgm:cxn modelId="{202339EA-BCED-4A02-831E-021D48C09E16}" type="presOf" srcId="{F5ACE84A-AE80-4C74-9BA8-7F29059D08E7}" destId="{E8108855-3D54-4C26-8E59-3A7C99ED3932}" srcOrd="1" destOrd="0" presId="urn:microsoft.com/office/officeart/2005/8/layout/hierarchy2"/>
    <dgm:cxn modelId="{D36D1DFD-AB7E-4036-9189-1B9CA2112D6F}" type="presOf" srcId="{0010F802-6389-46A1-825A-237220F38BBC}" destId="{5E0254DD-690B-4E94-B7AC-AFA951B80715}" srcOrd="1" destOrd="0" presId="urn:microsoft.com/office/officeart/2005/8/layout/hierarchy2"/>
    <dgm:cxn modelId="{366B54FE-1D4A-43F1-A282-33052760A0E7}" type="presParOf" srcId="{B3BE462E-648A-4B74-ADCE-1CD60D91241E}" destId="{31080EE3-3EB9-4DA3-96E6-84C763481C45}" srcOrd="0" destOrd="0" presId="urn:microsoft.com/office/officeart/2005/8/layout/hierarchy2"/>
    <dgm:cxn modelId="{00521914-D377-4E22-83B4-A1D9CF860157}" type="presParOf" srcId="{31080EE3-3EB9-4DA3-96E6-84C763481C45}" destId="{4A6B66AD-A330-4EB2-8FA4-821D0B4A47AB}" srcOrd="0" destOrd="0" presId="urn:microsoft.com/office/officeart/2005/8/layout/hierarchy2"/>
    <dgm:cxn modelId="{AA603657-DE60-42C5-8313-FB64315A3EBE}" type="presParOf" srcId="{31080EE3-3EB9-4DA3-96E6-84C763481C45}" destId="{07AB2542-FEE5-476B-9F5E-37737B736128}" srcOrd="1" destOrd="0" presId="urn:microsoft.com/office/officeart/2005/8/layout/hierarchy2"/>
    <dgm:cxn modelId="{F374F634-2EB7-4C4A-8CB6-51C253AFA60D}" type="presParOf" srcId="{07AB2542-FEE5-476B-9F5E-37737B736128}" destId="{33993BDF-B258-4339-9177-E4974C8B9D5C}" srcOrd="0" destOrd="0" presId="urn:microsoft.com/office/officeart/2005/8/layout/hierarchy2"/>
    <dgm:cxn modelId="{F15D78CB-3ACA-4621-8229-41DE67CA4845}" type="presParOf" srcId="{33993BDF-B258-4339-9177-E4974C8B9D5C}" destId="{078FC570-1616-41A7-BFA4-30FD4ACA56AE}" srcOrd="0" destOrd="0" presId="urn:microsoft.com/office/officeart/2005/8/layout/hierarchy2"/>
    <dgm:cxn modelId="{5AA3F8B5-CBB9-4C9B-84F6-D2720EE7BCA6}" type="presParOf" srcId="{07AB2542-FEE5-476B-9F5E-37737B736128}" destId="{4AB94967-6B10-4C8D-9E53-8E8D47B7D3CC}" srcOrd="1" destOrd="0" presId="urn:microsoft.com/office/officeart/2005/8/layout/hierarchy2"/>
    <dgm:cxn modelId="{20B13E3D-D35C-468E-9D27-0FECBC3CE6FC}" type="presParOf" srcId="{4AB94967-6B10-4C8D-9E53-8E8D47B7D3CC}" destId="{D428A0AD-C095-42A1-936A-F46B5F6CDB43}" srcOrd="0" destOrd="0" presId="urn:microsoft.com/office/officeart/2005/8/layout/hierarchy2"/>
    <dgm:cxn modelId="{FD1EBF25-A685-412F-B9EC-52F84CABF869}" type="presParOf" srcId="{4AB94967-6B10-4C8D-9E53-8E8D47B7D3CC}" destId="{48C28954-15D8-4C3C-B6B7-9C1C9599AB3D}" srcOrd="1" destOrd="0" presId="urn:microsoft.com/office/officeart/2005/8/layout/hierarchy2"/>
    <dgm:cxn modelId="{96945654-9855-445A-A102-4641DE0E8D76}" type="presParOf" srcId="{48C28954-15D8-4C3C-B6B7-9C1C9599AB3D}" destId="{23149170-E855-404E-BCA1-BB6A3CBCA6F0}" srcOrd="0" destOrd="0" presId="urn:microsoft.com/office/officeart/2005/8/layout/hierarchy2"/>
    <dgm:cxn modelId="{21601B46-BD69-4693-9CB8-565B6A8938C6}" type="presParOf" srcId="{23149170-E855-404E-BCA1-BB6A3CBCA6F0}" destId="{40178EBB-AC82-496A-B756-93425BD43D44}" srcOrd="0" destOrd="0" presId="urn:microsoft.com/office/officeart/2005/8/layout/hierarchy2"/>
    <dgm:cxn modelId="{5A3B2769-A024-4551-AB41-B570F3D29A03}" type="presParOf" srcId="{48C28954-15D8-4C3C-B6B7-9C1C9599AB3D}" destId="{F668A5C2-E5AF-4EAD-8DD9-153674E0F233}" srcOrd="1" destOrd="0" presId="urn:microsoft.com/office/officeart/2005/8/layout/hierarchy2"/>
    <dgm:cxn modelId="{A345112D-5288-44D4-8250-B99C9D1594A2}" type="presParOf" srcId="{F668A5C2-E5AF-4EAD-8DD9-153674E0F233}" destId="{23249F42-242C-4EA5-9EE2-FC9A0112C44B}" srcOrd="0" destOrd="0" presId="urn:microsoft.com/office/officeart/2005/8/layout/hierarchy2"/>
    <dgm:cxn modelId="{5C41B73A-6B23-4344-A6F9-7BFD4FF880A1}" type="presParOf" srcId="{F668A5C2-E5AF-4EAD-8DD9-153674E0F233}" destId="{33D24CC4-2C92-4592-9B71-1F59CFD88562}" srcOrd="1" destOrd="0" presId="urn:microsoft.com/office/officeart/2005/8/layout/hierarchy2"/>
    <dgm:cxn modelId="{4E2D82B7-0226-48F1-A18B-E5E0480DFC7A}" type="presParOf" srcId="{33D24CC4-2C92-4592-9B71-1F59CFD88562}" destId="{F82FA82C-BFF2-4964-835B-5ADC0E295C37}" srcOrd="0" destOrd="0" presId="urn:microsoft.com/office/officeart/2005/8/layout/hierarchy2"/>
    <dgm:cxn modelId="{EB94069B-A6D7-4025-B712-5E662B88B432}" type="presParOf" srcId="{F82FA82C-BFF2-4964-835B-5ADC0E295C37}" destId="{5E0254DD-690B-4E94-B7AC-AFA951B80715}" srcOrd="0" destOrd="0" presId="urn:microsoft.com/office/officeart/2005/8/layout/hierarchy2"/>
    <dgm:cxn modelId="{9E5CB114-B156-4569-88EE-FD8F75DB0287}" type="presParOf" srcId="{33D24CC4-2C92-4592-9B71-1F59CFD88562}" destId="{74854187-100E-4576-BF8B-1469E964CAE7}" srcOrd="1" destOrd="0" presId="urn:microsoft.com/office/officeart/2005/8/layout/hierarchy2"/>
    <dgm:cxn modelId="{CA24B610-540A-4E37-B6F2-D8AF5AB44C4B}" type="presParOf" srcId="{74854187-100E-4576-BF8B-1469E964CAE7}" destId="{AA09CEAE-5F0B-400C-87AC-E88F717D6E13}" srcOrd="0" destOrd="0" presId="urn:microsoft.com/office/officeart/2005/8/layout/hierarchy2"/>
    <dgm:cxn modelId="{77FB8119-8EEB-4536-BAAC-D92F7C102EC9}" type="presParOf" srcId="{74854187-100E-4576-BF8B-1469E964CAE7}" destId="{6BA56FD5-2053-4ADF-BA06-20C756A305B7}" srcOrd="1" destOrd="0" presId="urn:microsoft.com/office/officeart/2005/8/layout/hierarchy2"/>
    <dgm:cxn modelId="{FC7F70A7-DDAE-4962-BA81-A22F46C1689D}" type="presParOf" srcId="{33D24CC4-2C92-4592-9B71-1F59CFD88562}" destId="{57073EEA-5BD9-417A-AE09-40A34425BC9D}" srcOrd="2" destOrd="0" presId="urn:microsoft.com/office/officeart/2005/8/layout/hierarchy2"/>
    <dgm:cxn modelId="{1228C428-BD81-44FD-9927-9824A3700759}" type="presParOf" srcId="{57073EEA-5BD9-417A-AE09-40A34425BC9D}" destId="{B63A8E78-C4A0-4256-8567-6A73645A1092}" srcOrd="0" destOrd="0" presId="urn:microsoft.com/office/officeart/2005/8/layout/hierarchy2"/>
    <dgm:cxn modelId="{039A477C-13CC-40A0-A2B0-B578FF7AFE46}" type="presParOf" srcId="{33D24CC4-2C92-4592-9B71-1F59CFD88562}" destId="{A61B5EA2-5E65-4AC0-9B30-0435461FD102}" srcOrd="3" destOrd="0" presId="urn:microsoft.com/office/officeart/2005/8/layout/hierarchy2"/>
    <dgm:cxn modelId="{D01F3F82-E1A5-402D-86E5-CC9766568D49}" type="presParOf" srcId="{A61B5EA2-5E65-4AC0-9B30-0435461FD102}" destId="{CB1EB0E9-A2A0-435C-8815-AFD89B1135E9}" srcOrd="0" destOrd="0" presId="urn:microsoft.com/office/officeart/2005/8/layout/hierarchy2"/>
    <dgm:cxn modelId="{18B0B37B-E200-4AED-8AE3-DDC909DAB02C}" type="presParOf" srcId="{A61B5EA2-5E65-4AC0-9B30-0435461FD102}" destId="{88A6F56F-0B15-485D-A975-CA14F5123724}" srcOrd="1" destOrd="0" presId="urn:microsoft.com/office/officeart/2005/8/layout/hierarchy2"/>
    <dgm:cxn modelId="{96F5A41C-46DC-4194-899D-59CEAB350FBC}" type="presParOf" srcId="{48C28954-15D8-4C3C-B6B7-9C1C9599AB3D}" destId="{1858EA54-D657-4474-BF35-527E35F1583E}" srcOrd="2" destOrd="0" presId="urn:microsoft.com/office/officeart/2005/8/layout/hierarchy2"/>
    <dgm:cxn modelId="{DBCB3350-7701-4B29-AC6B-E05D60202F6F}" type="presParOf" srcId="{1858EA54-D657-4474-BF35-527E35F1583E}" destId="{F7106B82-7561-46F6-A2D5-FF58F9A6BE43}" srcOrd="0" destOrd="0" presId="urn:microsoft.com/office/officeart/2005/8/layout/hierarchy2"/>
    <dgm:cxn modelId="{F741769B-2FEC-4C0C-ADD7-B883ED241FB2}" type="presParOf" srcId="{48C28954-15D8-4C3C-B6B7-9C1C9599AB3D}" destId="{6871369D-44A5-4C58-9F52-1BBAFF2BE160}" srcOrd="3" destOrd="0" presId="urn:microsoft.com/office/officeart/2005/8/layout/hierarchy2"/>
    <dgm:cxn modelId="{51A30D92-B638-4FFE-A23F-6178AEE2665D}" type="presParOf" srcId="{6871369D-44A5-4C58-9F52-1BBAFF2BE160}" destId="{FB649C67-F6B1-4257-B411-86F59A60055C}" srcOrd="0" destOrd="0" presId="urn:microsoft.com/office/officeart/2005/8/layout/hierarchy2"/>
    <dgm:cxn modelId="{E85C2A4C-3AAF-431D-BC4D-05B40A8CA296}" type="presParOf" srcId="{6871369D-44A5-4C58-9F52-1BBAFF2BE160}" destId="{E0FD2466-A589-40D4-BF5E-3106F17D23AA}" srcOrd="1" destOrd="0" presId="urn:microsoft.com/office/officeart/2005/8/layout/hierarchy2"/>
    <dgm:cxn modelId="{44A6F093-D462-4278-9C45-377766715FB1}" type="presParOf" srcId="{E0FD2466-A589-40D4-BF5E-3106F17D23AA}" destId="{AD8F2BAF-D740-4996-A31F-28C265900DEB}" srcOrd="0" destOrd="0" presId="urn:microsoft.com/office/officeart/2005/8/layout/hierarchy2"/>
    <dgm:cxn modelId="{CE1E5169-7C9B-4C6F-B36D-AF568B008024}" type="presParOf" srcId="{AD8F2BAF-D740-4996-A31F-28C265900DEB}" destId="{B5E2D8DB-F741-4FEE-96E4-36E5F25A19E6}" srcOrd="0" destOrd="0" presId="urn:microsoft.com/office/officeart/2005/8/layout/hierarchy2"/>
    <dgm:cxn modelId="{F40FE529-E734-437D-A39C-C828086C0A69}" type="presParOf" srcId="{E0FD2466-A589-40D4-BF5E-3106F17D23AA}" destId="{7EEB7B47-ABAE-40AE-9FCC-71F8CED80C52}" srcOrd="1" destOrd="0" presId="urn:microsoft.com/office/officeart/2005/8/layout/hierarchy2"/>
    <dgm:cxn modelId="{DCFAEB06-C9D8-49E8-9015-AB9794A43709}" type="presParOf" srcId="{7EEB7B47-ABAE-40AE-9FCC-71F8CED80C52}" destId="{907984A2-0AFD-4D64-AE6F-3CDE58FB62B5}" srcOrd="0" destOrd="0" presId="urn:microsoft.com/office/officeart/2005/8/layout/hierarchy2"/>
    <dgm:cxn modelId="{6BDBB6C7-09E0-4E0D-8197-3375CFCD3239}" type="presParOf" srcId="{7EEB7B47-ABAE-40AE-9FCC-71F8CED80C52}" destId="{887C2DBE-8AF7-4259-8A38-8CFF5C1427AF}" srcOrd="1" destOrd="0" presId="urn:microsoft.com/office/officeart/2005/8/layout/hierarchy2"/>
    <dgm:cxn modelId="{F4D5271E-EEE5-4869-8240-AB8F82C17333}" type="presParOf" srcId="{E0FD2466-A589-40D4-BF5E-3106F17D23AA}" destId="{381371B2-1124-466A-A594-56433223C59C}" srcOrd="2" destOrd="0" presId="urn:microsoft.com/office/officeart/2005/8/layout/hierarchy2"/>
    <dgm:cxn modelId="{1886CA26-1BF4-4C49-B7C7-F16905402B2C}" type="presParOf" srcId="{381371B2-1124-466A-A594-56433223C59C}" destId="{EAC0314F-077F-4081-BEE7-6546CD3C4067}" srcOrd="0" destOrd="0" presId="urn:microsoft.com/office/officeart/2005/8/layout/hierarchy2"/>
    <dgm:cxn modelId="{A4E20886-2A97-4625-90A3-DEEB6C83952C}" type="presParOf" srcId="{E0FD2466-A589-40D4-BF5E-3106F17D23AA}" destId="{1783E920-1462-45B1-A80D-E369AA3DC283}" srcOrd="3" destOrd="0" presId="urn:microsoft.com/office/officeart/2005/8/layout/hierarchy2"/>
    <dgm:cxn modelId="{385B1378-DF68-4106-872E-6E55B9F5F12C}" type="presParOf" srcId="{1783E920-1462-45B1-A80D-E369AA3DC283}" destId="{B73CBD24-BADE-4B4B-8ED3-0BC99935D04D}" srcOrd="0" destOrd="0" presId="urn:microsoft.com/office/officeart/2005/8/layout/hierarchy2"/>
    <dgm:cxn modelId="{18D7BFD1-66B3-4916-A6C3-E968D3D746DA}" type="presParOf" srcId="{1783E920-1462-45B1-A80D-E369AA3DC283}" destId="{614265A5-BC3A-4F96-A948-D5AF8305C7B0}" srcOrd="1" destOrd="0" presId="urn:microsoft.com/office/officeart/2005/8/layout/hierarchy2"/>
    <dgm:cxn modelId="{987B70D0-80A3-4285-86D2-A9D20A111FC4}" type="presParOf" srcId="{07AB2542-FEE5-476B-9F5E-37737B736128}" destId="{495953DA-5F73-4D2B-9681-36F7D67C1AB4}" srcOrd="2" destOrd="0" presId="urn:microsoft.com/office/officeart/2005/8/layout/hierarchy2"/>
    <dgm:cxn modelId="{02754B21-2EBC-4581-8FB3-C5ADAFC83CF8}" type="presParOf" srcId="{495953DA-5F73-4D2B-9681-36F7D67C1AB4}" destId="{E8108855-3D54-4C26-8E59-3A7C99ED3932}" srcOrd="0" destOrd="0" presId="urn:microsoft.com/office/officeart/2005/8/layout/hierarchy2"/>
    <dgm:cxn modelId="{A95493BE-6CD1-417E-A160-582151401E07}" type="presParOf" srcId="{07AB2542-FEE5-476B-9F5E-37737B736128}" destId="{332481CC-EC46-4169-B6C0-EE3A58F28DF1}" srcOrd="3" destOrd="0" presId="urn:microsoft.com/office/officeart/2005/8/layout/hierarchy2"/>
    <dgm:cxn modelId="{D83DEFBF-C6B0-41A0-95B9-57136EFDBB72}" type="presParOf" srcId="{332481CC-EC46-4169-B6C0-EE3A58F28DF1}" destId="{08F0F10E-A6F9-48F6-85A4-84D1BADEB35D}" srcOrd="0" destOrd="0" presId="urn:microsoft.com/office/officeart/2005/8/layout/hierarchy2"/>
    <dgm:cxn modelId="{6BA3A4D3-BBB5-4AA2-80FE-9667DB0C6226}" type="presParOf" srcId="{332481CC-EC46-4169-B6C0-EE3A58F28DF1}" destId="{AEF662E6-B5AA-4E47-BAA5-7123AC36C4C4}" srcOrd="1" destOrd="0" presId="urn:microsoft.com/office/officeart/2005/8/layout/hierarchy2"/>
    <dgm:cxn modelId="{A99B106F-1DD2-4338-A5C2-2EE6BFCBA356}" type="presParOf" srcId="{07AB2542-FEE5-476B-9F5E-37737B736128}" destId="{228B6095-9D99-4800-BC09-864D4C7C7C70}" srcOrd="4" destOrd="0" presId="urn:microsoft.com/office/officeart/2005/8/layout/hierarchy2"/>
    <dgm:cxn modelId="{259B5A11-9D42-4D01-9135-0E413E03CB74}" type="presParOf" srcId="{228B6095-9D99-4800-BC09-864D4C7C7C70}" destId="{529DE5FC-59F0-483A-A840-C214614810DE}" srcOrd="0" destOrd="0" presId="urn:microsoft.com/office/officeart/2005/8/layout/hierarchy2"/>
    <dgm:cxn modelId="{235CBA95-58DD-413F-B25D-7AFEDA9B716E}" type="presParOf" srcId="{07AB2542-FEE5-476B-9F5E-37737B736128}" destId="{87ADF947-5CA1-4F19-94E7-7CFBA0F9C49B}" srcOrd="5" destOrd="0" presId="urn:microsoft.com/office/officeart/2005/8/layout/hierarchy2"/>
    <dgm:cxn modelId="{8424F078-C588-42EB-9751-39048418A357}" type="presParOf" srcId="{87ADF947-5CA1-4F19-94E7-7CFBA0F9C49B}" destId="{8F196191-8264-4B0A-8C36-C2EE8AC6391D}" srcOrd="0" destOrd="0" presId="urn:microsoft.com/office/officeart/2005/8/layout/hierarchy2"/>
    <dgm:cxn modelId="{C6C88553-FB7F-4B9A-A7D3-198567940824}" type="presParOf" srcId="{87ADF947-5CA1-4F19-94E7-7CFBA0F9C49B}" destId="{5E4F831A-1812-4AF5-8597-42FA910959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B66AD-A330-4EB2-8FA4-821D0B4A47AB}">
      <dsp:nvSpPr>
        <dsp:cNvPr id="0" name=""/>
        <dsp:cNvSpPr/>
      </dsp:nvSpPr>
      <dsp:spPr>
        <a:xfrm>
          <a:off x="5016" y="3383428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常用数据类型</a:t>
          </a:r>
        </a:p>
      </dsp:txBody>
      <dsp:txXfrm>
        <a:off x="30087" y="3408499"/>
        <a:ext cx="1661817" cy="805837"/>
      </dsp:txXfrm>
    </dsp:sp>
    <dsp:sp modelId="{33993BDF-B258-4339-9177-E4974C8B9D5C}">
      <dsp:nvSpPr>
        <dsp:cNvPr id="0" name=""/>
        <dsp:cNvSpPr/>
      </dsp:nvSpPr>
      <dsp:spPr>
        <a:xfrm rot="18289469">
          <a:off x="1459800" y="3306696"/>
          <a:ext cx="1199136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199136" y="12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9390" y="3289251"/>
        <a:ext cx="59956" cy="59956"/>
      </dsp:txXfrm>
    </dsp:sp>
    <dsp:sp modelId="{D428A0AD-C095-42A1-936A-F46B5F6CDB43}">
      <dsp:nvSpPr>
        <dsp:cNvPr id="0" name=""/>
        <dsp:cNvSpPr/>
      </dsp:nvSpPr>
      <dsp:spPr>
        <a:xfrm>
          <a:off x="2401760" y="2399051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数值型</a:t>
          </a:r>
        </a:p>
      </dsp:txBody>
      <dsp:txXfrm>
        <a:off x="2426831" y="2424122"/>
        <a:ext cx="1661817" cy="805837"/>
      </dsp:txXfrm>
    </dsp:sp>
    <dsp:sp modelId="{23149170-E855-404E-BCA1-BB6A3CBCA6F0}">
      <dsp:nvSpPr>
        <dsp:cNvPr id="0" name=""/>
        <dsp:cNvSpPr/>
      </dsp:nvSpPr>
      <dsp:spPr>
        <a:xfrm rot="18289469">
          <a:off x="3856544" y="2322319"/>
          <a:ext cx="1199136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199136" y="12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4426134" y="2304874"/>
        <a:ext cx="59956" cy="59956"/>
      </dsp:txXfrm>
    </dsp:sp>
    <dsp:sp modelId="{23249F42-242C-4EA5-9EE2-FC9A0112C44B}">
      <dsp:nvSpPr>
        <dsp:cNvPr id="0" name=""/>
        <dsp:cNvSpPr/>
      </dsp:nvSpPr>
      <dsp:spPr>
        <a:xfrm>
          <a:off x="4798504" y="1414674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整数型</a:t>
          </a:r>
        </a:p>
      </dsp:txBody>
      <dsp:txXfrm>
        <a:off x="4823575" y="1439745"/>
        <a:ext cx="1661817" cy="805837"/>
      </dsp:txXfrm>
    </dsp:sp>
    <dsp:sp modelId="{F82FA82C-BFF2-4964-835B-5ADC0E295C37}">
      <dsp:nvSpPr>
        <dsp:cNvPr id="0" name=""/>
        <dsp:cNvSpPr/>
      </dsp:nvSpPr>
      <dsp:spPr>
        <a:xfrm rot="19457599">
          <a:off x="6431199" y="1584036"/>
          <a:ext cx="84331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843314" y="12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31773" y="1575487"/>
        <a:ext cx="42165" cy="42165"/>
      </dsp:txXfrm>
    </dsp:sp>
    <dsp:sp modelId="{AA09CEAE-5F0B-400C-87AC-E88F717D6E13}">
      <dsp:nvSpPr>
        <dsp:cNvPr id="0" name=""/>
        <dsp:cNvSpPr/>
      </dsp:nvSpPr>
      <dsp:spPr>
        <a:xfrm>
          <a:off x="7195248" y="922486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Integer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16</a:t>
          </a:r>
          <a:r>
            <a:rPr lang="zh-CN" altLang="en-US" sz="1400" kern="1200" dirty="0"/>
            <a:t>位</a:t>
          </a:r>
        </a:p>
      </dsp:txBody>
      <dsp:txXfrm>
        <a:off x="7220319" y="947557"/>
        <a:ext cx="1661817" cy="805837"/>
      </dsp:txXfrm>
    </dsp:sp>
    <dsp:sp modelId="{57073EEA-5BD9-417A-AE09-40A34425BC9D}">
      <dsp:nvSpPr>
        <dsp:cNvPr id="0" name=""/>
        <dsp:cNvSpPr/>
      </dsp:nvSpPr>
      <dsp:spPr>
        <a:xfrm rot="2142401">
          <a:off x="6431199" y="2076224"/>
          <a:ext cx="84331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843314" y="12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31773" y="2067676"/>
        <a:ext cx="42165" cy="42165"/>
      </dsp:txXfrm>
    </dsp:sp>
    <dsp:sp modelId="{CB1EB0E9-A2A0-435C-8815-AFD89B1135E9}">
      <dsp:nvSpPr>
        <dsp:cNvPr id="0" name=""/>
        <dsp:cNvSpPr/>
      </dsp:nvSpPr>
      <dsp:spPr>
        <a:xfrm>
          <a:off x="7195248" y="1906863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Long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32</a:t>
          </a:r>
          <a:r>
            <a:rPr lang="zh-CN" altLang="en-US" sz="1400" kern="1200" dirty="0"/>
            <a:t>位</a:t>
          </a:r>
        </a:p>
      </dsp:txBody>
      <dsp:txXfrm>
        <a:off x="7220319" y="1931934"/>
        <a:ext cx="1661817" cy="805837"/>
      </dsp:txXfrm>
    </dsp:sp>
    <dsp:sp modelId="{1858EA54-D657-4474-BF35-527E35F1583E}">
      <dsp:nvSpPr>
        <dsp:cNvPr id="0" name=""/>
        <dsp:cNvSpPr/>
      </dsp:nvSpPr>
      <dsp:spPr>
        <a:xfrm rot="3310531">
          <a:off x="3856544" y="3306696"/>
          <a:ext cx="1199136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199136" y="12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4426134" y="3289251"/>
        <a:ext cx="59956" cy="59956"/>
      </dsp:txXfrm>
    </dsp:sp>
    <dsp:sp modelId="{FB649C67-F6B1-4257-B411-86F59A60055C}">
      <dsp:nvSpPr>
        <dsp:cNvPr id="0" name=""/>
        <dsp:cNvSpPr/>
      </dsp:nvSpPr>
      <dsp:spPr>
        <a:xfrm>
          <a:off x="4798504" y="3383428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实数型</a:t>
          </a:r>
        </a:p>
      </dsp:txBody>
      <dsp:txXfrm>
        <a:off x="4823575" y="3408499"/>
        <a:ext cx="1661817" cy="805837"/>
      </dsp:txXfrm>
    </dsp:sp>
    <dsp:sp modelId="{AD8F2BAF-D740-4996-A31F-28C265900DEB}">
      <dsp:nvSpPr>
        <dsp:cNvPr id="0" name=""/>
        <dsp:cNvSpPr/>
      </dsp:nvSpPr>
      <dsp:spPr>
        <a:xfrm rot="19457599">
          <a:off x="6431199" y="3552790"/>
          <a:ext cx="84331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843314" y="12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31773" y="3544241"/>
        <a:ext cx="42165" cy="42165"/>
      </dsp:txXfrm>
    </dsp:sp>
    <dsp:sp modelId="{907984A2-0AFD-4D64-AE6F-3CDE58FB62B5}">
      <dsp:nvSpPr>
        <dsp:cNvPr id="0" name=""/>
        <dsp:cNvSpPr/>
      </dsp:nvSpPr>
      <dsp:spPr>
        <a:xfrm>
          <a:off x="7195248" y="2891240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Single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16</a:t>
          </a:r>
          <a:r>
            <a:rPr lang="zh-CN" altLang="en-US" sz="1400" kern="1200" dirty="0"/>
            <a:t>位</a:t>
          </a:r>
        </a:p>
      </dsp:txBody>
      <dsp:txXfrm>
        <a:off x="7220319" y="2916311"/>
        <a:ext cx="1661817" cy="805837"/>
      </dsp:txXfrm>
    </dsp:sp>
    <dsp:sp modelId="{381371B2-1124-466A-A594-56433223C59C}">
      <dsp:nvSpPr>
        <dsp:cNvPr id="0" name=""/>
        <dsp:cNvSpPr/>
      </dsp:nvSpPr>
      <dsp:spPr>
        <a:xfrm rot="2142401">
          <a:off x="6431199" y="4044978"/>
          <a:ext cx="843314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843314" y="12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31773" y="4036430"/>
        <a:ext cx="42165" cy="42165"/>
      </dsp:txXfrm>
    </dsp:sp>
    <dsp:sp modelId="{B73CBD24-BADE-4B4B-8ED3-0BC99935D04D}">
      <dsp:nvSpPr>
        <dsp:cNvPr id="0" name=""/>
        <dsp:cNvSpPr/>
      </dsp:nvSpPr>
      <dsp:spPr>
        <a:xfrm>
          <a:off x="7195248" y="3875617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Double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32</a:t>
          </a:r>
          <a:r>
            <a:rPr lang="zh-CN" altLang="en-US" sz="1400" kern="1200" dirty="0"/>
            <a:t>位</a:t>
          </a:r>
        </a:p>
      </dsp:txBody>
      <dsp:txXfrm>
        <a:off x="7220319" y="3900688"/>
        <a:ext cx="1661817" cy="805837"/>
      </dsp:txXfrm>
    </dsp:sp>
    <dsp:sp modelId="{495953DA-5F73-4D2B-9681-36F7D67C1AB4}">
      <dsp:nvSpPr>
        <dsp:cNvPr id="0" name=""/>
        <dsp:cNvSpPr/>
      </dsp:nvSpPr>
      <dsp:spPr>
        <a:xfrm>
          <a:off x="1716976" y="3798884"/>
          <a:ext cx="684783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684783" y="12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42248" y="3794299"/>
        <a:ext cx="34239" cy="34239"/>
      </dsp:txXfrm>
    </dsp:sp>
    <dsp:sp modelId="{08F0F10E-A6F9-48F6-85A4-84D1BADEB35D}">
      <dsp:nvSpPr>
        <dsp:cNvPr id="0" name=""/>
        <dsp:cNvSpPr/>
      </dsp:nvSpPr>
      <dsp:spPr>
        <a:xfrm>
          <a:off x="2401760" y="3383428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字符串型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String</a:t>
          </a:r>
          <a:endParaRPr lang="zh-CN" altLang="en-US" sz="2400" kern="1200" dirty="0"/>
        </a:p>
      </dsp:txBody>
      <dsp:txXfrm>
        <a:off x="2426831" y="3408499"/>
        <a:ext cx="1661817" cy="805837"/>
      </dsp:txXfrm>
    </dsp:sp>
    <dsp:sp modelId="{228B6095-9D99-4800-BC09-864D4C7C7C70}">
      <dsp:nvSpPr>
        <dsp:cNvPr id="0" name=""/>
        <dsp:cNvSpPr/>
      </dsp:nvSpPr>
      <dsp:spPr>
        <a:xfrm rot="3310531">
          <a:off x="1459800" y="4291073"/>
          <a:ext cx="1199136" cy="25068"/>
        </a:xfrm>
        <a:custGeom>
          <a:avLst/>
          <a:gdLst/>
          <a:ahLst/>
          <a:cxnLst/>
          <a:rect l="0" t="0" r="0" b="0"/>
          <a:pathLst>
            <a:path>
              <a:moveTo>
                <a:pt x="0" y="12534"/>
              </a:moveTo>
              <a:lnTo>
                <a:pt x="1199136" y="12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029390" y="4273628"/>
        <a:ext cx="59956" cy="59956"/>
      </dsp:txXfrm>
    </dsp:sp>
    <dsp:sp modelId="{8F196191-8264-4B0A-8C36-C2EE8AC6391D}">
      <dsp:nvSpPr>
        <dsp:cNvPr id="0" name=""/>
        <dsp:cNvSpPr/>
      </dsp:nvSpPr>
      <dsp:spPr>
        <a:xfrm>
          <a:off x="2401760" y="4367805"/>
          <a:ext cx="1711959" cy="855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逻辑型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Boolean</a:t>
          </a:r>
          <a:endParaRPr lang="zh-CN" altLang="en-US" sz="2400" kern="1200" dirty="0"/>
        </a:p>
      </dsp:txBody>
      <dsp:txXfrm>
        <a:off x="2426831" y="4392876"/>
        <a:ext cx="1661817" cy="805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B640-A76E-4C91-8CEB-3731B9DACC60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3CC9-8DD5-473E-907F-FCA2B794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3CC9-8DD5-473E-907F-FCA2B7947B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3CC9-8DD5-473E-907F-FCA2B7947B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0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DB68-F98E-4ED9-A6D4-6E96B667DB3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2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A332-B0CB-4198-B97C-C838886A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AC07-8EF4-4603-B3C7-55433F131D83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C753-683E-47E4-9AC8-ABE05189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E114-406C-43A5-A23F-715A88F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48568-798D-4374-9A00-7488B7B466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91B1-0CD8-4225-92F2-93199524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E127A-F9DE-446D-93FD-6548534DB8BB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1E4E-27C1-4FEC-945D-9C76908A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1AB5-1048-494F-A6F0-ADA15C6F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38A4-FC3B-49A6-B73D-BDC49EC86B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3BFB-4E69-4AAD-899A-B2EC0C45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A2F9C-6815-4ED8-B752-98D3284C6340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9F95-E482-49E7-AC44-ECB9263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02FE-2B9F-4EFE-B320-BC30D9FF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5F651-E096-4167-9C1A-438A3BE23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3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8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2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3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15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01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57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0A13-69D6-457E-8AAB-7F82FC4F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B6EA-E24A-4A0C-B6D3-38F1263DF89D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A97B-4043-46BA-92FE-F5625B5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0707-20FF-4D05-936C-9D6C4522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9AEC7-D680-496E-ABEE-A81144D79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82387" y="330074"/>
            <a:ext cx="124326" cy="13956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40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9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70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05518"/>
            <a:ext cx="10515600" cy="2851208"/>
          </a:xfrm>
        </p:spPr>
        <p:txBody>
          <a:bodyPr anchor="b">
            <a:normAutofit/>
          </a:bodyPr>
          <a:lstStyle>
            <a:lvl1pPr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31A9-3654-46ED-B6F9-77C8F3BE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FE94-2BCE-4E53-A04B-711F65EE9A9E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9815-B515-42A8-8A3C-C6F8C936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D28D-6830-473A-B247-AFB089C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3A3B-7071-4B02-B904-5A8E0D91D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88502E-CD9D-4702-AFA0-1948FDD1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55269-AD87-4369-8C22-C6FD87EF7F1D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FDEA47-0EA4-4228-BB35-B104CC31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3C227-0798-4668-BDF5-30EF2BD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FBCD4-317A-48F0-AB1C-618B1C1A9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C1192AB-B84C-4E1F-82DC-1DAD9452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CD34-4296-4485-B1AA-59D3F27D9B3B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CD2270-E165-4CF6-9424-ADC01027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6A08FE-361E-438D-BE47-83E87EF3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1404-FF62-4BC8-AC99-E1348996F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BC5B0DC-4938-40CB-B70A-98F9ED1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F21CB-D6BC-4993-8614-68494BB58457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FE1718-E103-4FF1-BBC4-2D7052CF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AE673D-829A-4FFC-8E8C-9218AD8A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2FB6-BC5A-4462-B7E5-CB288F2AA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11AB17-4B54-40E3-A5EC-B1E8052A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32CF-97CB-44D6-BCA2-F538C665687C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EC16F93-EA47-4A05-96C9-E24BCACE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915882-F749-46CF-BFED-2464F562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7FC9E-DCCB-44EB-9893-B39BA2096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02CEE2-AF45-4CCA-AEAD-F0B650D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7E79-1D01-48A5-97B5-3B835660CBFC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A1901D-94FF-48CE-8562-2E3FA4D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50FDA-CB20-4E04-A9EA-AF641C5F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E57E6-2EF1-4BE7-BBBA-EA5641BAF9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ED53A5-34E8-49A7-B671-1C42748C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20C9F-5932-42A5-9F71-58A48F1F7BF6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D557D0-DEDF-4CF8-BEED-6F25E4AB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1CE993-56B8-4AD3-A0CC-4DEC5E84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98505-64DE-44A2-9FDA-E4355305F3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640202B-0F54-4096-A592-54B8ABC638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00270E4-1444-40E8-AC20-B5E51CBF1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3FAE-1995-413C-B738-52E97CBC4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202E1-24DD-42A0-A583-8B79A2E91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F20B-EB41-4A80-B95B-305192EF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6347995"/>
            <a:ext cx="12192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153400" y="6356350"/>
            <a:ext cx="40386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Adobe Garamond Pro Bold" panose="02020702060506020403" pitchFamily="18" charset="0"/>
                <a:ea typeface="方正粗黑宋简体" panose="02000000000000000000" pitchFamily="2" charset="-122"/>
              </a:rPr>
              <a:t>算法复习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981CF1-B495-4CFB-B9E3-7AC297D0C7A4}" type="datetimeFigureOut">
              <a:rPr lang="zh-CN" altLang="en-US"/>
              <a:pPr>
                <a:defRPr/>
              </a:pPr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8DD07D-6D89-4A81-9136-7027B795E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662DA311-ABC3-384D-8E8F-D23070B157EB}"/>
              </a:ext>
            </a:extLst>
          </p:cNvPr>
          <p:cNvCxnSpPr/>
          <p:nvPr userDrawn="1"/>
        </p:nvCxnSpPr>
        <p:spPr>
          <a:xfrm>
            <a:off x="0" y="6347995"/>
            <a:ext cx="12192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一、算法与算法的描述（回顾）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二、数据类型、表达式和赋值语句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三、算法的基本结构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2731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679A-1405-4950-A90C-C0A4FE16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5.</a:t>
            </a:r>
            <a:r>
              <a:rPr lang="zh-CN" altLang="en-US" sz="4000" dirty="0"/>
              <a:t> 流程图符号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CD0A-8257-449D-A9DC-688712B8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①处理框</a:t>
            </a:r>
            <a:endParaRPr lang="en-US" altLang="zh-CN" sz="2800" dirty="0"/>
          </a:p>
          <a:p>
            <a:pPr eaLnBrk="1" hangingPunct="1">
              <a:lnSpc>
                <a:spcPct val="200000"/>
              </a:lnSpc>
            </a:pPr>
            <a:endParaRPr lang="zh-CN" altLang="en-US" sz="2800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12BF9B90-7581-477C-8DA4-2FB1F6204740}"/>
              </a:ext>
            </a:extLst>
          </p:cNvPr>
          <p:cNvSpPr/>
          <p:nvPr/>
        </p:nvSpPr>
        <p:spPr>
          <a:xfrm>
            <a:off x="3172584" y="3314103"/>
            <a:ext cx="3038764" cy="548770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赋值语句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00E3C2-0ED2-43BC-B62A-67924564DAA0}"/>
              </a:ext>
            </a:extLst>
          </p:cNvPr>
          <p:cNvCxnSpPr/>
          <p:nvPr/>
        </p:nvCxnSpPr>
        <p:spPr>
          <a:xfrm>
            <a:off x="4641160" y="2417382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350896-051A-4A54-AF98-9F8F0AD7D3F6}"/>
              </a:ext>
            </a:extLst>
          </p:cNvPr>
          <p:cNvCxnSpPr/>
          <p:nvPr/>
        </p:nvCxnSpPr>
        <p:spPr>
          <a:xfrm>
            <a:off x="4641160" y="3862873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2BF9B90-7581-477C-8DA4-2FB1F6204740}"/>
              </a:ext>
            </a:extLst>
          </p:cNvPr>
          <p:cNvSpPr/>
          <p:nvPr/>
        </p:nvSpPr>
        <p:spPr>
          <a:xfrm>
            <a:off x="8191151" y="3300215"/>
            <a:ext cx="3038764" cy="548770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S=2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00E3C2-0ED2-43BC-B62A-67924564DAA0}"/>
              </a:ext>
            </a:extLst>
          </p:cNvPr>
          <p:cNvCxnSpPr/>
          <p:nvPr/>
        </p:nvCxnSpPr>
        <p:spPr>
          <a:xfrm>
            <a:off x="9659727" y="2403494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350896-051A-4A54-AF98-9F8F0AD7D3F6}"/>
              </a:ext>
            </a:extLst>
          </p:cNvPr>
          <p:cNvCxnSpPr/>
          <p:nvPr/>
        </p:nvCxnSpPr>
        <p:spPr>
          <a:xfrm>
            <a:off x="9659727" y="3848985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文本框 12"/>
          <p:cNvSpPr txBox="1"/>
          <p:nvPr/>
        </p:nvSpPr>
        <p:spPr>
          <a:xfrm>
            <a:off x="3053375" y="1907363"/>
            <a:ext cx="31579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格式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31546" y="1847796"/>
            <a:ext cx="31579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8251573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679A-1405-4950-A90C-C0A4FE16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5. </a:t>
            </a:r>
            <a:r>
              <a:rPr lang="zh-CN" altLang="en-US" sz="4000" dirty="0"/>
              <a:t>流程图符号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CD0A-8257-449D-A9DC-688712B8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②输入、输出框</a:t>
            </a:r>
            <a:endParaRPr lang="en-US" altLang="zh-CN" sz="2800" dirty="0"/>
          </a:p>
          <a:p>
            <a:pPr eaLnBrk="1" hangingPunct="1">
              <a:lnSpc>
                <a:spcPct val="200000"/>
              </a:lnSpc>
            </a:pPr>
            <a:endParaRPr lang="zh-CN" altLang="en-US" sz="28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00E3C2-0ED2-43BC-B62A-67924564DAA0}"/>
              </a:ext>
            </a:extLst>
          </p:cNvPr>
          <p:cNvCxnSpPr/>
          <p:nvPr/>
        </p:nvCxnSpPr>
        <p:spPr>
          <a:xfrm>
            <a:off x="5557110" y="2436071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350896-051A-4A54-AF98-9F8F0AD7D3F6}"/>
              </a:ext>
            </a:extLst>
          </p:cNvPr>
          <p:cNvCxnSpPr/>
          <p:nvPr/>
        </p:nvCxnSpPr>
        <p:spPr>
          <a:xfrm>
            <a:off x="5557110" y="3881562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F9A0C470-1C40-49A0-97AB-CEA7494AC4C0}"/>
              </a:ext>
            </a:extLst>
          </p:cNvPr>
          <p:cNvSpPr/>
          <p:nvPr/>
        </p:nvSpPr>
        <p:spPr>
          <a:xfrm>
            <a:off x="3612867" y="3332792"/>
            <a:ext cx="3796148" cy="548770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输入（输出）语句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55856" y="1656943"/>
            <a:ext cx="31579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格式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54898" y="1648534"/>
            <a:ext cx="31579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400E3C2-0ED2-43BC-B62A-67924564DAA0}"/>
              </a:ext>
            </a:extLst>
          </p:cNvPr>
          <p:cNvCxnSpPr/>
          <p:nvPr/>
        </p:nvCxnSpPr>
        <p:spPr>
          <a:xfrm>
            <a:off x="10233885" y="2476917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350896-051A-4A54-AF98-9F8F0AD7D3F6}"/>
              </a:ext>
            </a:extLst>
          </p:cNvPr>
          <p:cNvCxnSpPr/>
          <p:nvPr/>
        </p:nvCxnSpPr>
        <p:spPr>
          <a:xfrm>
            <a:off x="10233885" y="3922408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流程图: 数据 13">
            <a:extLst>
              <a:ext uri="{FF2B5EF4-FFF2-40B4-BE49-F238E27FC236}">
                <a16:creationId xmlns:a16="http://schemas.microsoft.com/office/drawing/2014/main" id="{F9A0C470-1C40-49A0-97AB-CEA7494AC4C0}"/>
              </a:ext>
            </a:extLst>
          </p:cNvPr>
          <p:cNvSpPr/>
          <p:nvPr/>
        </p:nvSpPr>
        <p:spPr>
          <a:xfrm>
            <a:off x="8289642" y="3373638"/>
            <a:ext cx="3796148" cy="548770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输入（输出）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037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679A-1405-4950-A90C-C0A4FE16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5. </a:t>
            </a:r>
            <a:r>
              <a:rPr lang="zh-CN" altLang="en-US" sz="4000" dirty="0"/>
              <a:t>流程图符号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CD0A-8257-449D-A9DC-688712B8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③</a:t>
            </a:r>
            <a:r>
              <a:rPr lang="zh-CN" altLang="en-US" sz="2800" dirty="0">
                <a:solidFill>
                  <a:schemeClr val="tx1"/>
                </a:solidFill>
              </a:rPr>
              <a:t>判断框</a:t>
            </a:r>
          </a:p>
          <a:p>
            <a:pPr eaLnBrk="1" hangingPunct="1">
              <a:lnSpc>
                <a:spcPct val="200000"/>
              </a:lnSpc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0772" t="20625" r="44857" b="24759"/>
          <a:stretch/>
        </p:blipFill>
        <p:spPr>
          <a:xfrm>
            <a:off x="2407077" y="1580002"/>
            <a:ext cx="4472025" cy="39952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l="60485" t="22212" r="5144" b="23172"/>
          <a:stretch/>
        </p:blipFill>
        <p:spPr>
          <a:xfrm>
            <a:off x="7358905" y="1580001"/>
            <a:ext cx="4472025" cy="39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73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679A-1405-4950-A90C-C0A4FE16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5. </a:t>
            </a:r>
            <a:r>
              <a:rPr lang="zh-CN" altLang="en-US" sz="4000" dirty="0"/>
              <a:t>流程图符号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CD0A-8257-449D-A9DC-688712B8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④开始、结束符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⑤流程线</a:t>
            </a:r>
            <a:endParaRPr lang="en-US" altLang="zh-CN" sz="28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⑥连接框</a:t>
            </a:r>
            <a:endParaRPr lang="en-US" altLang="zh-CN" sz="2800" dirty="0"/>
          </a:p>
          <a:p>
            <a:pPr eaLnBrk="1" hangingPunct="1">
              <a:lnSpc>
                <a:spcPct val="200000"/>
              </a:lnSpc>
            </a:pPr>
            <a:endParaRPr lang="en-US" altLang="zh-CN" sz="2800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F11B2B5-198F-4350-AC7B-D708D28A5697}"/>
              </a:ext>
            </a:extLst>
          </p:cNvPr>
          <p:cNvSpPr/>
          <p:nvPr/>
        </p:nvSpPr>
        <p:spPr>
          <a:xfrm>
            <a:off x="6559552" y="4367914"/>
            <a:ext cx="212436" cy="21243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28595DBA-7B17-4145-BDA5-7FD1E47A78BE}"/>
              </a:ext>
            </a:extLst>
          </p:cNvPr>
          <p:cNvSpPr/>
          <p:nvPr/>
        </p:nvSpPr>
        <p:spPr>
          <a:xfrm>
            <a:off x="4495439" y="2028777"/>
            <a:ext cx="2382982" cy="54877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开始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EBF36F-A98B-4736-A48F-844781FEAB7D}"/>
              </a:ext>
            </a:extLst>
          </p:cNvPr>
          <p:cNvCxnSpPr/>
          <p:nvPr/>
        </p:nvCxnSpPr>
        <p:spPr>
          <a:xfrm>
            <a:off x="5686930" y="2577547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1737F844-9C26-4451-A890-BF356B9BE9B6}"/>
              </a:ext>
            </a:extLst>
          </p:cNvPr>
          <p:cNvSpPr/>
          <p:nvPr/>
        </p:nvSpPr>
        <p:spPr>
          <a:xfrm>
            <a:off x="7523770" y="2755536"/>
            <a:ext cx="2382982" cy="54877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结束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5217EE-698E-40FA-BE4D-216892E7479D}"/>
              </a:ext>
            </a:extLst>
          </p:cNvPr>
          <p:cNvCxnSpPr/>
          <p:nvPr/>
        </p:nvCxnSpPr>
        <p:spPr>
          <a:xfrm>
            <a:off x="8715261" y="1858815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4183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5376-7952-495C-886E-BA8CB2B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D043D12-14CB-4A1F-9159-6001F199FBA3}"/>
              </a:ext>
            </a:extLst>
          </p:cNvPr>
          <p:cNvSpPr txBox="1">
            <a:spLocks/>
          </p:cNvSpPr>
          <p:nvPr/>
        </p:nvSpPr>
        <p:spPr bwMode="auto">
          <a:xfrm>
            <a:off x="2047875" y="907509"/>
            <a:ext cx="11515725" cy="49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346075" indent="-34290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547688" indent="-547688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i="1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822325" indent="-8223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096963" indent="-1096963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设计一个程序，输入任一整数，输出它的绝对值。要求：用</a:t>
            </a:r>
            <a:r>
              <a:rPr lang="zh-CN" altLang="en-US" dirty="0">
                <a:solidFill>
                  <a:srgbClr val="FF0000"/>
                </a:solidFill>
              </a:rPr>
              <a:t>流程图描述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375" t="25132" r="44502" b="8185"/>
          <a:stretch/>
        </p:blipFill>
        <p:spPr>
          <a:xfrm>
            <a:off x="342900" y="1690688"/>
            <a:ext cx="5759450" cy="422365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/>
          <a:srcRect l="57816" t="20897" r="8558" b="7726"/>
          <a:stretch/>
        </p:blipFill>
        <p:spPr>
          <a:xfrm>
            <a:off x="7040790" y="1399201"/>
            <a:ext cx="3788228" cy="45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F7E9B-0057-414A-8E64-34E734F6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二、数据类型、表达式和赋值语句</a:t>
            </a:r>
          </a:p>
        </p:txBody>
      </p:sp>
    </p:spTree>
    <p:extLst>
      <p:ext uri="{BB962C8B-B14F-4D97-AF65-F5344CB8AC3E}">
        <p14:creationId xmlns:p14="http://schemas.microsoft.com/office/powerpoint/2010/main" val="347003328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二、数据类型、表达式和赋值语句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1.</a:t>
            </a:r>
            <a:r>
              <a:rPr lang="zh-CN" altLang="en-US" sz="3200" dirty="0"/>
              <a:t>数据类型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2.</a:t>
            </a:r>
            <a:r>
              <a:rPr lang="zh-CN" altLang="en-US" sz="3200" dirty="0"/>
              <a:t>变量与常量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3.</a:t>
            </a:r>
            <a:r>
              <a:rPr lang="zh-CN" altLang="en-US" sz="3200" dirty="0"/>
              <a:t>常用函数、运算符与表达式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4.</a:t>
            </a:r>
            <a:r>
              <a:rPr lang="zh-CN" altLang="en-US" sz="3200" dirty="0"/>
              <a:t>赋值语句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5700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489F8-B95E-408F-ACB8-914975B1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1.</a:t>
            </a:r>
            <a:r>
              <a:rPr lang="zh-CN" altLang="en-US" sz="4000" dirty="0"/>
              <a:t>数据类型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98858220"/>
              </p:ext>
            </p:extLst>
          </p:nvPr>
        </p:nvGraphicFramePr>
        <p:xfrm>
          <a:off x="657225" y="0"/>
          <a:ext cx="8912225" cy="614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标注 5"/>
          <p:cNvSpPr/>
          <p:nvPr/>
        </p:nvSpPr>
        <p:spPr>
          <a:xfrm>
            <a:off x="9734550" y="962025"/>
            <a:ext cx="2390775" cy="660400"/>
          </a:xfrm>
          <a:prstGeom prst="wedgeRectCallout">
            <a:avLst>
              <a:gd name="adj1" fmla="val -56580"/>
              <a:gd name="adj2" fmla="val -211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范围</a:t>
            </a:r>
            <a:r>
              <a:rPr lang="en-US" altLang="zh-CN" sz="2000" dirty="0"/>
              <a:t>-32768~32767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3475" y="5581149"/>
            <a:ext cx="1009650" cy="36933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-12587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33725" y="5581149"/>
            <a:ext cx="1276350" cy="36933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“123654”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2800" y="5581149"/>
            <a:ext cx="714375" cy="36933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53350" y="5571624"/>
            <a:ext cx="1438275" cy="36933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“False”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11070"/>
              </p:ext>
            </p:extLst>
          </p:nvPr>
        </p:nvGraphicFramePr>
        <p:xfrm>
          <a:off x="3689350" y="22898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71099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7622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92745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633907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240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14147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9918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83390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997429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638094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75616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63914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8286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7788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4679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9475270"/>
                    </a:ext>
                  </a:extLst>
                </a:gridCol>
              </a:tblGrid>
              <a:tr h="33922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70017"/>
                  </a:ext>
                </a:extLst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3934814" y="508248"/>
            <a:ext cx="89941" cy="38409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89843" y="960607"/>
            <a:ext cx="7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符号</a:t>
            </a:r>
          </a:p>
        </p:txBody>
      </p:sp>
      <p:sp>
        <p:nvSpPr>
          <p:cNvPr id="14" name="左大括号 13"/>
          <p:cNvSpPr/>
          <p:nvPr/>
        </p:nvSpPr>
        <p:spPr>
          <a:xfrm rot="16200000">
            <a:off x="7849831" y="-2796443"/>
            <a:ext cx="234673" cy="6955436"/>
          </a:xfrm>
          <a:prstGeom prst="leftBrace">
            <a:avLst>
              <a:gd name="adj1" fmla="val 8333"/>
              <a:gd name="adj2" fmla="val 493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03541" y="707678"/>
            <a:ext cx="7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数值</a:t>
            </a:r>
          </a:p>
        </p:txBody>
      </p:sp>
    </p:spTree>
    <p:extLst>
      <p:ext uri="{BB962C8B-B14F-4D97-AF65-F5344CB8AC3E}">
        <p14:creationId xmlns:p14="http://schemas.microsoft.com/office/powerpoint/2010/main" val="21126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6B66AD-A330-4EB2-8FA4-821D0B4A4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A6B66AD-A330-4EB2-8FA4-821D0B4A4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993BDF-B258-4339-9177-E4974C8B9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3993BDF-B258-4339-9177-E4974C8B9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28A0AD-C095-42A1-936A-F46B5F6CD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D428A0AD-C095-42A1-936A-F46B5F6CD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149170-E855-404E-BCA1-BB6A3CBCA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3149170-E855-404E-BCA1-BB6A3CBCA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249F42-242C-4EA5-9EE2-FC9A0112C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23249F42-242C-4EA5-9EE2-FC9A0112C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2FA82C-BFF2-4964-835B-5ADC0E295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82FA82C-BFF2-4964-835B-5ADC0E295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09CEAE-5F0B-400C-87AC-E88F717D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A09CEAE-5F0B-400C-87AC-E88F717D6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73EEA-5BD9-417A-AE09-40A34425B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57073EEA-5BD9-417A-AE09-40A34425B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1EB0E9-A2A0-435C-8815-AFD89B113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CB1EB0E9-A2A0-435C-8815-AFD89B113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58EA54-D657-4474-BF35-527E35F15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1858EA54-D657-4474-BF35-527E35F15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649C67-F6B1-4257-B411-86F59A600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FB649C67-F6B1-4257-B411-86F59A600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8F2BAF-D740-4996-A31F-28C265900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AD8F2BAF-D740-4996-A31F-28C265900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7984A2-0AFD-4D64-AE6F-3CDE58FB6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907984A2-0AFD-4D64-AE6F-3CDE58FB6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371B2-1124-466A-A594-56433223C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381371B2-1124-466A-A594-56433223C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3CBD24-BADE-4B4B-8ED3-0BC99935D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graphicEl>
                                              <a:dgm id="{B73CBD24-BADE-4B4B-8ED3-0BC99935D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5953DA-5F73-4D2B-9681-36F7D67C1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graphicEl>
                                              <a:dgm id="{495953DA-5F73-4D2B-9681-36F7D67C1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F0F10E-A6F9-48F6-85A4-84D1BADEB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graphicEl>
                                              <a:dgm id="{08F0F10E-A6F9-48F6-85A4-84D1BADEB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8B6095-9D99-4800-BC09-864D4C7C7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graphicEl>
                                              <a:dgm id="{228B6095-9D99-4800-BC09-864D4C7C7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196191-8264-4B0A-8C36-C2EE8AC63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graphicEl>
                                              <a:dgm id="{8F196191-8264-4B0A-8C36-C2EE8AC639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  <p:bldP spid="7" grpId="0" animBg="1"/>
      <p:bldP spid="8" grpId="0" animBg="1"/>
      <p:bldP spid="9" grpId="0" animBg="1"/>
      <p:bldP spid="10" grpId="0" animBg="1"/>
      <p:bldP spid="13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38D34-91AA-405B-B053-61A1616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2.</a:t>
            </a:r>
            <a:r>
              <a:rPr lang="zh-CN" altLang="en-US" sz="4000" dirty="0"/>
              <a:t>常量与变量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8EDF7-EBF5-406C-BA38-BA5F4730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5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常量：在程序运行过程中，其值始终保持不变的量。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变量：在程序运行过程中，其值可以发生变化的量。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变量命名规则：只能由字母、数字和下划线组成；第一个字符必须是字母；不能使用</a:t>
            </a:r>
            <a:r>
              <a:rPr lang="en-US" altLang="zh-CN" dirty="0"/>
              <a:t>VB</a:t>
            </a:r>
            <a:r>
              <a:rPr lang="zh-CN" altLang="en-US" dirty="0"/>
              <a:t>保留字符串，如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等；不区分字母大小写。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变量的实质</a:t>
            </a:r>
            <a:r>
              <a:rPr lang="en-US" altLang="zh-CN" dirty="0"/>
              <a:t>——</a:t>
            </a:r>
            <a:r>
              <a:rPr lang="zh-CN" altLang="en-US" dirty="0"/>
              <a:t>存储单元。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变量使用规律：①先赋值后调用其值；②变量的值可反复调用；③重新赋值后新值覆盖旧值。（取之不尽，一冲即无）</a:t>
            </a:r>
          </a:p>
        </p:txBody>
      </p:sp>
    </p:spTree>
    <p:extLst>
      <p:ext uri="{BB962C8B-B14F-4D97-AF65-F5344CB8AC3E}">
        <p14:creationId xmlns:p14="http://schemas.microsoft.com/office/powerpoint/2010/main" val="9693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1731-1964-4CA5-81FA-034C721C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3.</a:t>
            </a:r>
            <a:r>
              <a:rPr lang="zh-CN" altLang="en-US" sz="4000" dirty="0"/>
              <a:t>函数、运算符与表达式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1462D-498B-4100-B600-44922037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函数：程序设计语言提供的，能直接使用的一些小程序。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运算符：有算术运算符、字符串运算符、关系运算符和逻辑运算符四种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  [</a:t>
            </a:r>
            <a:r>
              <a:rPr lang="zh-CN" altLang="en-US" dirty="0">
                <a:solidFill>
                  <a:srgbClr val="FF0000"/>
                </a:solidFill>
              </a:rPr>
              <a:t>运算级别参考附图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369" r="5491"/>
          <a:stretch/>
        </p:blipFill>
        <p:spPr>
          <a:xfrm>
            <a:off x="0" y="-1"/>
            <a:ext cx="12119764" cy="67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F7E9B-0057-414A-8E64-34E734F6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569422"/>
            <a:ext cx="10515600" cy="285120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一、算法与算法的描述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38D34-91AA-405B-B053-61A1616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3.</a:t>
            </a:r>
            <a:r>
              <a:rPr lang="zh-CN" altLang="en-US" sz="4000" dirty="0"/>
              <a:t>函数、运算符与表达式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8EDF7-EBF5-406C-BA38-BA5F4730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50" y="1828800"/>
            <a:ext cx="10515600" cy="27291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表达式：</a:t>
            </a:r>
            <a:r>
              <a:rPr lang="zh-CN" altLang="zh-CN" b="1" dirty="0"/>
              <a:t>算术表达式、关系表达式和逻辑表达式</a:t>
            </a:r>
            <a:endParaRPr lang="en-US" altLang="zh-CN" b="1" dirty="0"/>
          </a:p>
          <a:p>
            <a:pPr marL="460375" lvl="1" indent="-457200">
              <a:lnSpc>
                <a:spcPct val="150000"/>
              </a:lnSpc>
              <a:buFontTx/>
              <a:buAutoNum type="circleNumDbPlain"/>
            </a:pPr>
            <a:r>
              <a:rPr lang="zh-CN" altLang="zh-CN" dirty="0"/>
              <a:t>算术表达式用算术运算符连接</a:t>
            </a:r>
            <a:r>
              <a:rPr lang="zh-CN" altLang="zh-CN" dirty="0">
                <a:solidFill>
                  <a:srgbClr val="FF0000"/>
                </a:solidFill>
              </a:rPr>
              <a:t>常量、变量和函数</a:t>
            </a:r>
            <a:r>
              <a:rPr lang="zh-CN" altLang="zh-CN" dirty="0"/>
              <a:t>，计算结果是数值；</a:t>
            </a:r>
          </a:p>
          <a:p>
            <a:pPr marL="460375" lvl="1" indent="-457200">
              <a:lnSpc>
                <a:spcPct val="150000"/>
              </a:lnSpc>
              <a:buFontTx/>
              <a:buAutoNum type="circleNumDbPlain"/>
            </a:pPr>
            <a:r>
              <a:rPr lang="zh-CN" altLang="zh-CN" dirty="0"/>
              <a:t>关系表达式用关系运算符连接算术表达式，计算结果是逻辑值；</a:t>
            </a:r>
          </a:p>
          <a:p>
            <a:pPr marL="460375" lvl="1" indent="-457200">
              <a:lnSpc>
                <a:spcPct val="150000"/>
              </a:lnSpc>
              <a:buFontTx/>
              <a:buAutoNum type="circleNumDbPlain"/>
            </a:pPr>
            <a:r>
              <a:rPr lang="zh-CN" altLang="zh-CN" dirty="0"/>
              <a:t>逻辑表达式用逻辑运算符连接关系表达式，计算结果是逻辑值。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特别注意：在VB程序中，判断条件应书写关系表达式或逻辑表达式。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8408" y="5031136"/>
            <a:ext cx="1489409" cy="36933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A+B&gt;123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29396" y="5031136"/>
            <a:ext cx="1276350" cy="36933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A+2^C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20479" y="5051684"/>
            <a:ext cx="2072523" cy="36933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A&gt;12 and c&lt;&gt;1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9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FFB5-670B-4761-9C5E-FA609EF2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4.</a:t>
            </a:r>
            <a:r>
              <a:rPr lang="zh-CN" altLang="zh-CN" sz="4000" dirty="0"/>
              <a:t>赋值语句</a:t>
            </a:r>
            <a:endParaRPr lang="zh-CN" altLang="en-US" sz="4000" dirty="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FF3E155-ACB6-4881-9BFD-34170E0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把赋值号</a:t>
            </a:r>
            <a:r>
              <a:rPr lang="zh-CN" altLang="zh-CN" dirty="0">
                <a:solidFill>
                  <a:srgbClr val="FF0000"/>
                </a:solidFill>
              </a:rPr>
              <a:t>右边的</a:t>
            </a:r>
            <a:r>
              <a:rPr lang="zh-CN" altLang="en-US" dirty="0">
                <a:solidFill>
                  <a:srgbClr val="FF0000"/>
                </a:solidFill>
              </a:rPr>
              <a:t>常量、变量或</a:t>
            </a:r>
            <a:r>
              <a:rPr lang="zh-CN" altLang="zh-CN" dirty="0">
                <a:solidFill>
                  <a:srgbClr val="FF0000"/>
                </a:solidFill>
              </a:rPr>
              <a:t>表达式</a:t>
            </a:r>
            <a:r>
              <a:rPr lang="zh-CN" altLang="zh-CN" dirty="0"/>
              <a:t>的值赋给</a:t>
            </a:r>
            <a:r>
              <a:rPr lang="zh-CN" altLang="zh-CN" dirty="0">
                <a:solidFill>
                  <a:srgbClr val="FF0000"/>
                </a:solidFill>
              </a:rPr>
              <a:t>左边的变量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赋值号VB程序设计语言用“=”表示，伪代码</a:t>
            </a:r>
            <a:r>
              <a:rPr lang="zh-CN" altLang="en-US" dirty="0"/>
              <a:t>或流程图中可</a:t>
            </a:r>
            <a:r>
              <a:rPr lang="zh-CN" altLang="zh-CN" dirty="0"/>
              <a:t>用“←”表示。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21305" y="3308684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A=12.456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021305" y="3832285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B=“12.456”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21305" y="4355886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C=“True”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21305" y="4879487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D=True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13621" y="3308684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A</a:t>
            </a:r>
            <a:r>
              <a:rPr lang="zh-CN" altLang="zh-CN" dirty="0"/>
              <a:t>←</a:t>
            </a:r>
            <a:r>
              <a:rPr lang="en-US" altLang="zh-CN" dirty="0"/>
              <a:t>12.456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13621" y="3832285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B</a:t>
            </a:r>
            <a:r>
              <a:rPr lang="zh-CN" altLang="zh-CN" dirty="0"/>
              <a:t>← </a:t>
            </a:r>
            <a:r>
              <a:rPr lang="en-US" altLang="zh-CN" dirty="0"/>
              <a:t>“12.456”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13621" y="4355886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C</a:t>
            </a:r>
            <a:r>
              <a:rPr lang="zh-CN" altLang="zh-CN" dirty="0"/>
              <a:t>← </a:t>
            </a:r>
            <a:r>
              <a:rPr lang="en-US" altLang="zh-CN" dirty="0"/>
              <a:t>“True”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13621" y="4879487"/>
            <a:ext cx="2971800" cy="46166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D</a:t>
            </a:r>
            <a:r>
              <a:rPr lang="zh-CN" altLang="zh-CN" dirty="0"/>
              <a:t>←</a:t>
            </a:r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组合 18">
            <a:extLst>
              <a:ext uri="{FF2B5EF4-FFF2-40B4-BE49-F238E27FC236}">
                <a16:creationId xmlns:a16="http://schemas.microsoft.com/office/drawing/2014/main" id="{62B30A51-6FCC-4BC8-8B80-30C1440EE5B1}"/>
              </a:ext>
            </a:extLst>
          </p:cNvPr>
          <p:cNvGrpSpPr>
            <a:grpSpLocks/>
          </p:cNvGrpSpPr>
          <p:nvPr/>
        </p:nvGrpSpPr>
        <p:grpSpPr bwMode="auto">
          <a:xfrm>
            <a:off x="3105445" y="525648"/>
            <a:ext cx="2965746" cy="5384800"/>
            <a:chOff x="7156450" y="599282"/>
            <a:chExt cx="1909763" cy="5384860"/>
          </a:xfrm>
        </p:grpSpPr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7CF33173-0A30-4D82-9AB2-7FE4EAF6C783}"/>
                </a:ext>
              </a:extLst>
            </p:cNvPr>
            <p:cNvSpPr/>
            <p:nvPr/>
          </p:nvSpPr>
          <p:spPr>
            <a:xfrm>
              <a:off x="7156450" y="1454955"/>
              <a:ext cx="1890713" cy="45244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/>
                <a:t>A=7,B=5</a:t>
              </a:r>
              <a:endParaRPr lang="zh-CN" altLang="en-US" sz="2400" dirty="0"/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74732CF8-2E79-4418-97E9-BAFD43C3E9EE}"/>
                </a:ext>
              </a:extLst>
            </p:cNvPr>
            <p:cNvSpPr/>
            <p:nvPr/>
          </p:nvSpPr>
          <p:spPr>
            <a:xfrm>
              <a:off x="7165975" y="2272526"/>
              <a:ext cx="1890713" cy="452443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/>
                <a:t>A=A-B</a:t>
              </a:r>
              <a:endParaRPr lang="zh-CN" altLang="en-US" sz="2400" dirty="0"/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:a16="http://schemas.microsoft.com/office/drawing/2014/main" id="{3BC89882-3FBE-41FD-8C4C-7178E2561D02}"/>
                </a:ext>
              </a:extLst>
            </p:cNvPr>
            <p:cNvSpPr/>
            <p:nvPr/>
          </p:nvSpPr>
          <p:spPr>
            <a:xfrm>
              <a:off x="7156450" y="3080573"/>
              <a:ext cx="1890713" cy="45244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/>
                <a:t>B=A+B</a:t>
              </a:r>
              <a:endParaRPr lang="zh-CN" altLang="en-US" sz="2400" dirty="0"/>
            </a:p>
          </p:txBody>
        </p:sp>
        <p:sp>
          <p:nvSpPr>
            <p:cNvPr id="26" name="流程图: 数据 25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>
            <a:xfrm>
              <a:off x="7156450" y="4642690"/>
              <a:ext cx="1890713" cy="452442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/>
                <a:t>输出</a:t>
              </a:r>
              <a:r>
                <a:rPr lang="en-US" altLang="zh-CN" sz="2400" dirty="0"/>
                <a:t>M</a:t>
              </a:r>
              <a:endParaRPr lang="zh-CN" altLang="en-US" sz="2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8102600" y="1099351"/>
              <a:ext cx="0" cy="355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C02FD5F-475C-4EEB-A0A8-54BB895C6792}"/>
                </a:ext>
              </a:extLst>
            </p:cNvPr>
            <p:cNvCxnSpPr/>
            <p:nvPr/>
          </p:nvCxnSpPr>
          <p:spPr>
            <a:xfrm>
              <a:off x="8110538" y="1899459"/>
              <a:ext cx="0" cy="354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883761F-41A8-461C-8B83-07BE390EF749}"/>
                </a:ext>
              </a:extLst>
            </p:cNvPr>
            <p:cNvCxnSpPr/>
            <p:nvPr/>
          </p:nvCxnSpPr>
          <p:spPr>
            <a:xfrm>
              <a:off x="8102600" y="2724969"/>
              <a:ext cx="0" cy="355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70138CA-9D7A-45D5-93BD-CA5BB0933EFE}"/>
                </a:ext>
              </a:extLst>
            </p:cNvPr>
            <p:cNvCxnSpPr/>
            <p:nvPr/>
          </p:nvCxnSpPr>
          <p:spPr>
            <a:xfrm>
              <a:off x="8110538" y="3540953"/>
              <a:ext cx="0" cy="355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>
            <a:xfrm>
              <a:off x="8110538" y="5122120"/>
              <a:ext cx="0" cy="354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>
            <a:xfrm>
              <a:off x="7156450" y="3879094"/>
              <a:ext cx="1890713" cy="452443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/>
                <a:t>M=B-A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507A878-3EA4-4485-95FC-C25B7892624E}"/>
                </a:ext>
              </a:extLst>
            </p:cNvPr>
            <p:cNvCxnSpPr/>
            <p:nvPr/>
          </p:nvCxnSpPr>
          <p:spPr>
            <a:xfrm>
              <a:off x="8110538" y="4314073"/>
              <a:ext cx="0" cy="355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终止 35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>
            <a:xfrm>
              <a:off x="7156450" y="599282"/>
              <a:ext cx="1900238" cy="487368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/>
                <a:t>开始</a:t>
              </a:r>
            </a:p>
          </p:txBody>
        </p:sp>
        <p:sp>
          <p:nvSpPr>
            <p:cNvPr id="37" name="流程图: 终止 36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>
            <a:xfrm>
              <a:off x="7165975" y="5496775"/>
              <a:ext cx="1900238" cy="487367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/>
                <a:t>结束</a:t>
              </a:r>
            </a:p>
          </p:txBody>
        </p:sp>
      </p:grpSp>
      <p:sp>
        <p:nvSpPr>
          <p:cNvPr id="38" name="标题 1">
            <a:extLst>
              <a:ext uri="{FF2B5EF4-FFF2-40B4-BE49-F238E27FC236}">
                <a16:creationId xmlns:a16="http://schemas.microsoft.com/office/drawing/2014/main" id="{85645376-7952-495C-886E-BA8CB2B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2" name="矩形 1"/>
          <p:cNvSpPr/>
          <p:nvPr/>
        </p:nvSpPr>
        <p:spPr>
          <a:xfrm>
            <a:off x="7272997" y="1381311"/>
            <a:ext cx="886265" cy="81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91170" y="1362261"/>
            <a:ext cx="886265" cy="81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72997" y="688760"/>
            <a:ext cx="88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A</a:t>
            </a:r>
            <a:endParaRPr lang="zh-CN" altLang="en-US" sz="4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1169" y="688760"/>
            <a:ext cx="88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574827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三、算法的基本结构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9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三、算法的基本结构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828800"/>
            <a:ext cx="10515600" cy="23812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顺序结构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分支结构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62709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1.</a:t>
            </a:r>
            <a:r>
              <a:rPr lang="zh-CN" altLang="en-US" sz="4050" dirty="0"/>
              <a:t>顺序结构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01835" y="1657887"/>
            <a:ext cx="5056715" cy="371821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800" u="dbl" dirty="0">
                <a:uFill>
                  <a:solidFill>
                    <a:srgbClr val="FF6600"/>
                  </a:solidFill>
                </a:uFill>
              </a:rPr>
              <a:t>顺序结构按照自上而下的顺序把每个</a:t>
            </a:r>
            <a:r>
              <a:rPr lang="zh-CN" altLang="en-US" sz="2800" u="dbl" dirty="0">
                <a:uFill>
                  <a:solidFill>
                    <a:srgbClr val="FF6600"/>
                  </a:solidFill>
                </a:uFill>
              </a:rPr>
              <a:t>步骤</a:t>
            </a:r>
            <a:r>
              <a:rPr lang="zh-CN" altLang="zh-CN" sz="2800" u="dbl" dirty="0">
                <a:uFill>
                  <a:solidFill>
                    <a:srgbClr val="FF6600"/>
                  </a:solidFill>
                </a:uFill>
              </a:rPr>
              <a:t>执行一次。</a:t>
            </a:r>
            <a:endParaRPr lang="en-US" altLang="zh-CN" sz="2800" u="dbl" dirty="0">
              <a:uFill>
                <a:solidFill>
                  <a:srgbClr val="FF6600"/>
                </a:solidFill>
              </a:u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u="dbl" dirty="0">
                <a:uFill>
                  <a:solidFill>
                    <a:srgbClr val="FF6600"/>
                  </a:solidFill>
                </a:uFill>
              </a:rPr>
              <a:t>这里的步骤并不完全是对应计算机的一个操作，也可以是对应组合操作。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08061" y="1690688"/>
            <a:ext cx="1714791" cy="4476749"/>
            <a:chOff x="3073400" y="639763"/>
            <a:chExt cx="1927535" cy="5378449"/>
          </a:xfrm>
        </p:grpSpPr>
        <p:sp>
          <p:nvSpPr>
            <p:cNvPr id="5" name="流程图: 过程 4"/>
            <p:cNvSpPr/>
            <p:nvPr/>
          </p:nvSpPr>
          <p:spPr bwMode="auto">
            <a:xfrm>
              <a:off x="3073400" y="1481138"/>
              <a:ext cx="1890713" cy="454025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X=5</a:t>
              </a:r>
              <a:endParaRPr lang="zh-CN" altLang="en-US" dirty="0"/>
            </a:p>
          </p:txBody>
        </p:sp>
        <p:sp>
          <p:nvSpPr>
            <p:cNvPr id="6" name="流程图: 过程 5"/>
            <p:cNvSpPr/>
            <p:nvPr/>
          </p:nvSpPr>
          <p:spPr bwMode="auto">
            <a:xfrm>
              <a:off x="3082925" y="2298700"/>
              <a:ext cx="1890713" cy="452438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Y=X+5</a:t>
              </a:r>
              <a:endParaRPr lang="zh-CN" altLang="en-US" dirty="0"/>
            </a:p>
          </p:txBody>
        </p:sp>
        <p:sp>
          <p:nvSpPr>
            <p:cNvPr id="7" name="流程图: 过程 6"/>
            <p:cNvSpPr/>
            <p:nvPr/>
          </p:nvSpPr>
          <p:spPr bwMode="auto">
            <a:xfrm>
              <a:off x="3073400" y="3106738"/>
              <a:ext cx="1890713" cy="452437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X=Y+5</a:t>
              </a:r>
              <a:endParaRPr lang="zh-CN" altLang="en-US" dirty="0"/>
            </a:p>
          </p:txBody>
        </p:sp>
        <p:sp>
          <p:nvSpPr>
            <p:cNvPr id="8" name="流程图: 过程 7"/>
            <p:cNvSpPr/>
            <p:nvPr/>
          </p:nvSpPr>
          <p:spPr bwMode="auto">
            <a:xfrm>
              <a:off x="3073400" y="3922713"/>
              <a:ext cx="1890713" cy="452437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M=X/Y</a:t>
              </a:r>
              <a:endParaRPr lang="zh-CN" altLang="en-US" dirty="0"/>
            </a:p>
          </p:txBody>
        </p:sp>
        <p:sp>
          <p:nvSpPr>
            <p:cNvPr id="10" name="流程图: 数据 9"/>
            <p:cNvSpPr/>
            <p:nvPr/>
          </p:nvSpPr>
          <p:spPr bwMode="auto">
            <a:xfrm>
              <a:off x="3073400" y="4757738"/>
              <a:ext cx="1890713" cy="4524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endCxn id="5" idx="0"/>
            </p:cNvCxnSpPr>
            <p:nvPr/>
          </p:nvCxnSpPr>
          <p:spPr bwMode="auto">
            <a:xfrm>
              <a:off x="4019550" y="1127125"/>
              <a:ext cx="0" cy="354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>
              <a:off x="4027488" y="1925638"/>
              <a:ext cx="0" cy="35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019550" y="2751138"/>
              <a:ext cx="0" cy="35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>
              <a:off x="4027488" y="3568700"/>
              <a:ext cx="0" cy="354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>
              <a:off x="4019550" y="4402138"/>
              <a:ext cx="0" cy="35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 bwMode="auto">
            <a:xfrm>
              <a:off x="4027488" y="5210175"/>
              <a:ext cx="0" cy="35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流程图: 终止 2"/>
            <p:cNvSpPr/>
            <p:nvPr/>
          </p:nvSpPr>
          <p:spPr>
            <a:xfrm>
              <a:off x="3082925" y="639763"/>
              <a:ext cx="1918010" cy="460375"/>
            </a:xfrm>
            <a:prstGeom prst="flowChartTerminator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dk1"/>
                  </a:solidFill>
                </a:rPr>
                <a:t>开始</a:t>
              </a:r>
            </a:p>
          </p:txBody>
        </p:sp>
        <p:sp>
          <p:nvSpPr>
            <p:cNvPr id="36" name="流程图: 终止 35"/>
            <p:cNvSpPr/>
            <p:nvPr/>
          </p:nvSpPr>
          <p:spPr>
            <a:xfrm>
              <a:off x="3082925" y="5557837"/>
              <a:ext cx="1918010" cy="460375"/>
            </a:xfrm>
            <a:prstGeom prst="flowChartTerminator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dk1"/>
                  </a:solidFill>
                </a:rPr>
                <a:t>结束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859227" y="2192643"/>
            <a:ext cx="1690508" cy="3479445"/>
            <a:chOff x="4065587" y="2409211"/>
            <a:chExt cx="1690508" cy="3479445"/>
          </a:xfrm>
        </p:grpSpPr>
        <p:sp>
          <p:nvSpPr>
            <p:cNvPr id="42" name="流程图: 过程 41"/>
            <p:cNvSpPr/>
            <p:nvPr/>
          </p:nvSpPr>
          <p:spPr bwMode="auto">
            <a:xfrm>
              <a:off x="4065587" y="2703874"/>
              <a:ext cx="1682033" cy="377907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步骤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流程图: 过程 42"/>
            <p:cNvSpPr/>
            <p:nvPr/>
          </p:nvSpPr>
          <p:spPr bwMode="auto">
            <a:xfrm>
              <a:off x="4074062" y="3384371"/>
              <a:ext cx="1682033" cy="376587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步骤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44" name="直接箭头连接符 43"/>
            <p:cNvCxnSpPr>
              <a:endCxn id="42" idx="0"/>
            </p:cNvCxnSpPr>
            <p:nvPr/>
          </p:nvCxnSpPr>
          <p:spPr bwMode="auto">
            <a:xfrm>
              <a:off x="4907310" y="2409211"/>
              <a:ext cx="0" cy="294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 bwMode="auto">
            <a:xfrm>
              <a:off x="4914371" y="3073853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 bwMode="auto">
            <a:xfrm>
              <a:off x="4907310" y="3760958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过程 46"/>
            <p:cNvSpPr/>
            <p:nvPr/>
          </p:nvSpPr>
          <p:spPr bwMode="auto">
            <a:xfrm>
              <a:off x="4074062" y="5216086"/>
              <a:ext cx="1682033" cy="376587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步骤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>
              <a:off x="4914371" y="4905568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907310" y="5592673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724797" y="4178004"/>
              <a:ext cx="615553" cy="8631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</p:grpSp>
      <p:sp>
        <p:nvSpPr>
          <p:cNvPr id="50" name="右箭头 49"/>
          <p:cNvSpPr/>
          <p:nvPr/>
        </p:nvSpPr>
        <p:spPr>
          <a:xfrm>
            <a:off x="3092827" y="3345844"/>
            <a:ext cx="628650" cy="107628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1.</a:t>
            </a:r>
            <a:r>
              <a:rPr lang="zh-CN" altLang="en-US" sz="4050" dirty="0"/>
              <a:t>顺序结构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8328" y="696172"/>
            <a:ext cx="8782050" cy="7709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实例</a:t>
            </a:r>
            <a:r>
              <a:rPr lang="en-US" altLang="zh-CN" sz="23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1</a:t>
            </a:r>
            <a:r>
              <a:rPr lang="zh-CN" altLang="en-US" sz="23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：</a:t>
            </a:r>
            <a:r>
              <a:rPr lang="zh-CN" altLang="zh-CN" sz="2300" dirty="0">
                <a:solidFill>
                  <a:srgbClr val="FF0000"/>
                </a:solidFill>
              </a:rPr>
              <a:t>输入一个两位</a:t>
            </a:r>
            <a:r>
              <a:rPr lang="zh-CN" altLang="en-US" sz="2300" dirty="0">
                <a:solidFill>
                  <a:srgbClr val="FF0000"/>
                </a:solidFill>
              </a:rPr>
              <a:t>正整</a:t>
            </a:r>
            <a:r>
              <a:rPr lang="zh-CN" altLang="zh-CN" sz="2300" dirty="0">
                <a:solidFill>
                  <a:srgbClr val="FF0000"/>
                </a:solidFill>
              </a:rPr>
              <a:t>数，交换个位和十位的值，输出结果</a:t>
            </a:r>
            <a:r>
              <a:rPr lang="zh-CN" altLang="en-US" sz="2300" dirty="0">
                <a:solidFill>
                  <a:srgbClr val="FF0000"/>
                </a:solidFill>
              </a:rPr>
              <a:t>。</a:t>
            </a:r>
            <a:endParaRPr lang="zh-CN" altLang="en-US" sz="2300" dirty="0">
              <a:solidFill>
                <a:srgbClr val="FF0000"/>
              </a:solidFill>
              <a:uFill>
                <a:solidFill>
                  <a:srgbClr val="FF6600"/>
                </a:solidFill>
              </a:u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1175" y="1798207"/>
            <a:ext cx="3565525" cy="3797575"/>
            <a:chOff x="511175" y="1798207"/>
            <a:chExt cx="3565525" cy="3797575"/>
          </a:xfrm>
        </p:grpSpPr>
        <p:sp>
          <p:nvSpPr>
            <p:cNvPr id="34" name="流程图: 过程 33"/>
            <p:cNvSpPr/>
            <p:nvPr/>
          </p:nvSpPr>
          <p:spPr bwMode="auto">
            <a:xfrm>
              <a:off x="1434658" y="3185629"/>
              <a:ext cx="1733055" cy="1057085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A=</a:t>
              </a:r>
              <a:r>
                <a:rPr lang="en-US" altLang="zh-CN" dirty="0" err="1"/>
                <a:t>int</a:t>
              </a:r>
              <a:r>
                <a:rPr lang="en-US" altLang="zh-CN" dirty="0"/>
                <a:t>(X/10)</a:t>
              </a:r>
            </a:p>
            <a:p>
              <a:pPr algn="ctr">
                <a:defRPr/>
              </a:pPr>
              <a:r>
                <a:rPr lang="en-US" altLang="zh-CN" dirty="0"/>
                <a:t>B=X Mod 10</a:t>
              </a:r>
            </a:p>
            <a:p>
              <a:pPr algn="ctr">
                <a:defRPr/>
              </a:pPr>
              <a:r>
                <a:rPr lang="en-US" altLang="zh-CN" dirty="0"/>
                <a:t>Y=B*10+A</a:t>
              </a:r>
              <a:endParaRPr lang="zh-CN" altLang="en-US" dirty="0"/>
            </a:p>
          </p:txBody>
        </p:sp>
        <p:sp>
          <p:nvSpPr>
            <p:cNvPr id="38" name="流程图: 数据 37"/>
            <p:cNvSpPr/>
            <p:nvPr/>
          </p:nvSpPr>
          <p:spPr bwMode="auto">
            <a:xfrm>
              <a:off x="1452920" y="4538697"/>
              <a:ext cx="1682033" cy="376586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>
              <a:off x="2294644" y="2203862"/>
              <a:ext cx="0" cy="294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>
              <a:off x="2301706" y="2868504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301789" y="4242714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 bwMode="auto">
            <a:xfrm>
              <a:off x="2301706" y="4923213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终止 53"/>
            <p:cNvSpPr/>
            <p:nvPr/>
          </p:nvSpPr>
          <p:spPr>
            <a:xfrm>
              <a:off x="1461396" y="1798207"/>
              <a:ext cx="1706317" cy="383193"/>
            </a:xfrm>
            <a:prstGeom prst="flowChartTerminator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dk1"/>
                  </a:solidFill>
                </a:rPr>
                <a:t>开始</a:t>
              </a:r>
            </a:p>
          </p:txBody>
        </p:sp>
        <p:sp>
          <p:nvSpPr>
            <p:cNvPr id="55" name="流程图: 终止 54"/>
            <p:cNvSpPr/>
            <p:nvPr/>
          </p:nvSpPr>
          <p:spPr>
            <a:xfrm>
              <a:off x="1461396" y="5212589"/>
              <a:ext cx="1706317" cy="383193"/>
            </a:xfrm>
            <a:prstGeom prst="flowChartTerminator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dk1"/>
                  </a:solidFill>
                </a:rPr>
                <a:t>结束</a:t>
              </a:r>
            </a:p>
          </p:txBody>
        </p:sp>
        <p:sp>
          <p:nvSpPr>
            <p:cNvPr id="56" name="流程图: 数据 55"/>
            <p:cNvSpPr/>
            <p:nvPr/>
          </p:nvSpPr>
          <p:spPr bwMode="auto">
            <a:xfrm>
              <a:off x="511175" y="2492154"/>
              <a:ext cx="3565525" cy="376586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输入一个两位数到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sp>
        <p:nvSpPr>
          <p:cNvPr id="57" name="内容占位符 1"/>
          <p:cNvSpPr txBox="1">
            <a:spLocks/>
          </p:cNvSpPr>
          <p:nvPr/>
        </p:nvSpPr>
        <p:spPr bwMode="auto">
          <a:xfrm>
            <a:off x="4231980" y="1518316"/>
            <a:ext cx="8173678" cy="94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400" u="dbl" dirty="0">
                <a:uFill>
                  <a:solidFill>
                    <a:srgbClr val="FF6600"/>
                  </a:solidFill>
                </a:uFill>
              </a:rPr>
              <a:t>顺序结构</a:t>
            </a:r>
            <a:r>
              <a:rPr lang="zh-CN" altLang="en-US" sz="2400" u="dbl" dirty="0">
                <a:uFill>
                  <a:solidFill>
                    <a:srgbClr val="FF6600"/>
                  </a:solidFill>
                </a:uFill>
              </a:rPr>
              <a:t>主要解决：</a:t>
            </a:r>
            <a:r>
              <a:rPr lang="zh-CN" altLang="en-US" sz="3200" u="dbl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输入、计算</a:t>
            </a:r>
            <a:r>
              <a:rPr lang="zh-CN" altLang="en-US" sz="2400" u="dbl" dirty="0">
                <a:uFill>
                  <a:solidFill>
                    <a:srgbClr val="FF6600"/>
                  </a:solidFill>
                </a:uFill>
              </a:rPr>
              <a:t>和</a:t>
            </a:r>
            <a:r>
              <a:rPr lang="zh-CN" altLang="en-US" sz="3200" u="dbl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输出</a:t>
            </a:r>
            <a:r>
              <a:rPr lang="zh-CN" altLang="en-US" sz="2400" u="dbl" dirty="0">
                <a:uFill>
                  <a:solidFill>
                    <a:srgbClr val="FF6600"/>
                  </a:solidFill>
                </a:uFill>
              </a:rPr>
              <a:t>的问题。</a:t>
            </a:r>
            <a:endParaRPr lang="en-US" altLang="zh-CN" sz="2400" u="dbl" dirty="0">
              <a:uFill>
                <a:solidFill>
                  <a:srgbClr val="FF6600"/>
                </a:solidFill>
              </a:u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13852" y="3294949"/>
            <a:ext cx="1461396" cy="750513"/>
          </a:xfrm>
          <a:prstGeom prst="rightArrow">
            <a:avLst/>
          </a:prstGeom>
          <a:noFill/>
          <a:ln w="28575">
            <a:solidFill>
              <a:srgbClr val="EF7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组合操作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8" name="右箭头 57"/>
          <p:cNvSpPr/>
          <p:nvPr/>
        </p:nvSpPr>
        <p:spPr>
          <a:xfrm rot="1380099" flipH="1">
            <a:off x="3856290" y="2664002"/>
            <a:ext cx="1461396" cy="750513"/>
          </a:xfrm>
          <a:prstGeom prst="rightArrow">
            <a:avLst/>
          </a:prstGeom>
          <a:noFill/>
          <a:ln w="28575">
            <a:solidFill>
              <a:srgbClr val="EF7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u="dbl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输入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rot="320708" flipH="1">
            <a:off x="3501688" y="3508054"/>
            <a:ext cx="1461396" cy="750513"/>
          </a:xfrm>
          <a:prstGeom prst="rightArrow">
            <a:avLst/>
          </a:prstGeom>
          <a:noFill/>
          <a:ln w="28575">
            <a:solidFill>
              <a:srgbClr val="EF7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u="dbl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计算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 rot="21357436" flipH="1">
            <a:off x="3346001" y="4308033"/>
            <a:ext cx="1461396" cy="750513"/>
          </a:xfrm>
          <a:prstGeom prst="rightArrow">
            <a:avLst/>
          </a:prstGeom>
          <a:noFill/>
          <a:ln w="28575">
            <a:solidFill>
              <a:srgbClr val="EF7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u="dbl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输出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72898" y="2804591"/>
            <a:ext cx="6701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输入语句：</a:t>
            </a:r>
            <a:r>
              <a:rPr lang="en-US" altLang="zh-CN" sz="2400" dirty="0"/>
              <a:t>X=Val(</a:t>
            </a:r>
            <a:r>
              <a:rPr lang="en-US" altLang="zh-CN" sz="2400" dirty="0" err="1"/>
              <a:t>InputBox</a:t>
            </a:r>
            <a:r>
              <a:rPr lang="en-US" altLang="zh-CN" sz="2400" dirty="0"/>
              <a:t>(“</a:t>
            </a:r>
            <a:r>
              <a:rPr lang="zh-CN" altLang="en-US" dirty="0"/>
              <a:t>请输入一个两位正整数：</a:t>
            </a:r>
            <a:r>
              <a:rPr lang="en-US" altLang="zh-CN" sz="2400" dirty="0"/>
              <a:t>”))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608175" y="39529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赋值语句：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608175" y="5281090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输出语句：</a:t>
            </a:r>
            <a:r>
              <a:rPr lang="en-US" altLang="zh-CN" sz="2400" dirty="0"/>
              <a:t>Print Y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7275148" y="3714954"/>
            <a:ext cx="261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/>
              <a:t>A=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(X/10)</a:t>
            </a:r>
          </a:p>
          <a:p>
            <a:pPr>
              <a:defRPr/>
            </a:pPr>
            <a:r>
              <a:rPr lang="en-US" altLang="zh-CN" sz="2400" dirty="0"/>
              <a:t>B=X Mod 10</a:t>
            </a:r>
          </a:p>
          <a:p>
            <a:pPr>
              <a:defRPr/>
            </a:pPr>
            <a:r>
              <a:rPr lang="en-US" altLang="zh-CN" sz="2400" dirty="0"/>
              <a:t>Y=B*10+A</a:t>
            </a:r>
            <a:endParaRPr lang="zh-CN" altLang="en-US" sz="2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5572898" y="3252506"/>
            <a:ext cx="6020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输入语句格式：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InputBox</a:t>
            </a:r>
            <a:r>
              <a:rPr lang="en-US" altLang="zh-CN" sz="2400" dirty="0">
                <a:solidFill>
                  <a:srgbClr val="FF0000"/>
                </a:solidFill>
              </a:rPr>
              <a:t>(“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提示信息</a:t>
            </a:r>
            <a:r>
              <a:rPr lang="en-US" altLang="zh-CN" sz="2400">
                <a:solidFill>
                  <a:srgbClr val="FF0000"/>
                </a:solidFill>
              </a:rPr>
              <a:t>”)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608175" y="4856100"/>
            <a:ext cx="6234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赋值语句格式：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表达式</a:t>
            </a:r>
            <a:r>
              <a:rPr lang="en-US" altLang="zh-CN" sz="2400" u="dottedHeavy" dirty="0">
                <a:uFill>
                  <a:solidFill>
                    <a:schemeClr val="tx1"/>
                  </a:solidFill>
                </a:uFill>
              </a:rPr>
              <a:t>/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函数</a:t>
            </a:r>
            <a:r>
              <a:rPr lang="en-US" altLang="zh-CN" sz="2400" u="dottedHeavy" dirty="0">
                <a:uFill>
                  <a:solidFill>
                    <a:schemeClr val="tx1"/>
                  </a:solidFill>
                </a:uFill>
              </a:rPr>
              <a:t>/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变量</a:t>
            </a:r>
            <a:r>
              <a:rPr lang="en-US" altLang="zh-CN" sz="2400" u="dottedHeavy" dirty="0">
                <a:uFill>
                  <a:solidFill>
                    <a:schemeClr val="tx1"/>
                  </a:solidFill>
                </a:uFill>
              </a:rPr>
              <a:t>/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常量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608175" y="5742755"/>
            <a:ext cx="624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输出语句格式：</a:t>
            </a:r>
            <a:r>
              <a:rPr lang="en-US" altLang="zh-CN" sz="2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Print 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表达式</a:t>
            </a:r>
            <a:r>
              <a:rPr lang="en-US" altLang="zh-CN" sz="2400" u="dottedHeavy" dirty="0">
                <a:uFill>
                  <a:solidFill>
                    <a:schemeClr val="tx1"/>
                  </a:solidFill>
                </a:uFill>
              </a:rPr>
              <a:t>/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函数</a:t>
            </a:r>
            <a:r>
              <a:rPr lang="en-US" altLang="zh-CN" sz="2400" u="dottedHeavy" dirty="0">
                <a:uFill>
                  <a:solidFill>
                    <a:schemeClr val="tx1"/>
                  </a:solidFill>
                </a:uFill>
              </a:rPr>
              <a:t>/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变量</a:t>
            </a:r>
            <a:r>
              <a:rPr lang="en-US" altLang="zh-CN" sz="2400" u="dottedHeavy" dirty="0">
                <a:uFill>
                  <a:solidFill>
                    <a:schemeClr val="tx1"/>
                  </a:solidFill>
                </a:uFill>
              </a:rPr>
              <a:t>/</a:t>
            </a:r>
            <a:r>
              <a:rPr lang="zh-CN" altLang="en-US" sz="2400" u="dottedHeavy" dirty="0">
                <a:uFill>
                  <a:solidFill>
                    <a:schemeClr val="tx1"/>
                  </a:solidFill>
                </a:uFill>
              </a:rPr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40086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21" grpId="0" animBg="1"/>
      <p:bldP spid="58" grpId="0" animBg="1"/>
      <p:bldP spid="59" grpId="0" animBg="1"/>
      <p:bldP spid="60" grpId="0" animBg="1"/>
      <p:bldP spid="22" grpId="0"/>
      <p:bldP spid="61" grpId="0"/>
      <p:bldP spid="62" grpId="0"/>
      <p:bldP spid="23" grpId="0"/>
      <p:bldP spid="63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094929" y="5122929"/>
            <a:ext cx="6965443" cy="1156379"/>
            <a:chOff x="3094929" y="5122929"/>
            <a:chExt cx="6965443" cy="1156379"/>
          </a:xfrm>
        </p:grpSpPr>
        <p:sp>
          <p:nvSpPr>
            <p:cNvPr id="33" name="矩形 32"/>
            <p:cNvSpPr/>
            <p:nvPr/>
          </p:nvSpPr>
          <p:spPr>
            <a:xfrm>
              <a:off x="5084335" y="5800703"/>
              <a:ext cx="4976037" cy="4786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 rot="1816791" flipH="1">
              <a:off x="3094929" y="5122929"/>
              <a:ext cx="2246801" cy="719057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24373" y="3899722"/>
            <a:ext cx="6835999" cy="1820906"/>
            <a:chOff x="3224373" y="3899722"/>
            <a:chExt cx="6835999" cy="1820906"/>
          </a:xfrm>
        </p:grpSpPr>
        <p:sp>
          <p:nvSpPr>
            <p:cNvPr id="31" name="矩形 30"/>
            <p:cNvSpPr/>
            <p:nvPr/>
          </p:nvSpPr>
          <p:spPr>
            <a:xfrm>
              <a:off x="5084335" y="4423864"/>
              <a:ext cx="4976037" cy="12967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 rot="1600256" flipH="1">
              <a:off x="3224373" y="3899722"/>
              <a:ext cx="2246801" cy="71905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88518" y="2819966"/>
            <a:ext cx="6171854" cy="1322504"/>
            <a:chOff x="3888518" y="2804881"/>
            <a:chExt cx="6171854" cy="1322504"/>
          </a:xfrm>
        </p:grpSpPr>
        <p:sp>
          <p:nvSpPr>
            <p:cNvPr id="30" name="矩形 29"/>
            <p:cNvSpPr/>
            <p:nvPr/>
          </p:nvSpPr>
          <p:spPr>
            <a:xfrm>
              <a:off x="5084335" y="3194007"/>
              <a:ext cx="4976037" cy="9333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1546380" flipH="1">
              <a:off x="3888518" y="2804881"/>
              <a:ext cx="1394256" cy="719057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5084335" y="1935125"/>
            <a:ext cx="4976037" cy="12293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1.</a:t>
            </a:r>
            <a:r>
              <a:rPr lang="zh-CN" altLang="en-US" sz="4050" dirty="0"/>
              <a:t>顺序结构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8327" y="696172"/>
            <a:ext cx="8865439" cy="7709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实例</a:t>
            </a:r>
            <a:r>
              <a:rPr lang="en-US" altLang="zh-CN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2</a:t>
            </a:r>
            <a:r>
              <a:rPr lang="zh-CN" altLang="en-US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输入两个整数到两个变量，将两个变量中的值互相交换并输出。</a:t>
            </a:r>
            <a:endParaRPr lang="zh-CN" altLang="en-US" dirty="0">
              <a:solidFill>
                <a:srgbClr val="FF0000"/>
              </a:solidFill>
              <a:uFill>
                <a:solidFill>
                  <a:srgbClr val="FF6600"/>
                </a:solidFill>
              </a:u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1175" y="1798207"/>
            <a:ext cx="3565525" cy="3797575"/>
            <a:chOff x="511175" y="1798207"/>
            <a:chExt cx="3565525" cy="3797575"/>
          </a:xfrm>
        </p:grpSpPr>
        <p:sp>
          <p:nvSpPr>
            <p:cNvPr id="34" name="流程图: 过程 33"/>
            <p:cNvSpPr/>
            <p:nvPr/>
          </p:nvSpPr>
          <p:spPr bwMode="auto">
            <a:xfrm>
              <a:off x="1434658" y="3185629"/>
              <a:ext cx="1733055" cy="1057085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C=X</a:t>
              </a:r>
            </a:p>
            <a:p>
              <a:pPr algn="ctr">
                <a:defRPr/>
              </a:pPr>
              <a:r>
                <a:rPr lang="en-US" altLang="zh-CN" dirty="0"/>
                <a:t>X=Y</a:t>
              </a:r>
            </a:p>
            <a:p>
              <a:pPr algn="ctr">
                <a:defRPr/>
              </a:pPr>
              <a:r>
                <a:rPr lang="en-US" altLang="zh-CN" dirty="0"/>
                <a:t>Y=C</a:t>
              </a:r>
              <a:endParaRPr lang="zh-CN" altLang="en-US" dirty="0"/>
            </a:p>
          </p:txBody>
        </p:sp>
        <p:sp>
          <p:nvSpPr>
            <p:cNvPr id="38" name="流程图: 数据 37"/>
            <p:cNvSpPr/>
            <p:nvPr/>
          </p:nvSpPr>
          <p:spPr bwMode="auto">
            <a:xfrm>
              <a:off x="1452920" y="4538697"/>
              <a:ext cx="1682033" cy="376586"/>
            </a:xfrm>
            <a:prstGeom prst="flowChartInputOutpu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X;Y</a:t>
              </a:r>
              <a:endParaRPr lang="zh-CN" altLang="en-US" dirty="0"/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>
              <a:off x="2294644" y="2203862"/>
              <a:ext cx="0" cy="294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>
              <a:off x="2301706" y="2868504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301789" y="4242714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 bwMode="auto">
            <a:xfrm>
              <a:off x="2301706" y="4923213"/>
              <a:ext cx="0" cy="295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终止 53"/>
            <p:cNvSpPr/>
            <p:nvPr/>
          </p:nvSpPr>
          <p:spPr>
            <a:xfrm>
              <a:off x="1461396" y="1798207"/>
              <a:ext cx="1706317" cy="383193"/>
            </a:xfrm>
            <a:prstGeom prst="flowChartTerminator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dk1"/>
                  </a:solidFill>
                </a:rPr>
                <a:t>开始</a:t>
              </a:r>
            </a:p>
          </p:txBody>
        </p:sp>
        <p:sp>
          <p:nvSpPr>
            <p:cNvPr id="55" name="流程图: 终止 54"/>
            <p:cNvSpPr/>
            <p:nvPr/>
          </p:nvSpPr>
          <p:spPr>
            <a:xfrm>
              <a:off x="1461396" y="5212589"/>
              <a:ext cx="1706317" cy="383193"/>
            </a:xfrm>
            <a:prstGeom prst="flowChartTerminator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dk1"/>
                  </a:solidFill>
                </a:rPr>
                <a:t>结束</a:t>
              </a:r>
            </a:p>
          </p:txBody>
        </p:sp>
        <p:sp>
          <p:nvSpPr>
            <p:cNvPr id="56" name="流程图: 数据 55"/>
            <p:cNvSpPr/>
            <p:nvPr/>
          </p:nvSpPr>
          <p:spPr bwMode="auto">
            <a:xfrm>
              <a:off x="511175" y="2492154"/>
              <a:ext cx="3565525" cy="376586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输入两个整数到</a:t>
              </a:r>
              <a:r>
                <a:rPr lang="en-US" altLang="zh-CN" dirty="0"/>
                <a:t>X,Y</a:t>
              </a:r>
              <a:endParaRPr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5088543" y="1798207"/>
            <a:ext cx="452099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Dim X As Integer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Dim Y As Integer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Dim C As Integer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X = </a:t>
            </a:r>
            <a:r>
              <a:rPr lang="en-US" altLang="zh-CN" sz="2000" dirty="0" err="1"/>
              <a:t>InputBox</a:t>
            </a:r>
            <a:r>
              <a:rPr lang="en-US" altLang="zh-CN" sz="2000" dirty="0"/>
              <a:t>(“</a:t>
            </a:r>
            <a:r>
              <a:rPr lang="zh-CN" altLang="en-US" sz="2000" dirty="0"/>
              <a:t>第一个数</a:t>
            </a:r>
            <a:r>
              <a:rPr lang="en-US" altLang="zh-CN" sz="2000" dirty="0"/>
              <a:t>:")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Y = </a:t>
            </a:r>
            <a:r>
              <a:rPr lang="en-US" altLang="zh-CN" sz="2000" dirty="0" err="1"/>
              <a:t>InputBox</a:t>
            </a:r>
            <a:r>
              <a:rPr lang="en-US" altLang="zh-CN" sz="2000" dirty="0"/>
              <a:t>("</a:t>
            </a:r>
            <a:r>
              <a:rPr lang="zh-CN" altLang="en-US" sz="2000" dirty="0"/>
              <a:t>第二个数</a:t>
            </a:r>
            <a:r>
              <a:rPr lang="en-US" altLang="zh-CN" sz="2000" dirty="0"/>
              <a:t>:")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 = X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X = Y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Y = C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Print X, Y</a:t>
            </a:r>
          </a:p>
        </p:txBody>
      </p:sp>
      <p:sp>
        <p:nvSpPr>
          <p:cNvPr id="4" name="矩形 3"/>
          <p:cNvSpPr/>
          <p:nvPr/>
        </p:nvSpPr>
        <p:spPr>
          <a:xfrm>
            <a:off x="5084335" y="1426067"/>
            <a:ext cx="5633421" cy="37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VB</a:t>
            </a:r>
            <a:r>
              <a:rPr lang="zh-CN" altLang="en-US" dirty="0">
                <a:solidFill>
                  <a:schemeClr val="bg1"/>
                </a:solidFill>
              </a:rPr>
              <a:t>代码：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41944" y="2391671"/>
            <a:ext cx="40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‘</a:t>
            </a:r>
            <a:r>
              <a:rPr lang="zh-CN" altLang="en-US" b="1" dirty="0">
                <a:solidFill>
                  <a:srgbClr val="FF0000"/>
                </a:solidFill>
              </a:rPr>
              <a:t>分别定义变量</a:t>
            </a:r>
            <a:r>
              <a:rPr lang="en-US" altLang="zh-CN" b="1" dirty="0">
                <a:solidFill>
                  <a:srgbClr val="FF0000"/>
                </a:solidFill>
              </a:rPr>
              <a:t>X,Y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为 </a:t>
            </a:r>
            <a:r>
              <a:rPr lang="en-US" altLang="zh-CN" b="1" dirty="0"/>
              <a:t>Integer</a:t>
            </a:r>
            <a:r>
              <a:rPr lang="zh-CN" altLang="en-US" b="1" dirty="0">
                <a:solidFill>
                  <a:srgbClr val="FF0000"/>
                </a:solidFill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9546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815" y="365125"/>
            <a:ext cx="10515600" cy="3132987"/>
          </a:xfrm>
        </p:spPr>
        <p:txBody>
          <a:bodyPr>
            <a:normAutofit fontScale="90000"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现实生活中的很多问题一般都需要进行判断和选择，根据</a:t>
            </a:r>
            <a:r>
              <a:rPr lang="zh-CN" altLang="en-US" dirty="0">
                <a:solidFill>
                  <a:srgbClr val="FF0000"/>
                </a:solidFill>
              </a:rPr>
              <a:t>判断结果来执行</a:t>
            </a:r>
            <a:r>
              <a:rPr lang="zh-CN" altLang="en-US" dirty="0"/>
              <a:t>步骤，有些步骤还会</a:t>
            </a:r>
            <a:r>
              <a:rPr lang="zh-CN" altLang="en-US" dirty="0">
                <a:solidFill>
                  <a:srgbClr val="FF0000"/>
                </a:solidFill>
              </a:rPr>
              <a:t>重复执行</a:t>
            </a:r>
            <a:r>
              <a:rPr lang="zh-CN" altLang="en-US" dirty="0"/>
              <a:t>，这样在顺序执行过程中会出现</a:t>
            </a:r>
            <a:r>
              <a:rPr lang="zh-CN" altLang="en-US" dirty="0">
                <a:solidFill>
                  <a:srgbClr val="FF0000"/>
                </a:solidFill>
              </a:rPr>
              <a:t>分支和循环的结构。</a:t>
            </a:r>
          </a:p>
        </p:txBody>
      </p:sp>
    </p:spTree>
    <p:extLst>
      <p:ext uri="{BB962C8B-B14F-4D97-AF65-F5344CB8AC3E}">
        <p14:creationId xmlns:p14="http://schemas.microsoft.com/office/powerpoint/2010/main" val="77128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2.</a:t>
            </a:r>
            <a:r>
              <a:rPr lang="zh-CN" altLang="en-US" sz="4050" dirty="0"/>
              <a:t>分支结构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D043D12-14CB-4A1F-9159-6001F199FBA3}"/>
              </a:ext>
            </a:extLst>
          </p:cNvPr>
          <p:cNvSpPr txBox="1">
            <a:spLocks/>
          </p:cNvSpPr>
          <p:nvPr/>
        </p:nvSpPr>
        <p:spPr bwMode="auto">
          <a:xfrm>
            <a:off x="3919205" y="883764"/>
            <a:ext cx="6993261" cy="49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346075" indent="-34290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547688" indent="-547688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i="1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822325" indent="-8223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096963" indent="-1096963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流程图：输入任一整数，输出它的绝对值。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620" y="1635123"/>
            <a:ext cx="6043612" cy="3905143"/>
            <a:chOff x="767229" y="1562508"/>
            <a:chExt cx="6043612" cy="3905143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3737830" y="2012373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3735466" y="4692171"/>
              <a:ext cx="0" cy="318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终止 8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 bwMode="auto">
            <a:xfrm>
              <a:off x="2329222" y="1562508"/>
              <a:ext cx="2829032" cy="438440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10" name="流程图: 终止 9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 bwMode="auto">
            <a:xfrm>
              <a:off x="2329222" y="5029212"/>
              <a:ext cx="2829032" cy="438439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11" name="流程图: 数据 10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2315040" y="2312451"/>
              <a:ext cx="2814852" cy="407020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输入整数到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3743737" y="2719471"/>
              <a:ext cx="0" cy="319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决策 12"/>
            <p:cNvSpPr/>
            <p:nvPr/>
          </p:nvSpPr>
          <p:spPr>
            <a:xfrm>
              <a:off x="2097166" y="3037419"/>
              <a:ext cx="3276600" cy="543101"/>
            </a:xfrm>
            <a:prstGeom prst="flowChartDecision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A&gt;0</a:t>
              </a:r>
              <a:endParaRPr lang="zh-CN" altLang="en-US" dirty="0"/>
            </a:p>
          </p:txBody>
        </p:sp>
        <p:sp>
          <p:nvSpPr>
            <p:cNvPr id="14" name="流程图: 数据 13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67229" y="4052341"/>
              <a:ext cx="2047875" cy="407020"/>
            </a:xfrm>
            <a:prstGeom prst="flowChartInputOutput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>
            <a:xfrm rot="10800000" flipV="1">
              <a:off x="1791168" y="3308969"/>
              <a:ext cx="305999" cy="7433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数据 15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4762966" y="4075191"/>
              <a:ext cx="2047875" cy="407020"/>
            </a:xfrm>
            <a:prstGeom prst="flowChartInputOutput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 </a:t>
              </a:r>
              <a:r>
                <a:rPr lang="en-US" altLang="zh-CN" sz="2800" b="1" dirty="0"/>
                <a:t>-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7" name="肘形连接符 16"/>
            <p:cNvCxnSpPr>
              <a:stCxn id="13" idx="3"/>
            </p:cNvCxnSpPr>
            <p:nvPr/>
          </p:nvCxnSpPr>
          <p:spPr>
            <a:xfrm>
              <a:off x="5373766" y="3308970"/>
              <a:ext cx="503628" cy="78819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4" idx="4"/>
              <a:endCxn id="16" idx="4"/>
            </p:cNvCxnSpPr>
            <p:nvPr/>
          </p:nvCxnSpPr>
          <p:spPr>
            <a:xfrm rot="16200000" flipH="1">
              <a:off x="3777610" y="2472917"/>
              <a:ext cx="22850" cy="3995737"/>
            </a:xfrm>
            <a:prstGeom prst="bentConnector3">
              <a:avLst>
                <a:gd name="adj1" fmla="val 1100438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918420" y="2943208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91430" y="2943208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95951" y="1415903"/>
            <a:ext cx="3467742" cy="4677281"/>
            <a:chOff x="7339171" y="2006179"/>
            <a:chExt cx="3467742" cy="4677281"/>
          </a:xfrm>
        </p:grpSpPr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 bwMode="auto">
            <a:xfrm>
              <a:off x="7668827" y="4531897"/>
              <a:ext cx="2814852" cy="407021"/>
            </a:xfrm>
            <a:prstGeom prst="flowChartProcess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A= -A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79835" y="2456044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8977471" y="4947860"/>
              <a:ext cx="8271" cy="547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终止 24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 bwMode="auto">
            <a:xfrm>
              <a:off x="7571227" y="2006179"/>
              <a:ext cx="2829032" cy="438440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26" name="流程图: 数据 25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557045" y="2756122"/>
              <a:ext cx="2814852" cy="40702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输入整数到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85742" y="3163142"/>
              <a:ext cx="0" cy="319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决策 27"/>
            <p:cNvSpPr/>
            <p:nvPr/>
          </p:nvSpPr>
          <p:spPr>
            <a:xfrm>
              <a:off x="7339171" y="3481090"/>
              <a:ext cx="3276600" cy="543101"/>
            </a:xfrm>
            <a:prstGeom prst="flowChartDecision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A&lt;0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8" idx="2"/>
            </p:cNvCxnSpPr>
            <p:nvPr/>
          </p:nvCxnSpPr>
          <p:spPr>
            <a:xfrm>
              <a:off x="8977471" y="4024191"/>
              <a:ext cx="8271" cy="4937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9083343" y="4046169"/>
              <a:ext cx="30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31" name="肘形连接符 30"/>
            <p:cNvCxnSpPr>
              <a:stCxn id="28" idx="3"/>
            </p:cNvCxnSpPr>
            <p:nvPr/>
          </p:nvCxnSpPr>
          <p:spPr>
            <a:xfrm flipH="1">
              <a:off x="8985742" y="3752641"/>
              <a:ext cx="1630029" cy="1468719"/>
            </a:xfrm>
            <a:prstGeom prst="bentConnector3">
              <a:avLst>
                <a:gd name="adj1" fmla="val -1402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0500913" y="3402730"/>
              <a:ext cx="30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4" name="流程图: 终止 33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 bwMode="auto">
            <a:xfrm>
              <a:off x="7668827" y="6245021"/>
              <a:ext cx="2829032" cy="438439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35" name="流程图: 数据 34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961804" y="5490955"/>
              <a:ext cx="2047875" cy="40702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 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62231" y="5897975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769772" y="2798840"/>
            <a:ext cx="6011714" cy="2303818"/>
            <a:chOff x="2064992" y="-138887"/>
            <a:chExt cx="6011714" cy="2303818"/>
          </a:xfrm>
        </p:grpSpPr>
        <p:sp>
          <p:nvSpPr>
            <p:cNvPr id="40" name="流程图: 数据 39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2064992" y="1183810"/>
              <a:ext cx="2047875" cy="407020"/>
            </a:xfrm>
            <a:prstGeom prst="flowChartInputOutpu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F0000"/>
                  </a:solidFill>
                </a:rPr>
                <a:t>输出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088929" y="-138887"/>
              <a:ext cx="4987777" cy="2303818"/>
              <a:chOff x="3088929" y="-138887"/>
              <a:chExt cx="4987777" cy="2303818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1AF2C713-F052-4034-AE97-91BD2C6421F8}"/>
                  </a:ext>
                </a:extLst>
              </p:cNvPr>
              <p:cNvCxnSpPr/>
              <p:nvPr/>
            </p:nvCxnSpPr>
            <p:spPr bwMode="auto">
              <a:xfrm>
                <a:off x="5026619" y="-138887"/>
                <a:ext cx="0" cy="3184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流程图: 决策 38"/>
              <p:cNvSpPr/>
              <p:nvPr/>
            </p:nvSpPr>
            <p:spPr>
              <a:xfrm>
                <a:off x="3363031" y="178606"/>
                <a:ext cx="3276600" cy="543101"/>
              </a:xfrm>
              <a:prstGeom prst="flowChartDecision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A&gt;0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肘形连接符 40"/>
              <p:cNvCxnSpPr>
                <a:stCxn id="39" idx="1"/>
                <a:endCxn id="40" idx="1"/>
              </p:cNvCxnSpPr>
              <p:nvPr/>
            </p:nvCxnSpPr>
            <p:spPr>
              <a:xfrm rot="10800000" flipV="1">
                <a:off x="3088931" y="450156"/>
                <a:ext cx="274101" cy="73365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流程图: 数据 41">
                <a:extLst>
                  <a:ext uri="{FF2B5EF4-FFF2-40B4-BE49-F238E27FC236}">
                    <a16:creationId xmlns:a16="http://schemas.microsoft.com/office/drawing/2014/main" id="{50137653-39E4-45D0-A60A-45D1E69C2493}"/>
                  </a:ext>
                </a:extLst>
              </p:cNvPr>
              <p:cNvSpPr/>
              <p:nvPr/>
            </p:nvSpPr>
            <p:spPr bwMode="auto">
              <a:xfrm>
                <a:off x="6028831" y="1216378"/>
                <a:ext cx="2047875" cy="407020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输出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3" name="肘形连接符 42"/>
              <p:cNvCxnSpPr>
                <a:stCxn id="39" idx="3"/>
              </p:cNvCxnSpPr>
              <p:nvPr/>
            </p:nvCxnSpPr>
            <p:spPr>
              <a:xfrm>
                <a:off x="6639631" y="450157"/>
                <a:ext cx="503628" cy="788199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肘形连接符 43"/>
              <p:cNvCxnSpPr>
                <a:stCxn id="40" idx="4"/>
                <a:endCxn id="42" idx="4"/>
              </p:cNvCxnSpPr>
              <p:nvPr/>
            </p:nvCxnSpPr>
            <p:spPr>
              <a:xfrm rot="16200000" flipH="1">
                <a:off x="5054565" y="-374806"/>
                <a:ext cx="32568" cy="3963839"/>
              </a:xfrm>
              <a:prstGeom prst="bentConnector3">
                <a:avLst>
                  <a:gd name="adj1" fmla="val 801916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3184285" y="84395"/>
                <a:ext cx="306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657295" y="84395"/>
                <a:ext cx="306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1AF2C713-F052-4034-AE97-91BD2C6421F8}"/>
                  </a:ext>
                </a:extLst>
              </p:cNvPr>
              <p:cNvCxnSpPr/>
              <p:nvPr/>
            </p:nvCxnSpPr>
            <p:spPr bwMode="auto">
              <a:xfrm>
                <a:off x="5020008" y="1846456"/>
                <a:ext cx="0" cy="3184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/>
          <p:cNvGrpSpPr/>
          <p:nvPr/>
        </p:nvGrpSpPr>
        <p:grpSpPr>
          <a:xfrm>
            <a:off x="7498889" y="2576777"/>
            <a:ext cx="3467742" cy="2331719"/>
            <a:chOff x="7648351" y="2725266"/>
            <a:chExt cx="3467742" cy="2331719"/>
          </a:xfrm>
        </p:grpSpPr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 bwMode="auto">
            <a:xfrm>
              <a:off x="7978007" y="4094021"/>
              <a:ext cx="2814852" cy="407021"/>
            </a:xfrm>
            <a:prstGeom prst="flowChartProcess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A= -A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9286651" y="4509984"/>
              <a:ext cx="8271" cy="5470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9294922" y="2725266"/>
              <a:ext cx="0" cy="3199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流程图: 决策 53"/>
            <p:cNvSpPr/>
            <p:nvPr/>
          </p:nvSpPr>
          <p:spPr>
            <a:xfrm>
              <a:off x="7648351" y="3043214"/>
              <a:ext cx="3276600" cy="543101"/>
            </a:xfrm>
            <a:prstGeom prst="flowChartDecision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A&lt;0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接箭头连接符 54"/>
            <p:cNvCxnSpPr>
              <a:stCxn id="54" idx="2"/>
            </p:cNvCxnSpPr>
            <p:nvPr/>
          </p:nvCxnSpPr>
          <p:spPr>
            <a:xfrm>
              <a:off x="9286651" y="3586315"/>
              <a:ext cx="8271" cy="4937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9392523" y="3608293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肘形连接符 56"/>
            <p:cNvCxnSpPr>
              <a:stCxn id="54" idx="3"/>
            </p:cNvCxnSpPr>
            <p:nvPr/>
          </p:nvCxnSpPr>
          <p:spPr>
            <a:xfrm flipH="1">
              <a:off x="9294922" y="3314765"/>
              <a:ext cx="1630029" cy="1468719"/>
            </a:xfrm>
            <a:prstGeom prst="bentConnector3">
              <a:avLst>
                <a:gd name="adj1" fmla="val -1402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0810093" y="2964854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84810" y="3989531"/>
            <a:ext cx="6011714" cy="2303818"/>
            <a:chOff x="2064992" y="-138887"/>
            <a:chExt cx="6011714" cy="230381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2064992" y="1183810"/>
              <a:ext cx="2047875" cy="407020"/>
            </a:xfrm>
            <a:prstGeom prst="rect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步骤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3088929" y="-138887"/>
              <a:ext cx="4987777" cy="2303818"/>
              <a:chOff x="3088929" y="-138887"/>
              <a:chExt cx="4987777" cy="2303818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1AF2C713-F052-4034-AE97-91BD2C6421F8}"/>
                  </a:ext>
                </a:extLst>
              </p:cNvPr>
              <p:cNvCxnSpPr/>
              <p:nvPr/>
            </p:nvCxnSpPr>
            <p:spPr bwMode="auto">
              <a:xfrm>
                <a:off x="5026619" y="-138887"/>
                <a:ext cx="0" cy="3184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流程图: 决策 75"/>
              <p:cNvSpPr/>
              <p:nvPr/>
            </p:nvSpPr>
            <p:spPr>
              <a:xfrm>
                <a:off x="3363031" y="178606"/>
                <a:ext cx="3276600" cy="543101"/>
              </a:xfrm>
              <a:prstGeom prst="flowChartDecision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r>
                  <a:rPr lang="zh-CN" altLang="en-US" dirty="0"/>
                  <a:t>判断条件</a:t>
                </a:r>
              </a:p>
            </p:txBody>
          </p:sp>
          <p:cxnSp>
            <p:nvCxnSpPr>
              <p:cNvPr id="77" name="肘形连接符 76"/>
              <p:cNvCxnSpPr>
                <a:stCxn id="76" idx="1"/>
              </p:cNvCxnSpPr>
              <p:nvPr/>
            </p:nvCxnSpPr>
            <p:spPr>
              <a:xfrm rot="10800000" flipV="1">
                <a:off x="3088931" y="450156"/>
                <a:ext cx="274101" cy="733653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0137653-39E4-45D0-A60A-45D1E69C2493}"/>
                  </a:ext>
                </a:extLst>
              </p:cNvPr>
              <p:cNvSpPr/>
              <p:nvPr/>
            </p:nvSpPr>
            <p:spPr bwMode="auto">
              <a:xfrm>
                <a:off x="6028831" y="1216378"/>
                <a:ext cx="2047875" cy="407020"/>
              </a:xfrm>
              <a:prstGeom prst="rect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/>
                  <a:t>步骤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79" name="肘形连接符 78"/>
              <p:cNvCxnSpPr>
                <a:stCxn id="76" idx="3"/>
              </p:cNvCxnSpPr>
              <p:nvPr/>
            </p:nvCxnSpPr>
            <p:spPr>
              <a:xfrm>
                <a:off x="6639631" y="450157"/>
                <a:ext cx="503628" cy="7881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肘形连接符 79"/>
              <p:cNvCxnSpPr/>
              <p:nvPr/>
            </p:nvCxnSpPr>
            <p:spPr>
              <a:xfrm rot="16200000" flipH="1">
                <a:off x="5054565" y="-374806"/>
                <a:ext cx="32568" cy="3963839"/>
              </a:xfrm>
              <a:prstGeom prst="bentConnector3">
                <a:avLst>
                  <a:gd name="adj1" fmla="val 801916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文本框 80"/>
              <p:cNvSpPr txBox="1"/>
              <p:nvPr/>
            </p:nvSpPr>
            <p:spPr>
              <a:xfrm>
                <a:off x="3184285" y="84395"/>
                <a:ext cx="3060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6657295" y="84395"/>
                <a:ext cx="3060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1AF2C713-F052-4034-AE97-91BD2C6421F8}"/>
                  </a:ext>
                </a:extLst>
              </p:cNvPr>
              <p:cNvCxnSpPr/>
              <p:nvPr/>
            </p:nvCxnSpPr>
            <p:spPr bwMode="auto">
              <a:xfrm>
                <a:off x="5020008" y="1846456"/>
                <a:ext cx="0" cy="3184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7542596" y="3935967"/>
            <a:ext cx="3467742" cy="2331719"/>
            <a:chOff x="7648351" y="2725266"/>
            <a:chExt cx="3467742" cy="2331719"/>
          </a:xfrm>
        </p:grpSpPr>
        <p:sp>
          <p:nvSpPr>
            <p:cNvPr id="85" name="流程图: 过程 84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 bwMode="auto">
            <a:xfrm>
              <a:off x="7978007" y="4094021"/>
              <a:ext cx="2814852" cy="407021"/>
            </a:xfrm>
            <a:prstGeom prst="flowChartProcess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zh-CN" altLang="en-US" dirty="0"/>
                <a:t>步骤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9286651" y="4509984"/>
              <a:ext cx="8271" cy="547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9294922" y="2725266"/>
              <a:ext cx="0" cy="319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图: 决策 87"/>
            <p:cNvSpPr/>
            <p:nvPr/>
          </p:nvSpPr>
          <p:spPr>
            <a:xfrm>
              <a:off x="7648351" y="3043214"/>
              <a:ext cx="3276600" cy="543101"/>
            </a:xfrm>
            <a:prstGeom prst="flowChartDecision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zh-CN" altLang="en-US" dirty="0"/>
                <a:t>判断条件</a:t>
              </a:r>
            </a:p>
          </p:txBody>
        </p:sp>
        <p:cxnSp>
          <p:nvCxnSpPr>
            <p:cNvPr id="89" name="直接箭头连接符 88"/>
            <p:cNvCxnSpPr>
              <a:stCxn id="88" idx="2"/>
            </p:cNvCxnSpPr>
            <p:nvPr/>
          </p:nvCxnSpPr>
          <p:spPr>
            <a:xfrm>
              <a:off x="9286651" y="3586315"/>
              <a:ext cx="8271" cy="4937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9392523" y="3608293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91" name="肘形连接符 90"/>
            <p:cNvCxnSpPr>
              <a:stCxn id="88" idx="3"/>
            </p:cNvCxnSpPr>
            <p:nvPr/>
          </p:nvCxnSpPr>
          <p:spPr>
            <a:xfrm flipH="1">
              <a:off x="9294922" y="3314765"/>
              <a:ext cx="1630029" cy="1468719"/>
            </a:xfrm>
            <a:prstGeom prst="bentConnector3">
              <a:avLst>
                <a:gd name="adj1" fmla="val -1402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0810093" y="2964854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1872644" y="3572474"/>
            <a:ext cx="401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双分支结构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7277848" y="3647759"/>
            <a:ext cx="401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单分支结构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3039415" y="3222477"/>
            <a:ext cx="6964766" cy="786484"/>
          </a:xfrm>
          <a:prstGeom prst="rect">
            <a:avLst/>
          </a:prstGeom>
          <a:ln>
            <a:tailEnd type="triangle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判断框有</a:t>
            </a:r>
            <a:r>
              <a:rPr lang="zh-CN" altLang="zh-CN" b="1" i="1" u="sng" dirty="0"/>
              <a:t>一个入口两个出口</a:t>
            </a:r>
            <a:r>
              <a:rPr lang="zh-CN" altLang="zh-CN" b="1" dirty="0"/>
              <a:t>，分支结构有</a:t>
            </a:r>
            <a:r>
              <a:rPr lang="zh-CN" altLang="zh-CN" b="1" i="1" u="sng" dirty="0"/>
              <a:t>一个入口一个出口</a:t>
            </a:r>
            <a:r>
              <a:rPr lang="zh-CN" altLang="zh-CN" b="1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00261 -0.2185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0039 -0.1703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一、算法与算法的描述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1.</a:t>
            </a:r>
            <a:r>
              <a:rPr lang="zh-CN" altLang="en-US" sz="3200" dirty="0"/>
              <a:t>算法的概念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2.</a:t>
            </a:r>
            <a:r>
              <a:rPr lang="zh-CN" altLang="en-US" sz="3200" dirty="0"/>
              <a:t>算法的特点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3.</a:t>
            </a:r>
            <a:r>
              <a:rPr lang="zh-CN" altLang="en-US" sz="3200" dirty="0"/>
              <a:t>计算机解决问题的一般过程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4.</a:t>
            </a:r>
            <a:r>
              <a:rPr lang="zh-CN" altLang="en-US" sz="3200" dirty="0"/>
              <a:t>算法的描述方法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5.</a:t>
            </a:r>
            <a:r>
              <a:rPr lang="zh-CN" altLang="en-US" sz="3200" dirty="0"/>
              <a:t>流程图符号</a:t>
            </a:r>
          </a:p>
        </p:txBody>
      </p:sp>
    </p:spTree>
    <p:extLst>
      <p:ext uri="{BB962C8B-B14F-4D97-AF65-F5344CB8AC3E}">
        <p14:creationId xmlns:p14="http://schemas.microsoft.com/office/powerpoint/2010/main" val="2151615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2.</a:t>
            </a:r>
            <a:r>
              <a:rPr lang="zh-CN" altLang="en-US" sz="4050" dirty="0"/>
              <a:t>分支结构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D043D12-14CB-4A1F-9159-6001F199FBA3}"/>
              </a:ext>
            </a:extLst>
          </p:cNvPr>
          <p:cNvSpPr txBox="1">
            <a:spLocks/>
          </p:cNvSpPr>
          <p:nvPr/>
        </p:nvSpPr>
        <p:spPr bwMode="auto">
          <a:xfrm>
            <a:off x="3919205" y="883764"/>
            <a:ext cx="6993261" cy="49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346075" indent="-34290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547688" indent="-547688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i="1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822325" indent="-8223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096963" indent="-1096963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流程图：输入任一整数，输出它的绝对值。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620" y="1635123"/>
            <a:ext cx="6043612" cy="3905143"/>
            <a:chOff x="767229" y="1562508"/>
            <a:chExt cx="6043612" cy="3905143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3737830" y="2012373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3735466" y="4692171"/>
              <a:ext cx="0" cy="318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终止 8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 bwMode="auto">
            <a:xfrm>
              <a:off x="2329222" y="1562508"/>
              <a:ext cx="2829032" cy="438440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10" name="流程图: 终止 9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 bwMode="auto">
            <a:xfrm>
              <a:off x="2329222" y="5029212"/>
              <a:ext cx="2829032" cy="438439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11" name="流程图: 数据 10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2315040" y="2312451"/>
              <a:ext cx="2814852" cy="407020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输入整数到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3743737" y="2719471"/>
              <a:ext cx="0" cy="319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决策 12"/>
            <p:cNvSpPr/>
            <p:nvPr/>
          </p:nvSpPr>
          <p:spPr>
            <a:xfrm>
              <a:off x="2097166" y="3037419"/>
              <a:ext cx="3276600" cy="543101"/>
            </a:xfrm>
            <a:prstGeom prst="flowChartDecision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A&gt;0</a:t>
              </a:r>
              <a:endParaRPr lang="zh-CN" altLang="en-US" dirty="0"/>
            </a:p>
          </p:txBody>
        </p:sp>
        <p:sp>
          <p:nvSpPr>
            <p:cNvPr id="14" name="流程图: 数据 13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67229" y="4052341"/>
              <a:ext cx="2047875" cy="407020"/>
            </a:xfrm>
            <a:prstGeom prst="flowChartInputOutput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>
            <a:xfrm rot="10800000" flipV="1">
              <a:off x="1791168" y="3308969"/>
              <a:ext cx="305999" cy="7433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数据 15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4762966" y="4075191"/>
              <a:ext cx="2047875" cy="407020"/>
            </a:xfrm>
            <a:prstGeom prst="flowChartInputOutput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 </a:t>
              </a:r>
              <a:r>
                <a:rPr lang="en-US" altLang="zh-CN" sz="2800" b="1" dirty="0"/>
                <a:t>-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7" name="肘形连接符 16"/>
            <p:cNvCxnSpPr>
              <a:stCxn id="13" idx="3"/>
            </p:cNvCxnSpPr>
            <p:nvPr/>
          </p:nvCxnSpPr>
          <p:spPr>
            <a:xfrm>
              <a:off x="5373766" y="3308970"/>
              <a:ext cx="503628" cy="78819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4" idx="4"/>
              <a:endCxn id="16" idx="4"/>
            </p:cNvCxnSpPr>
            <p:nvPr/>
          </p:nvCxnSpPr>
          <p:spPr>
            <a:xfrm rot="16200000" flipH="1">
              <a:off x="3777610" y="2472917"/>
              <a:ext cx="22850" cy="3995737"/>
            </a:xfrm>
            <a:prstGeom prst="bentConnector3">
              <a:avLst>
                <a:gd name="adj1" fmla="val 1100438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918420" y="2943208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91430" y="2943208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95951" y="1415903"/>
            <a:ext cx="3467742" cy="4677281"/>
            <a:chOff x="7339171" y="2006179"/>
            <a:chExt cx="3467742" cy="4677281"/>
          </a:xfrm>
        </p:grpSpPr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 bwMode="auto">
            <a:xfrm>
              <a:off x="7668827" y="4531897"/>
              <a:ext cx="2814852" cy="407021"/>
            </a:xfrm>
            <a:prstGeom prst="flowChartProcess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A= -A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79835" y="2456044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8977471" y="4947860"/>
              <a:ext cx="8271" cy="547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终止 24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 bwMode="auto">
            <a:xfrm>
              <a:off x="7571227" y="2006179"/>
              <a:ext cx="2829032" cy="438440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26" name="流程图: 数据 25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557045" y="2756122"/>
              <a:ext cx="2814852" cy="40702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输入整数到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85742" y="3163142"/>
              <a:ext cx="0" cy="319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决策 27"/>
            <p:cNvSpPr/>
            <p:nvPr/>
          </p:nvSpPr>
          <p:spPr>
            <a:xfrm>
              <a:off x="7339171" y="3481090"/>
              <a:ext cx="3276600" cy="543101"/>
            </a:xfrm>
            <a:prstGeom prst="flowChartDecision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A&lt;0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8" idx="2"/>
            </p:cNvCxnSpPr>
            <p:nvPr/>
          </p:nvCxnSpPr>
          <p:spPr>
            <a:xfrm>
              <a:off x="8977471" y="4024191"/>
              <a:ext cx="8271" cy="4937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9083343" y="4046169"/>
              <a:ext cx="30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31" name="肘形连接符 30"/>
            <p:cNvCxnSpPr>
              <a:stCxn id="28" idx="3"/>
            </p:cNvCxnSpPr>
            <p:nvPr/>
          </p:nvCxnSpPr>
          <p:spPr>
            <a:xfrm flipH="1">
              <a:off x="8985742" y="3752641"/>
              <a:ext cx="1630029" cy="1468719"/>
            </a:xfrm>
            <a:prstGeom prst="bentConnector3">
              <a:avLst>
                <a:gd name="adj1" fmla="val -1402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0500913" y="3402730"/>
              <a:ext cx="30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4" name="流程图: 终止 33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 bwMode="auto">
            <a:xfrm>
              <a:off x="7668827" y="6245021"/>
              <a:ext cx="2829032" cy="438439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35" name="流程图: 数据 34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961804" y="5490955"/>
              <a:ext cx="2047875" cy="40702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 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62231" y="5897975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433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2.</a:t>
            </a:r>
            <a:r>
              <a:rPr lang="zh-CN" altLang="en-US" sz="4050" dirty="0"/>
              <a:t>分支结构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67355" y="1174524"/>
            <a:ext cx="3801878" cy="45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分支结构</a:t>
            </a:r>
            <a:r>
              <a:rPr lang="en-US" altLang="zh-CN" sz="2400" dirty="0"/>
              <a:t>VB</a:t>
            </a:r>
            <a:r>
              <a:rPr lang="zh-CN" altLang="en-US" sz="2400" dirty="0"/>
              <a:t>代码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21113" y="1698590"/>
            <a:ext cx="5457413" cy="2136520"/>
            <a:chOff x="2064992" y="-138887"/>
            <a:chExt cx="6011714" cy="230381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2064992" y="1183810"/>
              <a:ext cx="2047875" cy="407020"/>
            </a:xfrm>
            <a:prstGeom prst="rect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步骤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088929" y="-138887"/>
              <a:ext cx="4987777" cy="2303818"/>
              <a:chOff x="3088929" y="-138887"/>
              <a:chExt cx="4987777" cy="230381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AF2C713-F052-4034-AE97-91BD2C6421F8}"/>
                  </a:ext>
                </a:extLst>
              </p:cNvPr>
              <p:cNvCxnSpPr/>
              <p:nvPr/>
            </p:nvCxnSpPr>
            <p:spPr bwMode="auto">
              <a:xfrm>
                <a:off x="5026619" y="-138887"/>
                <a:ext cx="0" cy="3184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流程图: 决策 22"/>
              <p:cNvSpPr/>
              <p:nvPr/>
            </p:nvSpPr>
            <p:spPr>
              <a:xfrm>
                <a:off x="3363031" y="178606"/>
                <a:ext cx="3276600" cy="543101"/>
              </a:xfrm>
              <a:prstGeom prst="flowChartDecision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r>
                  <a:rPr lang="zh-CN" altLang="en-US" dirty="0"/>
                  <a:t>判断条件</a:t>
                </a:r>
              </a:p>
            </p:txBody>
          </p:sp>
          <p:cxnSp>
            <p:nvCxnSpPr>
              <p:cNvPr id="24" name="肘形连接符 23"/>
              <p:cNvCxnSpPr>
                <a:stCxn id="23" idx="1"/>
              </p:cNvCxnSpPr>
              <p:nvPr/>
            </p:nvCxnSpPr>
            <p:spPr>
              <a:xfrm rot="10800000" flipV="1">
                <a:off x="3088931" y="450156"/>
                <a:ext cx="274101" cy="733653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0137653-39E4-45D0-A60A-45D1E69C2493}"/>
                  </a:ext>
                </a:extLst>
              </p:cNvPr>
              <p:cNvSpPr/>
              <p:nvPr/>
            </p:nvSpPr>
            <p:spPr bwMode="auto">
              <a:xfrm>
                <a:off x="6028831" y="1216378"/>
                <a:ext cx="2047875" cy="407020"/>
              </a:xfrm>
              <a:prstGeom prst="rect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/>
                  <a:t>步骤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cxnSp>
            <p:nvCxnSpPr>
              <p:cNvPr id="26" name="肘形连接符 25"/>
              <p:cNvCxnSpPr>
                <a:stCxn id="23" idx="3"/>
              </p:cNvCxnSpPr>
              <p:nvPr/>
            </p:nvCxnSpPr>
            <p:spPr>
              <a:xfrm>
                <a:off x="6639631" y="450157"/>
                <a:ext cx="503628" cy="7881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肘形连接符 26"/>
              <p:cNvCxnSpPr/>
              <p:nvPr/>
            </p:nvCxnSpPr>
            <p:spPr>
              <a:xfrm rot="16200000" flipH="1">
                <a:off x="5054565" y="-374806"/>
                <a:ext cx="32568" cy="3963839"/>
              </a:xfrm>
              <a:prstGeom prst="bentConnector3">
                <a:avLst>
                  <a:gd name="adj1" fmla="val 801916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184285" y="84395"/>
                <a:ext cx="3060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657295" y="84395"/>
                <a:ext cx="3060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1AF2C713-F052-4034-AE97-91BD2C6421F8}"/>
                  </a:ext>
                </a:extLst>
              </p:cNvPr>
              <p:cNvCxnSpPr/>
              <p:nvPr/>
            </p:nvCxnSpPr>
            <p:spPr bwMode="auto">
              <a:xfrm>
                <a:off x="5020008" y="1846456"/>
                <a:ext cx="0" cy="3184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7365780" y="1658902"/>
            <a:ext cx="3467742" cy="2331719"/>
            <a:chOff x="7648351" y="2725266"/>
            <a:chExt cx="3467742" cy="2331719"/>
          </a:xfrm>
        </p:grpSpPr>
        <p:sp>
          <p:nvSpPr>
            <p:cNvPr id="33" name="流程图: 过程 32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 bwMode="auto">
            <a:xfrm>
              <a:off x="7978007" y="4094021"/>
              <a:ext cx="2814852" cy="407021"/>
            </a:xfrm>
            <a:prstGeom prst="flowChartProcess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zh-CN" altLang="en-US" dirty="0"/>
                <a:t>步骤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9286651" y="4509984"/>
              <a:ext cx="8271" cy="547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9294922" y="2725266"/>
              <a:ext cx="0" cy="319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决策 35"/>
            <p:cNvSpPr/>
            <p:nvPr/>
          </p:nvSpPr>
          <p:spPr>
            <a:xfrm>
              <a:off x="7648351" y="3043214"/>
              <a:ext cx="3276600" cy="543101"/>
            </a:xfrm>
            <a:prstGeom prst="flowChartDecision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zh-CN" altLang="en-US" dirty="0"/>
                <a:t>判断条件</a:t>
              </a:r>
            </a:p>
          </p:txBody>
        </p:sp>
        <p:cxnSp>
          <p:nvCxnSpPr>
            <p:cNvPr id="37" name="直接箭头连接符 36"/>
            <p:cNvCxnSpPr>
              <a:stCxn id="36" idx="2"/>
            </p:cNvCxnSpPr>
            <p:nvPr/>
          </p:nvCxnSpPr>
          <p:spPr>
            <a:xfrm>
              <a:off x="9286651" y="3586315"/>
              <a:ext cx="8271" cy="4937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9392523" y="3608293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39" name="肘形连接符 38"/>
            <p:cNvCxnSpPr>
              <a:stCxn id="36" idx="3"/>
            </p:cNvCxnSpPr>
            <p:nvPr/>
          </p:nvCxnSpPr>
          <p:spPr>
            <a:xfrm flipH="1">
              <a:off x="9294922" y="3314765"/>
              <a:ext cx="1630029" cy="1468719"/>
            </a:xfrm>
            <a:prstGeom prst="bentConnector3">
              <a:avLst>
                <a:gd name="adj1" fmla="val -1402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0810093" y="2964854"/>
              <a:ext cx="30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417700" y="4040171"/>
            <a:ext cx="4419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双分支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结构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语句格式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&lt;</a:t>
            </a:r>
            <a:r>
              <a:rPr lang="zh-CN" altLang="en-US" sz="2400" dirty="0"/>
              <a:t>判断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条件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&gt;  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Then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    &lt;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步骤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的语句块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    &lt;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步骤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的语句块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&gt;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End If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65780" y="4258265"/>
            <a:ext cx="4419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</a:rPr>
              <a:t>单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分支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结构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语句格式</a:t>
            </a:r>
            <a:r>
              <a:rPr lang="zh-CN" altLang="en-US" sz="2400" kern="100" dirty="0">
                <a:latin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&lt;</a:t>
            </a:r>
            <a:r>
              <a:rPr lang="zh-CN" altLang="en-US" sz="2400" dirty="0"/>
              <a:t>判断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条件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&gt;  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Then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    &lt;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步骤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的语句块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&gt;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End If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6557337" y="5380972"/>
            <a:ext cx="815014" cy="404037"/>
          </a:xfrm>
          <a:prstGeom prst="rect">
            <a:avLst/>
          </a:prstGeom>
          <a:solidFill>
            <a:srgbClr val="00FFCC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23150" y="4808577"/>
            <a:ext cx="1256639" cy="4040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557336" y="4265476"/>
            <a:ext cx="688531" cy="404037"/>
          </a:xfrm>
          <a:prstGeom prst="rect">
            <a:avLst/>
          </a:prstGeom>
          <a:solidFill>
            <a:srgbClr val="7030A0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835924" y="3748827"/>
            <a:ext cx="1165215" cy="404037"/>
          </a:xfrm>
          <a:prstGeom prst="rect">
            <a:avLst/>
          </a:prstGeom>
          <a:solidFill>
            <a:srgbClr val="FFFF00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510769" y="3205725"/>
            <a:ext cx="635288" cy="404037"/>
          </a:xfrm>
          <a:prstGeom prst="rect">
            <a:avLst/>
          </a:prstGeom>
          <a:solidFill>
            <a:srgbClr val="FFC000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72670" y="3205725"/>
            <a:ext cx="588579" cy="404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557336" y="3205726"/>
            <a:ext cx="265814" cy="404037"/>
          </a:xfrm>
          <a:prstGeom prst="rect">
            <a:avLst/>
          </a:prstGeom>
          <a:solidFill>
            <a:srgbClr val="00B0F0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2.</a:t>
            </a:r>
            <a:r>
              <a:rPr lang="zh-CN" altLang="en-US" sz="4050" dirty="0"/>
              <a:t>分支结构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19708" y="1196326"/>
            <a:ext cx="3801878" cy="45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双分支结构</a:t>
            </a:r>
            <a:r>
              <a:rPr lang="en-US" altLang="zh-CN" sz="2400" dirty="0"/>
              <a:t>VB</a:t>
            </a:r>
            <a:r>
              <a:rPr lang="zh-CN" altLang="en-US" sz="2400" dirty="0"/>
              <a:t>代码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45257" y="1932834"/>
            <a:ext cx="6043612" cy="3905143"/>
            <a:chOff x="767229" y="1562508"/>
            <a:chExt cx="6043612" cy="3905143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3737830" y="2012373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3735466" y="4692171"/>
              <a:ext cx="0" cy="318475"/>
            </a:xfrm>
            <a:prstGeom prst="straightConnector1">
              <a:avLst/>
            </a:prstGeom>
            <a:ln w="28575">
              <a:solidFill>
                <a:srgbClr val="00FFC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流程图: 终止 6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 bwMode="auto">
            <a:xfrm>
              <a:off x="2329222" y="1562508"/>
              <a:ext cx="2829032" cy="438440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8" name="流程图: 终止 7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 bwMode="auto">
            <a:xfrm>
              <a:off x="2329222" y="5029212"/>
              <a:ext cx="2829032" cy="438439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9" name="流程图: 数据 8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2315040" y="2312451"/>
              <a:ext cx="2814852" cy="407020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输入整数到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3743737" y="2719471"/>
              <a:ext cx="0" cy="31990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决策 10"/>
            <p:cNvSpPr/>
            <p:nvPr/>
          </p:nvSpPr>
          <p:spPr>
            <a:xfrm>
              <a:off x="2097166" y="3037419"/>
              <a:ext cx="3276600" cy="543101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A&gt;0</a:t>
              </a:r>
              <a:endParaRPr lang="zh-CN" altLang="en-US" dirty="0"/>
            </a:p>
          </p:txBody>
        </p:sp>
        <p:sp>
          <p:nvSpPr>
            <p:cNvPr id="12" name="流程图: 数据 11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67229" y="4052341"/>
              <a:ext cx="2047875" cy="407020"/>
            </a:xfrm>
            <a:prstGeom prst="flowChartInputOutpu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3" name="肘形连接符 12"/>
            <p:cNvCxnSpPr>
              <a:stCxn id="11" idx="1"/>
              <a:endCxn id="12" idx="1"/>
            </p:cNvCxnSpPr>
            <p:nvPr/>
          </p:nvCxnSpPr>
          <p:spPr>
            <a:xfrm rot="10800000" flipV="1">
              <a:off x="1791168" y="3308969"/>
              <a:ext cx="305999" cy="743371"/>
            </a:xfrm>
            <a:prstGeom prst="bentConnector2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数据 13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4762966" y="4075191"/>
              <a:ext cx="2047875" cy="40702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 </a:t>
              </a:r>
              <a:r>
                <a:rPr lang="en-US" altLang="zh-CN" sz="2800" b="1" dirty="0"/>
                <a:t>-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11" idx="3"/>
            </p:cNvCxnSpPr>
            <p:nvPr/>
          </p:nvCxnSpPr>
          <p:spPr>
            <a:xfrm>
              <a:off x="5373766" y="3308970"/>
              <a:ext cx="503628" cy="788199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2" idx="4"/>
              <a:endCxn id="14" idx="4"/>
            </p:cNvCxnSpPr>
            <p:nvPr/>
          </p:nvCxnSpPr>
          <p:spPr>
            <a:xfrm rot="16200000" flipH="1">
              <a:off x="3777610" y="2472917"/>
              <a:ext cx="22850" cy="3995737"/>
            </a:xfrm>
            <a:prstGeom prst="bentConnector3">
              <a:avLst>
                <a:gd name="adj1" fmla="val 1100438"/>
              </a:avLst>
            </a:prstGeom>
            <a:ln w="28575">
              <a:solidFill>
                <a:srgbClr val="00FFCC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914681" y="2896752"/>
              <a:ext cx="306000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90309" y="2896752"/>
              <a:ext cx="306000" cy="3693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F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498364" y="1932834"/>
            <a:ext cx="54632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Dim A As Integer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 =Val( </a:t>
            </a:r>
            <a:r>
              <a:rPr lang="en-US" altLang="zh-CN" sz="2400" dirty="0" err="1"/>
              <a:t>InputBox</a:t>
            </a:r>
            <a:r>
              <a:rPr lang="en-US" altLang="zh-CN" sz="2400" dirty="0"/>
              <a:t>(“</a:t>
            </a:r>
            <a:r>
              <a:rPr lang="zh-CN" altLang="en-US" sz="2400" dirty="0"/>
              <a:t>请输入一个整数</a:t>
            </a:r>
            <a:r>
              <a:rPr lang="en-US" altLang="zh-CN" sz="2400" dirty="0"/>
              <a:t>:"))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If  A&gt;0  Then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Print  A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Print  -A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56378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23" grpId="0" animBg="1"/>
      <p:bldP spid="22" grpId="0" animBg="1"/>
      <p:bldP spid="21" grpId="0" animBg="1"/>
      <p:bldP spid="3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6555212" y="4272500"/>
            <a:ext cx="815014" cy="404037"/>
          </a:xfrm>
          <a:prstGeom prst="rect">
            <a:avLst/>
          </a:prstGeom>
          <a:solidFill>
            <a:srgbClr val="00FFCC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835924" y="3748827"/>
            <a:ext cx="1165215" cy="404037"/>
          </a:xfrm>
          <a:prstGeom prst="rect">
            <a:avLst/>
          </a:prstGeom>
          <a:solidFill>
            <a:srgbClr val="FFFF00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510769" y="3205725"/>
            <a:ext cx="635288" cy="404037"/>
          </a:xfrm>
          <a:prstGeom prst="rect">
            <a:avLst/>
          </a:prstGeom>
          <a:solidFill>
            <a:srgbClr val="FFC000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72670" y="3205725"/>
            <a:ext cx="588579" cy="404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557336" y="3205726"/>
            <a:ext cx="265814" cy="404037"/>
          </a:xfrm>
          <a:prstGeom prst="rect">
            <a:avLst/>
          </a:prstGeom>
          <a:solidFill>
            <a:srgbClr val="00B0F0"/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50" dirty="0"/>
              <a:t>2.</a:t>
            </a:r>
            <a:r>
              <a:rPr lang="zh-CN" altLang="en-US" sz="4050" dirty="0"/>
              <a:t>分支结构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19708" y="1196326"/>
            <a:ext cx="3801878" cy="45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单分支结构</a:t>
            </a:r>
            <a:r>
              <a:rPr lang="en-US" altLang="zh-CN" sz="2400" dirty="0"/>
              <a:t>VB</a:t>
            </a:r>
            <a:r>
              <a:rPr lang="zh-CN" altLang="en-US" sz="2400" dirty="0"/>
              <a:t>代码</a:t>
            </a:r>
          </a:p>
        </p:txBody>
      </p:sp>
      <p:sp>
        <p:nvSpPr>
          <p:cNvPr id="19" name="矩形 18"/>
          <p:cNvSpPr/>
          <p:nvPr/>
        </p:nvSpPr>
        <p:spPr>
          <a:xfrm>
            <a:off x="6498364" y="1932834"/>
            <a:ext cx="56121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Dim A As Integer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 =Val( </a:t>
            </a:r>
            <a:r>
              <a:rPr lang="en-US" altLang="zh-CN" sz="2400" dirty="0" err="1"/>
              <a:t>InputBox</a:t>
            </a:r>
            <a:r>
              <a:rPr lang="en-US" altLang="zh-CN" sz="2400" dirty="0"/>
              <a:t>(“</a:t>
            </a:r>
            <a:r>
              <a:rPr lang="zh-CN" altLang="en-US" sz="2400" dirty="0"/>
              <a:t>请输入一个整数</a:t>
            </a:r>
            <a:r>
              <a:rPr lang="en-US" altLang="zh-CN" sz="2400" dirty="0"/>
              <a:t>:"))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If  A&gt;0  Then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A=-A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End If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 A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764133" y="1483414"/>
            <a:ext cx="3501077" cy="4677281"/>
            <a:chOff x="7339171" y="2006179"/>
            <a:chExt cx="3501077" cy="4677281"/>
          </a:xfrm>
        </p:grpSpPr>
        <p:sp>
          <p:nvSpPr>
            <p:cNvPr id="28" name="流程图: 过程 27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 bwMode="auto">
            <a:xfrm>
              <a:off x="7668827" y="4531897"/>
              <a:ext cx="2814852" cy="407021"/>
            </a:xfrm>
            <a:prstGeom prst="flowChartProcess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A= -A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79835" y="2456044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8977471" y="4947860"/>
              <a:ext cx="8271" cy="547001"/>
            </a:xfrm>
            <a:prstGeom prst="straightConnector1">
              <a:avLst/>
            </a:prstGeom>
            <a:ln w="28575">
              <a:solidFill>
                <a:srgbClr val="00FFC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流程图: 终止 30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 bwMode="auto">
            <a:xfrm>
              <a:off x="7571227" y="2006179"/>
              <a:ext cx="2829032" cy="438440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33" name="流程图: 数据 32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557045" y="2756122"/>
              <a:ext cx="2814852" cy="40702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输入整数到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85742" y="3163142"/>
              <a:ext cx="0" cy="31990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流程图: 决策 34"/>
            <p:cNvSpPr/>
            <p:nvPr/>
          </p:nvSpPr>
          <p:spPr>
            <a:xfrm>
              <a:off x="7339171" y="3481090"/>
              <a:ext cx="3276600" cy="543101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zh-CN" dirty="0"/>
                <a:t>A&lt;0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35" idx="2"/>
            </p:cNvCxnSpPr>
            <p:nvPr/>
          </p:nvCxnSpPr>
          <p:spPr>
            <a:xfrm>
              <a:off x="8977471" y="4024191"/>
              <a:ext cx="8271" cy="49379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9083343" y="4046169"/>
              <a:ext cx="306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38" name="肘形连接符 37"/>
            <p:cNvCxnSpPr>
              <a:stCxn id="35" idx="3"/>
            </p:cNvCxnSpPr>
            <p:nvPr/>
          </p:nvCxnSpPr>
          <p:spPr>
            <a:xfrm flipH="1">
              <a:off x="8985742" y="3752641"/>
              <a:ext cx="1630029" cy="1468719"/>
            </a:xfrm>
            <a:prstGeom prst="bentConnector3">
              <a:avLst>
                <a:gd name="adj1" fmla="val -14024"/>
              </a:avLst>
            </a:prstGeom>
            <a:ln w="28575">
              <a:solidFill>
                <a:srgbClr val="00FFC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0534248" y="3310158"/>
              <a:ext cx="306000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40" name="流程图: 终止 39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 bwMode="auto">
            <a:xfrm>
              <a:off x="7668827" y="6245021"/>
              <a:ext cx="2829032" cy="438439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41" name="流程图: 数据 40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7961804" y="5490955"/>
              <a:ext cx="2047875" cy="40702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 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8962231" y="5897975"/>
              <a:ext cx="0" cy="319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6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2" grpId="0" animBg="1"/>
      <p:bldP spid="21" grpId="0" animBg="1"/>
      <p:bldP spid="3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4" y="1670068"/>
            <a:ext cx="3951510" cy="221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08662" y="650085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实例</a:t>
            </a:r>
            <a:r>
              <a:rPr lang="en-US" altLang="zh-CN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设计程序，计算每年用水费用。</a:t>
            </a:r>
            <a:endParaRPr lang="zh-CN" altLang="en-US" sz="2400" dirty="0"/>
          </a:p>
        </p:txBody>
      </p:sp>
      <p:grpSp>
        <p:nvGrpSpPr>
          <p:cNvPr id="18432" name="组合 18431"/>
          <p:cNvGrpSpPr/>
          <p:nvPr/>
        </p:nvGrpSpPr>
        <p:grpSpPr>
          <a:xfrm>
            <a:off x="5147287" y="1215731"/>
            <a:ext cx="6959649" cy="5067817"/>
            <a:chOff x="5147287" y="1215731"/>
            <a:chExt cx="6959649" cy="5067817"/>
          </a:xfrm>
        </p:grpSpPr>
        <p:sp>
          <p:nvSpPr>
            <p:cNvPr id="4" name="圆角矩形 3"/>
            <p:cNvSpPr/>
            <p:nvPr/>
          </p:nvSpPr>
          <p:spPr>
            <a:xfrm>
              <a:off x="6482243" y="1215731"/>
              <a:ext cx="1163638" cy="406400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517817" y="5877148"/>
              <a:ext cx="1163637" cy="406400"/>
            </a:xfrm>
            <a:prstGeom prst="roundRect">
              <a:avLst>
                <a:gd name="adj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6" name="流程图: 数据 5"/>
            <p:cNvSpPr/>
            <p:nvPr/>
          </p:nvSpPr>
          <p:spPr>
            <a:xfrm>
              <a:off x="6244118" y="1901531"/>
              <a:ext cx="1846263" cy="33020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6153631" y="2517481"/>
              <a:ext cx="1820862" cy="415925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X&lt;=220</a:t>
              </a:r>
              <a:endParaRPr lang="zh-CN" altLang="en-US" dirty="0"/>
            </a:p>
          </p:txBody>
        </p:sp>
        <p:sp>
          <p:nvSpPr>
            <p:cNvPr id="8" name="流程图: 数据 7"/>
            <p:cNvSpPr/>
            <p:nvPr/>
          </p:nvSpPr>
          <p:spPr>
            <a:xfrm>
              <a:off x="6193430" y="5211728"/>
              <a:ext cx="1846263" cy="284955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5147287" y="3890135"/>
              <a:ext cx="1096832" cy="41116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Y=3.45*X</a:t>
              </a:r>
              <a:endParaRPr lang="zh-CN" altLang="en-US" sz="1600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6645755" y="3881938"/>
              <a:ext cx="2584450" cy="414337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Y=220*3.45+(X-220)*4.83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063268" y="1615781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133230" y="4900578"/>
              <a:ext cx="0" cy="3349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099636" y="5496683"/>
              <a:ext cx="0" cy="3804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5829781" y="2396831"/>
              <a:ext cx="3413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</a:t>
              </a:r>
              <a:endParaRPr lang="zh-CN" altLang="en-US"/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7988781" y="2396831"/>
              <a:ext cx="5349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</a:t>
              </a:r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7063268" y="2231731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决策 23"/>
            <p:cNvSpPr/>
            <p:nvPr/>
          </p:nvSpPr>
          <p:spPr>
            <a:xfrm>
              <a:off x="8461061" y="3077868"/>
              <a:ext cx="1820863" cy="414338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X&lt;=300</a:t>
              </a:r>
              <a:endParaRPr lang="zh-CN" altLang="en-US" dirty="0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9364085" y="3881938"/>
              <a:ext cx="2742851" cy="415925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/>
                <a:t>Y=220*3.45+80*4.83+(X-300)*5.83</a:t>
              </a:r>
              <a:endParaRPr lang="zh-CN" altLang="en-US" sz="1400" dirty="0"/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>
              <a:off x="7988781" y="2973887"/>
              <a:ext cx="3413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10405255" y="2973887"/>
              <a:ext cx="536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35" name="肘形连接符 34"/>
            <p:cNvCxnSpPr>
              <a:stCxn id="7" idx="1"/>
              <a:endCxn id="9" idx="0"/>
            </p:cNvCxnSpPr>
            <p:nvPr/>
          </p:nvCxnSpPr>
          <p:spPr>
            <a:xfrm rot="10800000" flipV="1">
              <a:off x="5695703" y="2725443"/>
              <a:ext cx="457928" cy="116469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7" idx="3"/>
              <a:endCxn id="24" idx="0"/>
            </p:cNvCxnSpPr>
            <p:nvPr/>
          </p:nvCxnSpPr>
          <p:spPr>
            <a:xfrm>
              <a:off x="7974493" y="2725444"/>
              <a:ext cx="1397000" cy="35242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24" idx="1"/>
              <a:endCxn id="10" idx="0"/>
            </p:cNvCxnSpPr>
            <p:nvPr/>
          </p:nvCxnSpPr>
          <p:spPr>
            <a:xfrm rot="10800000" flipV="1">
              <a:off x="7937981" y="3285036"/>
              <a:ext cx="523081" cy="5969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4" idx="3"/>
              <a:endCxn id="25" idx="0"/>
            </p:cNvCxnSpPr>
            <p:nvPr/>
          </p:nvCxnSpPr>
          <p:spPr>
            <a:xfrm>
              <a:off x="10281924" y="3285037"/>
              <a:ext cx="453587" cy="5969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endCxn id="25" idx="2"/>
            </p:cNvCxnSpPr>
            <p:nvPr/>
          </p:nvCxnSpPr>
          <p:spPr>
            <a:xfrm>
              <a:off x="7733060" y="4296275"/>
              <a:ext cx="3002451" cy="1588"/>
            </a:xfrm>
            <a:prstGeom prst="bentConnector4">
              <a:avLst>
                <a:gd name="adj1" fmla="val 7331"/>
                <a:gd name="adj2" fmla="val 144954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9" idx="2"/>
            </p:cNvCxnSpPr>
            <p:nvPr/>
          </p:nvCxnSpPr>
          <p:spPr>
            <a:xfrm rot="16200000" flipH="1">
              <a:off x="7170587" y="2826413"/>
              <a:ext cx="584735" cy="3534502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9230205" y="4529470"/>
              <a:ext cx="0" cy="3711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9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18434"/>
          <p:cNvSpPr/>
          <p:nvPr/>
        </p:nvSpPr>
        <p:spPr bwMode="auto">
          <a:xfrm>
            <a:off x="7581014" y="1500455"/>
            <a:ext cx="4567123" cy="16611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6999" y="52147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实例</a:t>
            </a:r>
            <a:r>
              <a:rPr lang="en-US" altLang="zh-CN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设计程序，计算每年用水费用。</a:t>
            </a:r>
            <a:endParaRPr lang="zh-CN" altLang="en-US" sz="2400" dirty="0"/>
          </a:p>
        </p:txBody>
      </p:sp>
      <p:grpSp>
        <p:nvGrpSpPr>
          <p:cNvPr id="18432" name="组合 18431"/>
          <p:cNvGrpSpPr/>
          <p:nvPr/>
        </p:nvGrpSpPr>
        <p:grpSpPr>
          <a:xfrm>
            <a:off x="435720" y="1141303"/>
            <a:ext cx="6959649" cy="5067817"/>
            <a:chOff x="5147287" y="1215731"/>
            <a:chExt cx="6959649" cy="5067817"/>
          </a:xfrm>
        </p:grpSpPr>
        <p:sp>
          <p:nvSpPr>
            <p:cNvPr id="4" name="圆角矩形 3"/>
            <p:cNvSpPr/>
            <p:nvPr/>
          </p:nvSpPr>
          <p:spPr>
            <a:xfrm>
              <a:off x="6482243" y="1215731"/>
              <a:ext cx="1163638" cy="406400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517817" y="5877148"/>
              <a:ext cx="1163637" cy="406400"/>
            </a:xfrm>
            <a:prstGeom prst="roundRect">
              <a:avLst>
                <a:gd name="adj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6" name="流程图: 数据 5"/>
            <p:cNvSpPr/>
            <p:nvPr/>
          </p:nvSpPr>
          <p:spPr>
            <a:xfrm>
              <a:off x="6244118" y="1901531"/>
              <a:ext cx="1846263" cy="33020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6153631" y="2517481"/>
              <a:ext cx="1820862" cy="415925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X&lt;=220</a:t>
              </a:r>
              <a:endParaRPr lang="zh-CN" altLang="en-US" dirty="0"/>
            </a:p>
          </p:txBody>
        </p:sp>
        <p:sp>
          <p:nvSpPr>
            <p:cNvPr id="8" name="流程图: 数据 7"/>
            <p:cNvSpPr/>
            <p:nvPr/>
          </p:nvSpPr>
          <p:spPr>
            <a:xfrm>
              <a:off x="6193430" y="5211728"/>
              <a:ext cx="1846263" cy="284955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5147287" y="3890135"/>
              <a:ext cx="1096832" cy="41116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Y=3.45*X</a:t>
              </a:r>
              <a:endParaRPr lang="zh-CN" altLang="en-US" sz="1600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6645755" y="3881938"/>
              <a:ext cx="2584450" cy="414337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Y=220*3.45+(X-220)*4.83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063268" y="1615781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133230" y="4900578"/>
              <a:ext cx="0" cy="3349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099636" y="5496683"/>
              <a:ext cx="0" cy="3804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5829781" y="2396831"/>
              <a:ext cx="3413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</a:t>
              </a:r>
              <a:endParaRPr lang="zh-CN" altLang="en-US"/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7988781" y="2396831"/>
              <a:ext cx="5349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</a:t>
              </a:r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7063268" y="2231731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决策 23"/>
            <p:cNvSpPr/>
            <p:nvPr/>
          </p:nvSpPr>
          <p:spPr>
            <a:xfrm>
              <a:off x="8461061" y="3077868"/>
              <a:ext cx="1820863" cy="414338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X&lt;=300</a:t>
              </a:r>
              <a:endParaRPr lang="zh-CN" altLang="en-US" dirty="0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9364085" y="3881938"/>
              <a:ext cx="2742851" cy="415925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/>
                <a:t>Y=220*3.45+80*4.83+(X-300)*5.83</a:t>
              </a:r>
              <a:endParaRPr lang="zh-CN" altLang="en-US" sz="1400" dirty="0"/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>
              <a:off x="7988781" y="2973887"/>
              <a:ext cx="3413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10405255" y="2973887"/>
              <a:ext cx="536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35" name="肘形连接符 34"/>
            <p:cNvCxnSpPr>
              <a:stCxn id="7" idx="1"/>
              <a:endCxn id="9" idx="0"/>
            </p:cNvCxnSpPr>
            <p:nvPr/>
          </p:nvCxnSpPr>
          <p:spPr>
            <a:xfrm rot="10800000" flipV="1">
              <a:off x="5695703" y="2725443"/>
              <a:ext cx="457928" cy="116469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7" idx="3"/>
              <a:endCxn id="24" idx="0"/>
            </p:cNvCxnSpPr>
            <p:nvPr/>
          </p:nvCxnSpPr>
          <p:spPr>
            <a:xfrm>
              <a:off x="7974493" y="2725444"/>
              <a:ext cx="1397000" cy="35242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24" idx="1"/>
              <a:endCxn id="10" idx="0"/>
            </p:cNvCxnSpPr>
            <p:nvPr/>
          </p:nvCxnSpPr>
          <p:spPr>
            <a:xfrm rot="10800000" flipV="1">
              <a:off x="7937981" y="3285036"/>
              <a:ext cx="523081" cy="5969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4" idx="3"/>
              <a:endCxn id="25" idx="0"/>
            </p:cNvCxnSpPr>
            <p:nvPr/>
          </p:nvCxnSpPr>
          <p:spPr>
            <a:xfrm>
              <a:off x="10281924" y="3285037"/>
              <a:ext cx="453587" cy="5969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endCxn id="25" idx="2"/>
            </p:cNvCxnSpPr>
            <p:nvPr/>
          </p:nvCxnSpPr>
          <p:spPr>
            <a:xfrm>
              <a:off x="7733060" y="4296275"/>
              <a:ext cx="3002451" cy="1588"/>
            </a:xfrm>
            <a:prstGeom prst="bentConnector4">
              <a:avLst>
                <a:gd name="adj1" fmla="val 7331"/>
                <a:gd name="adj2" fmla="val 144954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9" idx="2"/>
            </p:cNvCxnSpPr>
            <p:nvPr/>
          </p:nvCxnSpPr>
          <p:spPr>
            <a:xfrm rot="16200000" flipH="1">
              <a:off x="7170587" y="2826413"/>
              <a:ext cx="584735" cy="3534502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9230205" y="4529470"/>
              <a:ext cx="0" cy="3711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35720" y="2163304"/>
            <a:ext cx="6959649" cy="2997808"/>
            <a:chOff x="6147275" y="834121"/>
            <a:chExt cx="6959649" cy="2997808"/>
          </a:xfrm>
        </p:grpSpPr>
        <p:sp>
          <p:nvSpPr>
            <p:cNvPr id="30" name="流程图: 决策 29"/>
            <p:cNvSpPr/>
            <p:nvPr/>
          </p:nvSpPr>
          <p:spPr>
            <a:xfrm>
              <a:off x="7153619" y="1119871"/>
              <a:ext cx="1820862" cy="415925"/>
            </a:xfrm>
            <a:prstGeom prst="flowChartDecision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X&lt;=220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流程图: 过程 31"/>
            <p:cNvSpPr/>
            <p:nvPr/>
          </p:nvSpPr>
          <p:spPr>
            <a:xfrm>
              <a:off x="6147275" y="2492525"/>
              <a:ext cx="1096832" cy="411162"/>
            </a:xfrm>
            <a:prstGeom prst="flowChartProcess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FF0000"/>
                  </a:solidFill>
                </a:rPr>
                <a:t>Y=3.45*X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3" name="流程图: 过程 32"/>
            <p:cNvSpPr/>
            <p:nvPr/>
          </p:nvSpPr>
          <p:spPr>
            <a:xfrm>
              <a:off x="7645743" y="2484328"/>
              <a:ext cx="2584450" cy="414337"/>
            </a:xfrm>
            <a:prstGeom prst="flowChartProcess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FF0000"/>
                  </a:solidFill>
                </a:rPr>
                <a:t>Y=220*3.45+(X-220)*4.83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>
              <a:spLocks noChangeArrowheads="1"/>
            </p:cNvSpPr>
            <p:nvPr/>
          </p:nvSpPr>
          <p:spPr bwMode="auto">
            <a:xfrm>
              <a:off x="6829769" y="999221"/>
              <a:ext cx="3413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>
              <a:spLocks noChangeArrowheads="1"/>
            </p:cNvSpPr>
            <p:nvPr/>
          </p:nvSpPr>
          <p:spPr bwMode="auto">
            <a:xfrm>
              <a:off x="8988769" y="999221"/>
              <a:ext cx="5349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F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8063256" y="834121"/>
              <a:ext cx="0" cy="3127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图: 决策 38"/>
            <p:cNvSpPr/>
            <p:nvPr/>
          </p:nvSpPr>
          <p:spPr>
            <a:xfrm>
              <a:off x="9461049" y="1680258"/>
              <a:ext cx="1820863" cy="414338"/>
            </a:xfrm>
            <a:prstGeom prst="flowChartDecision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X&lt;=300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流程图: 过程 40"/>
            <p:cNvSpPr/>
            <p:nvPr/>
          </p:nvSpPr>
          <p:spPr>
            <a:xfrm>
              <a:off x="10364073" y="2484328"/>
              <a:ext cx="2742851" cy="415925"/>
            </a:xfrm>
            <a:prstGeom prst="flowChartProcess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FF0000"/>
                  </a:solidFill>
                </a:rPr>
                <a:t>Y=220*3.45+80*4.83+(X-300)*5.83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>
              <a:spLocks noChangeArrowheads="1"/>
            </p:cNvSpPr>
            <p:nvPr/>
          </p:nvSpPr>
          <p:spPr bwMode="auto">
            <a:xfrm>
              <a:off x="11405243" y="1576277"/>
              <a:ext cx="5365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肘形连接符 44"/>
            <p:cNvCxnSpPr>
              <a:stCxn id="30" idx="1"/>
              <a:endCxn id="32" idx="0"/>
            </p:cNvCxnSpPr>
            <p:nvPr/>
          </p:nvCxnSpPr>
          <p:spPr>
            <a:xfrm rot="10800000" flipV="1">
              <a:off x="6695691" y="1327833"/>
              <a:ext cx="457928" cy="116469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30" idx="3"/>
              <a:endCxn id="39" idx="0"/>
            </p:cNvCxnSpPr>
            <p:nvPr/>
          </p:nvCxnSpPr>
          <p:spPr>
            <a:xfrm>
              <a:off x="8974481" y="1327834"/>
              <a:ext cx="1397000" cy="35242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39" idx="1"/>
              <a:endCxn id="33" idx="0"/>
            </p:cNvCxnSpPr>
            <p:nvPr/>
          </p:nvCxnSpPr>
          <p:spPr>
            <a:xfrm rot="10800000" flipV="1">
              <a:off x="8937969" y="1887426"/>
              <a:ext cx="523081" cy="59690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9" idx="3"/>
              <a:endCxn id="41" idx="0"/>
            </p:cNvCxnSpPr>
            <p:nvPr/>
          </p:nvCxnSpPr>
          <p:spPr>
            <a:xfrm>
              <a:off x="11281912" y="1887427"/>
              <a:ext cx="453587" cy="59690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endCxn id="41" idx="2"/>
            </p:cNvCxnSpPr>
            <p:nvPr/>
          </p:nvCxnSpPr>
          <p:spPr>
            <a:xfrm>
              <a:off x="8733048" y="2898665"/>
              <a:ext cx="3002451" cy="1588"/>
            </a:xfrm>
            <a:prstGeom prst="bentConnector4">
              <a:avLst>
                <a:gd name="adj1" fmla="val 7331"/>
                <a:gd name="adj2" fmla="val 1449546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32" idx="2"/>
            </p:cNvCxnSpPr>
            <p:nvPr/>
          </p:nvCxnSpPr>
          <p:spPr>
            <a:xfrm rot="16200000" flipH="1">
              <a:off x="8170575" y="1428803"/>
              <a:ext cx="584735" cy="3534502"/>
            </a:xfrm>
            <a:prstGeom prst="bentConnector2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0230193" y="3131860"/>
              <a:ext cx="0" cy="3711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>
              <a:spLocks noChangeArrowheads="1"/>
            </p:cNvSpPr>
            <p:nvPr/>
          </p:nvSpPr>
          <p:spPr bwMode="auto">
            <a:xfrm>
              <a:off x="8988769" y="1574597"/>
              <a:ext cx="3413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8135124" y="3496967"/>
              <a:ext cx="0" cy="33496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6353594" y="679717"/>
            <a:ext cx="5704717" cy="2997808"/>
            <a:chOff x="6147275" y="834121"/>
            <a:chExt cx="5704717" cy="2997808"/>
          </a:xfrm>
        </p:grpSpPr>
        <p:sp>
          <p:nvSpPr>
            <p:cNvPr id="58" name="流程图: 决策 57"/>
            <p:cNvSpPr/>
            <p:nvPr/>
          </p:nvSpPr>
          <p:spPr>
            <a:xfrm>
              <a:off x="7153619" y="1119871"/>
              <a:ext cx="1820862" cy="415925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条件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图: 过程 58"/>
            <p:cNvSpPr/>
            <p:nvPr/>
          </p:nvSpPr>
          <p:spPr>
            <a:xfrm>
              <a:off x="6147275" y="2492525"/>
              <a:ext cx="1096832" cy="411162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步骤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流程图: 过程 59"/>
            <p:cNvSpPr/>
            <p:nvPr/>
          </p:nvSpPr>
          <p:spPr>
            <a:xfrm>
              <a:off x="7645743" y="2484328"/>
              <a:ext cx="1087305" cy="414337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步骤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文本框 60"/>
            <p:cNvSpPr txBox="1">
              <a:spLocks noChangeArrowheads="1"/>
            </p:cNvSpPr>
            <p:nvPr/>
          </p:nvSpPr>
          <p:spPr bwMode="auto">
            <a:xfrm>
              <a:off x="6829769" y="999221"/>
              <a:ext cx="3413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2" name="文本框 61"/>
            <p:cNvSpPr txBox="1">
              <a:spLocks noChangeArrowheads="1"/>
            </p:cNvSpPr>
            <p:nvPr/>
          </p:nvSpPr>
          <p:spPr bwMode="auto">
            <a:xfrm>
              <a:off x="8988769" y="999221"/>
              <a:ext cx="5349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</a:t>
              </a:r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8063256" y="834121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决策 63"/>
            <p:cNvSpPr/>
            <p:nvPr/>
          </p:nvSpPr>
          <p:spPr>
            <a:xfrm>
              <a:off x="8738436" y="1663100"/>
              <a:ext cx="1820863" cy="414338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条件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流程图: 过程 64"/>
            <p:cNvSpPr/>
            <p:nvPr/>
          </p:nvSpPr>
          <p:spPr>
            <a:xfrm>
              <a:off x="10364073" y="2484328"/>
              <a:ext cx="1487919" cy="415925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步骤</a:t>
              </a:r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/>
            <p:cNvSpPr txBox="1">
              <a:spLocks noChangeArrowheads="1"/>
            </p:cNvSpPr>
            <p:nvPr/>
          </p:nvSpPr>
          <p:spPr bwMode="auto">
            <a:xfrm>
              <a:off x="10662991" y="1574597"/>
              <a:ext cx="5365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67" name="肘形连接符 66"/>
            <p:cNvCxnSpPr>
              <a:stCxn id="58" idx="1"/>
              <a:endCxn id="59" idx="0"/>
            </p:cNvCxnSpPr>
            <p:nvPr/>
          </p:nvCxnSpPr>
          <p:spPr>
            <a:xfrm rot="10800000" flipV="1">
              <a:off x="6695691" y="1327833"/>
              <a:ext cx="457928" cy="116469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58" idx="3"/>
              <a:endCxn id="64" idx="0"/>
            </p:cNvCxnSpPr>
            <p:nvPr/>
          </p:nvCxnSpPr>
          <p:spPr>
            <a:xfrm>
              <a:off x="8974481" y="1327834"/>
              <a:ext cx="674387" cy="33526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4" idx="1"/>
              <a:endCxn id="60" idx="0"/>
            </p:cNvCxnSpPr>
            <p:nvPr/>
          </p:nvCxnSpPr>
          <p:spPr>
            <a:xfrm rot="10800000" flipV="1">
              <a:off x="8189396" y="1870268"/>
              <a:ext cx="549040" cy="61405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64" idx="3"/>
              <a:endCxn id="65" idx="0"/>
            </p:cNvCxnSpPr>
            <p:nvPr/>
          </p:nvCxnSpPr>
          <p:spPr>
            <a:xfrm>
              <a:off x="10559299" y="1870269"/>
              <a:ext cx="548734" cy="61405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endCxn id="65" idx="2"/>
            </p:cNvCxnSpPr>
            <p:nvPr/>
          </p:nvCxnSpPr>
          <p:spPr>
            <a:xfrm>
              <a:off x="8733048" y="2898665"/>
              <a:ext cx="2374985" cy="1588"/>
            </a:xfrm>
            <a:prstGeom prst="bentConnector4">
              <a:avLst>
                <a:gd name="adj1" fmla="val -22966"/>
                <a:gd name="adj2" fmla="val 144954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59" idx="2"/>
            </p:cNvCxnSpPr>
            <p:nvPr/>
          </p:nvCxnSpPr>
          <p:spPr>
            <a:xfrm rot="16200000" flipH="1">
              <a:off x="7778930" y="1820448"/>
              <a:ext cx="585878" cy="275235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9448047" y="3130478"/>
              <a:ext cx="0" cy="3711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>
              <a:spLocks noChangeArrowheads="1"/>
            </p:cNvSpPr>
            <p:nvPr/>
          </p:nvSpPr>
          <p:spPr bwMode="auto">
            <a:xfrm>
              <a:off x="8441226" y="1561943"/>
              <a:ext cx="3413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8135124" y="3496967"/>
              <a:ext cx="0" cy="3349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6" name="文本框 18435"/>
          <p:cNvSpPr txBox="1"/>
          <p:nvPr/>
        </p:nvSpPr>
        <p:spPr>
          <a:xfrm>
            <a:off x="7655983" y="4221847"/>
            <a:ext cx="3733337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分支结构的嵌套</a:t>
            </a:r>
          </a:p>
        </p:txBody>
      </p:sp>
    </p:spTree>
    <p:extLst>
      <p:ext uri="{BB962C8B-B14F-4D97-AF65-F5344CB8AC3E}">
        <p14:creationId xmlns:p14="http://schemas.microsoft.com/office/powerpoint/2010/main" val="29432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7252986" y="3357414"/>
            <a:ext cx="4550790" cy="2028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6999" y="52147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实例</a:t>
            </a:r>
            <a:r>
              <a:rPr lang="en-US" altLang="zh-CN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设计程序，计算每年用水费用。</a:t>
            </a:r>
            <a:endParaRPr lang="zh-CN" altLang="en-US" sz="2400" dirty="0"/>
          </a:p>
        </p:txBody>
      </p:sp>
      <p:grpSp>
        <p:nvGrpSpPr>
          <p:cNvPr id="18432" name="组合 18431"/>
          <p:cNvGrpSpPr/>
          <p:nvPr/>
        </p:nvGrpSpPr>
        <p:grpSpPr>
          <a:xfrm>
            <a:off x="95478" y="1058032"/>
            <a:ext cx="6959649" cy="5067817"/>
            <a:chOff x="5147287" y="1215731"/>
            <a:chExt cx="6959649" cy="5067817"/>
          </a:xfrm>
        </p:grpSpPr>
        <p:sp>
          <p:nvSpPr>
            <p:cNvPr id="4" name="圆角矩形 3"/>
            <p:cNvSpPr/>
            <p:nvPr/>
          </p:nvSpPr>
          <p:spPr>
            <a:xfrm>
              <a:off x="6482243" y="1215731"/>
              <a:ext cx="1163638" cy="406400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517817" y="5877148"/>
              <a:ext cx="1163637" cy="406400"/>
            </a:xfrm>
            <a:prstGeom prst="roundRect">
              <a:avLst>
                <a:gd name="adj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6" name="流程图: 数据 5"/>
            <p:cNvSpPr/>
            <p:nvPr/>
          </p:nvSpPr>
          <p:spPr>
            <a:xfrm>
              <a:off x="6244118" y="1901531"/>
              <a:ext cx="1846263" cy="33020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6153631" y="2517481"/>
              <a:ext cx="1820862" cy="415925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X&lt;=220</a:t>
              </a:r>
              <a:endParaRPr lang="zh-CN" altLang="en-US" dirty="0"/>
            </a:p>
          </p:txBody>
        </p:sp>
        <p:sp>
          <p:nvSpPr>
            <p:cNvPr id="8" name="流程图: 数据 7"/>
            <p:cNvSpPr/>
            <p:nvPr/>
          </p:nvSpPr>
          <p:spPr>
            <a:xfrm>
              <a:off x="6193430" y="5211728"/>
              <a:ext cx="1846263" cy="284955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5147287" y="3890135"/>
              <a:ext cx="1096832" cy="41116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Y=3.45*X</a:t>
              </a:r>
              <a:endParaRPr lang="zh-CN" altLang="en-US" sz="1600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6645755" y="3881938"/>
              <a:ext cx="2584450" cy="414337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Y=220*3.45+(X-220)*4.83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063268" y="1615781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133230" y="4900578"/>
              <a:ext cx="0" cy="3349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099636" y="5496683"/>
              <a:ext cx="0" cy="3804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5829781" y="2396831"/>
              <a:ext cx="3413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</a:t>
              </a:r>
              <a:endParaRPr lang="zh-CN" altLang="en-US"/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7988781" y="2396831"/>
              <a:ext cx="5349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</a:t>
              </a:r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7063268" y="2231731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决策 23"/>
            <p:cNvSpPr/>
            <p:nvPr/>
          </p:nvSpPr>
          <p:spPr>
            <a:xfrm>
              <a:off x="8461061" y="3077868"/>
              <a:ext cx="1820863" cy="414338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X&lt;=300</a:t>
              </a:r>
              <a:endParaRPr lang="zh-CN" altLang="en-US" dirty="0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9364085" y="3881938"/>
              <a:ext cx="2742851" cy="41592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/>
                <a:t>Y=220*3.45+80*4.83+(X-300)*5.83</a:t>
              </a:r>
              <a:endParaRPr lang="zh-CN" altLang="en-US" sz="1400" dirty="0"/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>
              <a:off x="7988781" y="2973887"/>
              <a:ext cx="341312" cy="368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</a:t>
              </a:r>
              <a:endPara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10405255" y="2973887"/>
              <a:ext cx="536575" cy="368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</a:t>
              </a:r>
              <a:endPara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5" name="肘形连接符 34"/>
            <p:cNvCxnSpPr>
              <a:stCxn id="7" idx="1"/>
              <a:endCxn id="9" idx="0"/>
            </p:cNvCxnSpPr>
            <p:nvPr/>
          </p:nvCxnSpPr>
          <p:spPr>
            <a:xfrm rot="10800000" flipV="1">
              <a:off x="5695703" y="2725443"/>
              <a:ext cx="457928" cy="116469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7" idx="3"/>
              <a:endCxn id="24" idx="0"/>
            </p:cNvCxnSpPr>
            <p:nvPr/>
          </p:nvCxnSpPr>
          <p:spPr>
            <a:xfrm>
              <a:off x="7974493" y="2725444"/>
              <a:ext cx="1397000" cy="352424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24" idx="1"/>
              <a:endCxn id="10" idx="0"/>
            </p:cNvCxnSpPr>
            <p:nvPr/>
          </p:nvCxnSpPr>
          <p:spPr>
            <a:xfrm rot="10800000" flipV="1">
              <a:off x="7937981" y="3285036"/>
              <a:ext cx="523081" cy="596901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4" idx="3"/>
              <a:endCxn id="25" idx="0"/>
            </p:cNvCxnSpPr>
            <p:nvPr/>
          </p:nvCxnSpPr>
          <p:spPr>
            <a:xfrm>
              <a:off x="10281924" y="3285037"/>
              <a:ext cx="453587" cy="596901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endCxn id="25" idx="2"/>
            </p:cNvCxnSpPr>
            <p:nvPr/>
          </p:nvCxnSpPr>
          <p:spPr>
            <a:xfrm>
              <a:off x="7733060" y="4296275"/>
              <a:ext cx="3002451" cy="1588"/>
            </a:xfrm>
            <a:prstGeom prst="bentConnector4">
              <a:avLst>
                <a:gd name="adj1" fmla="val 7331"/>
                <a:gd name="adj2" fmla="val 14495466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9" idx="2"/>
            </p:cNvCxnSpPr>
            <p:nvPr/>
          </p:nvCxnSpPr>
          <p:spPr>
            <a:xfrm rot="16200000" flipH="1">
              <a:off x="7170587" y="2826413"/>
              <a:ext cx="584735" cy="3534502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9230205" y="4529470"/>
              <a:ext cx="0" cy="37110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6" name="文本框 18435"/>
          <p:cNvSpPr txBox="1"/>
          <p:nvPr/>
        </p:nvSpPr>
        <p:spPr>
          <a:xfrm>
            <a:off x="7055127" y="538180"/>
            <a:ext cx="427095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分支结构的嵌套代码</a:t>
            </a:r>
          </a:p>
        </p:txBody>
      </p:sp>
      <p:sp>
        <p:nvSpPr>
          <p:cNvPr id="76" name="矩形 75"/>
          <p:cNvSpPr/>
          <p:nvPr/>
        </p:nvSpPr>
        <p:spPr>
          <a:xfrm>
            <a:off x="7208819" y="1193278"/>
            <a:ext cx="54632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Dim X As Integer</a:t>
            </a:r>
            <a:r>
              <a:rPr lang="zh-CN" altLang="en-US" dirty="0"/>
              <a:t>，</a:t>
            </a:r>
            <a:r>
              <a:rPr lang="en-US" altLang="zh-CN"/>
              <a:t>Y As Integer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X =Val( </a:t>
            </a:r>
            <a:r>
              <a:rPr lang="en-US" altLang="zh-CN" dirty="0" err="1"/>
              <a:t>InputBox</a:t>
            </a:r>
            <a:r>
              <a:rPr lang="en-US" altLang="zh-CN" dirty="0"/>
              <a:t>(“</a:t>
            </a:r>
            <a:r>
              <a:rPr lang="zh-CN" altLang="en-US" dirty="0"/>
              <a:t>请输入全年用水量</a:t>
            </a:r>
            <a:r>
              <a:rPr lang="en-US" altLang="zh-CN" dirty="0"/>
              <a:t>:"))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If   X&lt;=220  Then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Y=3.45*X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If   X&lt;=300  Then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Y=220*3.45+(X-220)*4.83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Else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Y=220*3.45+80*4.83+(X-300)*5.83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End If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End If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 Y</a:t>
            </a:r>
          </a:p>
        </p:txBody>
      </p:sp>
    </p:spTree>
    <p:extLst>
      <p:ext uri="{BB962C8B-B14F-4D97-AF65-F5344CB8AC3E}">
        <p14:creationId xmlns:p14="http://schemas.microsoft.com/office/powerpoint/2010/main" val="137427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82" y="1901531"/>
            <a:ext cx="3951510" cy="221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96904" y="958334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实例</a:t>
            </a:r>
            <a:r>
              <a:rPr lang="en-US" altLang="zh-CN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uFill>
                  <a:solidFill>
                    <a:srgbClr val="FF6600"/>
                  </a:solidFill>
                </a:uFill>
              </a:rPr>
              <a:t>设计程序，计算每年用水费用。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419189" y="418289"/>
            <a:ext cx="5401210" cy="5801758"/>
            <a:chOff x="6419189" y="418289"/>
            <a:chExt cx="5401210" cy="5801758"/>
          </a:xfrm>
        </p:grpSpPr>
        <p:sp>
          <p:nvSpPr>
            <p:cNvPr id="4" name="圆角矩形 3"/>
            <p:cNvSpPr/>
            <p:nvPr/>
          </p:nvSpPr>
          <p:spPr>
            <a:xfrm>
              <a:off x="7269053" y="418289"/>
              <a:ext cx="1163638" cy="406400"/>
            </a:xfrm>
            <a:prstGeom prst="roundRect">
              <a:avLst>
                <a:gd name="adj" fmla="val 50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298523" y="2167265"/>
              <a:ext cx="1163637" cy="406400"/>
            </a:xfrm>
            <a:prstGeom prst="roundRect">
              <a:avLst>
                <a:gd name="adj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6" name="流程图: 数据 5"/>
            <p:cNvSpPr/>
            <p:nvPr/>
          </p:nvSpPr>
          <p:spPr>
            <a:xfrm>
              <a:off x="7030928" y="1104089"/>
              <a:ext cx="1846263" cy="330200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6940441" y="1720039"/>
              <a:ext cx="1820862" cy="415925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X&lt;=220</a:t>
              </a:r>
              <a:endParaRPr lang="zh-CN" altLang="en-US" dirty="0"/>
            </a:p>
          </p:txBody>
        </p:sp>
        <p:sp>
          <p:nvSpPr>
            <p:cNvPr id="8" name="流程图: 数据 7"/>
            <p:cNvSpPr/>
            <p:nvPr/>
          </p:nvSpPr>
          <p:spPr>
            <a:xfrm>
              <a:off x="9974136" y="1501845"/>
              <a:ext cx="1846263" cy="284955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7300286" y="2427442"/>
              <a:ext cx="1132405" cy="41116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Y=3.45*X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850078" y="818339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0913936" y="1190695"/>
              <a:ext cx="0" cy="3349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0880342" y="1786800"/>
              <a:ext cx="0" cy="3804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7405470" y="2045053"/>
              <a:ext cx="3413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8775591" y="1599389"/>
              <a:ext cx="5349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</a:t>
              </a:r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7850078" y="1443020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7" idx="3"/>
            </p:cNvCxnSpPr>
            <p:nvPr/>
          </p:nvCxnSpPr>
          <p:spPr>
            <a:xfrm flipH="1">
              <a:off x="7857223" y="1928002"/>
              <a:ext cx="904080" cy="1050537"/>
            </a:xfrm>
            <a:prstGeom prst="bentConnector4">
              <a:avLst>
                <a:gd name="adj1" fmla="val -25285"/>
                <a:gd name="adj2" fmla="val 1001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7850078" y="2135964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850078" y="2838604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决策 35"/>
            <p:cNvSpPr/>
            <p:nvPr/>
          </p:nvSpPr>
          <p:spPr>
            <a:xfrm>
              <a:off x="6954729" y="3149754"/>
              <a:ext cx="1820862" cy="415925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X&lt;=300</a:t>
              </a:r>
              <a:endParaRPr lang="zh-CN" altLang="en-US" dirty="0"/>
            </a:p>
          </p:txBody>
        </p:sp>
        <p:sp>
          <p:nvSpPr>
            <p:cNvPr id="37" name="流程图: 过程 36"/>
            <p:cNvSpPr/>
            <p:nvPr/>
          </p:nvSpPr>
          <p:spPr>
            <a:xfrm>
              <a:off x="6419189" y="3850173"/>
              <a:ext cx="2683761" cy="41116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Y=220*3.45+(X-220)*4.83</a:t>
              </a:r>
              <a:endParaRPr lang="zh-CN" altLang="en-US" dirty="0"/>
            </a:p>
          </p:txBody>
        </p:sp>
        <p:sp>
          <p:nvSpPr>
            <p:cNvPr id="39" name="文本框 38"/>
            <p:cNvSpPr txBox="1">
              <a:spLocks noChangeArrowheads="1"/>
            </p:cNvSpPr>
            <p:nvPr/>
          </p:nvSpPr>
          <p:spPr bwMode="auto">
            <a:xfrm>
              <a:off x="7419758" y="3474768"/>
              <a:ext cx="3413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41" name="肘形连接符 40"/>
            <p:cNvCxnSpPr>
              <a:stCxn id="36" idx="3"/>
            </p:cNvCxnSpPr>
            <p:nvPr/>
          </p:nvCxnSpPr>
          <p:spPr>
            <a:xfrm flipH="1">
              <a:off x="7871511" y="3357717"/>
              <a:ext cx="904080" cy="1050537"/>
            </a:xfrm>
            <a:prstGeom prst="bentConnector4">
              <a:avLst>
                <a:gd name="adj1" fmla="val -63024"/>
                <a:gd name="adj2" fmla="val 1001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864366" y="3565679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7864366" y="4268319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决策 45"/>
            <p:cNvSpPr/>
            <p:nvPr/>
          </p:nvSpPr>
          <p:spPr>
            <a:xfrm>
              <a:off x="6961080" y="4588041"/>
              <a:ext cx="1820862" cy="415925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X&gt;300</a:t>
              </a:r>
              <a:endParaRPr lang="zh-CN" altLang="en-US" dirty="0"/>
            </a:p>
          </p:txBody>
        </p:sp>
        <p:sp>
          <p:nvSpPr>
            <p:cNvPr id="47" name="流程图: 过程 46"/>
            <p:cNvSpPr/>
            <p:nvPr/>
          </p:nvSpPr>
          <p:spPr>
            <a:xfrm>
              <a:off x="6425540" y="5288460"/>
              <a:ext cx="3548596" cy="411162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Y=220*3.45+80*4.83+(X-300)*5.83</a:t>
              </a:r>
            </a:p>
          </p:txBody>
        </p:sp>
        <p:sp>
          <p:nvSpPr>
            <p:cNvPr id="48" name="文本框 47"/>
            <p:cNvSpPr txBox="1">
              <a:spLocks noChangeArrowheads="1"/>
            </p:cNvSpPr>
            <p:nvPr/>
          </p:nvSpPr>
          <p:spPr bwMode="auto">
            <a:xfrm>
              <a:off x="7426109" y="4913055"/>
              <a:ext cx="3413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49" name="肘形连接符 48"/>
            <p:cNvCxnSpPr>
              <a:stCxn id="46" idx="3"/>
            </p:cNvCxnSpPr>
            <p:nvPr/>
          </p:nvCxnSpPr>
          <p:spPr>
            <a:xfrm flipH="1">
              <a:off x="7877862" y="4796004"/>
              <a:ext cx="904080" cy="1050537"/>
            </a:xfrm>
            <a:prstGeom prst="bentConnector4">
              <a:avLst>
                <a:gd name="adj1" fmla="val -148877"/>
                <a:gd name="adj2" fmla="val 1001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870717" y="5003966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870717" y="5706606"/>
              <a:ext cx="0" cy="312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图: 接点 19"/>
            <p:cNvSpPr/>
            <p:nvPr/>
          </p:nvSpPr>
          <p:spPr bwMode="auto">
            <a:xfrm>
              <a:off x="7777510" y="6019344"/>
              <a:ext cx="200703" cy="200703"/>
            </a:xfrm>
            <a:prstGeom prst="flowChartConnector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流程图: 接点 52"/>
            <p:cNvSpPr/>
            <p:nvPr/>
          </p:nvSpPr>
          <p:spPr bwMode="auto">
            <a:xfrm>
              <a:off x="10813584" y="967241"/>
              <a:ext cx="200703" cy="200703"/>
            </a:xfrm>
            <a:prstGeom prst="flowChartConnector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3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077E-77B2-46D7-A3BF-7AFDE174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1.</a:t>
            </a:r>
            <a:r>
              <a:rPr lang="zh-CN" altLang="en-US" sz="4000" dirty="0"/>
              <a:t> 算法的概念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12F1D0DC-DCEA-4881-A0E8-6FFD8AEC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解决问题的具体方法和步骤。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38450" y="3019425"/>
            <a:ext cx="3781426" cy="15696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例如去超市购物算法：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确定购买的东西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进行挑选比较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到收银台付款</a:t>
            </a:r>
          </a:p>
        </p:txBody>
      </p:sp>
    </p:spTree>
    <p:extLst>
      <p:ext uri="{BB962C8B-B14F-4D97-AF65-F5344CB8AC3E}">
        <p14:creationId xmlns:p14="http://schemas.microsoft.com/office/powerpoint/2010/main" val="37342474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109BB-0231-4EA2-9E4B-64AF9760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2.</a:t>
            </a:r>
            <a:r>
              <a:rPr lang="zh-CN" altLang="en-US" sz="4000" dirty="0"/>
              <a:t>算法的特点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B0243E52-75A0-4BA7-9722-9FC0928A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有穷性</a:t>
            </a:r>
            <a:r>
              <a:rPr lang="en-US" altLang="zh-CN" sz="2800" dirty="0"/>
              <a:t>---</a:t>
            </a:r>
            <a:r>
              <a:rPr lang="zh-CN" altLang="en-US" sz="2800" dirty="0">
                <a:solidFill>
                  <a:srgbClr val="FF0000"/>
                </a:solidFill>
              </a:rPr>
              <a:t>有限步骤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确定性</a:t>
            </a:r>
            <a:r>
              <a:rPr lang="en-US" altLang="zh-CN" sz="2800" dirty="0"/>
              <a:t>---</a:t>
            </a:r>
            <a:r>
              <a:rPr lang="zh-CN" altLang="en-US" sz="2800" dirty="0">
                <a:solidFill>
                  <a:srgbClr val="FF0000"/>
                </a:solidFill>
              </a:rPr>
              <a:t>无二义性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可行性</a:t>
            </a:r>
            <a:r>
              <a:rPr lang="en-US" altLang="zh-CN" sz="2800" dirty="0"/>
              <a:t>---</a:t>
            </a:r>
            <a:r>
              <a:rPr lang="zh-CN" altLang="en-US" sz="2800" dirty="0">
                <a:solidFill>
                  <a:srgbClr val="FF0000"/>
                </a:solidFill>
              </a:rPr>
              <a:t>能做到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有</a:t>
            </a:r>
            <a:r>
              <a:rPr lang="en-US" altLang="zh-CN" sz="2800" dirty="0"/>
              <a:t>0</a:t>
            </a:r>
            <a:r>
              <a:rPr lang="zh-CN" altLang="en-US" sz="2800" dirty="0"/>
              <a:t>个或多个输入</a:t>
            </a:r>
            <a:r>
              <a:rPr lang="en-US" altLang="zh-CN" sz="2800" dirty="0"/>
              <a:t>---</a:t>
            </a:r>
            <a:r>
              <a:rPr lang="zh-CN" altLang="en-US" sz="2800" dirty="0">
                <a:solidFill>
                  <a:srgbClr val="FF0000"/>
                </a:solidFill>
              </a:rPr>
              <a:t>可以没有输入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有</a:t>
            </a:r>
            <a:r>
              <a:rPr lang="en-US" altLang="zh-CN" sz="2800" dirty="0"/>
              <a:t>1</a:t>
            </a:r>
            <a:r>
              <a:rPr lang="zh-CN" altLang="en-US" sz="2800" dirty="0"/>
              <a:t>个或多个输出</a:t>
            </a:r>
            <a:r>
              <a:rPr lang="en-US" altLang="zh-CN" sz="2800" dirty="0"/>
              <a:t>---</a:t>
            </a:r>
            <a:r>
              <a:rPr lang="zh-CN" altLang="en-US" sz="2800" dirty="0">
                <a:solidFill>
                  <a:srgbClr val="FF0000"/>
                </a:solidFill>
              </a:rPr>
              <a:t>至少有一个输出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0B7BE5-56C2-4D56-A430-47C68DD06853}"/>
              </a:ext>
            </a:extLst>
          </p:cNvPr>
          <p:cNvSpPr txBox="1"/>
          <p:nvPr/>
        </p:nvSpPr>
        <p:spPr>
          <a:xfrm>
            <a:off x="8365832" y="5210981"/>
            <a:ext cx="215207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①</a:t>
            </a:r>
            <a:r>
              <a:rPr lang="en-US" altLang="zh-CN" dirty="0"/>
              <a:t>L=2</a:t>
            </a:r>
          </a:p>
          <a:p>
            <a:r>
              <a:rPr lang="zh-CN" altLang="en-US" dirty="0"/>
              <a:t>②输出：</a:t>
            </a:r>
            <a:r>
              <a:rPr lang="en-US" altLang="zh-CN" dirty="0"/>
              <a:t>L/</a:t>
            </a:r>
            <a:r>
              <a:rPr lang="zh-CN" altLang="en-US" dirty="0"/>
              <a:t>自然数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C88E73-F19F-457D-922A-8F1C195A10DE}"/>
              </a:ext>
            </a:extLst>
          </p:cNvPr>
          <p:cNvSpPr txBox="1"/>
          <p:nvPr/>
        </p:nvSpPr>
        <p:spPr>
          <a:xfrm>
            <a:off x="8365832" y="3643918"/>
            <a:ext cx="15794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① </a:t>
            </a:r>
            <a:r>
              <a:rPr lang="en-US" altLang="zh-CN" dirty="0"/>
              <a:t>X=0</a:t>
            </a:r>
          </a:p>
          <a:p>
            <a:r>
              <a:rPr lang="zh-CN" altLang="en-US" dirty="0"/>
              <a:t>②输出：</a:t>
            </a:r>
            <a:r>
              <a:rPr lang="en-US" altLang="zh-CN" dirty="0"/>
              <a:t>L/X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58EF8-C571-458B-82E3-ADB56FA0A25F}"/>
              </a:ext>
            </a:extLst>
          </p:cNvPr>
          <p:cNvSpPr txBox="1"/>
          <p:nvPr/>
        </p:nvSpPr>
        <p:spPr>
          <a:xfrm>
            <a:off x="8365831" y="2011363"/>
            <a:ext cx="157942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X=1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 Y=2</a:t>
            </a:r>
          </a:p>
          <a:p>
            <a:r>
              <a:rPr lang="en-US" altLang="zh-CN" dirty="0"/>
              <a:t>③ </a:t>
            </a:r>
            <a:r>
              <a:rPr lang="zh-CN" altLang="en-US" dirty="0"/>
              <a:t>转到①</a:t>
            </a:r>
          </a:p>
        </p:txBody>
      </p:sp>
    </p:spTree>
    <p:extLst>
      <p:ext uri="{BB962C8B-B14F-4D97-AF65-F5344CB8AC3E}">
        <p14:creationId xmlns:p14="http://schemas.microsoft.com/office/powerpoint/2010/main" val="9232182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30EFE87-2E29-456F-A30A-0BB4DB0F62EB}"/>
              </a:ext>
            </a:extLst>
          </p:cNvPr>
          <p:cNvSpPr/>
          <p:nvPr/>
        </p:nvSpPr>
        <p:spPr bwMode="auto">
          <a:xfrm>
            <a:off x="1411620" y="2398315"/>
            <a:ext cx="2917825" cy="381000"/>
          </a:xfrm>
          <a:prstGeom prst="rect">
            <a:avLst/>
          </a:prstGeom>
          <a:solidFill>
            <a:srgbClr val="66FF66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分析问题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1FAAF5-D1F7-441F-8CC2-342DC4944255}"/>
              </a:ext>
            </a:extLst>
          </p:cNvPr>
          <p:cNvSpPr/>
          <p:nvPr/>
        </p:nvSpPr>
        <p:spPr bwMode="auto">
          <a:xfrm>
            <a:off x="1411620" y="3009503"/>
            <a:ext cx="2917825" cy="379412"/>
          </a:xfrm>
          <a:prstGeom prst="rect">
            <a:avLst/>
          </a:prstGeom>
          <a:solidFill>
            <a:srgbClr val="66FF66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设计算法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D2237E-8FE8-42C0-9968-94BDA6871C71}"/>
              </a:ext>
            </a:extLst>
          </p:cNvPr>
          <p:cNvSpPr/>
          <p:nvPr/>
        </p:nvSpPr>
        <p:spPr bwMode="auto">
          <a:xfrm>
            <a:off x="1411620" y="3620690"/>
            <a:ext cx="2917825" cy="379413"/>
          </a:xfrm>
          <a:prstGeom prst="rect">
            <a:avLst/>
          </a:prstGeom>
          <a:solidFill>
            <a:srgbClr val="66FF66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编写程序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5CFFCB-7810-4736-A499-23D03EA3FF99}"/>
              </a:ext>
            </a:extLst>
          </p:cNvPr>
          <p:cNvSpPr/>
          <p:nvPr/>
        </p:nvSpPr>
        <p:spPr bwMode="auto">
          <a:xfrm>
            <a:off x="1411620" y="4236640"/>
            <a:ext cx="2917825" cy="379413"/>
          </a:xfrm>
          <a:prstGeom prst="rect">
            <a:avLst/>
          </a:prstGeom>
          <a:solidFill>
            <a:srgbClr val="66FF66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运行程序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15CC6B-4ECB-4745-BC9E-5CA4E6BF4D79}"/>
              </a:ext>
            </a:extLst>
          </p:cNvPr>
          <p:cNvCxnSpPr/>
          <p:nvPr/>
        </p:nvCxnSpPr>
        <p:spPr bwMode="auto">
          <a:xfrm>
            <a:off x="2887995" y="2163365"/>
            <a:ext cx="0" cy="2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B873D1-6A82-4D32-B153-1E577072D83D}"/>
              </a:ext>
            </a:extLst>
          </p:cNvPr>
          <p:cNvCxnSpPr/>
          <p:nvPr/>
        </p:nvCxnSpPr>
        <p:spPr bwMode="auto">
          <a:xfrm>
            <a:off x="2887995" y="2779315"/>
            <a:ext cx="0" cy="2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37587C-E3AB-4E09-9D32-49D2A8FDB57A}"/>
              </a:ext>
            </a:extLst>
          </p:cNvPr>
          <p:cNvCxnSpPr/>
          <p:nvPr/>
        </p:nvCxnSpPr>
        <p:spPr bwMode="auto">
          <a:xfrm>
            <a:off x="2887995" y="3384152"/>
            <a:ext cx="0" cy="2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A41A4F1-4C91-49EB-B733-C759EA2CA4FB}"/>
              </a:ext>
            </a:extLst>
          </p:cNvPr>
          <p:cNvCxnSpPr/>
          <p:nvPr/>
        </p:nvCxnSpPr>
        <p:spPr bwMode="auto">
          <a:xfrm>
            <a:off x="2887995" y="4000102"/>
            <a:ext cx="0" cy="2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EBCAE33-CB0E-46CA-A744-D648779180B9}"/>
              </a:ext>
            </a:extLst>
          </p:cNvPr>
          <p:cNvCxnSpPr/>
          <p:nvPr/>
        </p:nvCxnSpPr>
        <p:spPr bwMode="auto">
          <a:xfrm>
            <a:off x="2887995" y="4604940"/>
            <a:ext cx="0" cy="2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79B109BB-0231-4EA2-9E4B-64AF97602876}"/>
              </a:ext>
            </a:extLst>
          </p:cNvPr>
          <p:cNvSpPr txBox="1">
            <a:spLocks/>
          </p:cNvSpPr>
          <p:nvPr/>
        </p:nvSpPr>
        <p:spPr>
          <a:xfrm>
            <a:off x="628649" y="296863"/>
            <a:ext cx="10772775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accent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4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5CFFCB-7810-4736-A499-23D03EA3FF99}"/>
              </a:ext>
            </a:extLst>
          </p:cNvPr>
          <p:cNvSpPr/>
          <p:nvPr/>
        </p:nvSpPr>
        <p:spPr bwMode="auto">
          <a:xfrm>
            <a:off x="1411620" y="4852590"/>
            <a:ext cx="2917825" cy="3794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解决问题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BCAE33-CB0E-46CA-A744-D648779180B9}"/>
              </a:ext>
            </a:extLst>
          </p:cNvPr>
          <p:cNvCxnSpPr/>
          <p:nvPr/>
        </p:nvCxnSpPr>
        <p:spPr bwMode="auto">
          <a:xfrm>
            <a:off x="2887995" y="5220890"/>
            <a:ext cx="0" cy="2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终止 8"/>
          <p:cNvSpPr/>
          <p:nvPr/>
        </p:nvSpPr>
        <p:spPr>
          <a:xfrm>
            <a:off x="1411619" y="1746648"/>
            <a:ext cx="2917825" cy="415130"/>
          </a:xfrm>
          <a:prstGeom prst="flowChartTerminator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23" name="流程图: 终止 22"/>
          <p:cNvSpPr/>
          <p:nvPr/>
        </p:nvSpPr>
        <p:spPr>
          <a:xfrm>
            <a:off x="1411619" y="5451078"/>
            <a:ext cx="2917825" cy="415130"/>
          </a:xfrm>
          <a:prstGeom prst="flowChartTerminator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结束</a:t>
            </a: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885824" y="364726"/>
            <a:ext cx="10515600" cy="1325563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计算机解决问题的一般过程</a:t>
            </a:r>
          </a:p>
        </p:txBody>
      </p:sp>
      <p:sp>
        <p:nvSpPr>
          <p:cNvPr id="4" name="右箭头 3"/>
          <p:cNvSpPr/>
          <p:nvPr/>
        </p:nvSpPr>
        <p:spPr>
          <a:xfrm>
            <a:off x="4497049" y="2398315"/>
            <a:ext cx="1364105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15036" y="2325786"/>
            <a:ext cx="568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分析问题</a:t>
            </a:r>
            <a:r>
              <a:rPr lang="zh-CN" altLang="en-US" sz="2400" dirty="0"/>
              <a:t>并确定要计算机</a:t>
            </a:r>
            <a:r>
              <a:rPr lang="zh-CN" altLang="en-US" sz="2400" dirty="0">
                <a:solidFill>
                  <a:srgbClr val="FF0000"/>
                </a:solidFill>
              </a:rPr>
              <a:t>“做什么”</a:t>
            </a:r>
          </a:p>
        </p:txBody>
      </p:sp>
      <p:sp>
        <p:nvSpPr>
          <p:cNvPr id="26" name="右箭头 25"/>
          <p:cNvSpPr/>
          <p:nvPr/>
        </p:nvSpPr>
        <p:spPr>
          <a:xfrm>
            <a:off x="4497049" y="2986161"/>
            <a:ext cx="1364105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015036" y="2913632"/>
            <a:ext cx="606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寻找解决问题的途径和方法（</a:t>
            </a:r>
            <a:r>
              <a:rPr lang="zh-CN" altLang="en-US" sz="2400" dirty="0">
                <a:solidFill>
                  <a:srgbClr val="C00000"/>
                </a:solidFill>
              </a:rPr>
              <a:t>“怎么做”</a:t>
            </a:r>
            <a:r>
              <a:rPr lang="zh-CN" altLang="en-US" sz="2400" dirty="0">
                <a:solidFill>
                  <a:srgbClr val="00B05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4497049" y="3574007"/>
            <a:ext cx="1364105" cy="10309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015036" y="3774975"/>
            <a:ext cx="606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用计算机经行处理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20" grpId="0" animBg="1"/>
      <p:bldP spid="9" grpId="0" animBg="1"/>
      <p:bldP spid="23" grpId="0" animBg="1"/>
      <p:bldP spid="4" grpId="0" animBg="1"/>
      <p:bldP spid="5" grpId="0"/>
      <p:bldP spid="26" grpId="0" animBg="1"/>
      <p:bldP spid="27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39B6B-BB63-4056-82B2-8AB82E96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4.</a:t>
            </a:r>
            <a:r>
              <a:rPr lang="zh-CN" altLang="en-US" sz="4000" dirty="0"/>
              <a:t> 算法的描述方法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DBE09-85CE-411C-8543-D263D63C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自然语言描述</a:t>
            </a:r>
            <a:endParaRPr lang="en-US" altLang="zh-CN" sz="2800" dirty="0"/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流程图描述</a:t>
            </a:r>
            <a:endParaRPr lang="en-US" altLang="zh-CN" sz="2800" dirty="0"/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伪代码或计算机程序语言（</a:t>
            </a:r>
            <a:r>
              <a:rPr lang="en-US" altLang="zh-CN" sz="2800" dirty="0"/>
              <a:t>Visual Basic 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527874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5376-7952-495C-886E-BA8CB2B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A9E7E-B52A-4FB9-8EDE-1EA0C2B3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645" y="794338"/>
            <a:ext cx="9875587" cy="1217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设计计算长方形面积的程序，输入</a:t>
            </a:r>
            <a:r>
              <a:rPr lang="zh-CN" altLang="en-US" dirty="0">
                <a:solidFill>
                  <a:srgbClr val="FF0000"/>
                </a:solidFill>
              </a:rPr>
              <a:t>长和宽</a:t>
            </a:r>
            <a:r>
              <a:rPr lang="zh-CN" altLang="en-US" dirty="0"/>
              <a:t>，计算</a:t>
            </a:r>
            <a:r>
              <a:rPr lang="zh-CN" altLang="en-US" dirty="0">
                <a:solidFill>
                  <a:srgbClr val="FF0000"/>
                </a:solidFill>
              </a:rPr>
              <a:t>面积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要求：用</a:t>
            </a:r>
            <a:r>
              <a:rPr lang="zh-CN" altLang="en-US" dirty="0">
                <a:solidFill>
                  <a:schemeClr val="tx1"/>
                </a:solidFill>
              </a:rPr>
              <a:t>自然语言、流程图描述、</a:t>
            </a:r>
            <a:r>
              <a:rPr lang="zh-CN" altLang="en-US" dirty="0"/>
              <a:t>伪代码、计算机程序语言（</a:t>
            </a:r>
            <a:r>
              <a:rPr lang="en-US" altLang="zh-CN" dirty="0"/>
              <a:t>Visual Basic </a:t>
            </a:r>
            <a:r>
              <a:rPr lang="zh-CN" altLang="en-US" dirty="0"/>
              <a:t>）描述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2598177"/>
            <a:ext cx="5076825" cy="132343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输入长方形的长到变量</a:t>
            </a:r>
            <a:r>
              <a:rPr lang="en-US" altLang="zh-CN" sz="2000" dirty="0"/>
              <a:t>A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输入长方形的宽到变量</a:t>
            </a:r>
            <a:r>
              <a:rPr lang="en-US" altLang="zh-CN" sz="2000" dirty="0"/>
              <a:t>B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根据公式</a:t>
            </a:r>
            <a:r>
              <a:rPr lang="en-US" altLang="zh-CN" sz="2000" dirty="0"/>
              <a:t>S=A</a:t>
            </a:r>
            <a:r>
              <a:rPr lang="zh-CN" altLang="en-US" sz="2000" dirty="0"/>
              <a:t>✕</a:t>
            </a:r>
            <a:r>
              <a:rPr lang="en-US" altLang="zh-CN" sz="2000" dirty="0"/>
              <a:t>B,</a:t>
            </a:r>
            <a:r>
              <a:rPr lang="zh-CN" altLang="en-US" sz="2000" dirty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的积存入变量</a:t>
            </a:r>
            <a:r>
              <a:rPr lang="en-US" altLang="zh-CN" sz="2000" dirty="0"/>
              <a:t>S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输出变量</a:t>
            </a:r>
            <a:r>
              <a:rPr lang="en-US" altLang="zh-CN" sz="2000" dirty="0"/>
              <a:t>S</a:t>
            </a:r>
            <a:r>
              <a:rPr lang="zh-CN" altLang="en-US" sz="2000" dirty="0"/>
              <a:t>的值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744326" y="2170265"/>
            <a:ext cx="2843214" cy="4056323"/>
            <a:chOff x="6043611" y="2258752"/>
            <a:chExt cx="2965747" cy="4508946"/>
          </a:xfrm>
        </p:grpSpPr>
        <p:sp>
          <p:nvSpPr>
            <p:cNvPr id="10" name="流程图: 数据 9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6043612" y="5426261"/>
              <a:ext cx="2936163" cy="452437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输出</a:t>
              </a:r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7527718" y="2758815"/>
              <a:ext cx="0" cy="355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70138CA-9D7A-45D5-93BD-CA5BB0933EFE}"/>
                </a:ext>
              </a:extLst>
            </p:cNvPr>
            <p:cNvCxnSpPr/>
            <p:nvPr/>
          </p:nvCxnSpPr>
          <p:spPr bwMode="auto">
            <a:xfrm>
              <a:off x="7525253" y="4324536"/>
              <a:ext cx="0" cy="355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AF2C713-F052-4034-AE97-91BD2C6421F8}"/>
                </a:ext>
              </a:extLst>
            </p:cNvPr>
            <p:cNvCxnSpPr/>
            <p:nvPr/>
          </p:nvCxnSpPr>
          <p:spPr bwMode="auto">
            <a:xfrm>
              <a:off x="7525253" y="5905686"/>
              <a:ext cx="0" cy="354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8E74FB24-6347-4EF9-B6D7-F250FF1C6763}"/>
                </a:ext>
              </a:extLst>
            </p:cNvPr>
            <p:cNvSpPr/>
            <p:nvPr/>
          </p:nvSpPr>
          <p:spPr bwMode="auto">
            <a:xfrm>
              <a:off x="6043612" y="4662673"/>
              <a:ext cx="2936163" cy="45243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S=A</a:t>
              </a:r>
              <a:r>
                <a:rPr lang="zh-CN" altLang="en-US" dirty="0"/>
                <a:t> ✕</a:t>
              </a:r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507A878-3EA4-4485-95FC-C25B7892624E}"/>
                </a:ext>
              </a:extLst>
            </p:cNvPr>
            <p:cNvCxnSpPr/>
            <p:nvPr/>
          </p:nvCxnSpPr>
          <p:spPr bwMode="auto">
            <a:xfrm>
              <a:off x="7525253" y="5097648"/>
              <a:ext cx="0" cy="355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流程图: 终止 17">
              <a:extLst>
                <a:ext uri="{FF2B5EF4-FFF2-40B4-BE49-F238E27FC236}">
                  <a16:creationId xmlns:a16="http://schemas.microsoft.com/office/drawing/2014/main" id="{5D4277F5-A86D-4CDA-AD50-F71AC9887406}"/>
                </a:ext>
              </a:extLst>
            </p:cNvPr>
            <p:cNvSpPr/>
            <p:nvPr/>
          </p:nvSpPr>
          <p:spPr bwMode="auto">
            <a:xfrm>
              <a:off x="6058404" y="2258752"/>
              <a:ext cx="2950954" cy="487363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开始</a:t>
              </a:r>
            </a:p>
          </p:txBody>
        </p:sp>
        <p:sp>
          <p:nvSpPr>
            <p:cNvPr id="19" name="流程图: 终止 18">
              <a:extLst>
                <a:ext uri="{FF2B5EF4-FFF2-40B4-BE49-F238E27FC236}">
                  <a16:creationId xmlns:a16="http://schemas.microsoft.com/office/drawing/2014/main" id="{A7E7739E-6285-453F-AA79-FE9F2B49069C}"/>
                </a:ext>
              </a:extLst>
            </p:cNvPr>
            <p:cNvSpPr/>
            <p:nvPr/>
          </p:nvSpPr>
          <p:spPr bwMode="auto">
            <a:xfrm>
              <a:off x="6058404" y="6280336"/>
              <a:ext cx="2950954" cy="487362"/>
            </a:xfrm>
            <a:prstGeom prst="flowChartTerminator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结束</a:t>
              </a:r>
            </a:p>
          </p:txBody>
        </p:sp>
        <p:sp>
          <p:nvSpPr>
            <p:cNvPr id="20" name="流程图: 数据 19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6043611" y="3092377"/>
              <a:ext cx="2936163" cy="452437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输入长到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1" name="流程图: 数据 20">
              <a:extLst>
                <a:ext uri="{FF2B5EF4-FFF2-40B4-BE49-F238E27FC236}">
                  <a16:creationId xmlns:a16="http://schemas.microsoft.com/office/drawing/2014/main" id="{50137653-39E4-45D0-A60A-45D1E69C2493}"/>
                </a:ext>
              </a:extLst>
            </p:cNvPr>
            <p:cNvSpPr/>
            <p:nvPr/>
          </p:nvSpPr>
          <p:spPr bwMode="auto">
            <a:xfrm>
              <a:off x="6065799" y="3882417"/>
              <a:ext cx="2936163" cy="452437"/>
            </a:xfrm>
            <a:prstGeom prst="flowChartInputOutp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输入宽到</a:t>
              </a:r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389C4E6-EAB4-4929-8C76-6E5CCD0C4C32}"/>
                </a:ext>
              </a:extLst>
            </p:cNvPr>
            <p:cNvCxnSpPr/>
            <p:nvPr/>
          </p:nvCxnSpPr>
          <p:spPr bwMode="auto">
            <a:xfrm>
              <a:off x="7533880" y="3544814"/>
              <a:ext cx="0" cy="355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342900" y="4845315"/>
            <a:ext cx="2400300" cy="132343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Read A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Read B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S←A</a:t>
            </a:r>
            <a:r>
              <a:rPr lang="zh-CN" altLang="en-US" sz="2000" dirty="0"/>
              <a:t> ✕</a:t>
            </a:r>
            <a:r>
              <a:rPr lang="en-US" altLang="zh-CN" sz="2000" dirty="0"/>
              <a:t>B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Print S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292094" y="4845314"/>
            <a:ext cx="4941555" cy="132343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</a:rPr>
              <a:t>A=Val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 err="1">
                <a:solidFill>
                  <a:srgbClr val="FF0000"/>
                </a:solidFill>
              </a:rPr>
              <a:t>Inputbox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请输入长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））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</a:rPr>
              <a:t>B=Val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 err="1">
                <a:solidFill>
                  <a:srgbClr val="FF0000"/>
                </a:solidFill>
              </a:rPr>
              <a:t>Inputbox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请输入长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））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</a:rPr>
              <a:t>S=A</a:t>
            </a:r>
            <a:r>
              <a:rPr lang="zh-CN" altLang="en-US" sz="2000" dirty="0">
                <a:solidFill>
                  <a:srgbClr val="FF0000"/>
                </a:solidFill>
              </a:rPr>
              <a:t> *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Print S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42900" y="2207436"/>
            <a:ext cx="50768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自然语言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82540" y="1690688"/>
            <a:ext cx="261361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42901" y="4440557"/>
            <a:ext cx="24003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伪代码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292093" y="4440557"/>
            <a:ext cx="49415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VB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8859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679A-1405-4950-A90C-C0A4FE16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5.</a:t>
            </a:r>
            <a:r>
              <a:rPr lang="zh-CN" altLang="en-US" sz="4000" dirty="0"/>
              <a:t> 流程图符号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CD0A-8257-449D-A9DC-688712B8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处理框</a:t>
            </a:r>
            <a:endParaRPr lang="en-US" altLang="zh-CN" sz="2800" dirty="0"/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输入、输出框</a:t>
            </a:r>
            <a:endParaRPr lang="en-US" altLang="zh-CN" sz="2800" dirty="0"/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判断框</a:t>
            </a:r>
            <a:endParaRPr lang="en-US" altLang="zh-CN" sz="2800" dirty="0"/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开始、结束符</a:t>
            </a:r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流程线</a:t>
            </a:r>
            <a:endParaRPr lang="en-US" altLang="zh-CN" sz="2800" dirty="0"/>
          </a:p>
          <a:p>
            <a:pPr marL="514350" indent="-51435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/>
              <a:t>连接框</a:t>
            </a:r>
            <a:endParaRPr lang="en-US" altLang="zh-CN" sz="2800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12BF9B90-7581-477C-8DA4-2FB1F6204740}"/>
              </a:ext>
            </a:extLst>
          </p:cNvPr>
          <p:cNvSpPr/>
          <p:nvPr/>
        </p:nvSpPr>
        <p:spPr>
          <a:xfrm>
            <a:off x="6095996" y="1415983"/>
            <a:ext cx="3038764" cy="548770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E3611F47-FD1B-4C8A-933B-78577749787F}"/>
              </a:ext>
            </a:extLst>
          </p:cNvPr>
          <p:cNvSpPr/>
          <p:nvPr/>
        </p:nvSpPr>
        <p:spPr>
          <a:xfrm>
            <a:off x="6095996" y="2210990"/>
            <a:ext cx="3038764" cy="548770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8A2CB7D8-619B-481F-A1AE-920867B5E073}"/>
              </a:ext>
            </a:extLst>
          </p:cNvPr>
          <p:cNvSpPr/>
          <p:nvPr/>
        </p:nvSpPr>
        <p:spPr>
          <a:xfrm>
            <a:off x="6095996" y="3039078"/>
            <a:ext cx="3038760" cy="54877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F11B2B5-198F-4350-AC7B-D708D28A5697}"/>
              </a:ext>
            </a:extLst>
          </p:cNvPr>
          <p:cNvSpPr/>
          <p:nvPr/>
        </p:nvSpPr>
        <p:spPr>
          <a:xfrm>
            <a:off x="7433528" y="5805413"/>
            <a:ext cx="212436" cy="21243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00E3C2-0ED2-43BC-B62A-67924564DAA0}"/>
              </a:ext>
            </a:extLst>
          </p:cNvPr>
          <p:cNvCxnSpPr/>
          <p:nvPr/>
        </p:nvCxnSpPr>
        <p:spPr>
          <a:xfrm>
            <a:off x="7509447" y="4710796"/>
            <a:ext cx="0" cy="896721"/>
          </a:xfrm>
          <a:prstGeom prst="straightConnector1">
            <a:avLst/>
          </a:pr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28595DBA-7B17-4145-BDA5-7FD1E47A78BE}"/>
              </a:ext>
            </a:extLst>
          </p:cNvPr>
          <p:cNvSpPr/>
          <p:nvPr/>
        </p:nvSpPr>
        <p:spPr>
          <a:xfrm>
            <a:off x="6281014" y="3927324"/>
            <a:ext cx="2382982" cy="54877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763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2016</Words>
  <Application>Microsoft Macintosh PowerPoint</Application>
  <PresentationFormat>Widescreen</PresentationFormat>
  <Paragraphs>452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Adobe Garamond Pro Bold</vt:lpstr>
      <vt:lpstr>等线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Office Theme</vt:lpstr>
      <vt:lpstr>内容</vt:lpstr>
      <vt:lpstr>一、算法与算法的描述</vt:lpstr>
      <vt:lpstr>一、算法与算法的描述</vt:lpstr>
      <vt:lpstr>1. 算法的概念</vt:lpstr>
      <vt:lpstr>2.算法的特点</vt:lpstr>
      <vt:lpstr>3.计算机解决问题的一般过程</vt:lpstr>
      <vt:lpstr>4. 算法的描述方法</vt:lpstr>
      <vt:lpstr>实例</vt:lpstr>
      <vt:lpstr>5. 流程图符号</vt:lpstr>
      <vt:lpstr>5. 流程图符号</vt:lpstr>
      <vt:lpstr>5. 流程图符号</vt:lpstr>
      <vt:lpstr>5. 流程图符号</vt:lpstr>
      <vt:lpstr>5. 流程图符号</vt:lpstr>
      <vt:lpstr>实例</vt:lpstr>
      <vt:lpstr>二、数据类型、表达式和赋值语句</vt:lpstr>
      <vt:lpstr>二、数据类型、表达式和赋值语句</vt:lpstr>
      <vt:lpstr>1.数据类型</vt:lpstr>
      <vt:lpstr>2.常量与变量</vt:lpstr>
      <vt:lpstr>3.函数、运算符与表达式</vt:lpstr>
      <vt:lpstr>3.函数、运算符与表达式</vt:lpstr>
      <vt:lpstr>4.赋值语句</vt:lpstr>
      <vt:lpstr>实例</vt:lpstr>
      <vt:lpstr>三、算法的基本结构</vt:lpstr>
      <vt:lpstr>三、算法的基本结构</vt:lpstr>
      <vt:lpstr>1.顺序结构</vt:lpstr>
      <vt:lpstr>1.顺序结构</vt:lpstr>
      <vt:lpstr>1.顺序结构</vt:lpstr>
      <vt:lpstr>现实生活中的很多问题一般都需要进行判断和选择，根据判断结果来执行步骤，有些步骤还会重复执行，这样在顺序执行过程中会出现分支和循环的结构。</vt:lpstr>
      <vt:lpstr>2.分支结构</vt:lpstr>
      <vt:lpstr>2.分支结构</vt:lpstr>
      <vt:lpstr>2.分支结构</vt:lpstr>
      <vt:lpstr>2.分支结构</vt:lpstr>
      <vt:lpstr>2.分支结构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算法与程序设计</dc:title>
  <dc:creator>iceblue</dc:creator>
  <cp:lastModifiedBy>Tong Hu</cp:lastModifiedBy>
  <cp:revision>134</cp:revision>
  <dcterms:created xsi:type="dcterms:W3CDTF">2016-12-20T00:32:15Z</dcterms:created>
  <dcterms:modified xsi:type="dcterms:W3CDTF">2021-03-11T07:26:13Z</dcterms:modified>
</cp:coreProperties>
</file>