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40"/>
  </p:notesMasterIdLst>
  <p:sldIdLst>
    <p:sldId id="699" r:id="rId3"/>
    <p:sldId id="685" r:id="rId4"/>
    <p:sldId id="703" r:id="rId5"/>
    <p:sldId id="686" r:id="rId6"/>
    <p:sldId id="698" r:id="rId7"/>
    <p:sldId id="688" r:id="rId8"/>
    <p:sldId id="935" r:id="rId9"/>
    <p:sldId id="689" r:id="rId10"/>
    <p:sldId id="690" r:id="rId11"/>
    <p:sldId id="701" r:id="rId12"/>
    <p:sldId id="691" r:id="rId13"/>
    <p:sldId id="702" r:id="rId14"/>
    <p:sldId id="495" r:id="rId15"/>
    <p:sldId id="931" r:id="rId16"/>
    <p:sldId id="914" r:id="rId17"/>
    <p:sldId id="938" r:id="rId18"/>
    <p:sldId id="936" r:id="rId19"/>
    <p:sldId id="932" r:id="rId20"/>
    <p:sldId id="937" r:id="rId21"/>
    <p:sldId id="915" r:id="rId22"/>
    <p:sldId id="916" r:id="rId23"/>
    <p:sldId id="917" r:id="rId24"/>
    <p:sldId id="918" r:id="rId25"/>
    <p:sldId id="919" r:id="rId26"/>
    <p:sldId id="920" r:id="rId27"/>
    <p:sldId id="921" r:id="rId28"/>
    <p:sldId id="922" r:id="rId29"/>
    <p:sldId id="705" r:id="rId30"/>
    <p:sldId id="923" r:id="rId31"/>
    <p:sldId id="924" r:id="rId32"/>
    <p:sldId id="925" r:id="rId33"/>
    <p:sldId id="934" r:id="rId34"/>
    <p:sldId id="926" r:id="rId35"/>
    <p:sldId id="927" r:id="rId36"/>
    <p:sldId id="928" r:id="rId37"/>
    <p:sldId id="929" r:id="rId38"/>
    <p:sldId id="930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/>
    <p:restoredTop sz="94607"/>
  </p:normalViewPr>
  <p:slideViewPr>
    <p:cSldViewPr snapToGrid="0">
      <p:cViewPr varScale="1">
        <p:scale>
          <a:sx n="150" d="100"/>
          <a:sy n="150" d="100"/>
        </p:scale>
        <p:origin x="160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56b0273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56b0273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>
                <a:solidFill>
                  <a:schemeClr val="hlink"/>
                </a:solidFill>
              </a:rPr>
              <a:t>Excel表格有哪些不好的地方</a:t>
            </a:r>
            <a:r>
              <a:rPr lang="zh-CN" altLang="en-US" u="none">
                <a:solidFill>
                  <a:schemeClr val="hlink"/>
                </a:solidFill>
              </a:rPr>
              <a:t>？（不能储存过多数据，查询过慢）</a:t>
            </a:r>
            <a:endParaRPr lang="en-US" u="none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6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7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726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8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网页设计</a:t>
            </a:r>
            <a:r>
              <a:rPr lang="zh-CN" altLang="en-US"/>
              <a:t>：</a:t>
            </a:r>
            <a:r>
              <a:rPr lang="en-US"/>
              <a:t>排版</a:t>
            </a:r>
            <a:r>
              <a:rPr lang="zh-CN" altLang="en-US"/>
              <a:t>、布局、样式、图片、颜色、按钮大小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60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网页设计</a:t>
            </a:r>
            <a:r>
              <a:rPr lang="zh-CN" altLang="en-US"/>
              <a:t>：</a:t>
            </a:r>
            <a:r>
              <a:rPr lang="en-US"/>
              <a:t>排版</a:t>
            </a:r>
            <a:r>
              <a:rPr lang="zh-CN" altLang="en-US"/>
              <a:t>、布局、样式、图片、颜色、按钮大小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385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8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6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8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8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80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9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3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85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bd7760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bd7760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02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14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7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430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4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3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54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6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1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4077ea43c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4077ea43c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698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427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129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315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15639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4EAF76-B52E-8A5B-378A-2FBCB99CD022}"/>
              </a:ext>
            </a:extLst>
          </p:cNvPr>
          <p:cNvSpPr txBox="1"/>
          <p:nvPr/>
        </p:nvSpPr>
        <p:spPr>
          <a:xfrm>
            <a:off x="540544" y="312548"/>
            <a:ext cx="54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数据库操作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en-US" altLang="zh-CN" sz="2400">
                <a:solidFill>
                  <a:schemeClr val="tx1"/>
                </a:solidFill>
              </a:rPr>
              <a:t>C.R.U.D</a:t>
            </a:r>
            <a:r>
              <a:rPr lang="zh-CN" altLang="en-US" sz="2400">
                <a:solidFill>
                  <a:schemeClr val="tx1"/>
                </a:solidFill>
              </a:rPr>
              <a:t>） 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49EC5-2623-2BA6-6583-500C3223738B}"/>
              </a:ext>
            </a:extLst>
          </p:cNvPr>
          <p:cNvSpPr txBox="1"/>
          <p:nvPr/>
        </p:nvSpPr>
        <p:spPr>
          <a:xfrm>
            <a:off x="540544" y="1178884"/>
            <a:ext cx="67323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Create:  </a:t>
            </a:r>
            <a:r>
              <a:rPr lang="zh-CN" altLang="en-US" sz="2000">
                <a:solidFill>
                  <a:schemeClr val="tx1"/>
                </a:solidFill>
              </a:rPr>
              <a:t>创建</a:t>
            </a:r>
            <a:r>
              <a:rPr lang="en-US" altLang="zh-CN" sz="2000">
                <a:solidFill>
                  <a:schemeClr val="tx1"/>
                </a:solidFill>
              </a:rPr>
              <a:t>/</a:t>
            </a:r>
            <a:r>
              <a:rPr lang="zh-CN" altLang="en-US" sz="2000">
                <a:solidFill>
                  <a:schemeClr val="tx1"/>
                </a:solidFill>
              </a:rPr>
              <a:t>新增（</a:t>
            </a:r>
            <a:r>
              <a:rPr lang="en-US" altLang="zh-CN" sz="2000">
                <a:solidFill>
                  <a:schemeClr val="tx1"/>
                </a:solidFill>
              </a:rPr>
              <a:t>CREATE, INSERT INTO)</a:t>
            </a: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Retrieve: </a:t>
            </a:r>
            <a:r>
              <a:rPr lang="zh-CN" altLang="en-US" sz="2000">
                <a:solidFill>
                  <a:schemeClr val="tx1"/>
                </a:solidFill>
              </a:rPr>
              <a:t>查询（</a:t>
            </a:r>
            <a:r>
              <a:rPr lang="en-US" altLang="zh-CN" sz="2000">
                <a:solidFill>
                  <a:schemeClr val="tx1"/>
                </a:solidFill>
              </a:rPr>
              <a:t>SELECT )</a:t>
            </a: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Update: </a:t>
            </a:r>
            <a:r>
              <a:rPr lang="zh-CN" altLang="en-US" sz="2000">
                <a:solidFill>
                  <a:schemeClr val="tx1"/>
                </a:solidFill>
              </a:rPr>
              <a:t>修改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85750" indent="-285750">
              <a:buClr>
                <a:schemeClr val="bg2">
                  <a:lumMod val="10000"/>
                  <a:lumOff val="9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Delete:  </a:t>
            </a:r>
            <a:r>
              <a:rPr lang="zh-CN" altLang="en-US" sz="2000">
                <a:solidFill>
                  <a:schemeClr val="tx1"/>
                </a:solidFill>
              </a:rPr>
              <a:t>删除</a:t>
            </a:r>
            <a:endParaRPr lang="en-US" altLang="zh-CN" sz="2000">
              <a:solidFill>
                <a:schemeClr val="tx1"/>
              </a:solidFill>
            </a:endParaRPr>
          </a:p>
          <a:p>
            <a:pPr>
              <a:buClr>
                <a:schemeClr val="bg2">
                  <a:lumMod val="10000"/>
                  <a:lumOff val="90000"/>
                </a:schemeClr>
              </a:buClr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52EB-0A36-E173-BFF1-62F65BD3CA10}"/>
              </a:ext>
            </a:extLst>
          </p:cNvPr>
          <p:cNvSpPr txBox="1"/>
          <p:nvPr/>
        </p:nvSpPr>
        <p:spPr>
          <a:xfrm>
            <a:off x="745067" y="3733429"/>
            <a:ext cx="358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“</a:t>
            </a:r>
            <a:r>
              <a:rPr lang="en-US" sz="2000">
                <a:solidFill>
                  <a:schemeClr val="tx1"/>
                </a:solidFill>
              </a:rPr>
              <a:t>增删查改</a:t>
            </a:r>
            <a:r>
              <a:rPr lang="zh-CN" altLang="en-US" sz="2000">
                <a:solidFill>
                  <a:schemeClr val="tx1"/>
                </a:solidFill>
              </a:rPr>
              <a:t>”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5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43312" y="1233182"/>
            <a:ext cx="445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/*更新Subway Surfers的排名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RANK = 4 WHERE GAMES LIKE </a:t>
            </a:r>
            <a:r>
              <a:rPr lang="en-US" sz="18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“Subway Surfers”;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F6DFB-B497-5702-83D1-715DAA0A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65" y="1971846"/>
            <a:ext cx="4925156" cy="931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D5D73-F58C-81F4-45E6-E8CFA1657CD2}"/>
              </a:ext>
            </a:extLst>
          </p:cNvPr>
          <p:cNvSpPr txBox="1"/>
          <p:nvPr/>
        </p:nvSpPr>
        <p:spPr>
          <a:xfrm>
            <a:off x="0" y="3050524"/>
            <a:ext cx="4455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/*更新记录的语法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filds1=new-values1, fields2=new-values2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[WHERE Clause]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CDB2F-1F6D-A938-F282-24B0C1641402}"/>
              </a:ext>
            </a:extLst>
          </p:cNvPr>
          <p:cNvSpPr/>
          <p:nvPr/>
        </p:nvSpPr>
        <p:spPr>
          <a:xfrm>
            <a:off x="386750" y="256513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“</a:t>
            </a:r>
            <a:r>
              <a:rPr lang="en-US" sz="2000">
                <a:solidFill>
                  <a:schemeClr val="bg1"/>
                </a:solidFill>
              </a:rPr>
              <a:t>增删查</a:t>
            </a:r>
            <a:r>
              <a:rPr lang="en-US" sz="2000">
                <a:solidFill>
                  <a:srgbClr val="FF0000"/>
                </a:solidFill>
              </a:rPr>
              <a:t>改</a:t>
            </a:r>
            <a:r>
              <a:rPr lang="zh-CN" altLang="en-US" sz="2000">
                <a:solidFill>
                  <a:schemeClr val="bg1"/>
                </a:solidFill>
              </a:rPr>
              <a:t>”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3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43312" y="1233182"/>
            <a:ext cx="4455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/*删除排名第二的游戏记录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WHERE RANK = 2;</a:t>
            </a:r>
          </a:p>
          <a:p>
            <a:pPr algn="ctr"/>
            <a:endParaRPr lang="en-US" sz="180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D5D73-F58C-81F4-45E6-E8CFA1657CD2}"/>
              </a:ext>
            </a:extLst>
          </p:cNvPr>
          <p:cNvSpPr txBox="1"/>
          <p:nvPr/>
        </p:nvSpPr>
        <p:spPr>
          <a:xfrm>
            <a:off x="0" y="3050524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/*删除记录的语法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[WHERE Clause]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55E81-404B-F9CB-DC81-581ADF1B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81" y="2157877"/>
            <a:ext cx="4868219" cy="7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43312" y="1233182"/>
            <a:ext cx="4455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/*删除排名第二的游戏记录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WHERE RANK = 2;</a:t>
            </a:r>
          </a:p>
          <a:p>
            <a:pPr algn="ctr"/>
            <a:endParaRPr lang="en-US" sz="180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D5D73-F58C-81F4-45E6-E8CFA1657CD2}"/>
              </a:ext>
            </a:extLst>
          </p:cNvPr>
          <p:cNvSpPr txBox="1"/>
          <p:nvPr/>
        </p:nvSpPr>
        <p:spPr>
          <a:xfrm>
            <a:off x="0" y="3050524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/*删除记录的语法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[WHERE Clause]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F55E81-404B-F9CB-DC81-581ADF1B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81" y="2157877"/>
            <a:ext cx="4868219" cy="7988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FB5752-9B02-CE6B-3EAC-A3D503013694}"/>
              </a:ext>
            </a:extLst>
          </p:cNvPr>
          <p:cNvSpPr/>
          <p:nvPr/>
        </p:nvSpPr>
        <p:spPr>
          <a:xfrm>
            <a:off x="386750" y="256513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“</a:t>
            </a:r>
            <a:r>
              <a:rPr lang="en-US" sz="2000">
                <a:solidFill>
                  <a:schemeClr val="bg1"/>
                </a:solidFill>
              </a:rPr>
              <a:t>增</a:t>
            </a:r>
            <a:r>
              <a:rPr lang="en-US" sz="2000">
                <a:solidFill>
                  <a:srgbClr val="FF0000"/>
                </a:solidFill>
              </a:rPr>
              <a:t>删</a:t>
            </a:r>
            <a:r>
              <a:rPr lang="en-US" sz="2000">
                <a:solidFill>
                  <a:schemeClr val="bg1"/>
                </a:solidFill>
              </a:rPr>
              <a:t>查改</a:t>
            </a:r>
            <a:r>
              <a:rPr lang="zh-CN" altLang="en-US" sz="2000">
                <a:solidFill>
                  <a:schemeClr val="bg1"/>
                </a:solidFill>
              </a:rPr>
              <a:t>”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8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HTML</a:t>
            </a:r>
            <a:endParaRPr dirty="0"/>
          </a:p>
        </p:txBody>
      </p:sp>
      <p:pic>
        <p:nvPicPr>
          <p:cNvPr id="5" name="Picture 4" descr="long_logo">
            <a:extLst>
              <a:ext uri="{FF2B5EF4-FFF2-40B4-BE49-F238E27FC236}">
                <a16:creationId xmlns:a16="http://schemas.microsoft.com/office/drawing/2014/main" id="{D7082FA4-023F-4A47-9496-5C807BF43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4" y="276701"/>
            <a:ext cx="2638484" cy="6858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884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469F36CA-5ABB-CA40-AB7C-E78F0DE345A9}"/>
              </a:ext>
            </a:extLst>
          </p:cNvPr>
          <p:cNvSpPr/>
          <p:nvPr/>
        </p:nvSpPr>
        <p:spPr>
          <a:xfrm>
            <a:off x="792957" y="653654"/>
            <a:ext cx="1092994" cy="750094"/>
          </a:xfrm>
          <a:prstGeom prst="snipRoundRect">
            <a:avLst/>
          </a:prstGeom>
          <a:solidFill>
            <a:srgbClr val="4CD2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>
                <a:solidFill>
                  <a:srgbClr val="212121"/>
                </a:solidFill>
                <a:latin typeface="Arial"/>
              </a:rPr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5D351-9A54-AA46-A3D2-69CB27FA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779" y="1506681"/>
            <a:ext cx="3893124" cy="2328646"/>
          </a:xfrm>
          <a:prstGeom prst="rect">
            <a:avLst/>
          </a:prstGeom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EB74FDB5-01B6-0D40-A826-265D2B1F1D25}"/>
              </a:ext>
            </a:extLst>
          </p:cNvPr>
          <p:cNvSpPr/>
          <p:nvPr/>
        </p:nvSpPr>
        <p:spPr>
          <a:xfrm>
            <a:off x="6806046" y="3522518"/>
            <a:ext cx="1880755" cy="1413164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>
                <a:solidFill>
                  <a:srgbClr val="212121"/>
                </a:solidFill>
                <a:latin typeface="Arial"/>
              </a:rPr>
              <a:t>manga.bilibili.com</a:t>
            </a:r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75F1BEA1-7070-894B-9560-8C6482F5FB6B}"/>
              </a:ext>
            </a:extLst>
          </p:cNvPr>
          <p:cNvSpPr/>
          <p:nvPr/>
        </p:nvSpPr>
        <p:spPr>
          <a:xfrm>
            <a:off x="792957" y="3522519"/>
            <a:ext cx="1092994" cy="750094"/>
          </a:xfrm>
          <a:prstGeom prst="snipRoundRect">
            <a:avLst/>
          </a:prstGeom>
          <a:solidFill>
            <a:srgbClr val="FFC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>
                <a:solidFill>
                  <a:srgbClr val="212121"/>
                </a:solidFill>
                <a:latin typeface="Arial"/>
              </a:rPr>
              <a:t>DNS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48B56-90CC-7440-A07D-844745A47AE0}"/>
              </a:ext>
            </a:extLst>
          </p:cNvPr>
          <p:cNvSpPr txBox="1"/>
          <p:nvPr/>
        </p:nvSpPr>
        <p:spPr>
          <a:xfrm>
            <a:off x="753791" y="1620982"/>
            <a:ext cx="15170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>
                <a:solidFill>
                  <a:srgbClr val="FFFFFF"/>
                </a:solidFill>
                <a:ea typeface="+mn-ea"/>
                <a:cs typeface="+mn-cs"/>
              </a:rPr>
              <a:t>192.168.0.101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B4C99-A9C5-3947-95DA-EB2042EA4B8B}"/>
              </a:ext>
            </a:extLst>
          </p:cNvPr>
          <p:cNvSpPr txBox="1"/>
          <p:nvPr/>
        </p:nvSpPr>
        <p:spPr>
          <a:xfrm>
            <a:off x="6987886" y="3037771"/>
            <a:ext cx="1517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>
                <a:solidFill>
                  <a:srgbClr val="FFFFFF"/>
                </a:solidFill>
                <a:ea typeface="+mn-ea"/>
                <a:cs typeface="+mn-cs"/>
              </a:rPr>
              <a:t>139.159.241.37</a:t>
            </a:r>
          </a:p>
          <a:p>
            <a:pPr defTabSz="685800">
              <a:buClrTx/>
            </a:pPr>
            <a:endParaRPr lang="en-US" sz="135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22687CF-9A56-F244-BC7E-0C4F5C550298}"/>
              </a:ext>
            </a:extLst>
          </p:cNvPr>
          <p:cNvSpPr/>
          <p:nvPr/>
        </p:nvSpPr>
        <p:spPr>
          <a:xfrm rot="2019724">
            <a:off x="1941270" y="1214973"/>
            <a:ext cx="1620982" cy="69470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212121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189C8-41EA-E04F-834D-A91A1726077E}"/>
              </a:ext>
            </a:extLst>
          </p:cNvPr>
          <p:cNvSpPr txBox="1"/>
          <p:nvPr/>
        </p:nvSpPr>
        <p:spPr>
          <a:xfrm>
            <a:off x="2618509" y="899556"/>
            <a:ext cx="380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altLang="zh-CN" sz="1800" kern="1200">
                <a:solidFill>
                  <a:srgbClr val="FFFFFF"/>
                </a:solidFill>
                <a:ea typeface="宋体" panose="02010600030101010101" pitchFamily="2" charset="-122"/>
                <a:cs typeface="+mn-cs"/>
              </a:rPr>
              <a:t>http://</a:t>
            </a:r>
            <a:r>
              <a:rPr lang="en-US" sz="1800" kern="1200">
                <a:solidFill>
                  <a:srgbClr val="FFFFFF"/>
                </a:solidFill>
                <a:ea typeface="+mn-ea"/>
                <a:cs typeface="+mn-cs"/>
              </a:rPr>
              <a:t>manga.bilibili.com/conan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22762FA-5EED-2D4E-B106-6C1295E08C66}"/>
              </a:ext>
            </a:extLst>
          </p:cNvPr>
          <p:cNvSpPr/>
          <p:nvPr/>
        </p:nvSpPr>
        <p:spPr>
          <a:xfrm rot="8926618">
            <a:off x="2021455" y="3074861"/>
            <a:ext cx="1620982" cy="694706"/>
          </a:xfrm>
          <a:prstGeom prst="rightArrow">
            <a:avLst/>
          </a:prstGeom>
          <a:solidFill>
            <a:srgbClr val="FFC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srgbClr val="212121"/>
              </a:solidFill>
              <a:latin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35F4F-0B23-36FD-036E-F116C291756B}"/>
              </a:ext>
            </a:extLst>
          </p:cNvPr>
          <p:cNvSpPr txBox="1"/>
          <p:nvPr/>
        </p:nvSpPr>
        <p:spPr>
          <a:xfrm>
            <a:off x="2101814" y="4124512"/>
            <a:ext cx="1517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>
                <a:solidFill>
                  <a:srgbClr val="FFFFFF"/>
                </a:solidFill>
                <a:ea typeface="+mn-ea"/>
                <a:cs typeface="+mn-cs"/>
              </a:rPr>
              <a:t>139.159.241.37</a:t>
            </a:r>
          </a:p>
          <a:p>
            <a:pPr defTabSz="685800">
              <a:buClrTx/>
            </a:pPr>
            <a:endParaRPr lang="en-US" sz="1350" kern="120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752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673B62-E292-9C77-3660-717F7CA3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4" y="8467"/>
            <a:ext cx="74720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1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07C0C8B4-7201-C775-9F4E-D73CA7C9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5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1575117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/>
              <a:t>HTML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CD0CD-77C2-5122-67D0-703141F4075F}"/>
              </a:ext>
            </a:extLst>
          </p:cNvPr>
          <p:cNvSpPr txBox="1"/>
          <p:nvPr/>
        </p:nvSpPr>
        <p:spPr>
          <a:xfrm>
            <a:off x="2311400" y="2416917"/>
            <a:ext cx="452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FF00"/>
                </a:solidFill>
              </a:rPr>
              <a:t>HyperText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33025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84973-4BA1-5171-BF52-A0CCB2773E87}"/>
              </a:ext>
            </a:extLst>
          </p:cNvPr>
          <p:cNvSpPr txBox="1"/>
          <p:nvPr/>
        </p:nvSpPr>
        <p:spPr>
          <a:xfrm>
            <a:off x="1735667" y="1223507"/>
            <a:ext cx="116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0D21B-360C-217E-8237-AA49210C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746924"/>
            <a:ext cx="4766431" cy="2145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A6521-EEB8-EBBC-B8BB-7D456D813763}"/>
              </a:ext>
            </a:extLst>
          </p:cNvPr>
          <p:cNvSpPr txBox="1"/>
          <p:nvPr/>
        </p:nvSpPr>
        <p:spPr>
          <a:xfrm>
            <a:off x="6824132" y="1223507"/>
            <a:ext cx="116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0F8D0-B66F-21A9-6A12-AD350BFBD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632" y="2009391"/>
            <a:ext cx="3920067" cy="11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7100DE-D171-AC56-BA68-5325314D8EFC}"/>
              </a:ext>
            </a:extLst>
          </p:cNvPr>
          <p:cNvSpPr txBox="1"/>
          <p:nvPr/>
        </p:nvSpPr>
        <p:spPr>
          <a:xfrm>
            <a:off x="448733" y="347133"/>
            <a:ext cx="613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Python和SQL都是程序设计语言</a:t>
            </a:r>
          </a:p>
        </p:txBody>
      </p:sp>
    </p:spTree>
    <p:extLst>
      <p:ext uri="{BB962C8B-B14F-4D97-AF65-F5344CB8AC3E}">
        <p14:creationId xmlns:p14="http://schemas.microsoft.com/office/powerpoint/2010/main" val="75662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84973-4BA1-5171-BF52-A0CCB2773E87}"/>
              </a:ext>
            </a:extLst>
          </p:cNvPr>
          <p:cNvSpPr txBox="1"/>
          <p:nvPr/>
        </p:nvSpPr>
        <p:spPr>
          <a:xfrm>
            <a:off x="-1" y="1335973"/>
            <a:ext cx="5215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 lang="en"&gt;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&lt;title&gt;This is Title&lt;/title&gt;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This is Body!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8883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/*获取表中所有数据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31EBA-1EAD-C7B6-00F4-64C4943E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45" y="2248022"/>
            <a:ext cx="4536554" cy="6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46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41333" y="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84973-4BA1-5171-BF52-A0CCB2773E87}"/>
              </a:ext>
            </a:extLst>
          </p:cNvPr>
          <p:cNvSpPr txBox="1"/>
          <p:nvPr/>
        </p:nvSpPr>
        <p:spPr>
          <a:xfrm>
            <a:off x="-1" y="1335973"/>
            <a:ext cx="5215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 lang="en"&gt;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&lt;title&gt;This is Title&lt;/title&gt;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This is Body!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1554-1DF3-0D95-F4E4-137BAEEF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430867"/>
            <a:ext cx="44186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41333" y="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84973-4BA1-5171-BF52-A0CCB2773E87}"/>
              </a:ext>
            </a:extLst>
          </p:cNvPr>
          <p:cNvSpPr txBox="1"/>
          <p:nvPr/>
        </p:nvSpPr>
        <p:spPr>
          <a:xfrm>
            <a:off x="-1" y="1335973"/>
            <a:ext cx="5215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 lang="en"&gt;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&lt;title&gt;This is Title&lt;/title&gt;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This is Body!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1554-1DF3-0D95-F4E4-137BAEEF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430867"/>
            <a:ext cx="4418641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5F0CB7-E771-AF2D-F33F-0CDA875947A2}"/>
              </a:ext>
            </a:extLst>
          </p:cNvPr>
          <p:cNvSpPr txBox="1"/>
          <p:nvPr/>
        </p:nvSpPr>
        <p:spPr>
          <a:xfrm>
            <a:off x="59268" y="381866"/>
            <a:ext cx="393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&lt;!DOCTYPE&gt; 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声明必须是 </a:t>
            </a:r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HTML 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文档的第一行，告知浏览器使用的</a:t>
            </a:r>
            <a:r>
              <a:rPr lang="en-US" altLang="zh-CN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版本</a:t>
            </a:r>
            <a:b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6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41333" y="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84973-4BA1-5171-BF52-A0CCB2773E87}"/>
              </a:ext>
            </a:extLst>
          </p:cNvPr>
          <p:cNvSpPr txBox="1"/>
          <p:nvPr/>
        </p:nvSpPr>
        <p:spPr>
          <a:xfrm>
            <a:off x="-1" y="1335973"/>
            <a:ext cx="5215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lang="en"&gt;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&lt;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&gt;This is Title&lt;/title&gt;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/head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body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This is Body!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/html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1554-1DF3-0D95-F4E4-137BAEEF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430867"/>
            <a:ext cx="4418641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59268" y="381866"/>
            <a:ext cx="393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标签</a:t>
            </a:r>
            <a:r>
              <a:rPr lang="en-US" altLang="zh-CN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(tag)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：尖括号包围的关键词，通常成对出现</a:t>
            </a:r>
            <a:b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01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41333" y="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1554-1DF3-0D95-F4E4-137BAEEF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430867"/>
            <a:ext cx="4418641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59268" y="381866"/>
            <a:ext cx="393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&lt;html&gt;和&lt;/html&gt;是html文档最外层的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标签，用来告知浏览器这是一个</a:t>
            </a:r>
            <a:r>
              <a:rPr lang="en-US" altLang="zh-CN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文档</a:t>
            </a:r>
            <a:endParaRPr 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816AE-EA2A-BB43-450C-D57DCF042E0D}"/>
              </a:ext>
            </a:extLst>
          </p:cNvPr>
          <p:cNvSpPr txBox="1"/>
          <p:nvPr/>
        </p:nvSpPr>
        <p:spPr>
          <a:xfrm>
            <a:off x="-1" y="1335973"/>
            <a:ext cx="5215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lang="en"&gt;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&lt;title&gt;This is Title&lt;/title&gt;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This is Body!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/html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326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41333" y="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1554-1DF3-0D95-F4E4-137BAEEF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430867"/>
            <a:ext cx="4418641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59268" y="381866"/>
            <a:ext cx="393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&lt;head&gt;标签定义页面信息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，其中一定要包含</a:t>
            </a:r>
            <a:r>
              <a:rPr lang="en-US" altLang="zh-CN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&lt;title&gt;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标签。</a:t>
            </a:r>
            <a:endParaRPr 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816AE-EA2A-BB43-450C-D57DCF042E0D}"/>
              </a:ext>
            </a:extLst>
          </p:cNvPr>
          <p:cNvSpPr txBox="1"/>
          <p:nvPr/>
        </p:nvSpPr>
        <p:spPr>
          <a:xfrm>
            <a:off x="-1" y="1335973"/>
            <a:ext cx="5215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 lang="en"&gt;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&lt;title&gt;This is Title&lt;/title&gt;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This is Body!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7041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41333" y="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1554-1DF3-0D95-F4E4-137BAEEF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430867"/>
            <a:ext cx="4418641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59268" y="381866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&lt;title&gt;标签定义页面标题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816AE-EA2A-BB43-450C-D57DCF042E0D}"/>
              </a:ext>
            </a:extLst>
          </p:cNvPr>
          <p:cNvSpPr txBox="1"/>
          <p:nvPr/>
        </p:nvSpPr>
        <p:spPr>
          <a:xfrm>
            <a:off x="-1" y="1335973"/>
            <a:ext cx="5215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 lang="en"&gt;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&lt;title&gt;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is Title&lt;/title&gt;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This is Body!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208DA-1816-C9E2-1180-104C9228E9EA}"/>
              </a:ext>
            </a:extLst>
          </p:cNvPr>
          <p:cNvSpPr txBox="1"/>
          <p:nvPr/>
        </p:nvSpPr>
        <p:spPr>
          <a:xfrm>
            <a:off x="5579533" y="1335973"/>
            <a:ext cx="2480734" cy="518227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02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41333" y="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1554-1DF3-0D95-F4E4-137BAEEF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430867"/>
            <a:ext cx="4418641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59268" y="381866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&lt;body&gt;标签里面是页面的内容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。</a:t>
            </a:r>
            <a:endParaRPr 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816AE-EA2A-BB43-450C-D57DCF042E0D}"/>
              </a:ext>
            </a:extLst>
          </p:cNvPr>
          <p:cNvSpPr txBox="1"/>
          <p:nvPr/>
        </p:nvSpPr>
        <p:spPr>
          <a:xfrm>
            <a:off x="-1" y="1335973"/>
            <a:ext cx="5215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 lang="en"&gt;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&lt;title&gt;This is Title&lt;/title&gt;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This is Body!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65756-3E7A-C7B9-A726-E3670F399728}"/>
              </a:ext>
            </a:extLst>
          </p:cNvPr>
          <p:cNvSpPr txBox="1"/>
          <p:nvPr/>
        </p:nvSpPr>
        <p:spPr>
          <a:xfrm>
            <a:off x="5215466" y="2129102"/>
            <a:ext cx="1871134" cy="351632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41333" y="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1554-1DF3-0D95-F4E4-137BAEEF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33" y="1430867"/>
            <a:ext cx="4418641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59268" y="258755"/>
            <a:ext cx="393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标签可以具有属性(attributes)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，通常以</a:t>
            </a:r>
            <a:r>
              <a:rPr lang="en-US" altLang="zh-CN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名称</a:t>
            </a:r>
            <a:r>
              <a:rPr lang="en-US" altLang="zh-CN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值</a:t>
            </a:r>
            <a:r>
              <a:rPr lang="en-US" altLang="zh-CN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对的形式出现。</a:t>
            </a:r>
            <a:endParaRPr lang="en-US" altLang="zh-CN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比如</a:t>
            </a:r>
            <a:r>
              <a:rPr lang="en-US" altLang="zh-CN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lang =“en”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表示该页面的语言是英语。</a:t>
            </a:r>
            <a:endParaRPr 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816AE-EA2A-BB43-450C-D57DCF042E0D}"/>
              </a:ext>
            </a:extLst>
          </p:cNvPr>
          <p:cNvSpPr txBox="1"/>
          <p:nvPr/>
        </p:nvSpPr>
        <p:spPr>
          <a:xfrm>
            <a:off x="-1" y="1335973"/>
            <a:ext cx="5215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 html&gt;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 </a:t>
            </a:r>
            <a:r>
              <a:rPr lang="en-US" sz="18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lang="en"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&lt;title&gt;This is Title&lt;/title&gt;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&lt;/head&gt;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This is Body!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&lt;/body&gt;</a:t>
            </a:r>
          </a:p>
          <a:p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261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187A63-B50D-EFE4-0165-A8FCAE089DA8}"/>
              </a:ext>
            </a:extLst>
          </p:cNvPr>
          <p:cNvSpPr/>
          <p:nvPr/>
        </p:nvSpPr>
        <p:spPr>
          <a:xfrm>
            <a:off x="1937304" y="2451729"/>
            <a:ext cx="5269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https://www.w3school.com.cn/html/index.asp</a:t>
            </a:r>
          </a:p>
        </p:txBody>
      </p:sp>
    </p:spTree>
    <p:extLst>
      <p:ext uri="{BB962C8B-B14F-4D97-AF65-F5344CB8AC3E}">
        <p14:creationId xmlns:p14="http://schemas.microsoft.com/office/powerpoint/2010/main" val="2885309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41333" y="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59268" y="258755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&lt;p&gt;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：定义一个段落</a:t>
            </a:r>
            <a:endParaRPr 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71824A-32D6-56D3-D077-61D0ABE70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13" y="939875"/>
            <a:ext cx="4002263" cy="3263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BD4D1A-78D9-035E-0FAC-33FAD3B75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24" y="1176110"/>
            <a:ext cx="4207144" cy="27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9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/*获取表中所有数据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31EBA-1EAD-C7B6-00F4-64C4943E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45" y="2248022"/>
            <a:ext cx="4536554" cy="6471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15DF57-A625-EE4A-ADA8-D56E2897EFAE}"/>
              </a:ext>
            </a:extLst>
          </p:cNvPr>
          <p:cNvSpPr/>
          <p:nvPr/>
        </p:nvSpPr>
        <p:spPr>
          <a:xfrm>
            <a:off x="386750" y="256513"/>
            <a:ext cx="13805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“</a:t>
            </a:r>
            <a:r>
              <a:rPr lang="en-US" sz="2000">
                <a:solidFill>
                  <a:schemeClr val="bg1"/>
                </a:solidFill>
              </a:rPr>
              <a:t>增删</a:t>
            </a:r>
            <a:r>
              <a:rPr lang="en-US" sz="2000">
                <a:solidFill>
                  <a:srgbClr val="FF0000"/>
                </a:solidFill>
              </a:rPr>
              <a:t>查</a:t>
            </a:r>
            <a:r>
              <a:rPr lang="en-US" sz="2000">
                <a:solidFill>
                  <a:schemeClr val="bg1"/>
                </a:solidFill>
              </a:rPr>
              <a:t>改</a:t>
            </a:r>
            <a:r>
              <a:rPr lang="zh-CN" altLang="en-US" sz="2000">
                <a:solidFill>
                  <a:schemeClr val="bg1"/>
                </a:solidFill>
              </a:rPr>
              <a:t>”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92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41333" y="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59268" y="258755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&lt;h1&gt; ~ &lt;h6&gt;:</a:t>
            </a:r>
            <a:r>
              <a: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定义标题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1BFEB-6FB9-186D-1E26-06220CA2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637" y="522059"/>
            <a:ext cx="4415363" cy="22528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14C9FD-C14D-0DBD-5EF5-13506FA2D927}"/>
              </a:ext>
            </a:extLst>
          </p:cNvPr>
          <p:cNvSpPr/>
          <p:nvPr/>
        </p:nvSpPr>
        <p:spPr>
          <a:xfrm>
            <a:off x="138913" y="83479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&lt;!DOCTYPE html&gt;</a:t>
            </a:r>
          </a:p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&lt;html lang="en"&gt;</a:t>
            </a:r>
          </a:p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   &lt;head&gt;</a:t>
            </a:r>
          </a:p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     &lt;title&gt;This is Title&lt;/title&gt;</a:t>
            </a:r>
          </a:p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   &lt;/head&gt;</a:t>
            </a:r>
          </a:p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   &lt;body&gt;</a:t>
            </a:r>
          </a:p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      </a:t>
            </a:r>
            <a:r>
              <a:rPr lang="en-US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&lt;h1&gt;</a:t>
            </a:r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A Large Heading</a:t>
            </a:r>
            <a:r>
              <a:rPr lang="en-US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&lt;/h1&gt;</a:t>
            </a:r>
          </a:p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      </a:t>
            </a:r>
            <a:r>
              <a:rPr lang="en-US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&lt;h2&gt;</a:t>
            </a:r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A Smaller Heading</a:t>
            </a:r>
            <a:r>
              <a:rPr lang="en-US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&lt;/h2&gt;</a:t>
            </a:r>
          </a:p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      </a:t>
            </a:r>
            <a:r>
              <a:rPr lang="en-US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&lt;h6&gt;</a:t>
            </a:r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The Smallest Heading</a:t>
            </a:r>
            <a:r>
              <a:rPr lang="en-US">
                <a:solidFill>
                  <a:srgbClr val="FF0000"/>
                </a:solidFill>
                <a:effectLst/>
                <a:latin typeface="Andale Mono" panose="020B0509000000000004" pitchFamily="49" charset="0"/>
              </a:rPr>
              <a:t>&lt;/h6&gt;</a:t>
            </a:r>
          </a:p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   &lt;/body&gt;</a:t>
            </a:r>
          </a:p>
          <a:p>
            <a:r>
              <a:rPr lang="en-US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70889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0" y="168689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table: 定义表格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4C9FD-C14D-0DBD-5EF5-13506FA2D927}"/>
              </a:ext>
            </a:extLst>
          </p:cNvPr>
          <p:cNvSpPr/>
          <p:nvPr/>
        </p:nvSpPr>
        <p:spPr>
          <a:xfrm>
            <a:off x="0" y="507243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</a:p>
          <a:p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&lt;table&gt;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&lt;th&gt;Ocean&lt;/th&gt;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&lt;th&gt;Average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&lt;th&gt;Maximum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&lt;td&gt;Pacific&lt;/td&gt;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&lt;td&gt;4280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&lt;td&gt;10911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&lt;td&gt;Atlantic&lt;/td&gt;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&lt;td&gt;3646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&lt;td&gt;8486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&lt;/table&gt;    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735290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23609" y="7620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0" y="168689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table: 定义表格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4C9FD-C14D-0DBD-5EF5-13506FA2D927}"/>
              </a:ext>
            </a:extLst>
          </p:cNvPr>
          <p:cNvSpPr/>
          <p:nvPr/>
        </p:nvSpPr>
        <p:spPr>
          <a:xfrm>
            <a:off x="0" y="507243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</a:p>
          <a:p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&lt;table&gt;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&lt;th&gt;Ocean&lt;/th&gt;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&lt;th&gt;Average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&lt;th&gt;Maximum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&lt;td&gt;Pacific&lt;/td&gt;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&lt;td&gt;4280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&lt;td&gt;10911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&lt;td&gt;Atlantic&lt;/td&gt;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&lt;td&gt;3646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&lt;td&gt;8486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&lt;/table&gt;    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3FBDFB-0354-B68D-AF0F-298CA7DF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19" y="507243"/>
            <a:ext cx="4417105" cy="18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4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23609" y="7620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0" y="168689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table: 定义表格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4C9FD-C14D-0DBD-5EF5-13506FA2D927}"/>
              </a:ext>
            </a:extLst>
          </p:cNvPr>
          <p:cNvSpPr/>
          <p:nvPr/>
        </p:nvSpPr>
        <p:spPr>
          <a:xfrm>
            <a:off x="0" y="507243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</a:p>
          <a:p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&lt;table&gt;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&lt;th&gt;Ocean&lt;/th&gt;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&lt;th&gt;Average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&lt;th&gt;Maximum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&lt;td&gt;Pacific&lt;/td&gt;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&lt;td&gt;4280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&lt;td&gt;10911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&lt;td&gt;Atlantic&lt;/td&gt;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&lt;td&gt;3646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&lt;td&gt;8486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&lt;/table&gt;    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3FBDFB-0354-B68D-AF0F-298CA7DF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19" y="507243"/>
            <a:ext cx="4417105" cy="18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19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23609" y="7620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0" y="168689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thead: 表头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4C9FD-C14D-0DBD-5EF5-13506FA2D927}"/>
              </a:ext>
            </a:extLst>
          </p:cNvPr>
          <p:cNvSpPr/>
          <p:nvPr/>
        </p:nvSpPr>
        <p:spPr>
          <a:xfrm>
            <a:off x="0" y="507243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</a:p>
          <a:p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&lt;table&gt;</a:t>
            </a:r>
          </a:p>
          <a:p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&lt;th&gt;Ocean&lt;/th&gt;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&lt;th&gt;Average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&lt;th&gt;Maximum Depth&lt;/th&gt;</a:t>
            </a:r>
          </a:p>
          <a:p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&lt;td&gt;Pacific&lt;/td&gt;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&lt;td&gt;4280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&lt;td&gt;10911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&lt;td&gt;Atlantic&lt;/td&gt;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&lt;td&gt;3646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&lt;td&gt;8486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&lt;/table&gt;    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3FBDFB-0354-B68D-AF0F-298CA7DF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19" y="507243"/>
            <a:ext cx="4417105" cy="18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03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23609" y="7620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0" y="168689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th: 表格属性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4C9FD-C14D-0DBD-5EF5-13506FA2D927}"/>
              </a:ext>
            </a:extLst>
          </p:cNvPr>
          <p:cNvSpPr/>
          <p:nvPr/>
        </p:nvSpPr>
        <p:spPr>
          <a:xfrm>
            <a:off x="0" y="507243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</a:p>
          <a:p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&lt;table&gt;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&lt;th&gt;</a:t>
            </a:r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Ocean</a:t>
            </a:r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&lt;th&gt;Average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&lt;th&gt;Maximum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&lt;td&gt;Pacific&lt;/td&gt;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&lt;td&gt;4280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&lt;td&gt;10911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&lt;td&gt;Atlantic&lt;/td&gt;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&lt;td&gt;3646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&lt;td&gt;8486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&lt;/table&gt;    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3FBDFB-0354-B68D-AF0F-298CA7DF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19" y="507243"/>
            <a:ext cx="4417105" cy="18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21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23609" y="7620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0" y="168689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tbody: 表格主体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4C9FD-C14D-0DBD-5EF5-13506FA2D927}"/>
              </a:ext>
            </a:extLst>
          </p:cNvPr>
          <p:cNvSpPr/>
          <p:nvPr/>
        </p:nvSpPr>
        <p:spPr>
          <a:xfrm>
            <a:off x="0" y="507243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</a:p>
          <a:p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&lt;table&gt;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&lt;th&gt;Ocean&lt;/th&gt;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&lt;th&gt;Average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&lt;th&gt;Maximum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</a:t>
            </a:r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&lt;td&gt;Pacific&lt;/td&gt;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&lt;td&gt;4280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&lt;td&gt;10911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&lt;td&gt;Atlantic&lt;/td&gt;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&lt;td&gt;3646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&lt;td&gt;8486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&lt;/table&gt;    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3FBDFB-0354-B68D-AF0F-298CA7DF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19" y="507243"/>
            <a:ext cx="4417105" cy="18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2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4723609" y="76200"/>
            <a:ext cx="442039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43992-8F03-EE45-337B-D65389C77FFB}"/>
              </a:ext>
            </a:extLst>
          </p:cNvPr>
          <p:cNvSpPr txBox="1"/>
          <p:nvPr/>
        </p:nvSpPr>
        <p:spPr>
          <a:xfrm>
            <a:off x="67734" y="76200"/>
            <a:ext cx="393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tr: 表格行    td:单元格信息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4C9FD-C14D-0DBD-5EF5-13506FA2D927}"/>
              </a:ext>
            </a:extLst>
          </p:cNvPr>
          <p:cNvSpPr/>
          <p:nvPr/>
        </p:nvSpPr>
        <p:spPr>
          <a:xfrm>
            <a:off x="0" y="507243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</a:p>
          <a:p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</a:t>
            </a:r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&lt;table&gt;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&lt;th&gt;Ocean&lt;/th&gt;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&lt;th&gt;Average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&lt;th&gt;Maximum Depth&lt;/th&gt;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&lt;/thead&gt;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</a:t>
            </a:r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&lt;td&gt;</a:t>
            </a:r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Pacific</a:t>
            </a:r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&lt;td&gt;4280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&lt;td&gt;10911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&lt;td&gt;Atlantic&lt;/td&gt;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&lt;td&gt;3646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    &lt;td&gt;8486 m&lt;/td&gt;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&lt;/tr&gt;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&lt;/tbody&gt;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&lt;/table&gt;    </a:t>
            </a:r>
          </a:p>
          <a:p>
            <a:r>
              <a:rPr lang="en-US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3FBDFB-0354-B68D-AF0F-298CA7DF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619" y="507243"/>
            <a:ext cx="4417105" cy="18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0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-35447" y="22824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/*指定数据筛选条件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RANK = 1;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747DD-BF88-E539-B184-E655C4687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276" y="2108049"/>
            <a:ext cx="4572000" cy="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7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/>
          <p:nvPr/>
        </p:nvSpPr>
        <p:spPr>
          <a:xfrm>
            <a:off x="4554276" y="-150"/>
            <a:ext cx="4589723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685800">
              <a:buClrTx/>
              <a:defRPr/>
            </a:pPr>
            <a:endParaRPr sz="1800" kern="1200">
              <a:solidFill>
                <a:srgbClr val="FFFFFF"/>
              </a:solidFill>
              <a:ea typeface="+mn-ea"/>
              <a:cs typeface="+mn-cs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-35447" y="22824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/*指定数据筛选条件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GAMES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RANK = 1;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D436C-D773-D601-0C0A-8ECDD4B4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987" y="2290233"/>
            <a:ext cx="16383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2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-524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/*获取排名小于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zh-CN" alt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的所有数据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RANK &lt; 3;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10398-8B26-D772-0817-408BCEE3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65" y="2018395"/>
            <a:ext cx="4940135" cy="7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/*获取排名为奇数的所有数据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MOBILE_GAMES</a:t>
            </a:r>
            <a:r>
              <a:rPr lang="zh-CN" alt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RANK % 2 = 1;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D4F66-D9B6-0542-739F-57B0BDE2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65" y="2204084"/>
            <a:ext cx="4905311" cy="7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4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36476" y="1971847"/>
            <a:ext cx="445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/*获取排名为奇数的所有数据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* FROM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RANK % 2 = 1;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D4F66-D9B6-0542-739F-57B0BDE2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65" y="2204084"/>
            <a:ext cx="4905311" cy="7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5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/>
          <p:nvPr/>
        </p:nvSpPr>
        <p:spPr>
          <a:xfrm>
            <a:off x="-35447" y="0"/>
            <a:ext cx="4239312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4543C-D164-2FFC-40FE-B69DFC3A339B}"/>
              </a:ext>
            </a:extLst>
          </p:cNvPr>
          <p:cNvSpPr txBox="1"/>
          <p:nvPr/>
        </p:nvSpPr>
        <p:spPr>
          <a:xfrm>
            <a:off x="-143312" y="1233182"/>
            <a:ext cx="4455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/*更新Subway Surfers的排名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MOBILE_GAMES</a:t>
            </a:r>
            <a:r>
              <a:rPr lang="zh-CN" alt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RANK = 4 WHERE GAMES LIKE </a:t>
            </a:r>
            <a:r>
              <a:rPr lang="en-US" sz="180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“Subway Surfers”;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CF6DFB-B497-5702-83D1-715DAA0A3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65" y="1971846"/>
            <a:ext cx="4925156" cy="931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D5D73-F58C-81F4-45E6-E8CFA1657CD2}"/>
              </a:ext>
            </a:extLst>
          </p:cNvPr>
          <p:cNvSpPr txBox="1"/>
          <p:nvPr/>
        </p:nvSpPr>
        <p:spPr>
          <a:xfrm>
            <a:off x="0" y="3050524"/>
            <a:ext cx="4455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/*更新记录的语法</a:t>
            </a:r>
            <a:r>
              <a:rPr lang="en-US" altLang="zh-CN" sz="1800">
                <a:solidFill>
                  <a:srgbClr val="009C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*/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</a:t>
            </a:r>
            <a:r>
              <a:rPr lang="en-US"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 </a:t>
            </a:r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filds1=new-values1, fields2=new-values2</a:t>
            </a:r>
          </a:p>
          <a:p>
            <a:r>
              <a:rPr lang="en-US" sz="180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[WHERE Clause]</a:t>
            </a:r>
            <a:endParaRPr lang="en-US" sz="18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6367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1868</Words>
  <Application>Microsoft Macintosh PowerPoint</Application>
  <PresentationFormat>On-screen Show (16:9)</PresentationFormat>
  <Paragraphs>335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Andale Mono</vt:lpstr>
      <vt:lpstr>Arial</vt:lpstr>
      <vt:lpstr>Menlo</vt:lpstr>
      <vt:lpstr>Simple Dark</vt:lpstr>
      <vt:lpstr>1_Simple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PowerPoint Presentation</vt:lpstr>
      <vt:lpstr>PowerPoint Presentation</vt:lpstr>
      <vt:lpstr>PowerPoint Presentation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CS50</dc:title>
  <cp:lastModifiedBy>Tong Hu</cp:lastModifiedBy>
  <cp:revision>7</cp:revision>
  <dcterms:modified xsi:type="dcterms:W3CDTF">2022-05-31T02:41:50Z</dcterms:modified>
</cp:coreProperties>
</file>