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8" d="100"/>
          <a:sy n="58" d="100"/>
        </p:scale>
        <p:origin x="111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F8831-7A89-892B-7341-3B163F2E9B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5CBFC7-F9CF-2B9A-2E3F-D42E0E58CB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14644-5682-1DDF-67B8-F867403A5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05364-9A66-401E-9A10-2DFFE7EC88D6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D51D1-5C18-9D33-7B34-FB5E1975E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AB929-911F-7DF5-D21E-D14A2FFC8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3E98-8757-4F97-AD98-81AB01ABA8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435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3CC36-CAAB-5F5C-1F5D-A63DB7C6D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2054EA-8FA2-6B77-06AC-2CC149DFE2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86617-9C4E-F91B-957B-7AED33095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05364-9A66-401E-9A10-2DFFE7EC88D6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E8C33-5824-FE41-C9BB-6E1442C85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B4C8B-2256-2AF9-0F68-841B9F06C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3E98-8757-4F97-AD98-81AB01ABA8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02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4C99FD-C675-3BE2-D4DA-C7D04885D0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2BA08-9A43-4CE3-9B15-F8A80708A9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46073-82E9-A117-F1B5-97DDEC19A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05364-9A66-401E-9A10-2DFFE7EC88D6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60FA9-BDD1-B693-816D-07AD2FF59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1189E-F56C-8066-B1FE-1A2C63FD3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3E98-8757-4F97-AD98-81AB01ABA8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994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436B6-D1F5-3658-5CB1-C1E1A3CBC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98E3B-4631-9EAF-9EE1-7B99AF06E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137BE-0B6A-60AB-C70A-E572E7443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05364-9A66-401E-9A10-2DFFE7EC88D6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24618-3BFC-A818-2828-3447C7ACC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F830C-A2B2-855D-4B2E-E52338E2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3E98-8757-4F97-AD98-81AB01ABA8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553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B5549-5FD2-AB3C-C2CC-8DD277C2D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0DF01F-4A9E-EBB1-2873-975FF4B7C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E6982-3FBC-B3E1-0173-7CD76A119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05364-9A66-401E-9A10-2DFFE7EC88D6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6FC6-C63B-2674-DAB5-DBC177855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01D07-D7BC-0358-651D-07E1C8D57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3E98-8757-4F97-AD98-81AB01ABA8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936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BD9BF-AA7C-1651-510D-0F48E8D1B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39322-FB39-CF21-4761-02CF45C428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7AE80-643F-B5B9-14A5-EB37DFB56C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FE6DB4-46E7-F398-54CD-CBA78E5C7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05364-9A66-401E-9A10-2DFFE7EC88D6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616F83-CE02-B3E3-7934-E786838EF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EB41D-9DC2-EA05-CA8B-3133586AF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3E98-8757-4F97-AD98-81AB01ABA8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6959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97F12-B65E-04BA-B82A-BA4C5DA56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FF067-E6BB-D3E5-3F3D-C78B3D90F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7F979F-6D4D-0CC5-09AF-77E42FF22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B376C0-8BD6-93A5-4B34-F107666EF6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EE805F-AF8A-10D2-8EAB-7318D9BF24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6BACF8-95FF-D93B-7D06-1F8793E55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05364-9A66-401E-9A10-2DFFE7EC88D6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D63ECA-C143-33D5-020A-6560781F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8B970B-B573-71CF-B888-06DD567A0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3E98-8757-4F97-AD98-81AB01ABA8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885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D45F4-1B67-188A-D27F-8EFAD03D5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0BD8DD-1856-2E57-0DE6-C1019CAB8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05364-9A66-401E-9A10-2DFFE7EC88D6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CA93A1-4833-481B-38EC-64F86FAB1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7CFC8-EEEB-2057-9465-A02508DB4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3E98-8757-4F97-AD98-81AB01ABA8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577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16AD31-D4D0-A85C-23CF-77E63501C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05364-9A66-401E-9A10-2DFFE7EC88D6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871E6D-BF27-D3F3-4958-F4AF99F31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76FD6-36FF-D9F3-CF04-26F2F3129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3E98-8757-4F97-AD98-81AB01ABA8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1493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84AC0-2691-1CCC-2865-FAC3CCBDE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393A4-0200-E911-AAD2-C77D6DF06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FA233-7291-47AF-CE11-EB940C6B4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2379AA-F5D2-00E2-FED3-E0AA5F3B2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05364-9A66-401E-9A10-2DFFE7EC88D6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E2856D-6D13-9A40-EA09-EF7C2912C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11A41-12DA-6819-9A65-7DE6EF623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3E98-8757-4F97-AD98-81AB01ABA8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03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9B238-9CBF-05AF-605A-335D0C6E2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3BF497-6D9C-6D6D-14ED-74AB74300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DFFFC-406F-0D32-8107-4654A0A6E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205CE6-D3E8-37DF-6EB7-0F4E5867B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05364-9A66-401E-9A10-2DFFE7EC88D6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7B2F17-B5F5-F0AB-AACB-15835FFCC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94F4F2-FF16-F2C0-BE39-E56B4EC7B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3E98-8757-4F97-AD98-81AB01ABA8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176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191722-AB73-AFEE-C177-1EADD670F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406EB-2A96-F6F4-4EB3-5F89F8CA9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54BE1-AC80-66FA-FD16-2395A80E62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05364-9A66-401E-9A10-2DFFE7EC88D6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0F698-9114-ECEB-90AF-C002B5F0E6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EEB78-4233-10FA-084E-2A37054BC2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F3E98-8757-4F97-AD98-81AB01ABA8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012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CD70F-24F3-C746-0474-2D98CBED4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1F2E67-F927-78CA-7DCB-6708DCD8A1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418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19FDE-1855-1EDB-0326-4CC96628C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are 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13FCA-8E46-8FA6-0F16-574B35E95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Outliers</a:t>
            </a:r>
            <a:r>
              <a:rPr lang="en-US" dirty="0"/>
              <a:t> are data points that significantly differ from other observations in a dataset. They can occur due to variability in the data, measurement errors, or experimental errors. Outliers can skew and mislead the results of data analysis and statistical modeling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035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22258-98B8-BCB3-47F1-F122AC8E0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Methods for Detecting 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28F33-624E-530B-BA6D-38E77FA6E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Visualization Methods: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Box Plot:</a:t>
            </a:r>
            <a:r>
              <a:rPr lang="en-US" dirty="0"/>
              <a:t> A graphical depiction of numerical data through their quartiles. Outliers are typically indicated by points outside the whiskers.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Scatter Plot:</a:t>
            </a:r>
            <a:r>
              <a:rPr lang="en-US" dirty="0"/>
              <a:t> Helps identify outliers in bivariate data by visual inspection.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Histogram:</a:t>
            </a:r>
            <a:r>
              <a:rPr lang="en-US" dirty="0"/>
              <a:t> Shows the frequency distribution of data and helps identify anomalies.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5166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950BB-B43A-0664-CD57-745B446D7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2E570-CD98-A19B-453F-EE750FB09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Statistical Methods: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Z-Score (Standard Score):</a:t>
            </a:r>
            <a:r>
              <a:rPr lang="en-US" dirty="0"/>
              <a:t> Measures how many standard deviations an element is from the mean. Data points with a Z-score greater than a threshold (e.g., ±3) are considered outliers.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Modified Z-Score:</a:t>
            </a:r>
            <a:r>
              <a:rPr lang="en-US" dirty="0"/>
              <a:t> Adjusted for smaller sample sizes, often using a threshold of ±3.5.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IQR (Interquartile Range):</a:t>
            </a:r>
            <a:r>
              <a:rPr lang="en-US" dirty="0"/>
              <a:t> The range between the first quartile (Q1) and the third quartile (Q3). Outliers are often defined as points outside 1.5 * IQR above Q3 or below Q1.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Grubbs' Test:</a:t>
            </a:r>
            <a:r>
              <a:rPr lang="en-US" dirty="0"/>
              <a:t> Identifies outliers in normally distributed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Dixon's Q Test:</a:t>
            </a:r>
            <a:r>
              <a:rPr lang="en-US" dirty="0"/>
              <a:t> Used for small sample sizes to identify outliers.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5325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6366E-D82B-49FD-838A-3D382FC76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3EA5A-F813-8141-4850-582011951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Model-Based Methods: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Linear Regression:</a:t>
            </a:r>
            <a:r>
              <a:rPr lang="en-US" dirty="0"/>
              <a:t> Identifies outliers that deviate significantly from the predicted values.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Isolation Forest:</a:t>
            </a:r>
            <a:r>
              <a:rPr lang="en-US" dirty="0"/>
              <a:t> An ensemble method specifically designed to identify anomalies.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DBSCAN (Density-Based Spatial Clustering of Applications with Noise):</a:t>
            </a:r>
            <a:r>
              <a:rPr lang="en-US" dirty="0"/>
              <a:t> Identifies outliers as points in low-density regions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4684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4BD82-1268-B9A9-F7F3-DA88E78A5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0CA27-67C4-F7A0-8E87-797720C0E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Machine Learning Methods: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One-Class SVM (Support Vector Machine):</a:t>
            </a:r>
            <a:r>
              <a:rPr lang="en-US" dirty="0"/>
              <a:t> Classifies points as similar or different from the majority class.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Autoencoders:</a:t>
            </a:r>
            <a:r>
              <a:rPr lang="en-US" dirty="0"/>
              <a:t> Neural network-based method to detect anomalies by reconstructing input data and measuring reconstruction error.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4408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ED71D-72E2-6A99-5F30-B31BC5797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Handling Outliers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2D92E62-DA5C-E2E7-856F-DC04470FB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22" y="1299564"/>
            <a:ext cx="10201102" cy="612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Remove Outliers: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Manual Removal: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Based on domain knowledge and visual inspection.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Automated Methods: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Z-score, IQR, or other statistical criteria.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2800" b="1" dirty="0"/>
              <a:t>Cap or Floor Outliers:</a:t>
            </a:r>
          </a:p>
          <a:p>
            <a:endParaRPr lang="en-US" sz="2800" dirty="0"/>
          </a:p>
          <a:p>
            <a:r>
              <a:rPr lang="en-US" sz="2800" b="1" dirty="0"/>
              <a:t>         </a:t>
            </a:r>
            <a:r>
              <a:rPr lang="en-US" sz="2800" b="1" dirty="0" err="1"/>
              <a:t>Winsorization</a:t>
            </a:r>
            <a:r>
              <a:rPr lang="en-US" sz="2800" b="1" dirty="0"/>
              <a:t>:</a:t>
            </a:r>
            <a:r>
              <a:rPr lang="en-US" sz="2800" dirty="0"/>
              <a:t> Limits extreme values by setting them to a specified percentile (e.g., capping at the 95th percentile).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027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3CD1610-82E2-A1B1-D393-E2D8533D22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1" y="1154363"/>
            <a:ext cx="10515600" cy="569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Transform Data: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Log Transformation: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Reduces the impact of large outliers.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Square Root or Cube Root Transformation: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Stabilizes 	variance and makes the data more normal.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Impute Outliers: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Replace with Mean/Median: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Substitute outliers with the 	mean or median of the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K-Nearest Neighbors (KNN) Imputation: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 neighboring 	data points to impute outlier values.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53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0E94F-A429-7909-7703-960449215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B85BF-F940-FFCA-DFD7-BFD46CB8C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Robust Models: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 Robust Statistical Methods:</a:t>
            </a:r>
            <a:r>
              <a:rPr lang="en-US" dirty="0"/>
              <a:t> Employ models that are less sensitive to outliers, such as robust regression techniques.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7465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68FFC-10C5-E527-C627-2259BC1CC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Why to use weights in survey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19754-A4B8-159D-65D7-5EE1F75FA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88912"/>
            <a:ext cx="10515600" cy="4351338"/>
          </a:xfrm>
        </p:spPr>
        <p:txBody>
          <a:bodyPr/>
          <a:lstStyle/>
          <a:p>
            <a:r>
              <a:rPr lang="en-US" sz="2800" dirty="0"/>
              <a:t>To ensure that the results are representative of the population being studied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3258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5E88E-FB93-DAD4-1403-5CCC36F39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4CBE0-DDB7-1ABA-6BCF-94F3000FB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1. Correcting for Unequal Probability of Selection</a:t>
            </a:r>
          </a:p>
          <a:p>
            <a:r>
              <a:rPr lang="en-US" dirty="0"/>
              <a:t>In many surveys, different subsets of the population are sampled at different rates. This could be due to oversampling certain groups to ensure enough respondents from that group or </a:t>
            </a:r>
            <a:r>
              <a:rPr lang="en-US" dirty="0" err="1"/>
              <a:t>undersampling</a:t>
            </a:r>
            <a:r>
              <a:rPr lang="en-US" dirty="0"/>
              <a:t> due to cost or logistical constraints. Weights adjust for these unequal probabilities so that the results can be generalized to the entire population.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8697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827C-8CE4-B384-F0C5-F0F7CEC91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E78F7-DE10-EE1E-AD9D-71E1DF583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Missing Value Treatment</a:t>
            </a:r>
          </a:p>
          <a:p>
            <a:r>
              <a:rPr lang="en-IN" dirty="0"/>
              <a:t>Outlier Treatment</a:t>
            </a:r>
          </a:p>
          <a:p>
            <a:r>
              <a:rPr lang="en-IN" dirty="0"/>
              <a:t>Exploratory Data Analysis</a:t>
            </a:r>
          </a:p>
          <a:p>
            <a:r>
              <a:rPr lang="en-IN" dirty="0"/>
              <a:t>Working with survey data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4410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1E166-DF4F-E9A0-8602-EFFA244B7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17221-D6EB-1D79-2FB0-EC51B7D7A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2. Adjusting for Non-Response</a:t>
            </a:r>
          </a:p>
          <a:p>
            <a:r>
              <a:rPr lang="en-US" dirty="0"/>
              <a:t>Not all individuals selected for the survey will respond. If the non-response is not random (e.g., younger people are less likely to respond), the survey results might be biased. Weights can be used to adjust for this non-response by giving more weight to respondents who represent underrepresented groups.</a:t>
            </a:r>
          </a:p>
          <a:p>
            <a:r>
              <a:rPr lang="en-US" b="1" dirty="0"/>
              <a:t>3. Post-Stratification</a:t>
            </a:r>
          </a:p>
          <a:p>
            <a:r>
              <a:rPr lang="en-US" dirty="0"/>
              <a:t>After data collection, weights can be adjusted (post-stratified) to match known population totals for certain characteristics (e.g., age, gender, income level). This ensures that the survey sample accurately reflects the population structure.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57254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E5596-ADCD-600A-30E1-E6FEF3267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665FA-B131-2323-F3A1-699CA8EBF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4. Combining Multiple Samples</a:t>
            </a:r>
          </a:p>
          <a:p>
            <a:r>
              <a:rPr lang="en-US" dirty="0"/>
              <a:t>Sometimes, data from multiple surveys or different waves of a survey are combined. Weights can adjust for different sampling methods and sizes to provide a coherent, unified dataset.</a:t>
            </a:r>
          </a:p>
          <a:p>
            <a:r>
              <a:rPr lang="en-US" b="1" dirty="0"/>
              <a:t>5. Improving Precision of Estimates</a:t>
            </a:r>
          </a:p>
          <a:p>
            <a:r>
              <a:rPr lang="en-US" dirty="0"/>
              <a:t>Proper weighting can reduce the variance of estimates, leading to more precise results. </a:t>
            </a:r>
            <a:r>
              <a:rPr lang="en-US"/>
              <a:t>This is especially important in stratified sampling where different strata might have varying variances.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9647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06507-636E-14FB-6ADA-A7C21C86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1. Removing Missing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39C7E-3E79-6D7D-3D15-DE5A87CB9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Listwise Deletion:</a:t>
            </a:r>
            <a:r>
              <a:rPr lang="en-US" dirty="0"/>
              <a:t> Remove any row with a missing value. This is simple but can result in significant data loss.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Pros:</a:t>
            </a:r>
            <a:r>
              <a:rPr lang="en-US" dirty="0"/>
              <a:t> Simple to implement, no assumptions required.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Cons:</a:t>
            </a:r>
            <a:r>
              <a:rPr lang="en-US" dirty="0"/>
              <a:t> Reduces the dataset size, can bias the dataset if the missingness is not random.</a:t>
            </a:r>
          </a:p>
          <a:p>
            <a:pPr marL="0" indent="0">
              <a:buNone/>
            </a:pPr>
            <a:r>
              <a:rPr lang="en-US" b="1" dirty="0"/>
              <a:t>Column Deletion:</a:t>
            </a:r>
            <a:r>
              <a:rPr lang="en-US" dirty="0"/>
              <a:t> Remove columns with a high percentage of missing values.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Pros:</a:t>
            </a:r>
            <a:r>
              <a:rPr lang="en-US" dirty="0"/>
              <a:t> Useful if a column has too many missing values to be useful.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Cons:</a:t>
            </a:r>
            <a:r>
              <a:rPr lang="en-US" dirty="0"/>
              <a:t> Loses potentially valuable information if the column is informative.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0178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9D219-2B0C-C053-1C93-9FF4F198E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 </a:t>
            </a:r>
            <a:r>
              <a:rPr lang="en-IN" b="1" dirty="0"/>
              <a:t>Imputation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898C625-3607-ED66-F36F-087B7392FC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04454" y="2011982"/>
            <a:ext cx="10515600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Mean/Median/Mode Imputation: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Replace missing values with the mean, median, or mode of the column.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Pros: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Simple and quick.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Cons: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Can distort the data distribution, especially if the 			missingness is not random.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Forward Fill / Backward Fill: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Replace missing values with the previous/next value in the column.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Pros: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Useful for time series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Cons: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Assumes that the adjacent values are appropriate 			replacements, which might not always be true.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883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69577-87AD-4E80-FD37-9DA31593A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44B34-4CBD-42B1-4B37-7761C1884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4557"/>
          </a:xfrm>
        </p:spPr>
        <p:txBody>
          <a:bodyPr>
            <a:normAutofit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K-Nearest Neighbors (KNN) Imputation: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 the average of the k-nearest neighbors to impute missing values.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Pros: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Can capture the structure of the data well.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Cons: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Computationally expensive, especially for large 		datasets.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Multivariate Imputation by Chained Equations (MICE):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Impute missing values by modeling each feature with missing values as a function of other features.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Pros: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More sophisticated, can handle multivariate relationships.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Cons: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More complex to implement, computationally intensive.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930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75177-4502-26BF-EDA7-FD5FCABE3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54126-24EF-9781-FE84-1D9A1E9AB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3. Predictive Modeling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Regression Imputation:</a:t>
            </a:r>
            <a:r>
              <a:rPr lang="en-US" dirty="0"/>
              <a:t> Use regression models to predict and impute missing values.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Pros:</a:t>
            </a:r>
            <a:r>
              <a:rPr lang="en-US" dirty="0"/>
              <a:t> Takes into account relationships between variables.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Cons:</a:t>
            </a:r>
            <a:r>
              <a:rPr lang="en-US" dirty="0"/>
              <a:t> Can be complex and might require tuning.</a:t>
            </a:r>
          </a:p>
          <a:p>
            <a:pPr marL="0" indent="0">
              <a:buNone/>
            </a:pPr>
            <a:r>
              <a:rPr lang="en-US" b="1" dirty="0"/>
              <a:t>4. Advanced Techniques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Multiple Imputation:</a:t>
            </a:r>
            <a:r>
              <a:rPr lang="en-US" dirty="0"/>
              <a:t> Generate multiple imputations (multiple complete datasets) and then combine results.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Pros:</a:t>
            </a:r>
            <a:r>
              <a:rPr lang="en-US" dirty="0"/>
              <a:t> Accounts for uncertainty in the imputations, more robust.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Cons:</a:t>
            </a:r>
            <a:r>
              <a:rPr lang="en-US" dirty="0"/>
              <a:t> More complex and computationally intensive.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5484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9E337-044C-0BDD-77ED-707FFFA0D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82073-1729-F34B-B008-B92524441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5. Using Algorithms That Support Missing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Tree-based methods (e.g., Random Forests, </a:t>
            </a:r>
            <a:r>
              <a:rPr lang="en-IN" b="1" dirty="0" err="1"/>
              <a:t>XGBoost</a:t>
            </a:r>
            <a:r>
              <a:rPr lang="en-IN" b="1" dirty="0"/>
              <a:t>):</a:t>
            </a:r>
            <a:r>
              <a:rPr lang="en-IN" dirty="0"/>
              <a:t> Some algorithms can handle missing values inherently.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Pros:</a:t>
            </a:r>
            <a:r>
              <a:rPr lang="en-IN" dirty="0"/>
              <a:t> No need for explicit imputation, often robust.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Cons:</a:t>
            </a:r>
            <a:r>
              <a:rPr lang="en-IN" dirty="0"/>
              <a:t> May still benefit from imputation for better performance.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9095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AE810-FBC2-B39A-74BC-DC93314B2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Choosing the Best Method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CF7D749-3060-2E3F-53D8-BE940B285D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12955" y="2537509"/>
            <a:ext cx="11326761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Nature of Missingness: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Understand whether the data is Missing Completely at Random (MCAR), Missing at Random (MAR), or Missing Not at Random (MNAR). This can guide the choice of method.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Context: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Consider the domain knowledge and the context of the data. Some methods may be more appropriate based on the specific use case.</a:t>
            </a:r>
          </a:p>
        </p:txBody>
      </p:sp>
    </p:spTree>
    <p:extLst>
      <p:ext uri="{BB962C8B-B14F-4D97-AF65-F5344CB8AC3E}">
        <p14:creationId xmlns:p14="http://schemas.microsoft.com/office/powerpoint/2010/main" val="3649056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335A5-5FF7-73D5-20EB-D5B83F6AA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43CFD-8C31-E294-8DEE-60BC0AA1C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Requirements: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Some machine learning models have specific requirements for handling missing values, so the choice of method may depend on the intended model.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Computational Resources: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Some methods are computationally intensive and may not be feasible for very large datasets.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827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1265</Words>
  <Application>Microsoft Office PowerPoint</Application>
  <PresentationFormat>Widescreen</PresentationFormat>
  <Paragraphs>98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Objectives</vt:lpstr>
      <vt:lpstr>1. Removing Missing Values</vt:lpstr>
      <vt:lpstr>2. Imputation</vt:lpstr>
      <vt:lpstr>PowerPoint Presentation</vt:lpstr>
      <vt:lpstr>PowerPoint Presentation</vt:lpstr>
      <vt:lpstr>PowerPoint Presentation</vt:lpstr>
      <vt:lpstr>Choosing the Best Method</vt:lpstr>
      <vt:lpstr>PowerPoint Presentation</vt:lpstr>
      <vt:lpstr>What are Outliers</vt:lpstr>
      <vt:lpstr>Methods for Detecting Outliers</vt:lpstr>
      <vt:lpstr>PowerPoint Presentation</vt:lpstr>
      <vt:lpstr>PowerPoint Presentation</vt:lpstr>
      <vt:lpstr>PowerPoint Presentation</vt:lpstr>
      <vt:lpstr>Handling Outliers</vt:lpstr>
      <vt:lpstr>PowerPoint Presentation</vt:lpstr>
      <vt:lpstr>PowerPoint Presentation</vt:lpstr>
      <vt:lpstr>Why to use weights in survey data analysis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Vedamurthy KB</dc:creator>
  <cp:lastModifiedBy>Vedamurthy KB</cp:lastModifiedBy>
  <cp:revision>6</cp:revision>
  <dcterms:created xsi:type="dcterms:W3CDTF">2024-06-19T05:38:22Z</dcterms:created>
  <dcterms:modified xsi:type="dcterms:W3CDTF">2024-06-19T13:05:04Z</dcterms:modified>
</cp:coreProperties>
</file>