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C05-7A8B-1B8E-8C7C-EB0777EA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717E7-6539-418B-7BEE-92421696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63CF-66E5-B211-94ED-3A0149EC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E9E8-E481-A199-C5B3-5781DF74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3C83-0FCB-D4C9-8D46-04567B71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232A-9728-E61A-D65F-9D02DC82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41A5-F247-A3CD-812E-03418525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C8C7-F23B-DC1E-AB02-AD82939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498C-3F2A-824E-53AA-E6D28474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A1B5-AE4E-1F49-DE1C-C3C80BE1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9B34E-C0AD-3F38-E35D-0AF96277D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F9362-0353-2678-763D-C4B521C6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EAB-9C6B-2EB8-B61E-EDDABACB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FADB-158B-380C-C0CC-378BED09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7FD8-0965-F5B6-6C1F-75A7B73B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9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C82F-A6B6-347C-F250-489E2AD3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44DC-0825-978F-8447-D6ECD2AC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6ED2-D7FE-D55B-797B-A800F9CB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91C3-3125-3CCB-A11B-F4BB3C7B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2518-B78C-D72C-FF7A-48101026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0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6685-3744-6962-28CB-088237C7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36611-0092-6034-2A6C-E140C770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FD34-724B-5C60-FAFF-1AD2DEC7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BFE5-21F9-21EE-EDF7-75861EE6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DC81-79AB-A947-A24D-717544E2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CE9E-5703-15A2-75E5-B8CD052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51D9-3DF4-ED9A-E1B1-04E021E5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1F763-3716-6EFF-DE89-1A71813B3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68D1-5F1B-3FA7-0342-DEBDD9C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1353-146A-98BB-EBC6-AF3BEE40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EA6-7244-8499-3088-A744064D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C467-1071-CF2C-D58D-C9F066BB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B9CB-75F4-F4DC-1C38-896A2DAA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C114B-C562-62E5-31F0-C290FB4D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71F55-FBAC-C9B1-3A72-FC9F387F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86E51-4621-B6FF-B282-A7C2BC4A7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142A4-1ECE-7E09-2329-7B85546E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39F6-3A51-62FA-EA5F-8743607C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1F299-BB10-A32D-517F-6655DA14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E433-1236-0D3C-5AB9-045B0E9C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C72B-1E96-6EB4-D28D-45175101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8CA2-104D-5B92-B5E5-75D2D99B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EC0CF-7E35-DA7A-1809-2918AB91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1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63B8C-B520-C1AA-9C5D-24D8AF9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04D57-9D06-85F4-63AB-DFA23908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47913-5188-20ED-B917-AEF7FAB7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E87-9270-33D8-C358-2A1251EF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004B-64F6-FCE5-C7B5-862B25B0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4E610-6D8E-C95A-1641-0C389E8B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E3C5-FAA8-DCC8-3B5E-5578A76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B4310-2404-5C0E-9ACB-589F069B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2FFBC-A16A-8363-36A2-50A9C4D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593-F921-46FA-E54D-F9528F5F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EAAED-D2D7-C1EE-C54F-2EE164E06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0617-FB09-FB8F-D719-1C6BE2C0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09A2-1E10-218A-D576-007582B6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2D21-F331-E507-B50D-89FB4A63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5A06E-C323-D943-8756-9FED7DD7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8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93240-D0F1-792E-20FF-38951FAC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C6574-1541-8587-C611-F9E8DDB4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E69E-B24E-4C82-601E-788F04C85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3ECB-ACE9-49E9-A1FD-848422953347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EE02-EE85-52EB-E97B-D0FA8CFC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19F9-AF8D-908D-EB7E-D3BDE26C9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8FD5-1D0F-45AD-A7C4-93D68A740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3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B8AA-E0B6-3393-77E2-152C8CBF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MULTIVARIATE ANALYSIS IN BUSINESS</a:t>
            </a:r>
          </a:p>
        </p:txBody>
      </p:sp>
    </p:spTree>
    <p:extLst>
      <p:ext uri="{BB962C8B-B14F-4D97-AF65-F5344CB8AC3E}">
        <p14:creationId xmlns:p14="http://schemas.microsoft.com/office/powerpoint/2010/main" val="2394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0E8-2320-1AC2-E25E-ED6EB141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 Analysis (CCA)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90F4-2553-3A3D-0C69-C65F4E3A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Explore the relationships between two sets of variables.</a:t>
            </a:r>
          </a:p>
          <a:p>
            <a:r>
              <a:rPr lang="en-US" dirty="0" err="1"/>
              <a:t>Method:Identify</a:t>
            </a:r>
            <a:r>
              <a:rPr lang="en-US" dirty="0"/>
              <a:t> pairs of canonical variables.</a:t>
            </a:r>
          </a:p>
          <a:p>
            <a:r>
              <a:rPr lang="en-US" dirty="0"/>
              <a:t>Maximize the correlation between these pairs.</a:t>
            </a:r>
          </a:p>
          <a:p>
            <a:r>
              <a:rPr lang="en-US" dirty="0"/>
              <a:t>Applications: Used in ecology to relate environmental factors to species abundance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34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51F7-5D1B-7D30-FA88-4FD940D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4B9-ECCB-AAEB-89D6-2B41642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Visualize the level of similarity of individual cases of a dataset.</a:t>
            </a:r>
          </a:p>
          <a:p>
            <a:r>
              <a:rPr lang="en-US" dirty="0" err="1"/>
              <a:t>Method:Compute</a:t>
            </a:r>
            <a:r>
              <a:rPr lang="en-US" dirty="0"/>
              <a:t> a distance matrix.</a:t>
            </a:r>
          </a:p>
          <a:p>
            <a:r>
              <a:rPr lang="en-US" dirty="0"/>
              <a:t>Use an algorithm to place each item in N-dimensional space.</a:t>
            </a:r>
          </a:p>
          <a:p>
            <a:r>
              <a:rPr lang="en-US" dirty="0"/>
              <a:t>Applications: Used in psychology for perceptual mapping and in marketing for product positioning.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57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662E-A7AA-C931-07E2-04C4FFEA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6FF4-A145-AAE6-ED45-9E588C04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Importance: Multivariate analysis is essential for understanding complex phenomena where multiple variables interact.</a:t>
            </a:r>
          </a:p>
          <a:p>
            <a:r>
              <a:rPr lang="en-US" dirty="0"/>
              <a:t>Future Trends: Increasing use of machine learning techniques and big data analytics to enhance multivariate analysis capabilities.</a:t>
            </a:r>
          </a:p>
          <a:p>
            <a:r>
              <a:rPr lang="en-US" dirty="0"/>
              <a:t>Key Takeaway: Effective multivariate analysis requires understanding both the mathematical foundations and practical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71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9B90-4136-B076-6DAE-E5257C5C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3FF6-C2AF-B2A2-B580-22E0AAFA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"Applied Multivariate Statistical Analysis" by Richard A. Johnson and Dean W. Wichern.</a:t>
            </a:r>
          </a:p>
          <a:p>
            <a:r>
              <a:rPr lang="en-IN" dirty="0"/>
              <a:t>"An Introduction to Multivariate Statistical Analysis" by T.W. Anderson. </a:t>
            </a:r>
          </a:p>
          <a:p>
            <a:r>
              <a:rPr lang="en-IN" dirty="0"/>
              <a:t>Articles and Journals:</a:t>
            </a:r>
          </a:p>
          <a:p>
            <a:r>
              <a:rPr lang="en-IN" dirty="0"/>
              <a:t>Journal of Multivariate </a:t>
            </a:r>
            <a:r>
              <a:rPr lang="en-IN" dirty="0" err="1"/>
              <a:t>Analysis.Multivariate</a:t>
            </a:r>
            <a:r>
              <a:rPr lang="en-IN" dirty="0"/>
              <a:t>  </a:t>
            </a:r>
          </a:p>
          <a:p>
            <a:r>
              <a:rPr lang="en-IN" dirty="0" err="1"/>
              <a:t>Behavioral</a:t>
            </a:r>
            <a:r>
              <a:rPr lang="en-IN" dirty="0"/>
              <a:t> Research.</a:t>
            </a:r>
          </a:p>
        </p:txBody>
      </p:sp>
    </p:spTree>
    <p:extLst>
      <p:ext uri="{BB962C8B-B14F-4D97-AF65-F5344CB8AC3E}">
        <p14:creationId xmlns:p14="http://schemas.microsoft.com/office/powerpoint/2010/main" val="338768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6FBC3F-9B5F-B0DB-5CFC-6C543981B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294572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9C73-A46D-3160-8A1C-154CB6A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3AEA-50C7-7E20-83B2-9AE878F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Factor analysis is a statistical method used to identify underlying relationships between measured variables.</a:t>
            </a:r>
          </a:p>
          <a:p>
            <a:r>
              <a:rPr lang="en-US" dirty="0"/>
              <a:t>Objective: Reduce the number of observed variables into fewer latent variables (factors) that explain the observed correlations.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1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0988-D21C-EFF0-4D1D-E3DFFC7D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A4C0-1FD2-4B68-E9C1-9BADCDDC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Reduction: Simplifies data by reducing the number of variables.</a:t>
            </a:r>
          </a:p>
          <a:p>
            <a:r>
              <a:rPr lang="en-US" dirty="0"/>
              <a:t>Structure Detection: Identifies the underlying structure in the data.</a:t>
            </a:r>
          </a:p>
          <a:p>
            <a:r>
              <a:rPr lang="en-US" dirty="0"/>
              <a:t>Application: Commonly used in psychology, social sciences, marketing, and other fields to identify latent constructs.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86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8C34-DEFB-0327-EBE0-C3ED2BC1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2D2C-4142-0266-4458-F4836F57B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Factor Analysis (EFA):Used when there is no prior theory about the number or nature of factors.</a:t>
            </a:r>
          </a:p>
          <a:p>
            <a:r>
              <a:rPr lang="en-US" dirty="0"/>
              <a:t>Goal: Identify the underlying factor structure.</a:t>
            </a:r>
          </a:p>
          <a:p>
            <a:r>
              <a:rPr lang="en-US" dirty="0"/>
              <a:t>Confirmatory Factor Analysis (CFA):Used to test hypotheses or theories about the factor structure.</a:t>
            </a:r>
          </a:p>
          <a:p>
            <a:r>
              <a:rPr lang="en-US" dirty="0"/>
              <a:t>Goal: Confirm whether the data fits a pre-specified factor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87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EB37-2218-EC1F-71E8-B44940C6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Exploratory Factor Analysis (EFA)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876F-CBBE-1DC3-E920-62945456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Choosing Variables: Select the variables to include in the analysis.</a:t>
            </a:r>
          </a:p>
          <a:p>
            <a:r>
              <a:rPr lang="en-IN" dirty="0"/>
              <a:t>Correlation Matrix: Compute the correlation matrix to understand relationships between variables.</a:t>
            </a:r>
          </a:p>
          <a:p>
            <a:r>
              <a:rPr lang="en-IN" dirty="0"/>
              <a:t>Extracting Factors:</a:t>
            </a:r>
          </a:p>
          <a:p>
            <a:r>
              <a:rPr lang="en-IN" dirty="0"/>
              <a:t>Methods: Principal Axis Factoring (PAF), Maximum Likelihood (ML).Determine the number of factors using criteria like eigenvalues (&gt;1) and scree plot.</a:t>
            </a:r>
          </a:p>
          <a:p>
            <a:r>
              <a:rPr lang="en-IN" dirty="0" err="1"/>
              <a:t>Rotation:Types</a:t>
            </a:r>
            <a:r>
              <a:rPr lang="en-IN" dirty="0"/>
              <a:t>: Orthogonal (Varimax), Oblique (Promax).Simplifies the factor structure for easier interpretation.</a:t>
            </a:r>
          </a:p>
          <a:p>
            <a:r>
              <a:rPr lang="en-IN" dirty="0"/>
              <a:t>Interpreting Factors: Examine factor loadings to understand which variables contribute to each factor.</a:t>
            </a:r>
          </a:p>
        </p:txBody>
      </p:sp>
    </p:spTree>
    <p:extLst>
      <p:ext uri="{BB962C8B-B14F-4D97-AF65-F5344CB8AC3E}">
        <p14:creationId xmlns:p14="http://schemas.microsoft.com/office/powerpoint/2010/main" val="180990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0228-C8E6-AE49-F1CE-454571FC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Axis Factoring (PAF)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FDBE-3574-77DC-99A1-A90A3A0F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Identify the common variance shared among variables.</a:t>
            </a:r>
          </a:p>
          <a:p>
            <a:r>
              <a:rPr lang="en-US" dirty="0" err="1"/>
              <a:t>Method:Extract</a:t>
            </a:r>
            <a:r>
              <a:rPr lang="en-US" dirty="0"/>
              <a:t> initial factors based on the shared variance.</a:t>
            </a:r>
          </a:p>
          <a:p>
            <a:r>
              <a:rPr lang="en-US" dirty="0"/>
              <a:t>Iteratively adjust factor loadings to maximize common variance explanation.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2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C0F4-DD57-169D-933A-E77D4F93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D1B7-B4D2-92A7-4A2E-B7B5E2D6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Multivariate analysis involves the observation and analysis of more than one statistical outcome variable at a time. It is used to understand relationships between multiple variables and the effects of multiple variables on responses.</a:t>
            </a:r>
          </a:p>
          <a:p>
            <a:r>
              <a:rPr lang="en-US" dirty="0"/>
              <a:t>Applications: Widely used in various fields such as finance, marketing, social sciences, biology, and environmental science.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D087-55AE-40FA-66AF-AB4EFED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Rotation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DF90-B388-FE6F-2BE0-9C28B486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Achieve a simpler, more interpretable factor </a:t>
            </a:r>
            <a:r>
              <a:rPr lang="en-US" dirty="0" err="1"/>
              <a:t>structure.Orthogonal</a:t>
            </a:r>
            <a:r>
              <a:rPr lang="en-US" dirty="0"/>
              <a:t> Rotation:</a:t>
            </a:r>
          </a:p>
          <a:p>
            <a:r>
              <a:rPr lang="en-US" dirty="0"/>
              <a:t>Assumes factors are uncorrelated.</a:t>
            </a:r>
          </a:p>
          <a:p>
            <a:r>
              <a:rPr lang="en-US" dirty="0"/>
              <a:t>Common method: </a:t>
            </a:r>
            <a:r>
              <a:rPr lang="en-US" dirty="0" err="1"/>
              <a:t>Varimax.Oblique</a:t>
            </a:r>
            <a:r>
              <a:rPr lang="en-US" dirty="0"/>
              <a:t> Rotation:</a:t>
            </a:r>
          </a:p>
          <a:p>
            <a:r>
              <a:rPr lang="en-US" dirty="0"/>
              <a:t>Allows factors to be correlated.</a:t>
            </a:r>
          </a:p>
          <a:p>
            <a:r>
              <a:rPr lang="en-US" dirty="0"/>
              <a:t>Common method: Promax.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8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120C-5BB8-827C-8F47-B014BAD6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D2E2-41DB-9F8E-E326-82AF7CB9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Test specific hypotheses or theories about the factor structure.</a:t>
            </a:r>
          </a:p>
          <a:p>
            <a:r>
              <a:rPr lang="en-US" dirty="0" err="1"/>
              <a:t>Method:Specify</a:t>
            </a:r>
            <a:r>
              <a:rPr lang="en-US" dirty="0"/>
              <a:t> the factor model based on theoretical expectations.</a:t>
            </a:r>
          </a:p>
          <a:p>
            <a:r>
              <a:rPr lang="en-US" dirty="0"/>
              <a:t>Use software (e.g., LISREL, AMOS) to estimate model parameters.</a:t>
            </a:r>
          </a:p>
          <a:p>
            <a:r>
              <a:rPr lang="en-US" dirty="0"/>
              <a:t>Assess model fit using indices like Chi-square, RMSEA, CFI, and TLI.</a:t>
            </a:r>
          </a:p>
          <a:p>
            <a:r>
              <a:rPr lang="en-US" dirty="0"/>
              <a:t>Applications: Used in validating the structure of psychological tests and surveys.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A9C-A57B-50C0-6A66-08DD780D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 Indices in CFA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4724-275B-AAA0-3DBC-6CFB831F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Chi-Square Test: Tests the overall model fit; sensitive to sample size.</a:t>
            </a:r>
          </a:p>
          <a:p>
            <a:r>
              <a:rPr lang="en-IN" dirty="0"/>
              <a:t>Root Mean Square Error of Approximation (RMSEA): Values &lt; 0.05 indicate good fit.</a:t>
            </a:r>
          </a:p>
          <a:p>
            <a:r>
              <a:rPr lang="en-IN" dirty="0"/>
              <a:t>Comparative Fit Index (CFI): Values &gt; 0.90 indicate good fit.</a:t>
            </a:r>
          </a:p>
          <a:p>
            <a:r>
              <a:rPr lang="en-IN" dirty="0"/>
              <a:t>Tucker-Lewis Index (TLI): Values &gt; 0.90 indicate good fit.</a:t>
            </a:r>
          </a:p>
        </p:txBody>
      </p:sp>
    </p:spTree>
    <p:extLst>
      <p:ext uri="{BB962C8B-B14F-4D97-AF65-F5344CB8AC3E}">
        <p14:creationId xmlns:p14="http://schemas.microsoft.com/office/powerpoint/2010/main" val="221651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EBFE-E698-741B-F1B7-CE22D773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1DEA-8618-F908-1F32-EE983323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Psychometrics: Developing and validating psychological tests and questionnaires.</a:t>
            </a:r>
          </a:p>
          <a:p>
            <a:r>
              <a:rPr lang="en-US" dirty="0"/>
              <a:t>Marketing Research: Identifying underlying factors in consumer preferences and behaviors.</a:t>
            </a:r>
          </a:p>
          <a:p>
            <a:r>
              <a:rPr lang="en-US" dirty="0"/>
              <a:t>Social Sciences: Studying underlying structures in social attitudes and behaviors.</a:t>
            </a:r>
          </a:p>
          <a:p>
            <a:r>
              <a:rPr lang="en-US" dirty="0"/>
              <a:t>Health Sciences: Understanding factors contributing to health outcomes and behaviors.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9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85BA-9063-38DA-D209-7AFB800F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CD6F-4283-9FF8-8511-EBF85AB7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r>
              <a:rPr lang="en-US" dirty="0"/>
              <a:t>Reduces data complexity.</a:t>
            </a:r>
          </a:p>
          <a:p>
            <a:r>
              <a:rPr lang="en-US" dirty="0"/>
              <a:t>Identifies latent structures.</a:t>
            </a:r>
          </a:p>
          <a:p>
            <a:r>
              <a:rPr lang="en-US" dirty="0"/>
              <a:t>Helps in scale development and validation.</a:t>
            </a:r>
          </a:p>
          <a:p>
            <a:r>
              <a:rPr lang="en-US" dirty="0"/>
              <a:t>Limitations:</a:t>
            </a:r>
          </a:p>
          <a:p>
            <a:r>
              <a:rPr lang="en-US" dirty="0"/>
              <a:t>Requires large sample sizes.</a:t>
            </a:r>
          </a:p>
          <a:p>
            <a:r>
              <a:rPr lang="en-US" dirty="0"/>
              <a:t>Results can be sensitive to method and rotation chosen.</a:t>
            </a:r>
          </a:p>
          <a:p>
            <a:r>
              <a:rPr lang="en-US" dirty="0"/>
              <a:t>Interpretation can be subjective.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73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1B6B-29C5-9548-FE08-EE0A18A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81-365A-907F-D716-516BF84A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r>
              <a:rPr lang="en-US" dirty="0"/>
              <a:t>Factor analysis is a powerful tool for data reduction and structure detection, widely used in various fields to identify underlying relationships between variables.</a:t>
            </a:r>
          </a:p>
          <a:p>
            <a:r>
              <a:rPr lang="en-US" dirty="0"/>
              <a:t>Key Takeaway: Understanding both the theory and practical application of factor analysis is crucial for effective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4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EB68-7293-23D1-8CBD-BC633BE3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2731-23DE-A820-879A-A63ED2D4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Books:</a:t>
            </a:r>
          </a:p>
          <a:p>
            <a:r>
              <a:rPr lang="en-IN" dirty="0"/>
              <a:t>"Factor Analysis: Statistical Methods and Practical Issues" by Jae-On Kim and Charles W. Mueller.</a:t>
            </a:r>
          </a:p>
          <a:p>
            <a:r>
              <a:rPr lang="en-IN" dirty="0"/>
              <a:t>"Applied Multivariate Statistical Analysis" by Richard A. Johnson and Dean W. Wichern.</a:t>
            </a:r>
          </a:p>
          <a:p>
            <a:r>
              <a:rPr lang="en-IN" dirty="0"/>
              <a:t>Articles and </a:t>
            </a:r>
            <a:r>
              <a:rPr lang="en-IN" dirty="0" err="1"/>
              <a:t>Journals:"Multivariate</a:t>
            </a:r>
            <a:r>
              <a:rPr lang="en-IN" dirty="0"/>
              <a:t> </a:t>
            </a:r>
            <a:r>
              <a:rPr lang="en-IN" dirty="0" err="1"/>
              <a:t>Behavioral</a:t>
            </a:r>
            <a:r>
              <a:rPr lang="en-IN" dirty="0"/>
              <a:t> </a:t>
            </a:r>
            <a:r>
              <a:rPr lang="en-IN" dirty="0" err="1"/>
              <a:t>Research"."Psychometrika</a:t>
            </a:r>
            <a:r>
              <a:rPr lang="en-IN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59691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BB51C-6241-39D3-56E8-466E8E2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2336800"/>
            <a:ext cx="10515600" cy="1325563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1508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8A2E4-CDB5-BFCC-D81D-1A0613A5B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0617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A1CC-CA32-305D-1622-7988E0B1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F15C-9AF3-4203-C9AA-E9430963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Cluster analysis is a statistical technique used to group similar objects or cases into clusters, where objects in the same cluster are more similar to each other than to those in other clusters.</a:t>
            </a:r>
          </a:p>
          <a:p>
            <a:r>
              <a:rPr lang="en-US" dirty="0"/>
              <a:t>Objective: Identify natural groupings in data without prior knowledge of group memberships.</a:t>
            </a:r>
          </a:p>
          <a:p>
            <a:r>
              <a:rPr lang="en-US" dirty="0"/>
              <a:t>Applications: Widely used in market research, bioinformatics, pattern recognition, and social network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42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52A7-52F5-D3CA-F218-8A4AC49F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4282-545D-835B-1EF4-E16F11B6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Descriptive Multivariate Analysis</a:t>
            </a:r>
            <a:br>
              <a:rPr lang="en-IN" dirty="0"/>
            </a:br>
            <a:r>
              <a:rPr lang="en-IN" dirty="0"/>
              <a:t>-Principal Component Analysis (PCA): Reduces the dimensionality of data while preserving as much variability as possible.</a:t>
            </a:r>
            <a:br>
              <a:rPr lang="en-IN" dirty="0"/>
            </a:br>
            <a:r>
              <a:rPr lang="en-IN" dirty="0"/>
              <a:t>-Factor Analysis: Identifies underlying relationships between measured variables.</a:t>
            </a:r>
            <a:br>
              <a:rPr lang="en-IN" dirty="0"/>
            </a:br>
            <a:r>
              <a:rPr lang="en-IN" dirty="0"/>
              <a:t>-Inferential Multivariate Analysis Multivariate Analysis of Variance (MANOVA): Extends ANOVA by assessing multiple dependent variables simultaneously.</a:t>
            </a:r>
            <a:br>
              <a:rPr lang="en-IN" dirty="0"/>
            </a:br>
            <a:r>
              <a:rPr lang="en-IN" dirty="0"/>
              <a:t>-Discriminant Analysis: Classifies data into different groups.</a:t>
            </a:r>
          </a:p>
        </p:txBody>
      </p:sp>
    </p:spTree>
    <p:extLst>
      <p:ext uri="{BB962C8B-B14F-4D97-AF65-F5344CB8AC3E}">
        <p14:creationId xmlns:p14="http://schemas.microsoft.com/office/powerpoint/2010/main" val="216793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265F-7A42-3915-9DC1-65E578E8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5479-0E81-2274-F139-F9DA5E43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Hierarchical Clustering:</a:t>
            </a:r>
          </a:p>
          <a:p>
            <a:r>
              <a:rPr lang="en-IN" dirty="0"/>
              <a:t>Agglomerative (bottom-up)</a:t>
            </a:r>
          </a:p>
          <a:p>
            <a:r>
              <a:rPr lang="en-IN" dirty="0"/>
              <a:t>Divisive (top-down)</a:t>
            </a:r>
          </a:p>
          <a:p>
            <a:r>
              <a:rPr lang="en-IN" dirty="0"/>
              <a:t>Partitional Clustering:</a:t>
            </a:r>
          </a:p>
          <a:p>
            <a:r>
              <a:rPr lang="en-IN" dirty="0"/>
              <a:t>K-</a:t>
            </a:r>
            <a:r>
              <a:rPr lang="en-IN" dirty="0" err="1"/>
              <a:t>meansK</a:t>
            </a:r>
            <a:r>
              <a:rPr lang="en-IN" dirty="0"/>
              <a:t>-</a:t>
            </a:r>
            <a:r>
              <a:rPr lang="en-IN" dirty="0" err="1"/>
              <a:t>medoidsDensity</a:t>
            </a:r>
            <a:r>
              <a:rPr lang="en-IN" dirty="0"/>
              <a:t>-Based Clustering:</a:t>
            </a:r>
          </a:p>
          <a:p>
            <a:r>
              <a:rPr lang="en-IN" dirty="0"/>
              <a:t>DBSCAN</a:t>
            </a:r>
          </a:p>
          <a:p>
            <a:r>
              <a:rPr lang="en-IN" dirty="0"/>
              <a:t>OPTICS</a:t>
            </a:r>
          </a:p>
          <a:p>
            <a:r>
              <a:rPr lang="en-IN" dirty="0"/>
              <a:t>Model-Based Clustering:</a:t>
            </a:r>
          </a:p>
          <a:p>
            <a:r>
              <a:rPr lang="en-IN" dirty="0"/>
              <a:t>Gaussian Mixture Models (GMM)</a:t>
            </a:r>
          </a:p>
        </p:txBody>
      </p:sp>
    </p:spTree>
    <p:extLst>
      <p:ext uri="{BB962C8B-B14F-4D97-AF65-F5344CB8AC3E}">
        <p14:creationId xmlns:p14="http://schemas.microsoft.com/office/powerpoint/2010/main" val="282173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1AF9-6B92-D10C-29DD-636DADD6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C320-999E-85DE-10C0-A01B70B3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Agglomerative Method:</a:t>
            </a:r>
          </a:p>
          <a:p>
            <a:r>
              <a:rPr lang="en-US" dirty="0"/>
              <a:t>Starts with each object as a single cluster.</a:t>
            </a:r>
          </a:p>
          <a:p>
            <a:r>
              <a:rPr lang="en-US" dirty="0"/>
              <a:t>Iteratively merges the closest pairs of clusters until one cluster remains</a:t>
            </a:r>
          </a:p>
          <a:p>
            <a:r>
              <a:rPr lang="en-US" dirty="0"/>
              <a:t>.Divisive Method:</a:t>
            </a:r>
          </a:p>
          <a:p>
            <a:r>
              <a:rPr lang="en-US" dirty="0"/>
              <a:t>Starts with one cluster containing all objects.</a:t>
            </a:r>
          </a:p>
          <a:p>
            <a:r>
              <a:rPr lang="en-US" dirty="0"/>
              <a:t>Iteratively splits clusters into smaller clusters.</a:t>
            </a:r>
          </a:p>
          <a:p>
            <a:r>
              <a:rPr lang="en-US" dirty="0"/>
              <a:t>Dendrogram: A tree-like diagram that records the sequences of merges or splits.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84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5B82-9DA5-6609-1F5E-9597172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6680-4A4B-8A55-5E66-49657B1F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Distance Matrix: Compute the distance (similarity) between each pair of objects using metrics like Euclidean distance.</a:t>
            </a:r>
          </a:p>
          <a:p>
            <a:r>
              <a:rPr lang="en-IN" dirty="0"/>
              <a:t>Linkage Criteria:</a:t>
            </a:r>
          </a:p>
          <a:p>
            <a:r>
              <a:rPr lang="en-IN" dirty="0"/>
              <a:t>Single linkage (minimum distance)Complete linkage (maximum distance)</a:t>
            </a:r>
          </a:p>
          <a:p>
            <a:r>
              <a:rPr lang="en-IN" dirty="0"/>
              <a:t>Average linkage (mean distance)</a:t>
            </a:r>
          </a:p>
          <a:p>
            <a:r>
              <a:rPr lang="en-IN" dirty="0"/>
              <a:t>Merge Clusters: According to the chosen linkage criteria.</a:t>
            </a:r>
          </a:p>
          <a:p>
            <a:r>
              <a:rPr lang="en-IN" dirty="0"/>
              <a:t>Repeat: Until all objects are clustered into a single cluster.</a:t>
            </a:r>
          </a:p>
          <a:p>
            <a:r>
              <a:rPr lang="en-IN" dirty="0"/>
              <a:t>Cut Dendrogram: At the desired level to form clusters.</a:t>
            </a:r>
          </a:p>
        </p:txBody>
      </p:sp>
    </p:spTree>
    <p:extLst>
      <p:ext uri="{BB962C8B-B14F-4D97-AF65-F5344CB8AC3E}">
        <p14:creationId xmlns:p14="http://schemas.microsoft.com/office/powerpoint/2010/main" val="119604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7E62-E30D-4D4A-D63E-08AED25F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74F1-B736-C0A5-3428-FAE9527F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Partition the dataset into K clusters with the nearest mean.</a:t>
            </a:r>
          </a:p>
          <a:p>
            <a:r>
              <a:rPr lang="en-US" dirty="0"/>
              <a:t>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K centroids randomly.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object to the nearest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Recalculate the centroids based on current cluster memberships.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2 and 3 until convergence.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Applications: Image compression, customer segmentation, and document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029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60D9-72EC-083B-6AE4-755A9B90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00B0-6894-5079-1911-46D0CBB6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Number of Clusters (K): Predefine the number of clusters.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Centroids: Randomly select K initial centroids.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Clusters: Assign each object to the nearest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Centroids: Calculate the mean of the objects in each cluster and update the centroids.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Convergence: Repeat steps 3 and 4 until the centroids no longer change significantly.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89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1E2-CE49-C88A-8E16-8531079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(Density-Based Spatial Clustering of Applications with Noise)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BFE2-8CC8-18AC-0E4B-0C41DC11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Objective: Identify clusters of varying shapes and sizes, including noise.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Eps: Maximum distance between two points to be considered neighbors.</a:t>
            </a:r>
          </a:p>
          <a:p>
            <a:r>
              <a:rPr lang="en-US" dirty="0" err="1"/>
              <a:t>MinPts</a:t>
            </a:r>
            <a:r>
              <a:rPr lang="en-US" dirty="0"/>
              <a:t>: Minimum number of points to form a dense region (cluster).</a:t>
            </a:r>
          </a:p>
          <a:p>
            <a:r>
              <a:rPr lang="en-US" dirty="0"/>
              <a:t>Method:</a:t>
            </a:r>
          </a:p>
          <a:p>
            <a:r>
              <a:rPr lang="en-US" dirty="0"/>
              <a:t>Identify core points (points with at least </a:t>
            </a:r>
            <a:r>
              <a:rPr lang="en-US" dirty="0" err="1"/>
              <a:t>MinPts</a:t>
            </a:r>
            <a:r>
              <a:rPr lang="en-US" dirty="0"/>
              <a:t> neighbors).</a:t>
            </a:r>
          </a:p>
          <a:p>
            <a:r>
              <a:rPr lang="en-US" dirty="0"/>
              <a:t>Expand clusters from core points.</a:t>
            </a:r>
          </a:p>
          <a:p>
            <a:r>
              <a:rPr lang="en-US" dirty="0"/>
              <a:t>Mark points that are not reachable from any core point as noise.</a:t>
            </a:r>
          </a:p>
          <a:p>
            <a:r>
              <a:rPr lang="en-US" dirty="0"/>
              <a:t>Applications: Anomaly detection, geographic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875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1809-60AA-2639-33F2-074DD4D5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A0CF-9262-FDB4-7428-49E9A1EF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Parameters (Eps and </a:t>
            </a:r>
            <a:r>
              <a:rPr lang="en-US" dirty="0" err="1"/>
              <a:t>MinPts</a:t>
            </a:r>
            <a:r>
              <a:rPr lang="en-US" dirty="0"/>
              <a:t>).</a:t>
            </a:r>
          </a:p>
          <a:p>
            <a:r>
              <a:rPr lang="en-US" dirty="0"/>
              <a:t>Classify Points: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points: Points with at least </a:t>
            </a:r>
            <a:r>
              <a:rPr lang="en-US" dirty="0" err="1"/>
              <a:t>MinPts</a:t>
            </a:r>
            <a:r>
              <a:rPr lang="en-US" dirty="0"/>
              <a:t> neighbors within 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Border points: Points within Eps of a core point but with fewer than </a:t>
            </a:r>
            <a:r>
              <a:rPr lang="en-US" dirty="0" err="1"/>
              <a:t>MinPts</a:t>
            </a:r>
            <a:r>
              <a:rPr lang="en-US" dirty="0"/>
              <a:t> neighbors.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Noise points: Points that are neither core nor border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Clusters: From each core point, recursively find all its density-reachable 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 Noise: Points that are not part of any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889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9DB-8C39-CB76-2DB6-325F810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Model-Based Clustering (Gaussian Mixture Models - GMM)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0B58-F358-DB60-8AAE-CD87BC88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 Assume that data is generated from a mixture of several Gaussian distributions with unknown parameters.</a:t>
            </a:r>
          </a:p>
          <a:p>
            <a:r>
              <a:rPr lang="en-US" dirty="0"/>
              <a:t>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a mixture model using the Expectation-Maximization (EM) algorithm.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the parameters of the Gaussian distributions (mean, covariance).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probabilities to each object belonging to each cluster.</a:t>
            </a:r>
          </a:p>
          <a:p>
            <a:r>
              <a:rPr lang="en-US" dirty="0"/>
              <a:t>Applications: Bioinformatics, market segmentation, and financial 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09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4BE-7ACB-A4C0-BFBD-FB4666B7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Gaussian Mixture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2215-E3A2-5358-E83B-5F2A8E8D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 Choose the number of clusters and initialize parameters.</a:t>
            </a:r>
          </a:p>
          <a:p>
            <a:r>
              <a:rPr lang="en-US" dirty="0"/>
              <a:t>Expectation Step (E-step): Calculate the probability of each data point belonging to each cluster.</a:t>
            </a:r>
          </a:p>
          <a:p>
            <a:r>
              <a:rPr lang="en-US" dirty="0"/>
              <a:t>Maximization Step (M-step): Update the parameters of the Gaussian distributions to maximize the likelihood of the data.</a:t>
            </a:r>
          </a:p>
          <a:p>
            <a:r>
              <a:rPr lang="en-US" dirty="0"/>
              <a:t>Convergence: Repeat the E-step and M-step until the parameters stabilize.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834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4339-CF26-8A93-A82C-13DBB61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9B87-5A8E-30F9-922E-B5394D9D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 Validation:</a:t>
            </a:r>
          </a:p>
          <a:p>
            <a:r>
              <a:rPr lang="en-US" dirty="0"/>
              <a:t>Silhouette Score: </a:t>
            </a:r>
          </a:p>
          <a:p>
            <a:r>
              <a:rPr lang="en-US" dirty="0"/>
              <a:t>Measures how similar an object is to its own cluster compared to other clusters.</a:t>
            </a:r>
          </a:p>
          <a:p>
            <a:r>
              <a:rPr lang="en-US" dirty="0"/>
              <a:t>Dunn Index: Ratio of the smallest distance between observations not in the same cluster to the largest intra-cluster distance.</a:t>
            </a:r>
          </a:p>
          <a:p>
            <a:r>
              <a:rPr lang="en-US" dirty="0"/>
              <a:t>External Validation:</a:t>
            </a:r>
          </a:p>
          <a:p>
            <a:r>
              <a:rPr lang="en-US" dirty="0"/>
              <a:t>Rand Index: Compares the similarity between the clustering result and a known ground truth.</a:t>
            </a:r>
          </a:p>
          <a:p>
            <a:r>
              <a:rPr lang="en-US" dirty="0"/>
              <a:t>Adjusted Rand Index (ARI): Adjusts the Rand Index for chance grouping.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0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A09-AB27-AE36-8B97-027C59BE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236F-A2C7-292F-2598-79556337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Reduce the dimensionality of a dataset, while retaining as much information as possible.</a:t>
            </a:r>
          </a:p>
          <a:p>
            <a:r>
              <a:rPr lang="en-US" dirty="0" err="1"/>
              <a:t>Method:Standardize</a:t>
            </a:r>
            <a:r>
              <a:rPr lang="en-US" dirty="0"/>
              <a:t> the data.</a:t>
            </a:r>
          </a:p>
          <a:p>
            <a:r>
              <a:rPr lang="en-US" dirty="0"/>
              <a:t>Compute the covariance matrix.</a:t>
            </a:r>
          </a:p>
          <a:p>
            <a:r>
              <a:rPr lang="en-US" dirty="0"/>
              <a:t>Calculate the eigenvalues and eigenvectors.</a:t>
            </a:r>
          </a:p>
          <a:p>
            <a:r>
              <a:rPr lang="en-US" dirty="0"/>
              <a:t>Form the principal components.</a:t>
            </a:r>
          </a:p>
          <a:p>
            <a:r>
              <a:rPr lang="en-US" dirty="0"/>
              <a:t>Applications: Used in image compression, market research, and genomic studies.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415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6D0B-0428-CF7A-FF27-7DD00B96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B23F-9127-B275-629C-2635661D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Marketing: Customer segmentation to tailor marketing strategies.</a:t>
            </a:r>
          </a:p>
          <a:p>
            <a:r>
              <a:rPr lang="en-IN" dirty="0"/>
              <a:t>Healthcare: Grouping patients with similar symptoms for targeted treatment.</a:t>
            </a:r>
          </a:p>
          <a:p>
            <a:r>
              <a:rPr lang="en-IN" dirty="0"/>
              <a:t>Bioinformatics: Identifying gene or protein families with similar functions.</a:t>
            </a:r>
          </a:p>
          <a:p>
            <a:r>
              <a:rPr lang="en-IN" dirty="0"/>
              <a:t>Image Analysis: Segmentation and object recognition.</a:t>
            </a:r>
          </a:p>
        </p:txBody>
      </p:sp>
    </p:spTree>
    <p:extLst>
      <p:ext uri="{BB962C8B-B14F-4D97-AF65-F5344CB8AC3E}">
        <p14:creationId xmlns:p14="http://schemas.microsoft.com/office/powerpoint/2010/main" val="22287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43A-F684-097A-C86C-5C8444F2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91C-D34F-DF8B-AC10-3097293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  <a:p>
            <a:r>
              <a:rPr lang="en-IN" dirty="0"/>
              <a:t>Handles large datasets.</a:t>
            </a:r>
          </a:p>
          <a:p>
            <a:r>
              <a:rPr lang="en-IN" dirty="0"/>
              <a:t>Identifies hidden patterns.</a:t>
            </a:r>
          </a:p>
          <a:p>
            <a:r>
              <a:rPr lang="en-IN" dirty="0"/>
              <a:t>Applicable to various types of data.</a:t>
            </a:r>
          </a:p>
          <a:p>
            <a:r>
              <a:rPr lang="en-IN" dirty="0"/>
              <a:t>Limitations:</a:t>
            </a:r>
          </a:p>
          <a:p>
            <a:r>
              <a:rPr lang="en-IN" dirty="0"/>
              <a:t>Sensitive to initial conditions and parameters.</a:t>
            </a:r>
          </a:p>
          <a:p>
            <a:r>
              <a:rPr lang="en-IN" dirty="0"/>
              <a:t>Can be computationally intensive.</a:t>
            </a:r>
          </a:p>
          <a:p>
            <a:r>
              <a:rPr lang="en-IN" dirty="0"/>
              <a:t>Results can be difficult to interpret.</a:t>
            </a:r>
          </a:p>
        </p:txBody>
      </p:sp>
    </p:spTree>
    <p:extLst>
      <p:ext uri="{BB962C8B-B14F-4D97-AF65-F5344CB8AC3E}">
        <p14:creationId xmlns:p14="http://schemas.microsoft.com/office/powerpoint/2010/main" val="416620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8DDD-B3A2-BF1A-F1C8-B15FC480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1F70-C0E3-2C44-C4CA-33A63192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Cluster analysis is a versatile tool for discovering natural groupings in data, with various methods suited to different types of data and applications.</a:t>
            </a:r>
          </a:p>
          <a:p>
            <a:r>
              <a:rPr lang="en-US" dirty="0"/>
              <a:t>Key Takeaway: Understanding the strengths and limitations of different clustering techniques is crucial for effective analysis and interpretation.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94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C107D-85C7-454A-F54B-D49F697C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2393950"/>
            <a:ext cx="10515600" cy="1325563"/>
          </a:xfrm>
        </p:spPr>
        <p:txBody>
          <a:bodyPr/>
          <a:lstStyle/>
          <a:p>
            <a:r>
              <a:rPr lang="en-IN" dirty="0"/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18807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DC9A-7089-FA36-1138-2D6426B8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0DE0-7392-7C11-A4D5-632BF59A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Identify underlying factors that explain the correlations among observed variables.</a:t>
            </a:r>
          </a:p>
          <a:p>
            <a:r>
              <a:rPr lang="en-US" dirty="0"/>
              <a:t>Method: Identify a set of underlying factors.</a:t>
            </a:r>
          </a:p>
          <a:p>
            <a:r>
              <a:rPr lang="en-US" dirty="0"/>
              <a:t>Estimate factor loadings.</a:t>
            </a:r>
          </a:p>
          <a:p>
            <a:r>
              <a:rPr lang="en-US" dirty="0"/>
              <a:t>Rotate the factors to achieve a simpler structure.</a:t>
            </a:r>
          </a:p>
          <a:p>
            <a:r>
              <a:rPr lang="en-US" dirty="0"/>
              <a:t>Applications: Used in psychology to identify latent traits such as intelligence or personality.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5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F4D8-3649-B1D0-28E1-21069BF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PCA/FA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42FA-277D-531F-5847-8E47C19A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Data reduction</a:t>
            </a:r>
          </a:p>
          <a:p>
            <a:r>
              <a:rPr lang="en-IN" dirty="0"/>
              <a:t>2. To study underlying relationships</a:t>
            </a:r>
          </a:p>
          <a:p>
            <a:r>
              <a:rPr lang="en-IN" dirty="0"/>
              <a:t>3. Scoring</a:t>
            </a:r>
          </a:p>
        </p:txBody>
      </p:sp>
    </p:spTree>
    <p:extLst>
      <p:ext uri="{BB962C8B-B14F-4D97-AF65-F5344CB8AC3E}">
        <p14:creationId xmlns:p14="http://schemas.microsoft.com/office/powerpoint/2010/main" val="37952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66E2-F8BB-54CD-076A-78110D8E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of Variance (MANOVA)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71A5-950C-D15B-5C7D-C3221A3B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Test the differences in group means for multiple dependent variables simultaneously.</a:t>
            </a:r>
          </a:p>
          <a:p>
            <a:r>
              <a:rPr lang="en-US" dirty="0"/>
              <a:t>Assumptions: Multivariate normality.</a:t>
            </a:r>
          </a:p>
          <a:p>
            <a:r>
              <a:rPr lang="en-US" dirty="0"/>
              <a:t>Homogeneity of variance-covariance matrices.</a:t>
            </a:r>
          </a:p>
          <a:p>
            <a:r>
              <a:rPr lang="en-US" dirty="0"/>
              <a:t>Applications: Used in experimental research where there are multiple outcome variables, such as in clinical trials.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7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94A7-28A3-6560-6DED-22EA48E0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CE3-89B4-4480-A7C7-2B70BAA4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Classify observations into predefined categories.</a:t>
            </a:r>
          </a:p>
          <a:p>
            <a:r>
              <a:rPr lang="en-IN" dirty="0" err="1"/>
              <a:t>Method:Calculate</a:t>
            </a:r>
            <a:r>
              <a:rPr lang="en-IN" dirty="0"/>
              <a:t> the discriminant function coefficients.</a:t>
            </a:r>
          </a:p>
          <a:p>
            <a:r>
              <a:rPr lang="en-IN" dirty="0"/>
              <a:t>Apply the function to classify new observations.</a:t>
            </a:r>
          </a:p>
          <a:p>
            <a:r>
              <a:rPr lang="en-IN" dirty="0" err="1"/>
              <a:t>Types:Linear</a:t>
            </a:r>
            <a:r>
              <a:rPr lang="en-IN" dirty="0"/>
              <a:t> Discriminant Analysis (LDA): Assumes equal covariance among groups.</a:t>
            </a:r>
          </a:p>
          <a:p>
            <a:r>
              <a:rPr lang="en-IN" dirty="0"/>
              <a:t>Quadratic Discriminant Analysis (QDA): Does not assume equal covariance.</a:t>
            </a:r>
          </a:p>
          <a:p>
            <a:r>
              <a:rPr lang="en-IN" dirty="0"/>
              <a:t>Applications: Used in credit scoring, medical diagnosis, and image recognition.</a:t>
            </a:r>
          </a:p>
        </p:txBody>
      </p:sp>
    </p:spTree>
    <p:extLst>
      <p:ext uri="{BB962C8B-B14F-4D97-AF65-F5344CB8AC3E}">
        <p14:creationId xmlns:p14="http://schemas.microsoft.com/office/powerpoint/2010/main" val="71413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2DC-5671-0747-1C86-AA3ED7E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811B-B48F-837B-0F3D-6C2622B4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Group a set of objects in such a way that objects in the same group are more similar to each other than to those in other groups.</a:t>
            </a:r>
          </a:p>
          <a:p>
            <a:r>
              <a:rPr lang="en-US" dirty="0" err="1"/>
              <a:t>Methods:Hierarchical</a:t>
            </a:r>
            <a:r>
              <a:rPr lang="en-US" dirty="0"/>
              <a:t> Clustering: Creates a tree of </a:t>
            </a:r>
            <a:r>
              <a:rPr lang="en-US" dirty="0" err="1"/>
              <a:t>clusters.K</a:t>
            </a:r>
            <a:r>
              <a:rPr lang="en-US" dirty="0"/>
              <a:t>-means Clustering: Partitions data into K clusters based on centroid.</a:t>
            </a:r>
          </a:p>
          <a:p>
            <a:r>
              <a:rPr lang="en-US" dirty="0"/>
              <a:t>Applications: Used in market segmentation, social network analysis, and bioinformatics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5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2194</Words>
  <Application>Microsoft Office PowerPoint</Application>
  <PresentationFormat>Widescreen</PresentationFormat>
  <Paragraphs>225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MULTIVARIATE ANALYSIS IN BUSINESS</vt:lpstr>
      <vt:lpstr>Introduction to Multivariate Analysis</vt:lpstr>
      <vt:lpstr>Types of Multivariate Analysis</vt:lpstr>
      <vt:lpstr>Principal Component Analysis (PCA)</vt:lpstr>
      <vt:lpstr>Factor Analysis</vt:lpstr>
      <vt:lpstr>Purpose of PCA/FA</vt:lpstr>
      <vt:lpstr>Multivariate Analysis of Variance (MANOVA)</vt:lpstr>
      <vt:lpstr>Discriminant Analysis</vt:lpstr>
      <vt:lpstr>Cluster Analysis</vt:lpstr>
      <vt:lpstr>Canonical Correlation Analysis (CCA)</vt:lpstr>
      <vt:lpstr>Multidimensional Scaling (MDS)</vt:lpstr>
      <vt:lpstr>Conclusion</vt:lpstr>
      <vt:lpstr>References Books:</vt:lpstr>
      <vt:lpstr>Factor Analysis</vt:lpstr>
      <vt:lpstr>Introduction to Factor Analysis</vt:lpstr>
      <vt:lpstr>Purpose of Factor Analysis</vt:lpstr>
      <vt:lpstr>Types of Factor Analysis</vt:lpstr>
      <vt:lpstr>Steps in Exploratory Factor Analysis (EFA)</vt:lpstr>
      <vt:lpstr>Principal Axis Factoring (PAF) </vt:lpstr>
      <vt:lpstr>Factor Rotation</vt:lpstr>
      <vt:lpstr>Confirmatory Factor Analysis (CFA)</vt:lpstr>
      <vt:lpstr>Model Fit Indices in CFA </vt:lpstr>
      <vt:lpstr>Applications of Factor Analysis</vt:lpstr>
      <vt:lpstr>Advantages and Limitations</vt:lpstr>
      <vt:lpstr>Conclusion</vt:lpstr>
      <vt:lpstr>References</vt:lpstr>
      <vt:lpstr>Thankyou</vt:lpstr>
      <vt:lpstr>CLUSTER ANALYSIS</vt:lpstr>
      <vt:lpstr>Introduction to Cluster Analysis</vt:lpstr>
      <vt:lpstr>Types of Cluster Analysis</vt:lpstr>
      <vt:lpstr>Hierarchical Clustering</vt:lpstr>
      <vt:lpstr>Steps in Hierarchical Clustering</vt:lpstr>
      <vt:lpstr>K-means Clustering</vt:lpstr>
      <vt:lpstr>Steps in K-means Clustering</vt:lpstr>
      <vt:lpstr>DBSCAN (Density-Based Spatial Clustering of Applications with Noise)</vt:lpstr>
      <vt:lpstr>Steps in DBSCAN</vt:lpstr>
      <vt:lpstr>Model-Based Clustering (Gaussian Mixture Models - GMM)</vt:lpstr>
      <vt:lpstr>Steps in Gaussian Mixture Models</vt:lpstr>
      <vt:lpstr>Evaluation of Clustering</vt:lpstr>
      <vt:lpstr>Applications of Cluster Analysis</vt:lpstr>
      <vt:lpstr>Advantages and Limitations</vt:lpstr>
      <vt:lpstr>Conclusion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 ACHOTH</dc:creator>
  <cp:lastModifiedBy>LALITH ACHOTH</cp:lastModifiedBy>
  <cp:revision>44</cp:revision>
  <dcterms:created xsi:type="dcterms:W3CDTF">2024-06-22T07:25:42Z</dcterms:created>
  <dcterms:modified xsi:type="dcterms:W3CDTF">2024-06-22T09:32:13Z</dcterms:modified>
</cp:coreProperties>
</file>