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0"/>
  </p:notesMasterIdLst>
  <p:sldIdLst>
    <p:sldId id="256" r:id="rId5"/>
    <p:sldId id="257" r:id="rId6"/>
    <p:sldId id="283" r:id="rId7"/>
    <p:sldId id="258" r:id="rId8"/>
    <p:sldId id="279" r:id="rId9"/>
    <p:sldId id="260" r:id="rId10"/>
    <p:sldId id="280" r:id="rId11"/>
    <p:sldId id="275" r:id="rId12"/>
    <p:sldId id="276" r:id="rId13"/>
    <p:sldId id="281" r:id="rId14"/>
    <p:sldId id="277" r:id="rId15"/>
    <p:sldId id="278" r:id="rId16"/>
    <p:sldId id="282" r:id="rId17"/>
    <p:sldId id="284" r:id="rId18"/>
    <p:sldId id="272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E8F814"/>
    <a:srgbClr val="798204"/>
    <a:srgbClr val="63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0"/>
  </p:normalViewPr>
  <p:slideViewPr>
    <p:cSldViewPr snapToGrid="0" snapToObjects="1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7-09T10:57:53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18168 2840 0,'0'17'125,"0"1"-125,18 35 15,35 123 1,-18-52 0,-17-36-1,-18-70 1,17-36 78,1 18-79,-1-35-15,89-36 16,0-35-1,88 18 1,18-35 0,-124 87-1,-53 36 1,-35-35 109,-17 0-109,-54-36-1,-141-123 1,89 141-1,-36-52 1,106 52 0,0 0-1,36 35 17,17 36 77,0 17-109,0 18 16,-18 35-1,-35 36 1,0-36-1,36-18 1,-1-52 0,18 17 156,0 18-157,18-18 1,35 36-16,-36-18 15,-17-18 1,35 71 0,-17-106-16</inkml:trace>
  <inkml:trace contextRef="#ctx0" brushRef="#br0" timeOffset="1109.6">18591 2681 0,'18'-35'204,"0"35"-189,35-35-15,-18-18 16,106-88-1,-70 88-15,-1 0 16,-35 17 0</inkml:trace>
  <inkml:trace contextRef="#ctx0" brushRef="#br0" timeOffset="8114.53">4780 7250 0,'18'0'188,"35"0"-173,17 35 1,-34-35-16,52 0 16,35 17-1,18 1 1,-52-18-16,16 18 16,-34-18-1,52 0 1,-70 53 15,53-53-15,18 0-1,-36 0 1,-35 0 0,0 0-1,17 0 1,54 17-1,34-17 1,-87 0-16,70 0 16,18 0-1,-36 0 1,-17 0 0,70 0-1,71 0 1,-35 0-1,-106 0 1,17 0 0,-17 0 15,0 0-15,123 0-1,-123 0 1,0 0-1,53 0 1,-124 0 0,18 0-1,18 0 1,34-17 0,-34-1-1,17 18 1,-17-18-1,-18 18 1,17-17 15,-17 17-15,18 0 0,-18 0-1,35 0 1,-35-18-1,-18 18 1,53 0 0,53-18-1,-70 18 1,-18 0 0,-18 0-1,53 0 1,-35 0-1,0 0 1,-35 0 15,35 0-15,88 0 0,17 0-1,-16 0 1,-37 0-1,-34-17 1,-53 17 0,17 0-1,18 0-15,17 0 16,54 0 0,-54 0-1,-34 0 1,-19 0-1,-17-53 95,0 35-110</inkml:trace>
  <inkml:trace contextRef="#ctx0" brushRef="#br0" timeOffset="9916.89">11112 6332 0,'0'-17'47,"-17"17"-16,-18 0-31,17 0 16,0 0 0,-35 35-1,0-17 1,-52 17 0,52 18-1,0-53 1,18 17-1,17-17 1,-35 53 15,35-35-15,1 53 0,-1 17-1,0 18 1,1 17-1,17-88-15,0 106 16,0-52 0,0 16-1,0-16 1,0 34 0,0-70-1,17 35 1,72 0-1,-54-88 1,-17 18 15,70 17-15,35-17 0,-17-18-1,70 0 1,-70 0-1,18 0 1,-36 0 0,53-18-1,-70-35 1,-19 1 0,19-54-1,-18 0 1,0-53-1,-53 0 17,0 54-17,0-19 1,-35-17 0,-54 35-1,1-17 1,71 87-1,-54-52 1,53 71 0,18-19-1,-17-17 17,-19 53-1,-16-17-16,16 17-15,-87 0 16,-18 0 15,17 0-15,89 0-16,-36 0 16,1 0-1,52 0 1,-35 0-1,36 0 1,-1 0 0,18 17-1</inkml:trace>
  <inkml:trace contextRef="#ctx0" brushRef="#br0" timeOffset="22940.81">14728 7320 0,'18'0'141,"53"0"-126,-1 0-15,54-18 16,17 1 0,-71 17 15,36 0-16,-35 0 1,-1 0 0,1 0-1,-36 0-15,36 0 16,-36 0 0,53 0-1,0 0 1,-17 0-1,17 0 1,-53 0 0,1 0-1,-19 0 17,36 0-17,53 0 1,70 0-1,-70 0 1,-35 0 0,-1 0-1,-52 0 1,0 0 15,17 0-15,0 0-1,1 0 1,-19 0 0,36 0 15,-35 0-31,35 0 31,-36 0-15,1 0-1,17 0 1,-17 0 0</inkml:trace>
  <inkml:trace contextRef="#ctx0" brushRef="#br0" timeOffset="30228.93">10460 10583 0,'0'18'125,"35"-18"-110,0 0 1,18 0-16,-17 0 16,105 0-1,-18 0 1,54 0-1,-36 0 1,-18 0 0,-70 0 15,18 0-15,34 0-1,-34 0 1,0 0-1,-1 0 1,36-18 0,0 18-1,35-17 1,-53 17 0,0 0-1,-17 0 1,-1 0-1,19 0 1,105 0 15,-71 0-15,53 0 0,-34 0-1,-19 0 1,18 0-1,-53 0 1,18 0 0,0-36-1,-35 36 1,87 0 0,-34-35-1,-1 35 1,-87 0-16,34 0 15,36 0 1,-18 0 15,18 0-15,0 0 0,-36 0-1,-17 0 1,35 0-1,-17 0 1,17 18 0,0-1-1,18-17 1,-18 0 0,1 0-1,69 36 1,-52-36-1,35 17 1,0-17 0,-88 18 15,36-18-15,52 18-1,-18 35 1,-17-53-1,35 17 1,-70-17 0,-1 0-1,-17 0 1,35 0 0,53 0-1,-70 0 1,0 35-1,-36-35 1,18 0 15,-36 0 1,72 0-17,-19 0-15,18 0 16,53 0-1,-105 0 1,-1 0 0,-17 0-1,-1 0 1,19 0 0,16 0-1,19 0 1,-18 0-1,35-17 1,18-18 0,-88 17 15,17 0-15,-17 18-1,34 0 1,-16-17-1,17-36 1,17 53 0,-52 0-1,-1-36 1,36 1 0,18 17-1,-18 1-15,0-18 16,0 17-1,-36 18 48,1-18-47,0 1-1,-18-1 1,0 0 15,0 1-31,0-19 16,0 19-1,0-1-15,35-88 16,-35 53 0,0-52-1,0 16 1,0 1-1,-18-18 1,-17 71 0,35 0 15,-18-53-15,18-1-1,0 19 1,0-18-1,-17 88 95,-1 0-95,-70 0 1,35 0-16,-88 0 16,-159 0 15,-159 0-15,-140 0-1,334 0 1,36 0-1,17 0 1,-35 0 0,-17 0-1,-36 0 1,-18 0 0,-17 0-1,35 0 1,18 0-1,0 0 1,-159 0 0,141 0 15,0 0-15,71 0-1,-18 0 1,-18 0-1,-52 0 1,17 0 0,88 0-1,36 0 1,88 0 0,-18 0-1,35 0 1,-17 0-1,53 0 1,-1 0 15,1 0-15,18 0 0,-1 0-16,-35 0 15,-18 0 1,36 0-1,-53 0 17,17 0-17,36 0 1,-18 0 0,0 35-1,18-17 1,17-1 15,18 1 0,-17-18 1,-1 18-32,18-1 125,0 36-110,0-35-15,0-1 16,0 36-1,18-35-15,17 52 16,0-70 15,-17 71-15,0-53 0,17 35-1,-18 17 1,19-17-1,-1 18 1,-17-36 0,-18 0-16,17-17 15,-17 52 1,0-52 62,0 0-62,0 35-1,0-36 1,0 1 0,0-1 46,-17-17-46,17 36 31,0-19-32,0 1 16,0 0-15,0-1 0,0 1-1,0 0 1,0-1 0,0 18-1,0-17 1,0 0-1,0-1 79,0 1-94</inkml:trace>
  <inkml:trace contextRef="#ctx0" brushRef="#br0" timeOffset="35660.48">17039 10372 0,'18'0'172,"35"0"-172,-36 0 16,72 0-1,-19 0 1,-17 0 0,0 0-1,-18 0 1,36 0 0,-1 0-1,1 35 1,-1-35-1,1 18 17,0-18-17,34 0 1,-87 0 0,0 0-1,-1 0 1,1 0-1,0 0 1,-1 0 78,19 0-79,-1 0 17,18 0 15,-36 0 15,1 0-46,35 0-1,-35 0-15</inkml:trace>
  <inkml:trace contextRef="#ctx0" brushRef="#br0" timeOffset="37969.04">17551 8961 0,'0'17'47,"0"54"-47,0-54 15,0 19 1,0-19-1,0 71 1,0 18 0,-36-35-1,36-1 1,0-52 0,0 17-1,0 36 1,0-36-1,0 36 1,0-18 0,0-36-1,0 54 1,0-18 0,0 0-1,0-36 16,-17-17 79</inkml:trace>
  <inkml:trace contextRef="#ctx0" brushRef="#br0" timeOffset="39039.51">17533 8890 0,'18'0'15,"-18"18"1,-53 52-16,35-35 16,-105 71-1,52 0 16,-17-35-15,70-18 0,-52 17-1,105-123 110,0 18-109</inkml:trace>
  <inkml:trace contextRef="#ctx0" brushRef="#br0" timeOffset="40273.43">17515 8978 0,'53'-70'31,"-35"52"-15,-18 53 31,0-17-32,18-18 1,-1 35 0,19-17-16,-36-1 15,35 54 1,0-36 0,-17 36-1,-1-54 16,-17 1-15,36 0 0,-36 35 15,35-36-15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7213314-09FF-4E44-88B8-C7E588C6733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7720" cy="418284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3970800" y="8830080"/>
            <a:ext cx="30369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1FB1F2A0-10E4-46E1-8233-AEA7032F2A0D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7720" cy="418284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3970800" y="8830080"/>
            <a:ext cx="3036960" cy="4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1806DCF0-7FEE-4200-8D38-25DE52AC6F12}" type="slidenum">
              <a:rPr lang="en-US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503400"/>
            <a:ext cx="9143280" cy="384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503400"/>
            <a:ext cx="1599480" cy="384120"/>
          </a:xfrm>
          <a:custGeom>
            <a:avLst/>
            <a:gdLst/>
            <a:ahLst/>
            <a:cxnLst/>
            <a:rect l="l" t="t" r="r" b="b"/>
            <a:pathLst>
              <a:path w="1600200" h="384735">
                <a:moveTo>
                  <a:pt x="0" y="0"/>
                </a:moveTo>
                <a:lnTo>
                  <a:pt x="1472137" y="0"/>
                </a:lnTo>
                <a:lnTo>
                  <a:pt x="1600200" y="384735"/>
                </a:lnTo>
                <a:lnTo>
                  <a:pt x="0" y="384735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 flipV="1">
            <a:off x="7571160" y="-720"/>
            <a:ext cx="1572120" cy="4709160"/>
          </a:xfrm>
          <a:custGeom>
            <a:avLst/>
            <a:gdLst/>
            <a:ahLst/>
            <a:cxnLst/>
            <a:rect l="l" t="t" r="r" b="b"/>
            <a:pathLst>
              <a:path w="1573014" h="4709905">
                <a:moveTo>
                  <a:pt x="0" y="4709905"/>
                </a:moveTo>
                <a:lnTo>
                  <a:pt x="1573014" y="4709905"/>
                </a:lnTo>
                <a:lnTo>
                  <a:pt x="1573014" y="0"/>
                </a:lnTo>
                <a:close/>
              </a:path>
            </a:pathLst>
          </a:custGeom>
          <a:solidFill>
            <a:srgbClr val="FFCC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 rot="16200000" flipV="1">
            <a:off x="2647080" y="-2727832"/>
            <a:ext cx="3813120" cy="9143280"/>
          </a:xfrm>
          <a:custGeom>
            <a:avLst/>
            <a:gdLst/>
            <a:ahLst/>
            <a:cxnLst/>
            <a:rect l="l" t="t" r="r" b="b"/>
            <a:pathLst>
              <a:path w="3813850" h="9144001">
                <a:moveTo>
                  <a:pt x="3813850" y="9144001"/>
                </a:moveTo>
                <a:lnTo>
                  <a:pt x="3813850" y="0"/>
                </a:lnTo>
                <a:lnTo>
                  <a:pt x="3053915" y="0"/>
                </a:lnTo>
                <a:lnTo>
                  <a:pt x="0" y="9144001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5D1941-C4D8-6E81-7E01-6D24DC4729B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37883" y="538723"/>
            <a:ext cx="2857500" cy="885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6E0FCA-89D3-479C-A28D-E8A7AEDD4BE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7566" y="6582462"/>
            <a:ext cx="699268" cy="2167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503400"/>
            <a:ext cx="9143280" cy="384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3EF32-7E8E-D408-FAAB-204785F74C6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7566" y="6582462"/>
            <a:ext cx="699268" cy="2167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503400"/>
            <a:ext cx="9143280" cy="384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503400"/>
            <a:ext cx="1599480" cy="384120"/>
          </a:xfrm>
          <a:custGeom>
            <a:avLst/>
            <a:gdLst/>
            <a:ahLst/>
            <a:cxnLst/>
            <a:rect l="l" t="t" r="r" b="b"/>
            <a:pathLst>
              <a:path w="1600200" h="384735">
                <a:moveTo>
                  <a:pt x="0" y="0"/>
                </a:moveTo>
                <a:lnTo>
                  <a:pt x="1472137" y="0"/>
                </a:lnTo>
                <a:lnTo>
                  <a:pt x="1600200" y="384735"/>
                </a:lnTo>
                <a:lnTo>
                  <a:pt x="0" y="384735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BFE4F1-FD06-1131-705B-95DD2D168FA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7566" y="6582462"/>
            <a:ext cx="699268" cy="2167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 hidden="1"/>
          <p:cNvSpPr/>
          <p:nvPr/>
        </p:nvSpPr>
        <p:spPr>
          <a:xfrm>
            <a:off x="0" y="6503400"/>
            <a:ext cx="9143280" cy="384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 hidden="1"/>
          <p:cNvSpPr/>
          <p:nvPr/>
        </p:nvSpPr>
        <p:spPr>
          <a:xfrm>
            <a:off x="0" y="6503400"/>
            <a:ext cx="1599480" cy="384120"/>
          </a:xfrm>
          <a:custGeom>
            <a:avLst/>
            <a:gdLst/>
            <a:ahLst/>
            <a:cxnLst/>
            <a:rect l="l" t="t" r="r" b="b"/>
            <a:pathLst>
              <a:path w="1600200" h="384735">
                <a:moveTo>
                  <a:pt x="0" y="0"/>
                </a:moveTo>
                <a:lnTo>
                  <a:pt x="1472137" y="0"/>
                </a:lnTo>
                <a:lnTo>
                  <a:pt x="1600200" y="384735"/>
                </a:lnTo>
                <a:lnTo>
                  <a:pt x="0" y="384735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 flipV="1">
            <a:off x="7571160" y="-720"/>
            <a:ext cx="1572120" cy="4709160"/>
          </a:xfrm>
          <a:custGeom>
            <a:avLst/>
            <a:gdLst/>
            <a:ahLst/>
            <a:cxnLst/>
            <a:rect l="l" t="t" r="r" b="b"/>
            <a:pathLst>
              <a:path w="1573014" h="4709905">
                <a:moveTo>
                  <a:pt x="0" y="4709905"/>
                </a:moveTo>
                <a:lnTo>
                  <a:pt x="1573014" y="4709905"/>
                </a:lnTo>
                <a:lnTo>
                  <a:pt x="1573014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"/>
          <p:cNvSpPr/>
          <p:nvPr/>
        </p:nvSpPr>
        <p:spPr>
          <a:xfrm rot="16200000" flipV="1">
            <a:off x="2647080" y="-2665080"/>
            <a:ext cx="3813120" cy="9143280"/>
          </a:xfrm>
          <a:custGeom>
            <a:avLst/>
            <a:gdLst/>
            <a:ahLst/>
            <a:cxnLst/>
            <a:rect l="l" t="t" r="r" b="b"/>
            <a:pathLst>
              <a:path w="3813850" h="9144001">
                <a:moveTo>
                  <a:pt x="3813850" y="9144001"/>
                </a:moveTo>
                <a:lnTo>
                  <a:pt x="3813850" y="0"/>
                </a:lnTo>
                <a:lnTo>
                  <a:pt x="3053915" y="0"/>
                </a:lnTo>
                <a:lnTo>
                  <a:pt x="0" y="9144001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68DE3E-283C-66F2-B0DD-9BC67EB0FB6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7566" y="6582462"/>
            <a:ext cx="699268" cy="2167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63837" y="3982950"/>
            <a:ext cx="8980163" cy="68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 dirty="0">
                <a:solidFill>
                  <a:srgbClr val="FFFFFF"/>
                </a:solidFill>
                <a:latin typeface="Arial"/>
              </a:rPr>
              <a:t>Python Virtual Environments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3F4C34-8FF4-34DD-C011-3C463A55F29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454355" y="4998067"/>
            <a:ext cx="2737821" cy="924615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D73C32-248E-4AD7-2DD5-6787AF30E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01" y="4876956"/>
            <a:ext cx="1166835" cy="1166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7B711F-E346-D0A2-8170-A95BF1AAE741}"/>
              </a:ext>
            </a:extLst>
          </p:cNvPr>
          <p:cNvSpPr txBox="1"/>
          <p:nvPr/>
        </p:nvSpPr>
        <p:spPr>
          <a:xfrm>
            <a:off x="6528236" y="5137207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VS Code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2F1D21A-DD68-43BB-9C51-6E3061520F1B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  <p:grpSp>
        <p:nvGrpSpPr>
          <p:cNvPr id="181" name="Group 3"/>
          <p:cNvGrpSpPr/>
          <p:nvPr/>
        </p:nvGrpSpPr>
        <p:grpSpPr>
          <a:xfrm>
            <a:off x="1713960" y="2277000"/>
            <a:ext cx="5696280" cy="723240"/>
            <a:chOff x="1721880" y="2277000"/>
            <a:chExt cx="5696280" cy="723240"/>
          </a:xfrm>
        </p:grpSpPr>
        <p:sp>
          <p:nvSpPr>
            <p:cNvPr id="182" name="CustomShape 4"/>
            <p:cNvSpPr/>
            <p:nvPr/>
          </p:nvSpPr>
          <p:spPr>
            <a:xfrm>
              <a:off x="1721880" y="230724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3" name="Group 5"/>
            <p:cNvGrpSpPr/>
            <p:nvPr/>
          </p:nvGrpSpPr>
          <p:grpSpPr>
            <a:xfrm>
              <a:off x="1729800" y="2305080"/>
              <a:ext cx="943200" cy="695160"/>
              <a:chOff x="1729800" y="2305080"/>
              <a:chExt cx="943200" cy="695160"/>
            </a:xfrm>
          </p:grpSpPr>
          <p:sp>
            <p:nvSpPr>
              <p:cNvPr id="184" name="CustomShape 6"/>
              <p:cNvSpPr/>
              <p:nvPr/>
            </p:nvSpPr>
            <p:spPr>
              <a:xfrm>
                <a:off x="1729800" y="230724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CustomShape 7"/>
              <p:cNvSpPr/>
              <p:nvPr/>
            </p:nvSpPr>
            <p:spPr>
              <a:xfrm>
                <a:off x="2392560" y="2305080"/>
                <a:ext cx="280440" cy="69300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6" name="CustomShape 8"/>
            <p:cNvSpPr/>
            <p:nvPr/>
          </p:nvSpPr>
          <p:spPr>
            <a:xfrm>
              <a:off x="1927080" y="2277000"/>
              <a:ext cx="53784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4000" b="0" strike="noStrike" spc="-1">
                <a:latin typeface="Arial"/>
              </a:endParaRPr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2798280" y="2520000"/>
              <a:ext cx="35532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2060"/>
                  </a:solidFill>
                  <a:latin typeface="Arial"/>
                  <a:ea typeface="DejaVu Sans"/>
                </a:rPr>
                <a:t>What is a virtual environment?</a:t>
              </a:r>
              <a:endParaRPr lang="en-US" sz="14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</p:grpSp>
      <p:grpSp>
        <p:nvGrpSpPr>
          <p:cNvPr id="188" name="Group 10"/>
          <p:cNvGrpSpPr/>
          <p:nvPr/>
        </p:nvGrpSpPr>
        <p:grpSpPr>
          <a:xfrm>
            <a:off x="1717920" y="3165120"/>
            <a:ext cx="5696280" cy="715680"/>
            <a:chOff x="1721880" y="3189240"/>
            <a:chExt cx="5696280" cy="715680"/>
          </a:xfrm>
        </p:grpSpPr>
        <p:sp>
          <p:nvSpPr>
            <p:cNvPr id="189" name="CustomShape 11"/>
            <p:cNvSpPr/>
            <p:nvPr/>
          </p:nvSpPr>
          <p:spPr>
            <a:xfrm>
              <a:off x="1721880" y="319140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0" name="Group 12"/>
            <p:cNvGrpSpPr/>
            <p:nvPr/>
          </p:nvGrpSpPr>
          <p:grpSpPr>
            <a:xfrm>
              <a:off x="1729800" y="3189240"/>
              <a:ext cx="943200" cy="695520"/>
              <a:chOff x="1729800" y="3189240"/>
              <a:chExt cx="943200" cy="695520"/>
            </a:xfrm>
          </p:grpSpPr>
          <p:sp>
            <p:nvSpPr>
              <p:cNvPr id="191" name="CustomShape 13"/>
              <p:cNvSpPr/>
              <p:nvPr/>
            </p:nvSpPr>
            <p:spPr>
              <a:xfrm>
                <a:off x="1729800" y="319140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CustomShape 14"/>
              <p:cNvSpPr/>
              <p:nvPr/>
            </p:nvSpPr>
            <p:spPr>
              <a:xfrm>
                <a:off x="2392560" y="3189240"/>
                <a:ext cx="280440" cy="6955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3" name="CustomShape 15"/>
            <p:cNvSpPr/>
            <p:nvPr/>
          </p:nvSpPr>
          <p:spPr>
            <a:xfrm>
              <a:off x="2798280" y="3385440"/>
              <a:ext cx="35532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r>
                <a:rPr lang="en-US" sz="1400" b="0" strike="noStrike" spc="-1" dirty="0">
                  <a:solidFill>
                    <a:srgbClr val="004785"/>
                  </a:solidFill>
                  <a:latin typeface="Arial"/>
                  <a:ea typeface="DejaVu Sans"/>
                </a:rPr>
                <a:t>Creating a virtual environment </a:t>
              </a:r>
              <a:r>
                <a:rPr lang="en-US" sz="1400" spc="-1" dirty="0">
                  <a:solidFill>
                    <a:srgbClr val="004785"/>
                  </a:solidFill>
                  <a:latin typeface="Arial"/>
                  <a:ea typeface="DejaVu Sans"/>
                </a:rPr>
                <a:t>in VS Code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94" name="CustomShape 16"/>
            <p:cNvSpPr/>
            <p:nvPr/>
          </p:nvSpPr>
          <p:spPr>
            <a:xfrm>
              <a:off x="1914120" y="3205440"/>
              <a:ext cx="484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2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195" name="Group 17"/>
          <p:cNvGrpSpPr/>
          <p:nvPr/>
        </p:nvGrpSpPr>
        <p:grpSpPr>
          <a:xfrm>
            <a:off x="1721880" y="4045680"/>
            <a:ext cx="5696280" cy="713520"/>
            <a:chOff x="1721880" y="4044960"/>
            <a:chExt cx="5696280" cy="713520"/>
          </a:xfrm>
        </p:grpSpPr>
        <p:sp>
          <p:nvSpPr>
            <p:cNvPr id="196" name="CustomShape 18"/>
            <p:cNvSpPr/>
            <p:nvPr/>
          </p:nvSpPr>
          <p:spPr>
            <a:xfrm>
              <a:off x="1721880" y="404496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7" name="Group 19"/>
            <p:cNvGrpSpPr/>
            <p:nvPr/>
          </p:nvGrpSpPr>
          <p:grpSpPr>
            <a:xfrm>
              <a:off x="1725120" y="4047840"/>
              <a:ext cx="943200" cy="694080"/>
              <a:chOff x="1725120" y="4047840"/>
              <a:chExt cx="943200" cy="694080"/>
            </a:xfrm>
          </p:grpSpPr>
          <p:sp>
            <p:nvSpPr>
              <p:cNvPr id="198" name="CustomShape 20"/>
              <p:cNvSpPr/>
              <p:nvPr/>
            </p:nvSpPr>
            <p:spPr>
              <a:xfrm>
                <a:off x="1725120" y="405000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CustomShape 21"/>
              <p:cNvSpPr/>
              <p:nvPr/>
            </p:nvSpPr>
            <p:spPr>
              <a:xfrm>
                <a:off x="2387880" y="404784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0" name="CustomShape 22"/>
            <p:cNvSpPr/>
            <p:nvPr/>
          </p:nvSpPr>
          <p:spPr>
            <a:xfrm>
              <a:off x="2763720" y="4241340"/>
              <a:ext cx="44676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2060"/>
                  </a:solidFill>
                  <a:latin typeface="Arial"/>
                  <a:ea typeface="DejaVu Sans"/>
                </a:rPr>
                <a:t>Activating &amp; deactivating your virtual environment</a:t>
              </a:r>
              <a:endParaRPr lang="en-US" sz="14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  <p:sp>
          <p:nvSpPr>
            <p:cNvPr id="201" name="CustomShape 23"/>
            <p:cNvSpPr/>
            <p:nvPr/>
          </p:nvSpPr>
          <p:spPr>
            <a:xfrm>
              <a:off x="1914120" y="405900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3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202" name="Group 24"/>
          <p:cNvGrpSpPr/>
          <p:nvPr/>
        </p:nvGrpSpPr>
        <p:grpSpPr>
          <a:xfrm>
            <a:off x="1710000" y="4924080"/>
            <a:ext cx="5696280" cy="713520"/>
            <a:chOff x="1710000" y="4924080"/>
            <a:chExt cx="5696280" cy="713520"/>
          </a:xfrm>
        </p:grpSpPr>
        <p:sp>
          <p:nvSpPr>
            <p:cNvPr id="203" name="CustomShape 25"/>
            <p:cNvSpPr/>
            <p:nvPr/>
          </p:nvSpPr>
          <p:spPr>
            <a:xfrm>
              <a:off x="1710000" y="492408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4" name="Group 26"/>
            <p:cNvGrpSpPr/>
            <p:nvPr/>
          </p:nvGrpSpPr>
          <p:grpSpPr>
            <a:xfrm>
              <a:off x="1713240" y="4926960"/>
              <a:ext cx="943200" cy="694080"/>
              <a:chOff x="1713240" y="4926960"/>
              <a:chExt cx="943200" cy="694080"/>
            </a:xfrm>
          </p:grpSpPr>
          <p:sp>
            <p:nvSpPr>
              <p:cNvPr id="205" name="CustomShape 27"/>
              <p:cNvSpPr/>
              <p:nvPr/>
            </p:nvSpPr>
            <p:spPr>
              <a:xfrm>
                <a:off x="1713240" y="492912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28"/>
              <p:cNvSpPr/>
              <p:nvPr/>
            </p:nvSpPr>
            <p:spPr>
              <a:xfrm>
                <a:off x="2376000" y="492696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7" name="CustomShape 29"/>
            <p:cNvSpPr/>
            <p:nvPr/>
          </p:nvSpPr>
          <p:spPr>
            <a:xfrm>
              <a:off x="2763720" y="5120460"/>
              <a:ext cx="44676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DejaVu Sans"/>
                </a:rPr>
                <a:t>Using pip to install python packages</a:t>
              </a:r>
              <a:endParaRPr lang="en-US" sz="1400" b="0" strike="noStrike" spc="-1" dirty="0">
                <a:solidFill>
                  <a:schemeClr val="accent2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208" name="CustomShape 30"/>
            <p:cNvSpPr/>
            <p:nvPr/>
          </p:nvSpPr>
          <p:spPr>
            <a:xfrm>
              <a:off x="1902240" y="493812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4</a:t>
              </a:r>
              <a:endParaRPr lang="en-US" sz="4000" b="0" strike="noStrike" spc="-1">
                <a:latin typeface="Arial"/>
              </a:endParaRPr>
            </a:p>
          </p:txBody>
        </p:sp>
      </p:grpSp>
      <p:pic>
        <p:nvPicPr>
          <p:cNvPr id="209" name="Picture 208"/>
          <p:cNvPicPr/>
          <p:nvPr/>
        </p:nvPicPr>
        <p:blipFill>
          <a:blip r:embed="rId2"/>
          <a:stretch/>
        </p:blipFill>
        <p:spPr>
          <a:xfrm>
            <a:off x="1768680" y="475560"/>
            <a:ext cx="5088960" cy="171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98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17C6CED-F3CB-42C2-BFC3-9C4A1B198EF5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457200" y="660600"/>
            <a:ext cx="715644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0" strike="noStrike" spc="-1" dirty="0">
                <a:solidFill>
                  <a:srgbClr val="C00000"/>
                </a:solidFill>
                <a:latin typeface="Arial"/>
              </a:rPr>
              <a:t>Using pip to Install Python Packages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532080" y="1284840"/>
            <a:ext cx="7886160" cy="45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98000"/>
          </a:bodyPr>
          <a:lstStyle/>
          <a:p>
            <a:pPr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A4771-BC7F-5C43-8302-29E655DE52D3}"/>
              </a:ext>
            </a:extLst>
          </p:cNvPr>
          <p:cNvSpPr txBox="1"/>
          <p:nvPr/>
        </p:nvSpPr>
        <p:spPr>
          <a:xfrm>
            <a:off x="457200" y="2666700"/>
            <a:ext cx="8418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command can be used within an activated virtual environment to install a packages.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For a searchable python package index, visit </a:t>
            </a:r>
            <a:r>
              <a:rPr lang="en-US" sz="2000" dirty="0">
                <a:hlinkClick r:id="rId2"/>
              </a:rPr>
              <a:t>https://pypi.org/</a:t>
            </a:r>
            <a:endParaRPr lang="en-US" sz="20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2CBB4-FEA2-52D7-7274-EAF25259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12427"/>
            <a:ext cx="6230219" cy="6096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926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17C6CED-F3CB-42C2-BFC3-9C4A1B198EF5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12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457200" y="660600"/>
            <a:ext cx="715644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0" strike="noStrike" spc="-1" dirty="0">
                <a:solidFill>
                  <a:srgbClr val="C00000"/>
                </a:solidFill>
                <a:latin typeface="Arial"/>
              </a:rPr>
              <a:t>Using pip to list all the Python Packages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532080" y="1284840"/>
            <a:ext cx="7886160" cy="45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98000"/>
          </a:bodyPr>
          <a:lstStyle/>
          <a:p>
            <a:pPr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48758-BDB5-364F-9A25-635F4A2FCD3A}"/>
              </a:ext>
            </a:extLst>
          </p:cNvPr>
          <p:cNvSpPr txBox="1"/>
          <p:nvPr/>
        </p:nvSpPr>
        <p:spPr>
          <a:xfrm>
            <a:off x="457200" y="4254840"/>
            <a:ext cx="841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The command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freeze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will display a list of all the packages that are currently installed in the environment.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653E5B-AE8A-F14A-81C5-0D13DA714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381546"/>
            <a:ext cx="4541107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053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17C6CED-F3CB-42C2-BFC3-9C4A1B198EF5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13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457200" y="660600"/>
            <a:ext cx="715644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0" strike="noStrike" spc="-1" dirty="0">
                <a:solidFill>
                  <a:srgbClr val="C00000"/>
                </a:solidFill>
                <a:latin typeface="Arial"/>
              </a:rPr>
              <a:t>Creating a requirements.txt file 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532080" y="1284840"/>
            <a:ext cx="7886160" cy="45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98000"/>
          </a:bodyPr>
          <a:lstStyle/>
          <a:p>
            <a:pPr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48758-BDB5-364F-9A25-635F4A2FCD3A}"/>
              </a:ext>
            </a:extLst>
          </p:cNvPr>
          <p:cNvSpPr txBox="1"/>
          <p:nvPr/>
        </p:nvSpPr>
        <p:spPr>
          <a:xfrm>
            <a:off x="362880" y="2026613"/>
            <a:ext cx="8418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The command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freeze &gt; requirements.txt 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will create a list of all the packages that are currently installed in the environment and store it in the </a:t>
            </a:r>
            <a:r>
              <a:rPr lang="en-US" sz="2000" b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requirements.txt 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BCFF3-552E-9ACE-3A11-9D1DC0A5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39808"/>
            <a:ext cx="4420217" cy="247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3FFEB-0BF5-9A65-7E92-E9372E4EC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43758"/>
            <a:ext cx="3000794" cy="11145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F38462-55C9-B614-C26D-B1F55E464089}"/>
              </a:ext>
            </a:extLst>
          </p:cNvPr>
          <p:cNvSpPr txBox="1"/>
          <p:nvPr/>
        </p:nvSpPr>
        <p:spPr>
          <a:xfrm>
            <a:off x="457200" y="4595674"/>
            <a:ext cx="841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You will see a new file called </a:t>
            </a:r>
            <a:r>
              <a:rPr lang="en-US" sz="2000" b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requirements.txt 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will be created in the folder.</a:t>
            </a:r>
          </a:p>
        </p:txBody>
      </p:sp>
    </p:spTree>
    <p:extLst>
      <p:ext uri="{BB962C8B-B14F-4D97-AF65-F5344CB8AC3E}">
        <p14:creationId xmlns:p14="http://schemas.microsoft.com/office/powerpoint/2010/main" val="324985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7E1D33-1E39-F4FD-BDB0-D74B13764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098"/>
            <a:ext cx="9144000" cy="50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3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1753020" y="3124620"/>
            <a:ext cx="5637960" cy="608760"/>
          </a:xfrm>
          <a:prstGeom prst="rect">
            <a:avLst/>
          </a:prstGeom>
          <a:solidFill>
            <a:srgbClr val="C60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296">
                <a:solidFill>
                  <a:srgbClr val="FFFFFF"/>
                </a:solidFill>
                <a:latin typeface="Arial"/>
                <a:ea typeface="DejaVu Sans"/>
              </a:rPr>
              <a:t>Thank You!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92B494-009F-84D9-DA1B-5D26217B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70" y="252973"/>
            <a:ext cx="2857500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2F1D21A-DD68-43BB-9C51-6E3061520F1B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  <p:grpSp>
        <p:nvGrpSpPr>
          <p:cNvPr id="181" name="Group 3"/>
          <p:cNvGrpSpPr/>
          <p:nvPr/>
        </p:nvGrpSpPr>
        <p:grpSpPr>
          <a:xfrm>
            <a:off x="1713960" y="2277000"/>
            <a:ext cx="5696280" cy="723240"/>
            <a:chOff x="1721880" y="2277000"/>
            <a:chExt cx="5696280" cy="723240"/>
          </a:xfrm>
        </p:grpSpPr>
        <p:sp>
          <p:nvSpPr>
            <p:cNvPr id="182" name="CustomShape 4"/>
            <p:cNvSpPr/>
            <p:nvPr/>
          </p:nvSpPr>
          <p:spPr>
            <a:xfrm>
              <a:off x="1721880" y="230724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3" name="Group 5"/>
            <p:cNvGrpSpPr/>
            <p:nvPr/>
          </p:nvGrpSpPr>
          <p:grpSpPr>
            <a:xfrm>
              <a:off x="1729800" y="2305080"/>
              <a:ext cx="943200" cy="695160"/>
              <a:chOff x="1729800" y="2305080"/>
              <a:chExt cx="943200" cy="695160"/>
            </a:xfrm>
          </p:grpSpPr>
          <p:sp>
            <p:nvSpPr>
              <p:cNvPr id="184" name="CustomShape 6"/>
              <p:cNvSpPr/>
              <p:nvPr/>
            </p:nvSpPr>
            <p:spPr>
              <a:xfrm>
                <a:off x="1729800" y="230724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CustomShape 7"/>
              <p:cNvSpPr/>
              <p:nvPr/>
            </p:nvSpPr>
            <p:spPr>
              <a:xfrm>
                <a:off x="2392560" y="2305080"/>
                <a:ext cx="280440" cy="69300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6" name="CustomShape 8"/>
            <p:cNvSpPr/>
            <p:nvPr/>
          </p:nvSpPr>
          <p:spPr>
            <a:xfrm>
              <a:off x="1927080" y="2277000"/>
              <a:ext cx="53784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4000" b="0" strike="noStrike" spc="-1">
                <a:latin typeface="Arial"/>
              </a:endParaRPr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2798280" y="2520000"/>
              <a:ext cx="355320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7F0426"/>
                  </a:solidFill>
                  <a:latin typeface="Arial"/>
                  <a:ea typeface="DejaVu Sans"/>
                </a:rPr>
                <a:t>What is a virtual environment?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grpSp>
        <p:nvGrpSpPr>
          <p:cNvPr id="188" name="Group 10"/>
          <p:cNvGrpSpPr/>
          <p:nvPr/>
        </p:nvGrpSpPr>
        <p:grpSpPr>
          <a:xfrm>
            <a:off x="1717920" y="3165120"/>
            <a:ext cx="5696280" cy="715680"/>
            <a:chOff x="1721880" y="3189240"/>
            <a:chExt cx="5696280" cy="715680"/>
          </a:xfrm>
        </p:grpSpPr>
        <p:sp>
          <p:nvSpPr>
            <p:cNvPr id="189" name="CustomShape 11"/>
            <p:cNvSpPr/>
            <p:nvPr/>
          </p:nvSpPr>
          <p:spPr>
            <a:xfrm>
              <a:off x="1721880" y="319140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0" name="Group 12"/>
            <p:cNvGrpSpPr/>
            <p:nvPr/>
          </p:nvGrpSpPr>
          <p:grpSpPr>
            <a:xfrm>
              <a:off x="1729800" y="3189240"/>
              <a:ext cx="943200" cy="695520"/>
              <a:chOff x="1729800" y="3189240"/>
              <a:chExt cx="943200" cy="695520"/>
            </a:xfrm>
          </p:grpSpPr>
          <p:sp>
            <p:nvSpPr>
              <p:cNvPr id="191" name="CustomShape 13"/>
              <p:cNvSpPr/>
              <p:nvPr/>
            </p:nvSpPr>
            <p:spPr>
              <a:xfrm>
                <a:off x="1729800" y="319140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CustomShape 14"/>
              <p:cNvSpPr/>
              <p:nvPr/>
            </p:nvSpPr>
            <p:spPr>
              <a:xfrm>
                <a:off x="2392560" y="3189240"/>
                <a:ext cx="280440" cy="6955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3" name="CustomShape 15"/>
            <p:cNvSpPr/>
            <p:nvPr/>
          </p:nvSpPr>
          <p:spPr>
            <a:xfrm>
              <a:off x="2798280" y="3385440"/>
              <a:ext cx="35532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4785"/>
                  </a:solidFill>
                  <a:latin typeface="Arial"/>
                  <a:ea typeface="DejaVu Sans"/>
                </a:rPr>
                <a:t>Creating a virtual environment </a:t>
              </a:r>
              <a:r>
                <a:rPr lang="en-US" sz="1400" spc="-1" dirty="0">
                  <a:solidFill>
                    <a:srgbClr val="004785"/>
                  </a:solidFill>
                  <a:latin typeface="Arial"/>
                  <a:ea typeface="DejaVu Sans"/>
                </a:rPr>
                <a:t>in VS Code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94" name="CustomShape 16"/>
            <p:cNvSpPr/>
            <p:nvPr/>
          </p:nvSpPr>
          <p:spPr>
            <a:xfrm>
              <a:off x="1914120" y="3205440"/>
              <a:ext cx="484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2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195" name="Group 17"/>
          <p:cNvGrpSpPr/>
          <p:nvPr/>
        </p:nvGrpSpPr>
        <p:grpSpPr>
          <a:xfrm>
            <a:off x="1721880" y="4045680"/>
            <a:ext cx="5696280" cy="713520"/>
            <a:chOff x="1721880" y="4044960"/>
            <a:chExt cx="5696280" cy="713520"/>
          </a:xfrm>
        </p:grpSpPr>
        <p:sp>
          <p:nvSpPr>
            <p:cNvPr id="196" name="CustomShape 18"/>
            <p:cNvSpPr/>
            <p:nvPr/>
          </p:nvSpPr>
          <p:spPr>
            <a:xfrm>
              <a:off x="1721880" y="404496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7" name="Group 19"/>
            <p:cNvGrpSpPr/>
            <p:nvPr/>
          </p:nvGrpSpPr>
          <p:grpSpPr>
            <a:xfrm>
              <a:off x="1725120" y="4047840"/>
              <a:ext cx="943200" cy="694080"/>
              <a:chOff x="1725120" y="4047840"/>
              <a:chExt cx="943200" cy="694080"/>
            </a:xfrm>
          </p:grpSpPr>
          <p:sp>
            <p:nvSpPr>
              <p:cNvPr id="198" name="CustomShape 20"/>
              <p:cNvSpPr/>
              <p:nvPr/>
            </p:nvSpPr>
            <p:spPr>
              <a:xfrm>
                <a:off x="1725120" y="405000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CustomShape 21"/>
              <p:cNvSpPr/>
              <p:nvPr/>
            </p:nvSpPr>
            <p:spPr>
              <a:xfrm>
                <a:off x="2387880" y="404784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0" name="CustomShape 22"/>
            <p:cNvSpPr/>
            <p:nvPr/>
          </p:nvSpPr>
          <p:spPr>
            <a:xfrm>
              <a:off x="2763720" y="4241340"/>
              <a:ext cx="446760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4785"/>
                  </a:solidFill>
                  <a:latin typeface="Arial"/>
                  <a:ea typeface="DejaVu Sans"/>
                </a:rPr>
                <a:t>Activating &amp; deactivating your virtual environment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01" name="CustomShape 23"/>
            <p:cNvSpPr/>
            <p:nvPr/>
          </p:nvSpPr>
          <p:spPr>
            <a:xfrm>
              <a:off x="1914120" y="405900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3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202" name="Group 24"/>
          <p:cNvGrpSpPr/>
          <p:nvPr/>
        </p:nvGrpSpPr>
        <p:grpSpPr>
          <a:xfrm>
            <a:off x="1710000" y="4924080"/>
            <a:ext cx="5696280" cy="713520"/>
            <a:chOff x="1710000" y="4924080"/>
            <a:chExt cx="5696280" cy="713520"/>
          </a:xfrm>
        </p:grpSpPr>
        <p:sp>
          <p:nvSpPr>
            <p:cNvPr id="203" name="CustomShape 25"/>
            <p:cNvSpPr/>
            <p:nvPr/>
          </p:nvSpPr>
          <p:spPr>
            <a:xfrm>
              <a:off x="1710000" y="492408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4" name="Group 26"/>
            <p:cNvGrpSpPr/>
            <p:nvPr/>
          </p:nvGrpSpPr>
          <p:grpSpPr>
            <a:xfrm>
              <a:off x="1713240" y="4926960"/>
              <a:ext cx="943200" cy="694080"/>
              <a:chOff x="1713240" y="4926960"/>
              <a:chExt cx="943200" cy="694080"/>
            </a:xfrm>
          </p:grpSpPr>
          <p:sp>
            <p:nvSpPr>
              <p:cNvPr id="205" name="CustomShape 27"/>
              <p:cNvSpPr/>
              <p:nvPr/>
            </p:nvSpPr>
            <p:spPr>
              <a:xfrm>
                <a:off x="1713240" y="492912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28"/>
              <p:cNvSpPr/>
              <p:nvPr/>
            </p:nvSpPr>
            <p:spPr>
              <a:xfrm>
                <a:off x="2376000" y="492696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7" name="CustomShape 29"/>
            <p:cNvSpPr/>
            <p:nvPr/>
          </p:nvSpPr>
          <p:spPr>
            <a:xfrm>
              <a:off x="2763720" y="5120460"/>
              <a:ext cx="446760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4785"/>
                  </a:solidFill>
                  <a:latin typeface="Arial"/>
                  <a:ea typeface="DejaVu Sans"/>
                </a:rPr>
                <a:t>Using pip to install python packages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08" name="CustomShape 30"/>
            <p:cNvSpPr/>
            <p:nvPr/>
          </p:nvSpPr>
          <p:spPr>
            <a:xfrm>
              <a:off x="1902240" y="493812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4</a:t>
              </a:r>
              <a:endParaRPr lang="en-US" sz="4000" b="0" strike="noStrike" spc="-1">
                <a:latin typeface="Arial"/>
              </a:endParaRPr>
            </a:p>
          </p:txBody>
        </p:sp>
      </p:grpSp>
      <p:pic>
        <p:nvPicPr>
          <p:cNvPr id="209" name="Picture 208"/>
          <p:cNvPicPr/>
          <p:nvPr/>
        </p:nvPicPr>
        <p:blipFill>
          <a:blip r:embed="rId2"/>
          <a:stretch/>
        </p:blipFill>
        <p:spPr>
          <a:xfrm>
            <a:off x="1768680" y="475560"/>
            <a:ext cx="5088960" cy="171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56BDB2-5758-0BE7-27A8-7BD0CAEB39A1}"/>
              </a:ext>
            </a:extLst>
          </p:cNvPr>
          <p:cNvSpPr/>
          <p:nvPr/>
        </p:nvSpPr>
        <p:spPr>
          <a:xfrm>
            <a:off x="876300" y="542925"/>
            <a:ext cx="7705725" cy="5400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Global Env  </a:t>
            </a:r>
          </a:p>
          <a:p>
            <a:pPr algn="ctr"/>
            <a:r>
              <a:rPr lang="en-GB" strike="sngStrike" dirty="0"/>
              <a:t>pip install pandas==1.0</a:t>
            </a:r>
          </a:p>
          <a:p>
            <a:pPr algn="ctr"/>
            <a:r>
              <a:rPr lang="en-GB" dirty="0"/>
              <a:t>pip install pandas version 1.4.1</a:t>
            </a:r>
          </a:p>
          <a:p>
            <a:pPr algn="ctr"/>
            <a:r>
              <a:rPr lang="en-GB" dirty="0"/>
              <a:t>Import pandas as pd</a:t>
            </a:r>
          </a:p>
          <a:p>
            <a:pPr algn="ctr"/>
            <a:endParaRPr lang="en-GB" dirty="0"/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6C910A-366A-A5C6-0F9D-B15409A837B5}"/>
              </a:ext>
            </a:extLst>
          </p:cNvPr>
          <p:cNvSpPr/>
          <p:nvPr/>
        </p:nvSpPr>
        <p:spPr>
          <a:xfrm>
            <a:off x="1076326" y="704850"/>
            <a:ext cx="2505074" cy="138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Virtual Environment1 TS FORECAST</a:t>
            </a:r>
          </a:p>
          <a:p>
            <a:pPr algn="ctr"/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pip install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pmdarima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pip install sci-kit learn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BAB8D-3608-BACF-97B3-DE2EAF3011C1}"/>
              </a:ext>
            </a:extLst>
          </p:cNvPr>
          <p:cNvSpPr/>
          <p:nvPr/>
        </p:nvSpPr>
        <p:spPr>
          <a:xfrm>
            <a:off x="3781426" y="704850"/>
            <a:ext cx="2505074" cy="138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Virtual Environment2</a:t>
            </a:r>
          </a:p>
          <a:p>
            <a:pPr algn="ctr"/>
            <a:r>
              <a:rPr lang="en-GB" dirty="0"/>
              <a:t>Classification</a:t>
            </a:r>
          </a:p>
          <a:p>
            <a:pPr algn="ctr"/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pip install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statsmodel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Logistic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regreesion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6DB273-3AF7-4A20-3CD4-16B4CA3A594D}"/>
              </a:ext>
            </a:extLst>
          </p:cNvPr>
          <p:cNvSpPr/>
          <p:nvPr/>
        </p:nvSpPr>
        <p:spPr>
          <a:xfrm>
            <a:off x="1076326" y="2324100"/>
            <a:ext cx="2505074" cy="138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Virtual Environment3</a:t>
            </a:r>
          </a:p>
          <a:p>
            <a:pPr algn="ctr"/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pip install pandas=1.0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4447F2-F34F-F664-803D-E687B6C51ACB}"/>
              </a:ext>
            </a:extLst>
          </p:cNvPr>
          <p:cNvSpPr/>
          <p:nvPr/>
        </p:nvSpPr>
        <p:spPr>
          <a:xfrm>
            <a:off x="3819526" y="2333625"/>
            <a:ext cx="2505074" cy="138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Virtual Environment4</a:t>
            </a:r>
          </a:p>
          <a:p>
            <a:pPr algn="ctr"/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pip install pandas=1.0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8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D14EE7A-9895-4836-B483-7E1FE44B0327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57200" y="660600"/>
            <a:ext cx="715644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0" strike="noStrike" spc="-1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What is a Virtual Environment?</a:t>
            </a:r>
          </a:p>
        </p:txBody>
      </p:sp>
      <p:sp>
        <p:nvSpPr>
          <p:cNvPr id="213" name="CustomShape 4"/>
          <p:cNvSpPr/>
          <p:nvPr/>
        </p:nvSpPr>
        <p:spPr>
          <a:xfrm>
            <a:off x="457200" y="1177200"/>
            <a:ext cx="7886160" cy="45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83500" lnSpcReduction="20000"/>
          </a:bodyPr>
          <a:lstStyle/>
          <a:p>
            <a:pPr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  <a:buClr>
                <a:srgbClr val="004785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4785"/>
                </a:solidFill>
                <a:latin typeface="Arial"/>
              </a:rPr>
              <a:t>An environment for your user account</a:t>
            </a:r>
          </a:p>
          <a:p>
            <a:pPr marL="343080" indent="-34236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  <a:buClr>
                <a:srgbClr val="004785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4785"/>
                </a:solidFill>
                <a:latin typeface="Arial"/>
              </a:rPr>
              <a:t>Install python packages without adversely affecting other users</a:t>
            </a:r>
            <a:endParaRPr lang="en-US" sz="2400" b="0" strike="noStrike" spc="-1" dirty="0">
              <a:latin typeface="Arial"/>
            </a:endParaRPr>
          </a:p>
          <a:p>
            <a:pPr marL="72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  <a:buClr>
                <a:srgbClr val="004785"/>
              </a:buClr>
            </a:pPr>
            <a:r>
              <a:rPr lang="en-US" sz="2400" b="0" strike="noStrike" spc="-1" dirty="0">
                <a:solidFill>
                  <a:srgbClr val="004785"/>
                </a:solidFill>
                <a:latin typeface="Arial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 marL="72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  <a:buClr>
                <a:srgbClr val="004785"/>
              </a:buClr>
            </a:pPr>
            <a:r>
              <a:rPr lang="en-US" sz="2400" b="0" strike="noStrike" spc="-1" dirty="0">
                <a:solidFill>
                  <a:srgbClr val="004785"/>
                </a:solidFill>
                <a:latin typeface="Arial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  <a:buClr>
                <a:srgbClr val="004785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4785"/>
                </a:solidFill>
                <a:latin typeface="Arial"/>
              </a:rPr>
              <a:t>Use different sets of packages for different projects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solidFill>
                  <a:srgbClr val="004785"/>
                </a:solidFill>
                <a:latin typeface="Arial"/>
              </a:rPr>
              <a:t>Project 1 requires Pandas 1.0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solidFill>
                  <a:srgbClr val="004785"/>
                </a:solidFill>
                <a:latin typeface="Arial"/>
              </a:rPr>
              <a:t>Project 2 requires Pandas 0.25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solidFill>
                  <a:srgbClr val="004785"/>
                </a:solidFill>
                <a:latin typeface="Arial"/>
              </a:rPr>
              <a:t>Solution ... create 2 separate virtual environments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971640" y="2366280"/>
            <a:ext cx="3288240" cy="986400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3"/>
          <a:stretch/>
        </p:blipFill>
        <p:spPr>
          <a:xfrm>
            <a:off x="4608000" y="2280981"/>
            <a:ext cx="2614320" cy="1058760"/>
          </a:xfrm>
          <a:prstGeom prst="rect">
            <a:avLst/>
          </a:prstGeom>
          <a:ln>
            <a:noFill/>
          </a:ln>
        </p:spPr>
      </p:pic>
      <p:pic>
        <p:nvPicPr>
          <p:cNvPr id="216" name="Picture 215"/>
          <p:cNvPicPr/>
          <p:nvPr/>
        </p:nvPicPr>
        <p:blipFill>
          <a:blip r:embed="rId4"/>
          <a:stretch/>
        </p:blipFill>
        <p:spPr>
          <a:xfrm>
            <a:off x="2641500" y="3379585"/>
            <a:ext cx="2787840" cy="67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2F1D21A-DD68-43BB-9C51-6E3061520F1B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  <p:grpSp>
        <p:nvGrpSpPr>
          <p:cNvPr id="181" name="Group 3"/>
          <p:cNvGrpSpPr/>
          <p:nvPr/>
        </p:nvGrpSpPr>
        <p:grpSpPr>
          <a:xfrm>
            <a:off x="1713960" y="2277000"/>
            <a:ext cx="5696280" cy="723240"/>
            <a:chOff x="1721880" y="2277000"/>
            <a:chExt cx="5696280" cy="723240"/>
          </a:xfrm>
        </p:grpSpPr>
        <p:sp>
          <p:nvSpPr>
            <p:cNvPr id="182" name="CustomShape 4"/>
            <p:cNvSpPr/>
            <p:nvPr/>
          </p:nvSpPr>
          <p:spPr>
            <a:xfrm>
              <a:off x="1721880" y="230724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3" name="Group 5"/>
            <p:cNvGrpSpPr/>
            <p:nvPr/>
          </p:nvGrpSpPr>
          <p:grpSpPr>
            <a:xfrm>
              <a:off x="1729800" y="2305080"/>
              <a:ext cx="943200" cy="695160"/>
              <a:chOff x="1729800" y="2305080"/>
              <a:chExt cx="943200" cy="695160"/>
            </a:xfrm>
          </p:grpSpPr>
          <p:sp>
            <p:nvSpPr>
              <p:cNvPr id="184" name="CustomShape 6"/>
              <p:cNvSpPr/>
              <p:nvPr/>
            </p:nvSpPr>
            <p:spPr>
              <a:xfrm>
                <a:off x="1729800" y="230724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CustomShape 7"/>
              <p:cNvSpPr/>
              <p:nvPr/>
            </p:nvSpPr>
            <p:spPr>
              <a:xfrm>
                <a:off x="2392560" y="2305080"/>
                <a:ext cx="280440" cy="69300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6" name="CustomShape 8"/>
            <p:cNvSpPr/>
            <p:nvPr/>
          </p:nvSpPr>
          <p:spPr>
            <a:xfrm>
              <a:off x="1927080" y="2277000"/>
              <a:ext cx="53784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4000" b="0" strike="noStrike" spc="-1">
                <a:latin typeface="Arial"/>
              </a:endParaRPr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2798280" y="2520000"/>
              <a:ext cx="35532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2060"/>
                  </a:solidFill>
                  <a:latin typeface="Arial"/>
                  <a:ea typeface="DejaVu Sans"/>
                </a:rPr>
                <a:t>What is a virtual environment?</a:t>
              </a:r>
              <a:endParaRPr lang="en-US" sz="14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</p:grpSp>
      <p:grpSp>
        <p:nvGrpSpPr>
          <p:cNvPr id="188" name="Group 10"/>
          <p:cNvGrpSpPr/>
          <p:nvPr/>
        </p:nvGrpSpPr>
        <p:grpSpPr>
          <a:xfrm>
            <a:off x="1717920" y="3165120"/>
            <a:ext cx="5696280" cy="715680"/>
            <a:chOff x="1721880" y="3189240"/>
            <a:chExt cx="5696280" cy="715680"/>
          </a:xfrm>
        </p:grpSpPr>
        <p:sp>
          <p:nvSpPr>
            <p:cNvPr id="189" name="CustomShape 11"/>
            <p:cNvSpPr/>
            <p:nvPr/>
          </p:nvSpPr>
          <p:spPr>
            <a:xfrm>
              <a:off x="1721880" y="319140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0" name="Group 12"/>
            <p:cNvGrpSpPr/>
            <p:nvPr/>
          </p:nvGrpSpPr>
          <p:grpSpPr>
            <a:xfrm>
              <a:off x="1729800" y="3189240"/>
              <a:ext cx="943200" cy="695520"/>
              <a:chOff x="1729800" y="3189240"/>
              <a:chExt cx="943200" cy="695520"/>
            </a:xfrm>
          </p:grpSpPr>
          <p:sp>
            <p:nvSpPr>
              <p:cNvPr id="191" name="CustomShape 13"/>
              <p:cNvSpPr/>
              <p:nvPr/>
            </p:nvSpPr>
            <p:spPr>
              <a:xfrm>
                <a:off x="1729800" y="319140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CustomShape 14"/>
              <p:cNvSpPr/>
              <p:nvPr/>
            </p:nvSpPr>
            <p:spPr>
              <a:xfrm>
                <a:off x="2392560" y="3189240"/>
                <a:ext cx="280440" cy="6955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3" name="CustomShape 15"/>
            <p:cNvSpPr/>
            <p:nvPr/>
          </p:nvSpPr>
          <p:spPr>
            <a:xfrm>
              <a:off x="2798280" y="3385440"/>
              <a:ext cx="35532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DejaVu Sans"/>
                </a:rPr>
                <a:t>Creating a virtual environment </a:t>
              </a:r>
              <a:r>
                <a:rPr lang="en-US" sz="1400" spc="-1" dirty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DejaVu Sans"/>
                </a:rPr>
                <a:t>in VS Code</a:t>
              </a:r>
              <a:endParaRPr lang="en-US" sz="1400" b="0" strike="noStrike" spc="-1" dirty="0">
                <a:solidFill>
                  <a:schemeClr val="accent2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194" name="CustomShape 16"/>
            <p:cNvSpPr/>
            <p:nvPr/>
          </p:nvSpPr>
          <p:spPr>
            <a:xfrm>
              <a:off x="1914120" y="3205440"/>
              <a:ext cx="484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2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195" name="Group 17"/>
          <p:cNvGrpSpPr/>
          <p:nvPr/>
        </p:nvGrpSpPr>
        <p:grpSpPr>
          <a:xfrm>
            <a:off x="1721880" y="4045680"/>
            <a:ext cx="5696280" cy="713520"/>
            <a:chOff x="1721880" y="4044960"/>
            <a:chExt cx="5696280" cy="713520"/>
          </a:xfrm>
        </p:grpSpPr>
        <p:sp>
          <p:nvSpPr>
            <p:cNvPr id="196" name="CustomShape 18"/>
            <p:cNvSpPr/>
            <p:nvPr/>
          </p:nvSpPr>
          <p:spPr>
            <a:xfrm>
              <a:off x="1721880" y="404496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7" name="Group 19"/>
            <p:cNvGrpSpPr/>
            <p:nvPr/>
          </p:nvGrpSpPr>
          <p:grpSpPr>
            <a:xfrm>
              <a:off x="1725120" y="4047840"/>
              <a:ext cx="943200" cy="694080"/>
              <a:chOff x="1725120" y="4047840"/>
              <a:chExt cx="943200" cy="694080"/>
            </a:xfrm>
          </p:grpSpPr>
          <p:sp>
            <p:nvSpPr>
              <p:cNvPr id="198" name="CustomShape 20"/>
              <p:cNvSpPr/>
              <p:nvPr/>
            </p:nvSpPr>
            <p:spPr>
              <a:xfrm>
                <a:off x="1725120" y="405000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CustomShape 21"/>
              <p:cNvSpPr/>
              <p:nvPr/>
            </p:nvSpPr>
            <p:spPr>
              <a:xfrm>
                <a:off x="2387880" y="404784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0" name="CustomShape 22"/>
            <p:cNvSpPr/>
            <p:nvPr/>
          </p:nvSpPr>
          <p:spPr>
            <a:xfrm>
              <a:off x="2763720" y="4241340"/>
              <a:ext cx="446760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4785"/>
                  </a:solidFill>
                  <a:latin typeface="Arial"/>
                  <a:ea typeface="DejaVu Sans"/>
                </a:rPr>
                <a:t>Activating &amp; deactivating your virtual environment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01" name="CustomShape 23"/>
            <p:cNvSpPr/>
            <p:nvPr/>
          </p:nvSpPr>
          <p:spPr>
            <a:xfrm>
              <a:off x="1914120" y="405900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3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202" name="Group 24"/>
          <p:cNvGrpSpPr/>
          <p:nvPr/>
        </p:nvGrpSpPr>
        <p:grpSpPr>
          <a:xfrm>
            <a:off x="1710000" y="4924080"/>
            <a:ext cx="5696280" cy="713520"/>
            <a:chOff x="1710000" y="4924080"/>
            <a:chExt cx="5696280" cy="713520"/>
          </a:xfrm>
        </p:grpSpPr>
        <p:sp>
          <p:nvSpPr>
            <p:cNvPr id="203" name="CustomShape 25"/>
            <p:cNvSpPr/>
            <p:nvPr/>
          </p:nvSpPr>
          <p:spPr>
            <a:xfrm>
              <a:off x="1710000" y="492408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4" name="Group 26"/>
            <p:cNvGrpSpPr/>
            <p:nvPr/>
          </p:nvGrpSpPr>
          <p:grpSpPr>
            <a:xfrm>
              <a:off x="1713240" y="4926960"/>
              <a:ext cx="943200" cy="694080"/>
              <a:chOff x="1713240" y="4926960"/>
              <a:chExt cx="943200" cy="694080"/>
            </a:xfrm>
          </p:grpSpPr>
          <p:sp>
            <p:nvSpPr>
              <p:cNvPr id="205" name="CustomShape 27"/>
              <p:cNvSpPr/>
              <p:nvPr/>
            </p:nvSpPr>
            <p:spPr>
              <a:xfrm>
                <a:off x="1713240" y="492912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28"/>
              <p:cNvSpPr/>
              <p:nvPr/>
            </p:nvSpPr>
            <p:spPr>
              <a:xfrm>
                <a:off x="2376000" y="492696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7" name="CustomShape 29"/>
            <p:cNvSpPr/>
            <p:nvPr/>
          </p:nvSpPr>
          <p:spPr>
            <a:xfrm>
              <a:off x="2763720" y="5120460"/>
              <a:ext cx="446760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4785"/>
                  </a:solidFill>
                  <a:latin typeface="Arial"/>
                  <a:ea typeface="DejaVu Sans"/>
                </a:rPr>
                <a:t>Using pip to install python packages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08" name="CustomShape 30"/>
            <p:cNvSpPr/>
            <p:nvPr/>
          </p:nvSpPr>
          <p:spPr>
            <a:xfrm>
              <a:off x="1902240" y="493812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4</a:t>
              </a:r>
              <a:endParaRPr lang="en-US" sz="4000" b="0" strike="noStrike" spc="-1">
                <a:latin typeface="Arial"/>
              </a:endParaRPr>
            </a:p>
          </p:txBody>
        </p:sp>
      </p:grpSp>
      <p:pic>
        <p:nvPicPr>
          <p:cNvPr id="209" name="Picture 208"/>
          <p:cNvPicPr/>
          <p:nvPr/>
        </p:nvPicPr>
        <p:blipFill>
          <a:blip r:embed="rId2"/>
          <a:stretch/>
        </p:blipFill>
        <p:spPr>
          <a:xfrm>
            <a:off x="1768680" y="475560"/>
            <a:ext cx="5088960" cy="171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45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17C6CED-F3CB-42C2-BFC3-9C4A1B198EF5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457200" y="660600"/>
            <a:ext cx="715644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strike="noStrike" spc="-1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Creating a Virtual Environment</a:t>
            </a:r>
          </a:p>
        </p:txBody>
      </p:sp>
      <p:sp>
        <p:nvSpPr>
          <p:cNvPr id="251" name="CustomShape 4"/>
          <p:cNvSpPr/>
          <p:nvPr/>
        </p:nvSpPr>
        <p:spPr>
          <a:xfrm>
            <a:off x="532080" y="1284840"/>
            <a:ext cx="7886160" cy="45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98000"/>
          </a:bodyPr>
          <a:lstStyle/>
          <a:p>
            <a:pPr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48758-BDB5-364F-9A25-635F4A2FCD3A}"/>
              </a:ext>
            </a:extLst>
          </p:cNvPr>
          <p:cNvSpPr txBox="1"/>
          <p:nvPr/>
        </p:nvSpPr>
        <p:spPr>
          <a:xfrm>
            <a:off x="457200" y="3429000"/>
            <a:ext cx="841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Then in the terminal type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command tells python to create a virtual environment in the current folder you are in.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EC6CB8-0543-26E2-5FA0-8AA8F515A440}"/>
              </a:ext>
            </a:extLst>
          </p:cNvPr>
          <p:cNvSpPr txBox="1"/>
          <p:nvPr/>
        </p:nvSpPr>
        <p:spPr>
          <a:xfrm>
            <a:off x="457200" y="1382563"/>
            <a:ext cx="321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urier New" panose="02070309020205020404" pitchFamily="49" charset="0"/>
              </a:rPr>
              <a:t>Open Visual Studio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678F5-0B80-99D7-053A-0F34CC10A33D}"/>
              </a:ext>
            </a:extLst>
          </p:cNvPr>
          <p:cNvSpPr txBox="1"/>
          <p:nvPr/>
        </p:nvSpPr>
        <p:spPr>
          <a:xfrm>
            <a:off x="457200" y="2291233"/>
            <a:ext cx="841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Press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 + Shift + ` 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it will the terminal in the vs code where you can write codes.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is called “back tick”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81DB4-9498-FECA-1D48-2378018A1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20" y="1256488"/>
            <a:ext cx="652260" cy="6522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ED3D0E-FA72-3D63-5354-D1ADD5175994}"/>
                  </a:ext>
                </a:extLst>
              </p14:cNvPr>
              <p14:cNvContentPartPr/>
              <p14:nvPr/>
            </p14:nvContentPartPr>
            <p14:xfrm>
              <a:off x="1720800" y="806400"/>
              <a:ext cx="5150160" cy="3054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ED3D0E-FA72-3D63-5354-D1ADD51759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1440" y="797040"/>
                <a:ext cx="5168880" cy="307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2F1D21A-DD68-43BB-9C51-6E3061520F1B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  <p:grpSp>
        <p:nvGrpSpPr>
          <p:cNvPr id="181" name="Group 3"/>
          <p:cNvGrpSpPr/>
          <p:nvPr/>
        </p:nvGrpSpPr>
        <p:grpSpPr>
          <a:xfrm>
            <a:off x="1713960" y="2277000"/>
            <a:ext cx="5696280" cy="723240"/>
            <a:chOff x="1721880" y="2277000"/>
            <a:chExt cx="5696280" cy="723240"/>
          </a:xfrm>
        </p:grpSpPr>
        <p:sp>
          <p:nvSpPr>
            <p:cNvPr id="182" name="CustomShape 4"/>
            <p:cNvSpPr/>
            <p:nvPr/>
          </p:nvSpPr>
          <p:spPr>
            <a:xfrm>
              <a:off x="1721880" y="230724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3" name="Group 5"/>
            <p:cNvGrpSpPr/>
            <p:nvPr/>
          </p:nvGrpSpPr>
          <p:grpSpPr>
            <a:xfrm>
              <a:off x="1729800" y="2305080"/>
              <a:ext cx="943200" cy="695160"/>
              <a:chOff x="1729800" y="2305080"/>
              <a:chExt cx="943200" cy="695160"/>
            </a:xfrm>
          </p:grpSpPr>
          <p:sp>
            <p:nvSpPr>
              <p:cNvPr id="184" name="CustomShape 6"/>
              <p:cNvSpPr/>
              <p:nvPr/>
            </p:nvSpPr>
            <p:spPr>
              <a:xfrm>
                <a:off x="1729800" y="230724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CustomShape 7"/>
              <p:cNvSpPr/>
              <p:nvPr/>
            </p:nvSpPr>
            <p:spPr>
              <a:xfrm>
                <a:off x="2392560" y="2305080"/>
                <a:ext cx="280440" cy="69300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6" name="CustomShape 8"/>
            <p:cNvSpPr/>
            <p:nvPr/>
          </p:nvSpPr>
          <p:spPr>
            <a:xfrm>
              <a:off x="1927080" y="2277000"/>
              <a:ext cx="53784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4000" b="0" strike="noStrike" spc="-1">
                <a:latin typeface="Arial"/>
              </a:endParaRPr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2798280" y="2520000"/>
              <a:ext cx="35532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2060"/>
                  </a:solidFill>
                  <a:latin typeface="Arial"/>
                  <a:ea typeface="DejaVu Sans"/>
                </a:rPr>
                <a:t>What is a virtual environment?</a:t>
              </a:r>
              <a:endParaRPr lang="en-US" sz="1400" b="0" strike="noStrike" spc="-1" dirty="0">
                <a:solidFill>
                  <a:srgbClr val="002060"/>
                </a:solidFill>
                <a:latin typeface="Arial"/>
              </a:endParaRPr>
            </a:p>
          </p:txBody>
        </p:sp>
      </p:grpSp>
      <p:grpSp>
        <p:nvGrpSpPr>
          <p:cNvPr id="188" name="Group 10"/>
          <p:cNvGrpSpPr/>
          <p:nvPr/>
        </p:nvGrpSpPr>
        <p:grpSpPr>
          <a:xfrm>
            <a:off x="1717920" y="3165120"/>
            <a:ext cx="5696280" cy="715680"/>
            <a:chOff x="1721880" y="3189240"/>
            <a:chExt cx="5696280" cy="715680"/>
          </a:xfrm>
        </p:grpSpPr>
        <p:sp>
          <p:nvSpPr>
            <p:cNvPr id="189" name="CustomShape 11"/>
            <p:cNvSpPr/>
            <p:nvPr/>
          </p:nvSpPr>
          <p:spPr>
            <a:xfrm>
              <a:off x="1721880" y="319140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0" name="Group 12"/>
            <p:cNvGrpSpPr/>
            <p:nvPr/>
          </p:nvGrpSpPr>
          <p:grpSpPr>
            <a:xfrm>
              <a:off x="1729800" y="3189240"/>
              <a:ext cx="943200" cy="695520"/>
              <a:chOff x="1729800" y="3189240"/>
              <a:chExt cx="943200" cy="695520"/>
            </a:xfrm>
          </p:grpSpPr>
          <p:sp>
            <p:nvSpPr>
              <p:cNvPr id="191" name="CustomShape 13"/>
              <p:cNvSpPr/>
              <p:nvPr/>
            </p:nvSpPr>
            <p:spPr>
              <a:xfrm>
                <a:off x="1729800" y="319140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CustomShape 14"/>
              <p:cNvSpPr/>
              <p:nvPr/>
            </p:nvSpPr>
            <p:spPr>
              <a:xfrm>
                <a:off x="2392560" y="3189240"/>
                <a:ext cx="280440" cy="6955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3" name="CustomShape 15"/>
            <p:cNvSpPr/>
            <p:nvPr/>
          </p:nvSpPr>
          <p:spPr>
            <a:xfrm>
              <a:off x="2798280" y="3385440"/>
              <a:ext cx="35532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r>
                <a:rPr lang="en-US" sz="1400" b="0" strike="noStrike" spc="-1" dirty="0">
                  <a:solidFill>
                    <a:srgbClr val="004785"/>
                  </a:solidFill>
                  <a:latin typeface="Arial"/>
                  <a:ea typeface="DejaVu Sans"/>
                </a:rPr>
                <a:t>Creating a virtual environment </a:t>
              </a:r>
              <a:r>
                <a:rPr lang="en-US" sz="1400" spc="-1" dirty="0">
                  <a:solidFill>
                    <a:srgbClr val="004785"/>
                  </a:solidFill>
                  <a:latin typeface="Arial"/>
                  <a:ea typeface="DejaVu Sans"/>
                </a:rPr>
                <a:t>in VS Code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94" name="CustomShape 16"/>
            <p:cNvSpPr/>
            <p:nvPr/>
          </p:nvSpPr>
          <p:spPr>
            <a:xfrm>
              <a:off x="1914120" y="3205440"/>
              <a:ext cx="484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2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195" name="Group 17"/>
          <p:cNvGrpSpPr/>
          <p:nvPr/>
        </p:nvGrpSpPr>
        <p:grpSpPr>
          <a:xfrm>
            <a:off x="1721880" y="4045680"/>
            <a:ext cx="5696280" cy="713520"/>
            <a:chOff x="1721880" y="4044960"/>
            <a:chExt cx="5696280" cy="713520"/>
          </a:xfrm>
        </p:grpSpPr>
        <p:sp>
          <p:nvSpPr>
            <p:cNvPr id="196" name="CustomShape 18"/>
            <p:cNvSpPr/>
            <p:nvPr/>
          </p:nvSpPr>
          <p:spPr>
            <a:xfrm>
              <a:off x="1721880" y="404496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7" name="Group 19"/>
            <p:cNvGrpSpPr/>
            <p:nvPr/>
          </p:nvGrpSpPr>
          <p:grpSpPr>
            <a:xfrm>
              <a:off x="1725120" y="4047840"/>
              <a:ext cx="943200" cy="694080"/>
              <a:chOff x="1725120" y="4047840"/>
              <a:chExt cx="943200" cy="694080"/>
            </a:xfrm>
          </p:grpSpPr>
          <p:sp>
            <p:nvSpPr>
              <p:cNvPr id="198" name="CustomShape 20"/>
              <p:cNvSpPr/>
              <p:nvPr/>
            </p:nvSpPr>
            <p:spPr>
              <a:xfrm>
                <a:off x="1725120" y="405000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CustomShape 21"/>
              <p:cNvSpPr/>
              <p:nvPr/>
            </p:nvSpPr>
            <p:spPr>
              <a:xfrm>
                <a:off x="2387880" y="404784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0" name="CustomShape 22"/>
            <p:cNvSpPr/>
            <p:nvPr/>
          </p:nvSpPr>
          <p:spPr>
            <a:xfrm>
              <a:off x="2763720" y="4241340"/>
              <a:ext cx="44676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DejaVu Sans"/>
                </a:rPr>
                <a:t>Activating &amp; deactivating your virtual environment</a:t>
              </a:r>
              <a:endParaRPr lang="en-US" sz="1400" b="0" strike="noStrike" spc="-1" dirty="0">
                <a:solidFill>
                  <a:schemeClr val="accent2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201" name="CustomShape 23"/>
            <p:cNvSpPr/>
            <p:nvPr/>
          </p:nvSpPr>
          <p:spPr>
            <a:xfrm>
              <a:off x="1914120" y="405900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3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202" name="Group 24"/>
          <p:cNvGrpSpPr/>
          <p:nvPr/>
        </p:nvGrpSpPr>
        <p:grpSpPr>
          <a:xfrm>
            <a:off x="1710000" y="4924080"/>
            <a:ext cx="5696280" cy="713520"/>
            <a:chOff x="1710000" y="4924080"/>
            <a:chExt cx="5696280" cy="713520"/>
          </a:xfrm>
        </p:grpSpPr>
        <p:sp>
          <p:nvSpPr>
            <p:cNvPr id="203" name="CustomShape 25"/>
            <p:cNvSpPr/>
            <p:nvPr/>
          </p:nvSpPr>
          <p:spPr>
            <a:xfrm>
              <a:off x="1710000" y="492408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4" name="Group 26"/>
            <p:cNvGrpSpPr/>
            <p:nvPr/>
          </p:nvGrpSpPr>
          <p:grpSpPr>
            <a:xfrm>
              <a:off x="1713240" y="4926960"/>
              <a:ext cx="943200" cy="694080"/>
              <a:chOff x="1713240" y="4926960"/>
              <a:chExt cx="943200" cy="694080"/>
            </a:xfrm>
          </p:grpSpPr>
          <p:sp>
            <p:nvSpPr>
              <p:cNvPr id="205" name="CustomShape 27"/>
              <p:cNvSpPr/>
              <p:nvPr/>
            </p:nvSpPr>
            <p:spPr>
              <a:xfrm>
                <a:off x="1713240" y="492912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28"/>
              <p:cNvSpPr/>
              <p:nvPr/>
            </p:nvSpPr>
            <p:spPr>
              <a:xfrm>
                <a:off x="2376000" y="492696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7" name="CustomShape 29"/>
            <p:cNvSpPr/>
            <p:nvPr/>
          </p:nvSpPr>
          <p:spPr>
            <a:xfrm>
              <a:off x="2763720" y="5120460"/>
              <a:ext cx="446760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4785"/>
                  </a:solidFill>
                  <a:latin typeface="Arial"/>
                  <a:ea typeface="DejaVu Sans"/>
                </a:rPr>
                <a:t>Using pip to install python packages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08" name="CustomShape 30"/>
            <p:cNvSpPr/>
            <p:nvPr/>
          </p:nvSpPr>
          <p:spPr>
            <a:xfrm>
              <a:off x="1902240" y="493812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4</a:t>
              </a:r>
              <a:endParaRPr lang="en-US" sz="4000" b="0" strike="noStrike" spc="-1">
                <a:latin typeface="Arial"/>
              </a:endParaRPr>
            </a:p>
          </p:txBody>
        </p:sp>
      </p:grpSp>
      <p:pic>
        <p:nvPicPr>
          <p:cNvPr id="209" name="Picture 208"/>
          <p:cNvPicPr/>
          <p:nvPr/>
        </p:nvPicPr>
        <p:blipFill>
          <a:blip r:embed="rId2"/>
          <a:stretch/>
        </p:blipFill>
        <p:spPr>
          <a:xfrm>
            <a:off x="1768680" y="475560"/>
            <a:ext cx="5088960" cy="171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0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17C6CED-F3CB-42C2-BFC3-9C4A1B198EF5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457200" y="660600"/>
            <a:ext cx="715644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0" strike="noStrike" spc="-1" dirty="0">
                <a:solidFill>
                  <a:srgbClr val="C00000"/>
                </a:solidFill>
                <a:latin typeface="Arial"/>
              </a:rPr>
              <a:t>Activate &amp; Deactivate Virtual Environment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532080" y="1284840"/>
            <a:ext cx="7886160" cy="45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98000"/>
          </a:bodyPr>
          <a:lstStyle/>
          <a:p>
            <a:pPr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799"/>
              </a:spcBef>
              <a:spcAft>
                <a:spcPts val="2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48758-BDB5-364F-9A25-635F4A2FCD3A}"/>
              </a:ext>
            </a:extLst>
          </p:cNvPr>
          <p:cNvSpPr txBox="1"/>
          <p:nvPr/>
        </p:nvSpPr>
        <p:spPr>
          <a:xfrm>
            <a:off x="457200" y="4067865"/>
            <a:ext cx="8418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To exit the virtual environment, simply enter 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command. You should no longer see the environment name at the prompt.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A4771-BC7F-5C43-8302-29E655DE52D3}"/>
              </a:ext>
            </a:extLst>
          </p:cNvPr>
          <p:cNvSpPr txBox="1"/>
          <p:nvPr/>
        </p:nvSpPr>
        <p:spPr>
          <a:xfrm>
            <a:off x="457200" y="2273310"/>
            <a:ext cx="841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When the environment is successfully activated you will see its name at the command prompt, as seen above.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0F2F2-5271-3785-1ADA-A0BCFD7CC14B}"/>
              </a:ext>
            </a:extLst>
          </p:cNvPr>
          <p:cNvSpPr txBox="1"/>
          <p:nvPr/>
        </p:nvSpPr>
        <p:spPr>
          <a:xfrm>
            <a:off x="457200" y="1339182"/>
            <a:ext cx="7715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To activate the 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virtual environment</a:t>
            </a:r>
            <a:r>
              <a:rPr lang="en-IN" sz="20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type this command in terminal </a:t>
            </a: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/Scripts/Activate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F80BF-2C11-C942-8AC3-BEB562C4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80" y="3205373"/>
            <a:ext cx="4630470" cy="605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30A0C7-AE09-9C97-3785-8629F4E8B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0" y="5241331"/>
            <a:ext cx="4630470" cy="4001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158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2"/>
          <p:cNvSpPr/>
          <p:nvPr/>
        </p:nvSpPr>
        <p:spPr>
          <a:xfrm>
            <a:off x="6943680" y="61383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4E3DFCC-4AC2-4C76-B0D6-458572041BBC}" type="slidenum">
              <a:rPr lang="en-US" sz="1000" b="1" strike="noStrike" spc="-1">
                <a:solidFill>
                  <a:srgbClr val="8E8E93"/>
                </a:solidFill>
                <a:latin typeface="Arial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  <p:grpSp>
        <p:nvGrpSpPr>
          <p:cNvPr id="219" name="Group 3"/>
          <p:cNvGrpSpPr/>
          <p:nvPr/>
        </p:nvGrpSpPr>
        <p:grpSpPr>
          <a:xfrm>
            <a:off x="1721880" y="2277000"/>
            <a:ext cx="5696280" cy="723240"/>
            <a:chOff x="1721880" y="2277000"/>
            <a:chExt cx="5696280" cy="723240"/>
          </a:xfrm>
        </p:grpSpPr>
        <p:sp>
          <p:nvSpPr>
            <p:cNvPr id="220" name="CustomShape 4"/>
            <p:cNvSpPr/>
            <p:nvPr/>
          </p:nvSpPr>
          <p:spPr>
            <a:xfrm>
              <a:off x="1721880" y="230724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21" name="Group 5"/>
            <p:cNvGrpSpPr/>
            <p:nvPr/>
          </p:nvGrpSpPr>
          <p:grpSpPr>
            <a:xfrm>
              <a:off x="1729800" y="2305080"/>
              <a:ext cx="943200" cy="695160"/>
              <a:chOff x="1729800" y="2305080"/>
              <a:chExt cx="943200" cy="695160"/>
            </a:xfrm>
          </p:grpSpPr>
          <p:sp>
            <p:nvSpPr>
              <p:cNvPr id="222" name="CustomShape 6"/>
              <p:cNvSpPr/>
              <p:nvPr/>
            </p:nvSpPr>
            <p:spPr>
              <a:xfrm>
                <a:off x="1729800" y="230724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CustomShape 7"/>
              <p:cNvSpPr/>
              <p:nvPr/>
            </p:nvSpPr>
            <p:spPr>
              <a:xfrm>
                <a:off x="2392560" y="2305080"/>
                <a:ext cx="280440" cy="69300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4" name="CustomShape 8"/>
            <p:cNvSpPr/>
            <p:nvPr/>
          </p:nvSpPr>
          <p:spPr>
            <a:xfrm>
              <a:off x="1927080" y="2277000"/>
              <a:ext cx="53784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4000" b="0" strike="noStrike" spc="-1">
                <a:latin typeface="Arial"/>
              </a:endParaRPr>
            </a:p>
          </p:txBody>
        </p:sp>
        <p:sp>
          <p:nvSpPr>
            <p:cNvPr id="225" name="CustomShape 9"/>
            <p:cNvSpPr/>
            <p:nvPr/>
          </p:nvSpPr>
          <p:spPr>
            <a:xfrm>
              <a:off x="2798280" y="2503800"/>
              <a:ext cx="355320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4785"/>
                  </a:solidFill>
                  <a:latin typeface="Arial"/>
                  <a:ea typeface="DejaVu Sans"/>
                </a:rPr>
                <a:t>What is a virtual environment?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grpSp>
        <p:nvGrpSpPr>
          <p:cNvPr id="226" name="Group 10"/>
          <p:cNvGrpSpPr/>
          <p:nvPr/>
        </p:nvGrpSpPr>
        <p:grpSpPr>
          <a:xfrm>
            <a:off x="1721880" y="3189240"/>
            <a:ext cx="5696280" cy="715680"/>
            <a:chOff x="1721880" y="3189240"/>
            <a:chExt cx="5696280" cy="715680"/>
          </a:xfrm>
        </p:grpSpPr>
        <p:sp>
          <p:nvSpPr>
            <p:cNvPr id="227" name="CustomShape 11"/>
            <p:cNvSpPr/>
            <p:nvPr/>
          </p:nvSpPr>
          <p:spPr>
            <a:xfrm>
              <a:off x="1721880" y="3191400"/>
              <a:ext cx="5696280" cy="69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28" name="Group 12"/>
            <p:cNvGrpSpPr/>
            <p:nvPr/>
          </p:nvGrpSpPr>
          <p:grpSpPr>
            <a:xfrm>
              <a:off x="1729800" y="3189240"/>
              <a:ext cx="943200" cy="695520"/>
              <a:chOff x="1729800" y="3189240"/>
              <a:chExt cx="943200" cy="695520"/>
            </a:xfrm>
          </p:grpSpPr>
          <p:sp>
            <p:nvSpPr>
              <p:cNvPr id="229" name="CustomShape 13"/>
              <p:cNvSpPr/>
              <p:nvPr/>
            </p:nvSpPr>
            <p:spPr>
              <a:xfrm>
                <a:off x="1729800" y="3191400"/>
                <a:ext cx="661320" cy="69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CustomShape 14"/>
              <p:cNvSpPr/>
              <p:nvPr/>
            </p:nvSpPr>
            <p:spPr>
              <a:xfrm>
                <a:off x="2392560" y="3189240"/>
                <a:ext cx="280440" cy="6955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31" name="CustomShape 15"/>
            <p:cNvSpPr/>
            <p:nvPr/>
          </p:nvSpPr>
          <p:spPr>
            <a:xfrm>
              <a:off x="2798280" y="3387600"/>
              <a:ext cx="35532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r>
                <a:rPr lang="en-US" sz="1400" b="0" strike="noStrike" spc="-1" dirty="0">
                  <a:solidFill>
                    <a:srgbClr val="004785"/>
                  </a:solidFill>
                  <a:latin typeface="Arial"/>
                  <a:ea typeface="DejaVu Sans"/>
                </a:rPr>
                <a:t>Creating a virtual environment </a:t>
              </a:r>
              <a:r>
                <a:rPr lang="en-US" sz="1400" spc="-1" dirty="0">
                  <a:solidFill>
                    <a:srgbClr val="004785"/>
                  </a:solidFill>
                  <a:latin typeface="Arial"/>
                  <a:ea typeface="DejaVu Sans"/>
                </a:rPr>
                <a:t>in VS Code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32" name="CustomShape 16"/>
            <p:cNvSpPr/>
            <p:nvPr/>
          </p:nvSpPr>
          <p:spPr>
            <a:xfrm>
              <a:off x="1914120" y="3205440"/>
              <a:ext cx="484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2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233" name="Group 17"/>
          <p:cNvGrpSpPr/>
          <p:nvPr/>
        </p:nvGrpSpPr>
        <p:grpSpPr>
          <a:xfrm>
            <a:off x="1721880" y="4044960"/>
            <a:ext cx="5696280" cy="713520"/>
            <a:chOff x="1721880" y="4044960"/>
            <a:chExt cx="5696280" cy="713520"/>
          </a:xfrm>
        </p:grpSpPr>
        <p:sp>
          <p:nvSpPr>
            <p:cNvPr id="234" name="CustomShape 18"/>
            <p:cNvSpPr/>
            <p:nvPr/>
          </p:nvSpPr>
          <p:spPr>
            <a:xfrm>
              <a:off x="1721880" y="404496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35" name="Group 19"/>
            <p:cNvGrpSpPr/>
            <p:nvPr/>
          </p:nvGrpSpPr>
          <p:grpSpPr>
            <a:xfrm>
              <a:off x="1725120" y="4047840"/>
              <a:ext cx="943200" cy="694080"/>
              <a:chOff x="1725120" y="4047840"/>
              <a:chExt cx="943200" cy="694080"/>
            </a:xfrm>
          </p:grpSpPr>
          <p:sp>
            <p:nvSpPr>
              <p:cNvPr id="236" name="CustomShape 20"/>
              <p:cNvSpPr/>
              <p:nvPr/>
            </p:nvSpPr>
            <p:spPr>
              <a:xfrm>
                <a:off x="1725120" y="405000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CustomShape 21"/>
              <p:cNvSpPr/>
              <p:nvPr/>
            </p:nvSpPr>
            <p:spPr>
              <a:xfrm>
                <a:off x="2387880" y="404784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38" name="CustomShape 22"/>
            <p:cNvSpPr/>
            <p:nvPr/>
          </p:nvSpPr>
          <p:spPr>
            <a:xfrm>
              <a:off x="2775600" y="4092480"/>
              <a:ext cx="44676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chemeClr val="accent3">
                      <a:lumMod val="75000"/>
                    </a:schemeClr>
                  </a:solidFill>
                  <a:latin typeface="Arial"/>
                  <a:ea typeface="DejaVu Sans"/>
                </a:rPr>
                <a:t>Activating &amp; deactivating your virtual environment</a:t>
              </a:r>
              <a:endParaRPr lang="en-US" sz="1400" b="0" strike="noStrike" spc="-1" dirty="0">
                <a:solidFill>
                  <a:schemeClr val="accent3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239" name="CustomShape 23"/>
            <p:cNvSpPr/>
            <p:nvPr/>
          </p:nvSpPr>
          <p:spPr>
            <a:xfrm>
              <a:off x="1914120" y="405900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3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240" name="Group 24"/>
          <p:cNvGrpSpPr/>
          <p:nvPr/>
        </p:nvGrpSpPr>
        <p:grpSpPr>
          <a:xfrm>
            <a:off x="1710000" y="4924080"/>
            <a:ext cx="5696280" cy="713520"/>
            <a:chOff x="1710000" y="4924080"/>
            <a:chExt cx="5696280" cy="713520"/>
          </a:xfrm>
        </p:grpSpPr>
        <p:sp>
          <p:nvSpPr>
            <p:cNvPr id="241" name="CustomShape 25"/>
            <p:cNvSpPr/>
            <p:nvPr/>
          </p:nvSpPr>
          <p:spPr>
            <a:xfrm>
              <a:off x="1710000" y="4924080"/>
              <a:ext cx="5696280" cy="695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42" name="Group 26"/>
            <p:cNvGrpSpPr/>
            <p:nvPr/>
          </p:nvGrpSpPr>
          <p:grpSpPr>
            <a:xfrm>
              <a:off x="1713240" y="4926960"/>
              <a:ext cx="943200" cy="694080"/>
              <a:chOff x="1713240" y="4926960"/>
              <a:chExt cx="943200" cy="694080"/>
            </a:xfrm>
          </p:grpSpPr>
          <p:sp>
            <p:nvSpPr>
              <p:cNvPr id="243" name="CustomShape 27"/>
              <p:cNvSpPr/>
              <p:nvPr/>
            </p:nvSpPr>
            <p:spPr>
              <a:xfrm>
                <a:off x="1713240" y="4929120"/>
                <a:ext cx="661320" cy="691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CustomShape 28"/>
              <p:cNvSpPr/>
              <p:nvPr/>
            </p:nvSpPr>
            <p:spPr>
              <a:xfrm>
                <a:off x="2376000" y="4926960"/>
                <a:ext cx="280440" cy="6919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5" name="CustomShape 29"/>
            <p:cNvSpPr/>
            <p:nvPr/>
          </p:nvSpPr>
          <p:spPr>
            <a:xfrm>
              <a:off x="2763720" y="4971600"/>
              <a:ext cx="4467600" cy="3063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DejaVu Sans"/>
                </a:rPr>
                <a:t>Using pip to install python packages</a:t>
              </a:r>
              <a:endParaRPr lang="en-US" sz="1400" b="0" strike="noStrike" spc="-1" dirty="0">
                <a:solidFill>
                  <a:schemeClr val="accent2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246" name="CustomShape 30"/>
            <p:cNvSpPr/>
            <p:nvPr/>
          </p:nvSpPr>
          <p:spPr>
            <a:xfrm>
              <a:off x="1902240" y="4938120"/>
              <a:ext cx="475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4000" b="1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4</a:t>
              </a:r>
              <a:endParaRPr lang="en-US" sz="4000" b="0" strike="noStrike" spc="-1">
                <a:latin typeface="Arial"/>
              </a:endParaRPr>
            </a:p>
          </p:txBody>
        </p:sp>
      </p:grpSp>
      <p:pic>
        <p:nvPicPr>
          <p:cNvPr id="247" name="Picture 246"/>
          <p:cNvPicPr/>
          <p:nvPr/>
        </p:nvPicPr>
        <p:blipFill>
          <a:blip r:embed="rId2"/>
          <a:stretch/>
        </p:blipFill>
        <p:spPr>
          <a:xfrm>
            <a:off x="1768680" y="475560"/>
            <a:ext cx="5088960" cy="171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52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785"/>
      </a:dk2>
      <a:lt2>
        <a:srgbClr val="EEEDEA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6AAFC"/>
      </a:hlink>
      <a:folHlink>
        <a:srgbClr val="06AA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785"/>
      </a:dk2>
      <a:lt2>
        <a:srgbClr val="EEEDEA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6AAFC"/>
      </a:hlink>
      <a:folHlink>
        <a:srgbClr val="06AA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785"/>
      </a:dk2>
      <a:lt2>
        <a:srgbClr val="EEEDEA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6AAFC"/>
      </a:hlink>
      <a:folHlink>
        <a:srgbClr val="06AA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785"/>
      </a:dk2>
      <a:lt2>
        <a:srgbClr val="EEEDEA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6AAFC"/>
      </a:hlink>
      <a:folHlink>
        <a:srgbClr val="06AA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785"/>
      </a:dk2>
      <a:lt2>
        <a:srgbClr val="EEEDEA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6AAFC"/>
      </a:hlink>
      <a:folHlink>
        <a:srgbClr val="06AAF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knowledge_master1-3_theme</Template>
  <TotalTime>33411</TotalTime>
  <Words>507</Words>
  <Application>Microsoft Office PowerPoint</Application>
  <PresentationFormat>On-screen Show (4:3)</PresentationFormat>
  <Paragraphs>133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Wharton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tranac</dc:creator>
  <dc:description/>
  <cp:lastModifiedBy>Manojkumar Patil</cp:lastModifiedBy>
  <cp:revision>974</cp:revision>
  <cp:lastPrinted>2012-04-12T19:17:32Z</cp:lastPrinted>
  <dcterms:created xsi:type="dcterms:W3CDTF">2012-04-03T15:29:58Z</dcterms:created>
  <dcterms:modified xsi:type="dcterms:W3CDTF">2024-07-09T13:08:35Z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The Wharton School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