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sldIdLst>
    <p:sldId id="256" r:id="rId2"/>
    <p:sldId id="257" r:id="rId3"/>
    <p:sldId id="258" r:id="rId4"/>
    <p:sldId id="267" r:id="rId5"/>
    <p:sldId id="259" r:id="rId6"/>
    <p:sldId id="269" r:id="rId7"/>
    <p:sldId id="261" r:id="rId8"/>
    <p:sldId id="262" r:id="rId9"/>
    <p:sldId id="265" r:id="rId10"/>
    <p:sldId id="260" r:id="rId11"/>
    <p:sldId id="266" r:id="rId12"/>
    <p:sldId id="268" r:id="rId13"/>
    <p:sldId id="272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0817-A112-4847-8014-A94B7D2A4EA3}" type="datetime1">
              <a:rPr lang="en-US" smtClean="0"/>
              <a:t>8/3/2019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610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8/3/2019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63294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8/3/2019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1234446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8/3/2019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03474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8/3/2019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0537870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8/3/2019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17699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8/3/2019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0564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8/3/2019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006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8/3/2019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976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646AA-F36E-4540-911D-FFFC0A0EF24A}" type="datetime1">
              <a:rPr lang="en-US" smtClean="0"/>
              <a:t>8/3/2019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389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8/3/2019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478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8/3/2019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496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8/3/2019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76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8/3/2019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114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D12A6-918A-48BD-8CB9-CA713993B0EA}" type="datetime1">
              <a:rPr lang="en-US" smtClean="0"/>
              <a:t>8/3/2019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773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8CE86-875F-4587-BCF6-FA054AFC0D53}" type="datetime1">
              <a:rPr lang="en-US" smtClean="0"/>
              <a:pPr/>
              <a:t>8/3/2019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273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8/3/2019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328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/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gi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profile/federal.trade.commission#!/vizhome/IdentityTheftReports/TheftTypesOverTime" TargetMode="External"/><Relationship Id="rId2" Type="http://schemas.openxmlformats.org/officeDocument/2006/relationships/hyperlink" Target="https://ucr.fbi.gov/nibrs/2011/data-tables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public.tableau.com/profile/federal.trade.commission#!/vizhome/TheBigViewAllSentinelReports/TopReports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3">
            <a:extLst>
              <a:ext uri="{FF2B5EF4-FFF2-40B4-BE49-F238E27FC236}">
                <a16:creationId xmlns:a16="http://schemas.microsoft.com/office/drawing/2014/main" id="{68B0FF18-FC65-44D9-A965-AB1C571C365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90000"/>
          </a:blip>
          <a:srcRect t="7174" b="8239"/>
          <a:stretch/>
        </p:blipFill>
        <p:spPr>
          <a:xfrm>
            <a:off x="1" y="10"/>
            <a:ext cx="12191999" cy="68579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859E0DE-D211-461A-B337-721E67C1EC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/>
              <a:t>The Technology that Changed the World: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5AB72E-B13F-40E8-A979-59B39CB634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9172" y="4060908"/>
            <a:ext cx="8936846" cy="457201"/>
          </a:xfrm>
        </p:spPr>
        <p:txBody>
          <a:bodyPr>
            <a:noAutofit/>
          </a:bodyPr>
          <a:lstStyle/>
          <a:p>
            <a:pPr algn="ctr"/>
            <a:r>
              <a:rPr lang="en-US" sz="2000" dirty="0"/>
              <a:t>How Technology Impacts People in the United States, Both Negatively and Positively</a:t>
            </a:r>
          </a:p>
          <a:p>
            <a:pPr algn="ctr"/>
            <a:endParaRPr lang="en-US" sz="1600" dirty="0"/>
          </a:p>
          <a:p>
            <a:pPr algn="ctr"/>
            <a:endParaRPr lang="en-US" sz="1600" dirty="0"/>
          </a:p>
          <a:p>
            <a:pPr algn="ctr"/>
            <a:r>
              <a:rPr lang="en-US" sz="1600" dirty="0"/>
              <a:t>Group Members: </a:t>
            </a:r>
          </a:p>
          <a:p>
            <a:pPr algn="ctr"/>
            <a:r>
              <a:rPr lang="en-US" sz="1600" dirty="0"/>
              <a:t>Matthew Bartley, Justin Butler, Chloe Collins, Patrick Glover, Timisha Martin, Sonal Panchal, George Pasley, Anna Phimmasone, Mohammad Sami, Jason Tan </a:t>
            </a:r>
          </a:p>
          <a:p>
            <a:pPr algn="ctr"/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068976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964E3-BB36-4C01-A402-837852D2B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Technology’s impact on young people: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77AAFB7-D736-43B8-B284-11D01F691B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21" y="1438768"/>
            <a:ext cx="8596312" cy="3488833"/>
          </a:xfrm>
        </p:spPr>
      </p:pic>
    </p:spTree>
    <p:extLst>
      <p:ext uri="{BB962C8B-B14F-4D97-AF65-F5344CB8AC3E}">
        <p14:creationId xmlns:p14="http://schemas.microsoft.com/office/powerpoint/2010/main" val="3497374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4D813-C686-42FC-972D-1830BB3D8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/>
              <a:t>Technology’s impact on sports participation:</a:t>
            </a:r>
          </a:p>
        </p:txBody>
      </p:sp>
      <p:pic>
        <p:nvPicPr>
          <p:cNvPr id="4" name="Picture 3" descr="A picture containing map, text&#10;&#10;Description automatically generated">
            <a:extLst>
              <a:ext uri="{FF2B5EF4-FFF2-40B4-BE49-F238E27FC236}">
                <a16:creationId xmlns:a16="http://schemas.microsoft.com/office/drawing/2014/main" id="{71EE0FC9-E0F7-481D-9BD7-D8DDF5D24F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3084" y="2222596"/>
            <a:ext cx="2913778" cy="2508430"/>
          </a:xfrm>
          <a:prstGeom prst="rect">
            <a:avLst/>
          </a:prstGeom>
        </p:spPr>
      </p:pic>
      <p:pic>
        <p:nvPicPr>
          <p:cNvPr id="16" name="Content Placeholder 4">
            <a:extLst>
              <a:ext uri="{FF2B5EF4-FFF2-40B4-BE49-F238E27FC236}">
                <a16:creationId xmlns:a16="http://schemas.microsoft.com/office/drawing/2014/main" id="{8C95DBA0-A3E9-4B64-BF35-7C38ADB6EC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3" y="2184438"/>
            <a:ext cx="2596281" cy="383214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2B21518-251A-4281-8837-4F579F9775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3540" y="3069634"/>
            <a:ext cx="2596283" cy="1460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3022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0AA7B-DF32-CC43-848E-A742F2CA6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Internet Usage &amp; Social Media Usage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5265B34-7147-3E45-92C9-081B1B8C03D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603" y="1519086"/>
            <a:ext cx="6243660" cy="416243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B0C8E3-41FD-184B-8616-921AC1CEC9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23263" y="1940657"/>
            <a:ext cx="3781003" cy="340005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Dataset facts: Sample size is 102,400 surveys over the course of 19 years. </a:t>
            </a:r>
          </a:p>
          <a:p>
            <a:r>
              <a:rPr lang="en-US" dirty="0"/>
              <a:t>Every year, roughly 40,000 questionnaires were distributed, about 10,000 replies, and only 4-5,000 are usable. </a:t>
            </a:r>
          </a:p>
          <a:p>
            <a:r>
              <a:rPr lang="en-US" dirty="0"/>
              <a:t>Observation: Mostly usage spiked around 2010-2011, gradually increase until 2018.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08C5325D-E31E-524D-9B37-33421AD43975}"/>
              </a:ext>
            </a:extLst>
          </p:cNvPr>
          <p:cNvSpPr txBox="1">
            <a:spLocks/>
          </p:cNvSpPr>
          <p:nvPr/>
        </p:nvSpPr>
        <p:spPr>
          <a:xfrm>
            <a:off x="-100007" y="5490990"/>
            <a:ext cx="6900729" cy="3810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i="1" dirty="0"/>
              <a:t>Source: “pew research center”. Dataset is in csv format. Graphs plotted using matplotlib.</a:t>
            </a:r>
            <a:endParaRPr lang="en-US" sz="1100" i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AC2605-D195-C84D-B402-E21A35D751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138" y="5830653"/>
            <a:ext cx="2021767" cy="102734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F3CEF9E-895D-4940-B77F-052A441AB5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3796" y="150283"/>
            <a:ext cx="3259667" cy="1629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6573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91641D2-AD72-4797-90DC-E0389576F482}"/>
              </a:ext>
            </a:extLst>
          </p:cNvPr>
          <p:cNvSpPr txBox="1"/>
          <p:nvPr/>
        </p:nvSpPr>
        <p:spPr>
          <a:xfrm>
            <a:off x="386079" y="1097281"/>
            <a:ext cx="1060704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8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Crime Related Slide (Extortion, Embezzlement, Obscene Material, and Fraud Offenses:</a:t>
            </a:r>
          </a:p>
          <a:p>
            <a:endParaRPr lang="en-US" sz="2800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US" sz="28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https://ucr.fbi.gov/nibrs/2011/data-tables</a:t>
            </a:r>
            <a:endParaRPr lang="en-US" sz="2800" dirty="0"/>
          </a:p>
          <a:p>
            <a:endParaRPr lang="en-US" sz="2800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8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FTC Fraud Reports:</a:t>
            </a:r>
          </a:p>
          <a:p>
            <a:r>
              <a:rPr lang="en-US" sz="28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https://public.tableau.com/profile/federal.trade.commission#!/vizhome/IdentityTheftReports/TheftTypesOverTime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https://public.tableau.com/profile/federal.trade.commission#!/vizhome/TheBigViewAllSentinelReports/TopReports</a:t>
            </a:r>
            <a:endParaRPr lang="en-US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86DCB9-B5B5-4BB0-B494-AE524647D912}"/>
              </a:ext>
            </a:extLst>
          </p:cNvPr>
          <p:cNvSpPr txBox="1"/>
          <p:nvPr/>
        </p:nvSpPr>
        <p:spPr>
          <a:xfrm>
            <a:off x="4450079" y="541867"/>
            <a:ext cx="701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WORK CITED</a:t>
            </a:r>
          </a:p>
        </p:txBody>
      </p:sp>
    </p:spTree>
    <p:extLst>
      <p:ext uri="{BB962C8B-B14F-4D97-AF65-F5344CB8AC3E}">
        <p14:creationId xmlns:p14="http://schemas.microsoft.com/office/powerpoint/2010/main" val="929065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B3528-497A-4665-9D85-26206820D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Project Hypothesis: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A2C0A-D370-4B9C-9403-A0BD226F30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/>
              <a:t>The growth of technology in the 21</a:t>
            </a:r>
            <a:r>
              <a:rPr lang="en-US" baseline="30000" dirty="0"/>
              <a:t>st</a:t>
            </a:r>
            <a:r>
              <a:rPr lang="en-US" dirty="0"/>
              <a:t> century, including social media, cell phones and video games, has radically impacted people of all ages in the United States both positively and negatively.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How has technology impacted: </a:t>
            </a:r>
          </a:p>
          <a:p>
            <a:pPr marL="0" indent="0" algn="ctr">
              <a:buNone/>
            </a:pPr>
            <a:r>
              <a:rPr lang="en-US" dirty="0"/>
              <a:t>…the obesity rate in young people?</a:t>
            </a:r>
          </a:p>
          <a:p>
            <a:pPr marL="0" indent="0" algn="ctr">
              <a:buNone/>
            </a:pPr>
            <a:r>
              <a:rPr lang="en-US" dirty="0"/>
              <a:t>…education in American youth?</a:t>
            </a:r>
          </a:p>
          <a:p>
            <a:pPr marL="0" indent="0" algn="ctr">
              <a:buNone/>
            </a:pPr>
            <a:r>
              <a:rPr lang="en-US" dirty="0"/>
              <a:t>…the overall crime rate?</a:t>
            </a:r>
          </a:p>
          <a:p>
            <a:pPr marL="0" indent="0" algn="ctr">
              <a:buNone/>
            </a:pPr>
            <a:r>
              <a:rPr lang="en-US" dirty="0"/>
              <a:t>…the employment rate in America?</a:t>
            </a:r>
          </a:p>
          <a:p>
            <a:pPr marL="0" indent="0" algn="ctr">
              <a:buNone/>
            </a:pPr>
            <a:r>
              <a:rPr lang="en-US" dirty="0"/>
              <a:t>…outdoor activity and sports participation among young people?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017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718D4-D89F-49ED-B78C-A879AC339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Why We Asked the Questions We Asked: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E2362F-36CC-4FB4-98EA-1CB14CDAC3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/>
              <a:t>We chose to ask our questions for various reasons:</a:t>
            </a:r>
          </a:p>
          <a:p>
            <a:pPr algn="ctr">
              <a:buAutoNum type="arabicParenR"/>
            </a:pPr>
            <a:r>
              <a:rPr lang="en-US" dirty="0"/>
              <a:t>Some of us, as parents, are very interested in the impact technology has on children and teens.</a:t>
            </a:r>
          </a:p>
          <a:p>
            <a:pPr algn="ctr">
              <a:buAutoNum type="arabicParenR"/>
            </a:pPr>
            <a:r>
              <a:rPr lang="en-US" dirty="0"/>
              <a:t>  We all, as students of data analytics, are interested in technology’s impact on the employment rate.</a:t>
            </a:r>
          </a:p>
          <a:p>
            <a:pPr algn="ctr">
              <a:buAutoNum type="arabicParenR"/>
            </a:pPr>
            <a:r>
              <a:rPr lang="en-US" dirty="0"/>
              <a:t> We all, as citizens of this country and state, are interested in the impact technology has on the crime rate.</a:t>
            </a:r>
          </a:p>
          <a:p>
            <a:pPr marL="0" indent="0" algn="ctr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68115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55086-91DC-4697-BA2B-81DC44B89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7026" y="145774"/>
            <a:ext cx="3909391" cy="1113184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dirty="0"/>
              <a:t>       Difficulties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60E86D-B13F-4787-9D92-B8DA1F393D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8138" y="1762539"/>
            <a:ext cx="8481391" cy="5095461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/>
              <a:t>we wanted to find research for a specific demographic</a:t>
            </a:r>
            <a:r>
              <a:rPr lang="en-US" dirty="0"/>
              <a:t>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/>
              <a:t>Trying to find: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dirty="0"/>
              <a:t>how overall technology has an impact on teenagers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dirty="0"/>
              <a:t>information about teenagers, cyberbullying, and their use with social media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/>
              <a:t>Difficult finding datasets containing any kind of information with minors and young adults 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dirty="0"/>
              <a:t>cyberbullying 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dirty="0"/>
              <a:t>social media 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dirty="0"/>
              <a:t>accounts like Facebook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/>
              <a:t>Some of the websites that provided datasets required a subscription or we had to pay to get the information.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11171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B3D15-6AD0-4B53-8B73-5C2AF3A8C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Technology’s impact on the crime rate: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DA7542B-870E-4CE0-BE2B-27CCB5A323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-1" r="-39584" b="-39584"/>
          <a:stretch/>
        </p:blipFill>
        <p:spPr>
          <a:xfrm>
            <a:off x="121117" y="1384677"/>
            <a:ext cx="5175249" cy="388143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7C3E69E-B07D-419F-930B-2B0011575D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2718" y="1384677"/>
            <a:ext cx="3669975" cy="2752481"/>
          </a:xfrm>
          <a:prstGeom prst="rect">
            <a:avLst/>
          </a:prstGeom>
        </p:spPr>
      </p:pic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B6F6B655-617A-4AA8-9AFB-16D9D43F71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0242" y="1384676"/>
            <a:ext cx="3669975" cy="2752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668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24B7D-2F02-4ADF-A6BB-98CB8C796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385" y="91888"/>
            <a:ext cx="7566226" cy="620806"/>
          </a:xfrm>
        </p:spPr>
        <p:txBody>
          <a:bodyPr>
            <a:normAutofit fontScale="90000"/>
          </a:bodyPr>
          <a:lstStyle/>
          <a:p>
            <a:r>
              <a:rPr lang="en-US" dirty="0"/>
              <a:t>FRAUD OFFENSES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09D190E-9CEA-4B86-8311-A473088412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411" y="712694"/>
            <a:ext cx="6481835" cy="416467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EF7AF9F-FEB0-42A0-B754-54B94CD628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7318" y="3900830"/>
            <a:ext cx="3872752" cy="2904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62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1069C-877E-4760-A454-4D363B2DB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Technology’s impact employment: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B90E754-B556-4BF8-B4AF-EAC092347D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3230" y="2743604"/>
            <a:ext cx="7027420" cy="3939159"/>
          </a:xfrm>
        </p:spPr>
      </p:pic>
      <p:sp>
        <p:nvSpPr>
          <p:cNvPr id="6" name="AutoShape 2" descr="Image result for men at work sign">
            <a:extLst>
              <a:ext uri="{FF2B5EF4-FFF2-40B4-BE49-F238E27FC236}">
                <a16:creationId xmlns:a16="http://schemas.microsoft.com/office/drawing/2014/main" id="{A8191E25-0F7F-495D-B9C3-0562041BCBB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F78D4F1-0C89-4E4C-A423-00DE3A5E79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053" y="1409552"/>
            <a:ext cx="4054720" cy="2276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6494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1B542-E498-448B-B87A-54D5B8EB1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Technology’s impact on education: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D60045C-76BC-46E0-ABE3-DD0BA6671F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342887"/>
            <a:ext cx="5708339" cy="4281255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F78B5CD-B303-4B45-890A-65EE2678E1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7791" y="4128052"/>
            <a:ext cx="4151427" cy="2299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8434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F4F4B-10DC-472A-8CF2-FF2F341E2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28" y="651012"/>
            <a:ext cx="2930518" cy="1279387"/>
          </a:xfrm>
        </p:spPr>
        <p:txBody>
          <a:bodyPr anchor="ctr">
            <a:normAutofit/>
          </a:bodyPr>
          <a:lstStyle/>
          <a:p>
            <a:r>
              <a:rPr lang="en-US" dirty="0"/>
              <a:t>…Education continued</a:t>
            </a:r>
          </a:p>
        </p:txBody>
      </p:sp>
      <p:sp>
        <p:nvSpPr>
          <p:cNvPr id="27" name="Content Placeholder 13">
            <a:extLst>
              <a:ext uri="{FF2B5EF4-FFF2-40B4-BE49-F238E27FC236}">
                <a16:creationId xmlns:a16="http://schemas.microsoft.com/office/drawing/2014/main" id="{8DA37B8D-B9C3-48FF-BFAB-58CBBC2ECD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28" y="2160589"/>
            <a:ext cx="2930517" cy="3880773"/>
          </a:xfrm>
        </p:spPr>
        <p:txBody>
          <a:bodyPr>
            <a:normAutofit/>
          </a:bodyPr>
          <a:lstStyle/>
          <a:p>
            <a:r>
              <a:rPr lang="en-US" dirty="0"/>
              <a:t>Computer and internet access at home from 1984 to 2015 </a:t>
            </a:r>
          </a:p>
        </p:txBody>
      </p:sp>
      <p:pic>
        <p:nvPicPr>
          <p:cNvPr id="28" name="Content Placeholder 4">
            <a:extLst>
              <a:ext uri="{FF2B5EF4-FFF2-40B4-BE49-F238E27FC236}">
                <a16:creationId xmlns:a16="http://schemas.microsoft.com/office/drawing/2014/main" id="{19E02658-2A75-4518-A914-2A5EBD6275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4458" y="609599"/>
            <a:ext cx="4334751" cy="15074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2399478-222F-416E-A05A-084F008497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5859" y="609599"/>
            <a:ext cx="3996059" cy="1550990"/>
          </a:xfrm>
          <a:prstGeom prst="rect">
            <a:avLst/>
          </a:prstGeom>
        </p:spPr>
      </p:pic>
      <p:pic>
        <p:nvPicPr>
          <p:cNvPr id="4" name="Picture 3" descr="A map with text&#10;&#10;Description automatically generated">
            <a:extLst>
              <a:ext uri="{FF2B5EF4-FFF2-40B4-BE49-F238E27FC236}">
                <a16:creationId xmlns:a16="http://schemas.microsoft.com/office/drawing/2014/main" id="{6C4329C4-314E-4763-8B08-35465F486F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807" y="2956890"/>
            <a:ext cx="3512857" cy="35754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FC81B54-6BA7-4961-8F5A-E02EEF73599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0750" y="3437139"/>
            <a:ext cx="3803090" cy="190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25228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480</Words>
  <Application>Microsoft Office PowerPoint</Application>
  <PresentationFormat>Widescreen</PresentationFormat>
  <Paragraphs>59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Courier New</vt:lpstr>
      <vt:lpstr>Trebuchet MS</vt:lpstr>
      <vt:lpstr>Wingdings</vt:lpstr>
      <vt:lpstr>Wingdings 3</vt:lpstr>
      <vt:lpstr>Facet</vt:lpstr>
      <vt:lpstr>The Technology that Changed the World:</vt:lpstr>
      <vt:lpstr>Project Hypothesis:</vt:lpstr>
      <vt:lpstr>Why We Asked the Questions We Asked: </vt:lpstr>
      <vt:lpstr>       Difficulties</vt:lpstr>
      <vt:lpstr>Technology’s impact on the crime rate:</vt:lpstr>
      <vt:lpstr>FRAUD OFFENSES</vt:lpstr>
      <vt:lpstr>Technology’s impact employment:</vt:lpstr>
      <vt:lpstr>Technology’s impact on education:</vt:lpstr>
      <vt:lpstr>…Education continued</vt:lpstr>
      <vt:lpstr>Technology’s impact on young people:</vt:lpstr>
      <vt:lpstr>Technology’s impact on sports participation:</vt:lpstr>
      <vt:lpstr>Internet Usage &amp; Social Media Usage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Technology that Changed the World:</dc:title>
  <dc:creator>Justin Butler</dc:creator>
  <cp:lastModifiedBy>ALPESH</cp:lastModifiedBy>
  <cp:revision>12</cp:revision>
  <dcterms:created xsi:type="dcterms:W3CDTF">2019-07-31T23:35:00Z</dcterms:created>
  <dcterms:modified xsi:type="dcterms:W3CDTF">2019-08-03T16:21:18Z</dcterms:modified>
</cp:coreProperties>
</file>