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gnvWztnE3W8yY5zPJstNK1F2QM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FC156E-0EEA-45E4-8DF8-4FF13C5BA975}">
  <a:tblStyle styleId="{58FC156E-0EEA-45E4-8DF8-4FF13C5BA9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Annotate your slides here. This is where you can expand information to describe what you’ve done in greater detail for us to grade. Please keep it to a max of 100 words per slide. </a:t>
            </a:r>
            <a:endParaRPr/>
          </a:p>
          <a:p>
            <a:pPr indent="0" lvl="0" marL="0" rtl="0" algn="l">
              <a:spcBef>
                <a:spcPts val="0"/>
              </a:spcBef>
              <a:spcAft>
                <a:spcPts val="0"/>
              </a:spcAft>
              <a:buNone/>
            </a:pPr>
            <a:r>
              <a:rPr lang="en-US"/>
              <a:t>You can include 1-2 hidden slides that are in print out but not discussed in the talk, but DO NOT include more than that. This should only be used for additional results or additional methodological details. </a:t>
            </a:r>
            <a:endParaRPr/>
          </a:p>
        </p:txBody>
      </p:sp>
      <p:sp>
        <p:nvSpPr>
          <p:cNvPr id="136" name="Google Shape;13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1e2a2990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c1e2a2990c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1e2a2990c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1e2a2990c_1_2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c1cacea0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c1cacea0e4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c1e2a2990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c1e2a2990c_0_1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c1e2a2990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c1e2a2990c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1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20"/>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21"/>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2c1e2a2990c_0_66"/>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g2c1e2a2990c_0_66"/>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7" name="Google Shape;87;g2c1e2a2990c_0_66"/>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g2c1e2a2990c_1_346"/>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94" name="Google Shape;94;g2c1e2a2990c_1_346"/>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95" name="Google Shape;95;g2c1e2a2990c_1_34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g2c1e2a2990c_1_350"/>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98" name="Google Shape;98;g2c1e2a2990c_1_35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g2c1e2a2990c_1_35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1" name="Google Shape;101;g2c1e2a2990c_1_353"/>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102" name="Google Shape;102;g2c1e2a2990c_1_3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g2c1e2a2990c_1_35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5" name="Google Shape;105;g2c1e2a2990c_1_357"/>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6" name="Google Shape;106;g2c1e2a2990c_1_357"/>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7" name="Google Shape;107;g2c1e2a2990c_1_3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g2c1e2a2990c_1_36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0" name="Google Shape;110;g2c1e2a2990c_1_36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g2c1e2a2990c_1_365"/>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13" name="Google Shape;113;g2c1e2a2990c_1_365"/>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4" name="Google Shape;114;g2c1e2a2990c_1_36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 name="Shape 115"/>
        <p:cNvGrpSpPr/>
        <p:nvPr/>
      </p:nvGrpSpPr>
      <p:grpSpPr>
        <a:xfrm>
          <a:off x="0" y="0"/>
          <a:ext cx="0" cy="0"/>
          <a:chOff x="0" y="0"/>
          <a:chExt cx="0" cy="0"/>
        </a:xfrm>
      </p:grpSpPr>
      <p:sp>
        <p:nvSpPr>
          <p:cNvPr id="116" name="Google Shape;116;g2c1e2a2990c_1_369"/>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17" name="Google Shape;117;g2c1e2a2990c_1_3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g2c1e2a2990c_1_37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2c1e2a2990c_1_372"/>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121" name="Google Shape;121;g2c1e2a2990c_1_372"/>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g2c1e2a2990c_1_372"/>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123" name="Google Shape;123;g2c1e2a2990c_1_3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g2c1e2a2990c_1_378"/>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rtl="0">
              <a:lnSpc>
                <a:spcPct val="100000"/>
              </a:lnSpc>
              <a:spcBef>
                <a:spcPts val="0"/>
              </a:spcBef>
              <a:spcAft>
                <a:spcPts val="0"/>
              </a:spcAft>
              <a:buSzPts val="2400"/>
              <a:buNone/>
              <a:defRPr/>
            </a:lvl1pPr>
          </a:lstStyle>
          <a:p/>
        </p:txBody>
      </p:sp>
      <p:sp>
        <p:nvSpPr>
          <p:cNvPr id="126" name="Google Shape;126;g2c1e2a2990c_1_3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 name="Shape 127"/>
        <p:cNvGrpSpPr/>
        <p:nvPr/>
      </p:nvGrpSpPr>
      <p:grpSpPr>
        <a:xfrm>
          <a:off x="0" y="0"/>
          <a:ext cx="0" cy="0"/>
          <a:chOff x="0" y="0"/>
          <a:chExt cx="0" cy="0"/>
        </a:xfrm>
      </p:grpSpPr>
      <p:sp>
        <p:nvSpPr>
          <p:cNvPr id="128" name="Google Shape;128;g2c1e2a2990c_1_38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129" name="Google Shape;129;g2c1e2a2990c_1_381"/>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130" name="Google Shape;130;g2c1e2a2990c_1_3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g2c1e2a2990c_1_3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1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1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1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15"/>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5" name="Google Shape;45;p15"/>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9"/>
          <p:cNvSpPr/>
          <p:nvPr>
            <p:ph idx="2" type="pic"/>
          </p:nvPr>
        </p:nvSpPr>
        <p:spPr>
          <a:xfrm>
            <a:off x="5183188" y="987425"/>
            <a:ext cx="6172200" cy="4873500"/>
          </a:xfrm>
          <a:prstGeom prst="rect">
            <a:avLst/>
          </a:prstGeom>
          <a:noFill/>
          <a:ln>
            <a:noFill/>
          </a:ln>
        </p:spPr>
      </p:sp>
      <p:sp>
        <p:nvSpPr>
          <p:cNvPr id="68" name="Google Shape;68;p19"/>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image" Target="../media/image5.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88" name="Shape 88"/>
        <p:cNvGrpSpPr/>
        <p:nvPr/>
      </p:nvGrpSpPr>
      <p:grpSpPr>
        <a:xfrm>
          <a:off x="0" y="0"/>
          <a:ext cx="0" cy="0"/>
          <a:chOff x="0" y="0"/>
          <a:chExt cx="0" cy="0"/>
        </a:xfrm>
      </p:grpSpPr>
      <p:sp>
        <p:nvSpPr>
          <p:cNvPr id="89" name="Google Shape;89;g2c1e2a2990c_1_34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90" name="Google Shape;90;g2c1e2a2990c_1_34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0"/>
              </a:spcBef>
              <a:spcAft>
                <a:spcPts val="0"/>
              </a:spcAft>
              <a:buClr>
                <a:schemeClr val="dk2"/>
              </a:buClr>
              <a:buSzPts val="1900"/>
              <a:buChar char="○"/>
              <a:defRPr sz="1900">
                <a:solidFill>
                  <a:schemeClr val="dk2"/>
                </a:solidFill>
              </a:defRPr>
            </a:lvl2pPr>
            <a:lvl3pPr indent="-349250" lvl="2" marL="1371600" rtl="0">
              <a:lnSpc>
                <a:spcPct val="115000"/>
              </a:lnSpc>
              <a:spcBef>
                <a:spcPts val="0"/>
              </a:spcBef>
              <a:spcAft>
                <a:spcPts val="0"/>
              </a:spcAft>
              <a:buClr>
                <a:schemeClr val="dk2"/>
              </a:buClr>
              <a:buSzPts val="1900"/>
              <a:buChar char="■"/>
              <a:defRPr sz="1900">
                <a:solidFill>
                  <a:schemeClr val="dk2"/>
                </a:solidFill>
              </a:defRPr>
            </a:lvl3pPr>
            <a:lvl4pPr indent="-349250" lvl="3" marL="1828800" rtl="0">
              <a:lnSpc>
                <a:spcPct val="115000"/>
              </a:lnSpc>
              <a:spcBef>
                <a:spcPts val="0"/>
              </a:spcBef>
              <a:spcAft>
                <a:spcPts val="0"/>
              </a:spcAft>
              <a:buClr>
                <a:schemeClr val="dk2"/>
              </a:buClr>
              <a:buSzPts val="1900"/>
              <a:buChar char="●"/>
              <a:defRPr sz="1900">
                <a:solidFill>
                  <a:schemeClr val="dk2"/>
                </a:solidFill>
              </a:defRPr>
            </a:lvl4pPr>
            <a:lvl5pPr indent="-349250" lvl="4" marL="2286000" rtl="0">
              <a:lnSpc>
                <a:spcPct val="115000"/>
              </a:lnSpc>
              <a:spcBef>
                <a:spcPts val="0"/>
              </a:spcBef>
              <a:spcAft>
                <a:spcPts val="0"/>
              </a:spcAft>
              <a:buClr>
                <a:schemeClr val="dk2"/>
              </a:buClr>
              <a:buSzPts val="1900"/>
              <a:buChar char="○"/>
              <a:defRPr sz="1900">
                <a:solidFill>
                  <a:schemeClr val="dk2"/>
                </a:solidFill>
              </a:defRPr>
            </a:lvl5pPr>
            <a:lvl6pPr indent="-349250" lvl="5" marL="2743200" rtl="0">
              <a:lnSpc>
                <a:spcPct val="115000"/>
              </a:lnSpc>
              <a:spcBef>
                <a:spcPts val="0"/>
              </a:spcBef>
              <a:spcAft>
                <a:spcPts val="0"/>
              </a:spcAft>
              <a:buClr>
                <a:schemeClr val="dk2"/>
              </a:buClr>
              <a:buSzPts val="1900"/>
              <a:buChar char="■"/>
              <a:defRPr sz="1900">
                <a:solidFill>
                  <a:schemeClr val="dk2"/>
                </a:solidFill>
              </a:defRPr>
            </a:lvl6pPr>
            <a:lvl7pPr indent="-349250" lvl="6" marL="3200400" rtl="0">
              <a:lnSpc>
                <a:spcPct val="115000"/>
              </a:lnSpc>
              <a:spcBef>
                <a:spcPts val="0"/>
              </a:spcBef>
              <a:spcAft>
                <a:spcPts val="0"/>
              </a:spcAft>
              <a:buClr>
                <a:schemeClr val="dk2"/>
              </a:buClr>
              <a:buSzPts val="1900"/>
              <a:buChar char="●"/>
              <a:defRPr sz="1900">
                <a:solidFill>
                  <a:schemeClr val="dk2"/>
                </a:solidFill>
              </a:defRPr>
            </a:lvl7pPr>
            <a:lvl8pPr indent="-349250" lvl="7" marL="3657600" rtl="0">
              <a:lnSpc>
                <a:spcPct val="115000"/>
              </a:lnSpc>
              <a:spcBef>
                <a:spcPts val="0"/>
              </a:spcBef>
              <a:spcAft>
                <a:spcPts val="0"/>
              </a:spcAft>
              <a:buClr>
                <a:schemeClr val="dk2"/>
              </a:buClr>
              <a:buSzPts val="1900"/>
              <a:buChar char="○"/>
              <a:defRPr sz="1900">
                <a:solidFill>
                  <a:schemeClr val="dk2"/>
                </a:solidFill>
              </a:defRPr>
            </a:lvl8pPr>
            <a:lvl9pPr indent="-349250" lvl="8" marL="4114800" rtl="0">
              <a:lnSpc>
                <a:spcPct val="115000"/>
              </a:lnSpc>
              <a:spcBef>
                <a:spcPts val="0"/>
              </a:spcBef>
              <a:spcAft>
                <a:spcPts val="0"/>
              </a:spcAft>
              <a:buClr>
                <a:schemeClr val="dk2"/>
              </a:buClr>
              <a:buSzPts val="1900"/>
              <a:buChar char="■"/>
              <a:defRPr sz="1900">
                <a:solidFill>
                  <a:schemeClr val="dk2"/>
                </a:solidFill>
              </a:defRPr>
            </a:lvl9pPr>
          </a:lstStyle>
          <a:p/>
        </p:txBody>
      </p:sp>
      <p:sp>
        <p:nvSpPr>
          <p:cNvPr id="91" name="Google Shape;91;g2c1e2a2990c_1_34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eoportal.hawaii.gov/search?collection=Dataset" TargetMode="External"/><Relationship Id="rId4" Type="http://schemas.openxmlformats.org/officeDocument/2006/relationships/hyperlink" Target="https://pacificfireexchange.org/resource/" TargetMode="External"/><Relationship Id="rId5" Type="http://schemas.openxmlformats.org/officeDocument/2006/relationships/hyperlink" Target="http://rainfall.geography.hawaii.edu/download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pacificfireexchange.org/resour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eoportal.hawaii.gov/search?collection=Dataset" TargetMode="External"/><Relationship Id="rId4" Type="http://schemas.openxmlformats.org/officeDocument/2006/relationships/hyperlink" Target="https://pacificfireexchange.org/resource/" TargetMode="External"/><Relationship Id="rId5" Type="http://schemas.openxmlformats.org/officeDocument/2006/relationships/hyperlink" Target="http://rainfall.geography.hawaii.edu/download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
          <p:cNvSpPr/>
          <p:nvPr/>
        </p:nvSpPr>
        <p:spPr>
          <a:xfrm>
            <a:off x="0" y="0"/>
            <a:ext cx="12192000" cy="68580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9" name="Google Shape;139;p1"/>
          <p:cNvSpPr txBox="1"/>
          <p:nvPr>
            <p:ph type="ctrTitle"/>
          </p:nvPr>
        </p:nvSpPr>
        <p:spPr>
          <a:xfrm>
            <a:off x="87425" y="-233125"/>
            <a:ext cx="9927600" cy="2128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sz="6200"/>
              <a:t>Hawaii Fires</a:t>
            </a:r>
            <a:br>
              <a:rPr lang="en-US"/>
            </a:br>
            <a:r>
              <a:rPr lang="en-US" sz="2600"/>
              <a:t>Assessing fires relationship with precipitation </a:t>
            </a:r>
            <a:endParaRPr sz="2600"/>
          </a:p>
          <a:p>
            <a:pPr indent="0" lvl="0" marL="0" rtl="0" algn="l">
              <a:lnSpc>
                <a:spcPct val="90000"/>
              </a:lnSpc>
              <a:spcBef>
                <a:spcPts val="0"/>
              </a:spcBef>
              <a:spcAft>
                <a:spcPts val="0"/>
              </a:spcAft>
              <a:buClr>
                <a:schemeClr val="dk1"/>
              </a:buClr>
              <a:buSzPts val="6000"/>
              <a:buFont typeface="Calibri"/>
              <a:buNone/>
            </a:pPr>
            <a:r>
              <a:rPr lang="en-US" sz="2600"/>
              <a:t>and land use on the Big Island of Hawaii</a:t>
            </a:r>
            <a:endParaRPr sz="6200"/>
          </a:p>
        </p:txBody>
      </p:sp>
      <p:sp>
        <p:nvSpPr>
          <p:cNvPr id="140" name="Google Shape;140;p1"/>
          <p:cNvSpPr txBox="1"/>
          <p:nvPr>
            <p:ph idx="1" type="subTitle"/>
          </p:nvPr>
        </p:nvSpPr>
        <p:spPr>
          <a:xfrm>
            <a:off x="87425" y="1995313"/>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Trace Martin &amp; Ivette Castaneda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c1e2a2990c_0_125"/>
          <p:cNvSpPr/>
          <p:nvPr/>
        </p:nvSpPr>
        <p:spPr>
          <a:xfrm>
            <a:off x="0" y="0"/>
            <a:ext cx="12192000" cy="68580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297" name="Google Shape;297;g2c1e2a2990c_0_125"/>
          <p:cNvGrpSpPr/>
          <p:nvPr/>
        </p:nvGrpSpPr>
        <p:grpSpPr>
          <a:xfrm>
            <a:off x="5996642" y="1590121"/>
            <a:ext cx="6093867" cy="5102079"/>
            <a:chOff x="5996642" y="1590121"/>
            <a:chExt cx="6093867" cy="5102079"/>
          </a:xfrm>
        </p:grpSpPr>
        <p:pic>
          <p:nvPicPr>
            <p:cNvPr id="298" name="Google Shape;298;g2c1e2a2990c_0_125"/>
            <p:cNvPicPr preferRelativeResize="0"/>
            <p:nvPr/>
          </p:nvPicPr>
          <p:blipFill rotWithShape="1">
            <a:blip r:embed="rId3">
              <a:alphaModFix/>
            </a:blip>
            <a:srcRect b="0" l="931" r="0" t="1009"/>
            <a:stretch/>
          </p:blipFill>
          <p:spPr>
            <a:xfrm>
              <a:off x="5996642" y="1590134"/>
              <a:ext cx="6093867" cy="5102066"/>
            </a:xfrm>
            <a:prstGeom prst="rect">
              <a:avLst/>
            </a:prstGeom>
            <a:noFill/>
            <a:ln cap="flat" cmpd="sng" w="19050">
              <a:solidFill>
                <a:schemeClr val="dk2"/>
              </a:solidFill>
              <a:prstDash val="solid"/>
              <a:round/>
              <a:headEnd len="sm" w="sm" type="none"/>
              <a:tailEnd len="sm" w="sm" type="none"/>
            </a:ln>
          </p:spPr>
        </p:pic>
        <p:grpSp>
          <p:nvGrpSpPr>
            <p:cNvPr id="299" name="Google Shape;299;g2c1e2a2990c_0_125"/>
            <p:cNvGrpSpPr/>
            <p:nvPr/>
          </p:nvGrpSpPr>
          <p:grpSpPr>
            <a:xfrm>
              <a:off x="10317837" y="1590121"/>
              <a:ext cx="1772652" cy="1345292"/>
              <a:chOff x="7947575" y="1272475"/>
              <a:chExt cx="1092274" cy="862975"/>
            </a:xfrm>
          </p:grpSpPr>
          <p:pic>
            <p:nvPicPr>
              <p:cNvPr id="300" name="Google Shape;300;g2c1e2a2990c_0_125"/>
              <p:cNvPicPr preferRelativeResize="0"/>
              <p:nvPr/>
            </p:nvPicPr>
            <p:blipFill rotWithShape="1">
              <a:blip r:embed="rId4">
                <a:alphaModFix/>
              </a:blip>
              <a:srcRect b="9040" l="63879" r="6169" t="36729"/>
              <a:stretch/>
            </p:blipFill>
            <p:spPr>
              <a:xfrm>
                <a:off x="7947575" y="1272475"/>
                <a:ext cx="1092274" cy="862975"/>
              </a:xfrm>
              <a:prstGeom prst="rect">
                <a:avLst/>
              </a:prstGeom>
              <a:noFill/>
              <a:ln cap="flat" cmpd="sng" w="19050">
                <a:solidFill>
                  <a:schemeClr val="dk2"/>
                </a:solidFill>
                <a:prstDash val="solid"/>
                <a:round/>
                <a:headEnd len="sm" w="sm" type="none"/>
                <a:tailEnd len="sm" w="sm" type="none"/>
              </a:ln>
            </p:spPr>
          </p:pic>
          <p:sp>
            <p:nvSpPr>
              <p:cNvPr id="301" name="Google Shape;301;g2c1e2a2990c_0_125"/>
              <p:cNvSpPr/>
              <p:nvPr/>
            </p:nvSpPr>
            <p:spPr>
              <a:xfrm>
                <a:off x="8517350" y="1671938"/>
                <a:ext cx="192000" cy="145800"/>
              </a:xfrm>
              <a:prstGeom prst="rect">
                <a:avLst/>
              </a:prstGeom>
              <a:noFill/>
              <a:ln cap="flat" cmpd="sng" w="19050">
                <a:solidFill>
                  <a:srgbClr val="99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grpSp>
      </p:grpSp>
      <p:grpSp>
        <p:nvGrpSpPr>
          <p:cNvPr id="302" name="Google Shape;302;g2c1e2a2990c_0_125"/>
          <p:cNvGrpSpPr/>
          <p:nvPr/>
        </p:nvGrpSpPr>
        <p:grpSpPr>
          <a:xfrm>
            <a:off x="2285950" y="5405244"/>
            <a:ext cx="3639835" cy="1286956"/>
            <a:chOff x="-6876170" y="7314289"/>
            <a:chExt cx="4067764" cy="1568693"/>
          </a:xfrm>
        </p:grpSpPr>
        <p:pic>
          <p:nvPicPr>
            <p:cNvPr id="303" name="Google Shape;303;g2c1e2a2990c_0_125"/>
            <p:cNvPicPr preferRelativeResize="0"/>
            <p:nvPr/>
          </p:nvPicPr>
          <p:blipFill rotWithShape="1">
            <a:blip r:embed="rId5">
              <a:alphaModFix/>
            </a:blip>
            <a:srcRect b="36297" l="0" r="2458" t="0"/>
            <a:stretch/>
          </p:blipFill>
          <p:spPr>
            <a:xfrm>
              <a:off x="-6870505" y="7314289"/>
              <a:ext cx="4062100" cy="1302300"/>
            </a:xfrm>
            <a:prstGeom prst="rect">
              <a:avLst/>
            </a:prstGeom>
            <a:noFill/>
            <a:ln>
              <a:noFill/>
            </a:ln>
          </p:spPr>
        </p:pic>
        <p:pic>
          <p:nvPicPr>
            <p:cNvPr id="304" name="Google Shape;304;g2c1e2a2990c_0_125"/>
            <p:cNvPicPr preferRelativeResize="0"/>
            <p:nvPr/>
          </p:nvPicPr>
          <p:blipFill rotWithShape="1">
            <a:blip r:embed="rId5">
              <a:alphaModFix/>
            </a:blip>
            <a:srcRect b="5896" l="0" r="2458" t="81072"/>
            <a:stretch/>
          </p:blipFill>
          <p:spPr>
            <a:xfrm>
              <a:off x="-6876170" y="8616588"/>
              <a:ext cx="4062109" cy="266395"/>
            </a:xfrm>
            <a:prstGeom prst="rect">
              <a:avLst/>
            </a:prstGeom>
            <a:noFill/>
            <a:ln>
              <a:noFill/>
            </a:ln>
          </p:spPr>
        </p:pic>
      </p:grpSp>
      <p:sp>
        <p:nvSpPr>
          <p:cNvPr id="305" name="Google Shape;305;g2c1e2a2990c_0_125"/>
          <p:cNvSpPr txBox="1"/>
          <p:nvPr>
            <p:ph type="title"/>
          </p:nvPr>
        </p:nvSpPr>
        <p:spPr>
          <a:xfrm>
            <a:off x="352525" y="569100"/>
            <a:ext cx="10515600" cy="87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Work</a:t>
            </a:r>
            <a:endParaRPr/>
          </a:p>
        </p:txBody>
      </p:sp>
      <p:sp>
        <p:nvSpPr>
          <p:cNvPr id="306" name="Google Shape;306;g2c1e2a2990c_0_125"/>
          <p:cNvSpPr txBox="1"/>
          <p:nvPr/>
        </p:nvSpPr>
        <p:spPr>
          <a:xfrm>
            <a:off x="704750" y="1690400"/>
            <a:ext cx="4459200" cy="3122700"/>
          </a:xfrm>
          <a:prstGeom prst="rect">
            <a:avLst/>
          </a:prstGeom>
          <a:noFill/>
          <a:ln>
            <a:noFill/>
          </a:ln>
        </p:spPr>
        <p:txBody>
          <a:bodyPr anchorCtr="0" anchor="t" bIns="91425" lIns="91425" spcFirstLastPara="1" rIns="91425" wrap="square" tIns="91425">
            <a:spAutoFit/>
          </a:bodyPr>
          <a:lstStyle/>
          <a:p>
            <a:pPr indent="-265464" lvl="0" marL="228600" rtl="0" algn="l">
              <a:lnSpc>
                <a:spcPct val="90000"/>
              </a:lnSpc>
              <a:spcBef>
                <a:spcPts val="1000"/>
              </a:spcBef>
              <a:spcAft>
                <a:spcPts val="0"/>
              </a:spcAft>
              <a:buClr>
                <a:schemeClr val="dk1"/>
              </a:buClr>
              <a:buSzPts val="3381"/>
              <a:buChar char="•"/>
            </a:pPr>
            <a:r>
              <a:rPr lang="en-US" sz="3380">
                <a:solidFill>
                  <a:schemeClr val="dk1"/>
                </a:solidFill>
                <a:latin typeface="Calibri"/>
                <a:ea typeface="Calibri"/>
                <a:cs typeface="Calibri"/>
                <a:sym typeface="Calibri"/>
              </a:rPr>
              <a:t>Fires in Hawaii are mostly from human caused ignitions. </a:t>
            </a:r>
            <a:endParaRPr sz="3380">
              <a:solidFill>
                <a:schemeClr val="dk1"/>
              </a:solidFill>
              <a:latin typeface="Calibri"/>
              <a:ea typeface="Calibri"/>
              <a:cs typeface="Calibri"/>
              <a:sym typeface="Calibri"/>
            </a:endParaRPr>
          </a:p>
          <a:p>
            <a:pPr indent="-265464" lvl="0" marL="228600" rtl="0" algn="l">
              <a:lnSpc>
                <a:spcPct val="90000"/>
              </a:lnSpc>
              <a:spcBef>
                <a:spcPts val="1000"/>
              </a:spcBef>
              <a:spcAft>
                <a:spcPts val="0"/>
              </a:spcAft>
              <a:buClr>
                <a:schemeClr val="dk1"/>
              </a:buClr>
              <a:buSzPts val="3381"/>
              <a:buChar char="•"/>
            </a:pPr>
            <a:r>
              <a:rPr lang="en-US" sz="3380">
                <a:solidFill>
                  <a:schemeClr val="dk1"/>
                </a:solidFill>
                <a:latin typeface="Calibri"/>
                <a:ea typeface="Calibri"/>
                <a:cs typeface="Calibri"/>
                <a:sym typeface="Calibri"/>
              </a:rPr>
              <a:t>More research about the specific causes need to be done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
          <p:cNvSpPr/>
          <p:nvPr/>
        </p:nvSpPr>
        <p:spPr>
          <a:xfrm>
            <a:off x="0" y="0"/>
            <a:ext cx="12192000" cy="68580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3" name="Google Shape;313;p6"/>
          <p:cNvSpPr txBox="1"/>
          <p:nvPr>
            <p:ph type="title"/>
          </p:nvPr>
        </p:nvSpPr>
        <p:spPr>
          <a:xfrm>
            <a:off x="838200" y="365125"/>
            <a:ext cx="10515600" cy="873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a:t>
            </a:r>
            <a:endParaRPr/>
          </a:p>
        </p:txBody>
      </p:sp>
      <p:sp>
        <p:nvSpPr>
          <p:cNvPr id="314" name="Google Shape;314;p6"/>
          <p:cNvSpPr txBox="1"/>
          <p:nvPr>
            <p:ph idx="1" type="body"/>
          </p:nvPr>
        </p:nvSpPr>
        <p:spPr>
          <a:xfrm>
            <a:off x="838200" y="1238250"/>
            <a:ext cx="10515600" cy="493871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sz="3300"/>
              <a:t>Fires in The Big Island of Hawaii are characterized by:</a:t>
            </a:r>
            <a:endParaRPr sz="3300"/>
          </a:p>
          <a:p>
            <a:pPr indent="0" lvl="0" marL="228600" rtl="0" algn="l">
              <a:lnSpc>
                <a:spcPct val="90000"/>
              </a:lnSpc>
              <a:spcBef>
                <a:spcPts val="1000"/>
              </a:spcBef>
              <a:spcAft>
                <a:spcPts val="0"/>
              </a:spcAft>
              <a:buNone/>
            </a:pPr>
            <a:r>
              <a:rPr lang="en-US" sz="3300"/>
              <a:t> </a:t>
            </a:r>
            <a:endParaRPr sz="3300"/>
          </a:p>
          <a:p>
            <a:pPr indent="-323850" lvl="1" marL="685800" rtl="0" algn="l">
              <a:spcBef>
                <a:spcPts val="1000"/>
              </a:spcBef>
              <a:spcAft>
                <a:spcPts val="0"/>
              </a:spcAft>
              <a:buSzPts val="3300"/>
              <a:buChar char="•"/>
            </a:pPr>
            <a:r>
              <a:rPr lang="en-US" sz="2900"/>
              <a:t>Large extents of </a:t>
            </a:r>
            <a:r>
              <a:rPr b="1" lang="en-US" sz="2900"/>
              <a:t>dry non developed areas</a:t>
            </a:r>
            <a:r>
              <a:rPr lang="en-US" sz="2900"/>
              <a:t> account for more than 50% of total land cover on fires in the big island.</a:t>
            </a:r>
            <a:endParaRPr sz="2900"/>
          </a:p>
          <a:p>
            <a:pPr indent="-323850" lvl="1" marL="685800" rtl="0" algn="l">
              <a:lnSpc>
                <a:spcPct val="90000"/>
              </a:lnSpc>
              <a:spcBef>
                <a:spcPts val="1000"/>
              </a:spcBef>
              <a:spcAft>
                <a:spcPts val="0"/>
              </a:spcAft>
              <a:buClr>
                <a:schemeClr val="dk1"/>
              </a:buClr>
              <a:buSzPts val="3300"/>
              <a:buChar char="•"/>
            </a:pPr>
            <a:r>
              <a:rPr lang="en-US" sz="2900"/>
              <a:t>Strong relationship with fire and pronounced </a:t>
            </a:r>
            <a:r>
              <a:rPr b="1" lang="en-US" sz="2900"/>
              <a:t>dry areas</a:t>
            </a:r>
            <a:r>
              <a:rPr lang="en-US" sz="2900"/>
              <a:t>, as well as </a:t>
            </a:r>
            <a:r>
              <a:rPr b="1" lang="en-US" sz="2900"/>
              <a:t>low regional average precipitation </a:t>
            </a:r>
            <a:endParaRPr b="1" sz="2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8"/>
          <p:cNvSpPr/>
          <p:nvPr/>
        </p:nvSpPr>
        <p:spPr>
          <a:xfrm>
            <a:off x="0" y="0"/>
            <a:ext cx="12192000" cy="68580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1" name="Google Shape;321;p8"/>
          <p:cNvSpPr txBox="1"/>
          <p:nvPr>
            <p:ph idx="1" type="body"/>
          </p:nvPr>
        </p:nvSpPr>
        <p:spPr>
          <a:xfrm>
            <a:off x="6608250" y="1238250"/>
            <a:ext cx="4893000" cy="4729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US"/>
              <a:t>The dates of the precipitation data don’t exactly match those of the fires, since data was not available for all years. </a:t>
            </a:r>
            <a:endParaRPr/>
          </a:p>
          <a:p>
            <a:pPr indent="0" lvl="0" marL="228600" rtl="0" algn="l">
              <a:spcBef>
                <a:spcPts val="0"/>
              </a:spcBef>
              <a:spcAft>
                <a:spcPts val="0"/>
              </a:spcAft>
              <a:buNone/>
            </a:pPr>
            <a:r>
              <a:t/>
            </a:r>
            <a:endParaRPr/>
          </a:p>
          <a:p>
            <a:pPr indent="-228600" lvl="0" marL="228600" rtl="0" algn="l">
              <a:spcBef>
                <a:spcPts val="0"/>
              </a:spcBef>
              <a:spcAft>
                <a:spcPts val="0"/>
              </a:spcAft>
              <a:buSzPts val="2800"/>
              <a:buChar char="•"/>
            </a:pPr>
            <a:r>
              <a:rPr lang="en-US"/>
              <a:t>The Thiessen Polygon method for calculating precipitation does not account for topography. </a:t>
            </a:r>
            <a:endParaRPr/>
          </a:p>
          <a:p>
            <a:pPr indent="0" lvl="0" marL="0" rtl="0" algn="l">
              <a:lnSpc>
                <a:spcPct val="90000"/>
              </a:lnSpc>
              <a:spcBef>
                <a:spcPts val="0"/>
              </a:spcBef>
              <a:spcAft>
                <a:spcPts val="0"/>
              </a:spcAft>
              <a:buNone/>
            </a:pPr>
            <a:r>
              <a:t/>
            </a:r>
            <a:endParaRPr/>
          </a:p>
          <a:p>
            <a:pPr indent="0" lvl="0" marL="228600" rtl="0" algn="l">
              <a:lnSpc>
                <a:spcPct val="90000"/>
              </a:lnSpc>
              <a:spcBef>
                <a:spcPts val="1000"/>
              </a:spcBef>
              <a:spcAft>
                <a:spcPts val="0"/>
              </a:spcAft>
              <a:buNone/>
            </a:pPr>
            <a:r>
              <a:t/>
            </a:r>
            <a:endParaRPr/>
          </a:p>
        </p:txBody>
      </p:sp>
      <p:sp>
        <p:nvSpPr>
          <p:cNvPr id="322" name="Google Shape;322;p8"/>
          <p:cNvSpPr txBox="1"/>
          <p:nvPr>
            <p:ph type="title"/>
          </p:nvPr>
        </p:nvSpPr>
        <p:spPr>
          <a:xfrm>
            <a:off x="446850" y="365125"/>
            <a:ext cx="3154200" cy="87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Conclusions</a:t>
            </a:r>
            <a:endParaRPr/>
          </a:p>
        </p:txBody>
      </p:sp>
      <p:sp>
        <p:nvSpPr>
          <p:cNvPr id="323" name="Google Shape;323;p8"/>
          <p:cNvSpPr txBox="1"/>
          <p:nvPr>
            <p:ph idx="1" type="body"/>
          </p:nvPr>
        </p:nvSpPr>
        <p:spPr>
          <a:xfrm>
            <a:off x="446850" y="1238250"/>
            <a:ext cx="5546700" cy="4729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US"/>
              <a:t>Between 1999-2022, more fires happened in dry areas, based in the land cover and long term annual precipitation.</a:t>
            </a:r>
            <a:endParaRPr/>
          </a:p>
          <a:p>
            <a:pPr indent="0" lvl="0" marL="228600" rtl="0" algn="l">
              <a:spcBef>
                <a:spcPts val="0"/>
              </a:spcBef>
              <a:spcAft>
                <a:spcPts val="0"/>
              </a:spcAft>
              <a:buNone/>
            </a:pPr>
            <a:r>
              <a:t/>
            </a:r>
            <a:endParaRPr/>
          </a:p>
          <a:p>
            <a:pPr indent="-342900" lvl="0" marL="457200" rtl="0" algn="l">
              <a:spcBef>
                <a:spcPts val="0"/>
              </a:spcBef>
              <a:spcAft>
                <a:spcPts val="0"/>
              </a:spcAft>
              <a:buSzPts val="1800"/>
              <a:buChar char="●"/>
            </a:pPr>
            <a:r>
              <a:rPr lang="en-US"/>
              <a:t>We believe that an interesting variable for future analysis are the human caused ignitions. If we are able to analyze where they are / were more common, we can provide assessment on relevant areas to implement preventive measures.</a:t>
            </a:r>
            <a:endParaRPr/>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228600" rtl="0" algn="l">
              <a:lnSpc>
                <a:spcPct val="90000"/>
              </a:lnSpc>
              <a:spcBef>
                <a:spcPts val="1000"/>
              </a:spcBef>
              <a:spcAft>
                <a:spcPts val="0"/>
              </a:spcAft>
              <a:buNone/>
            </a:pPr>
            <a:r>
              <a:t/>
            </a:r>
            <a:endParaRPr/>
          </a:p>
        </p:txBody>
      </p:sp>
      <p:sp>
        <p:nvSpPr>
          <p:cNvPr id="324" name="Google Shape;324;p8"/>
          <p:cNvSpPr txBox="1"/>
          <p:nvPr>
            <p:ph type="title"/>
          </p:nvPr>
        </p:nvSpPr>
        <p:spPr>
          <a:xfrm>
            <a:off x="6608250" y="365125"/>
            <a:ext cx="3154200" cy="87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Caveats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9"/>
          <p:cNvSpPr/>
          <p:nvPr/>
        </p:nvSpPr>
        <p:spPr>
          <a:xfrm>
            <a:off x="0" y="0"/>
            <a:ext cx="12192000" cy="68580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1" name="Google Shape;331;p9"/>
          <p:cNvSpPr txBox="1"/>
          <p:nvPr>
            <p:ph type="title"/>
          </p:nvPr>
        </p:nvSpPr>
        <p:spPr>
          <a:xfrm>
            <a:off x="838200" y="365125"/>
            <a:ext cx="10515600" cy="854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Citations</a:t>
            </a:r>
            <a:endParaRPr/>
          </a:p>
        </p:txBody>
      </p:sp>
      <p:sp>
        <p:nvSpPr>
          <p:cNvPr id="332" name="Google Shape;332;p9"/>
          <p:cNvSpPr txBox="1"/>
          <p:nvPr>
            <p:ph idx="1" type="body"/>
          </p:nvPr>
        </p:nvSpPr>
        <p:spPr>
          <a:xfrm>
            <a:off x="838200" y="1219200"/>
            <a:ext cx="10515600" cy="49577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3"/>
              </a:rPr>
              <a:t>https://geoportal.hawaii.gov/search?collection=Dataset</a:t>
            </a:r>
            <a:r>
              <a:rPr lang="en-US"/>
              <a:t>.</a:t>
            </a:r>
            <a:endParaRPr/>
          </a:p>
          <a:p>
            <a:pPr indent="-165100" lvl="0" marL="228600" rtl="0" algn="l">
              <a:lnSpc>
                <a:spcPct val="90000"/>
              </a:lnSpc>
              <a:spcBef>
                <a:spcPts val="1000"/>
              </a:spcBef>
              <a:spcAft>
                <a:spcPts val="0"/>
              </a:spcAft>
              <a:buSzPts val="1800"/>
              <a:buChar char="•"/>
            </a:pPr>
            <a:r>
              <a:rPr lang="en-US" u="sng">
                <a:solidFill>
                  <a:schemeClr val="hlink"/>
                </a:solidFill>
                <a:hlinkClick r:id="rId4"/>
              </a:rPr>
              <a:t>https://pacificfireexchange.org/resource/</a:t>
            </a:r>
            <a:endParaRPr/>
          </a:p>
          <a:p>
            <a:pPr indent="-165100" lvl="0" marL="228600" rtl="0" algn="l">
              <a:lnSpc>
                <a:spcPct val="90000"/>
              </a:lnSpc>
              <a:spcBef>
                <a:spcPts val="1000"/>
              </a:spcBef>
              <a:spcAft>
                <a:spcPts val="0"/>
              </a:spcAft>
              <a:buSzPts val="1800"/>
              <a:buChar char="•"/>
            </a:pPr>
            <a:r>
              <a:rPr lang="en-US" u="sng">
                <a:solidFill>
                  <a:schemeClr val="hlink"/>
                </a:solidFill>
                <a:hlinkClick r:id="rId5"/>
              </a:rPr>
              <a:t>http://rainfall.geography.hawaii.edu/downloads.html</a:t>
            </a:r>
            <a:endParaRPr/>
          </a:p>
          <a:p>
            <a:pPr indent="0" lvl="0" marL="228600" rtl="0" algn="l">
              <a:lnSpc>
                <a:spcPct val="90000"/>
              </a:lnSpc>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p:nvPr/>
        </p:nvSpPr>
        <p:spPr>
          <a:xfrm>
            <a:off x="0" y="0"/>
            <a:ext cx="12192000" cy="68580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7" name="Google Shape;147;p2"/>
          <p:cNvSpPr txBox="1"/>
          <p:nvPr>
            <p:ph type="title"/>
          </p:nvPr>
        </p:nvSpPr>
        <p:spPr>
          <a:xfrm>
            <a:off x="838200" y="365126"/>
            <a:ext cx="10515600" cy="739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Background</a:t>
            </a:r>
            <a:endParaRPr/>
          </a:p>
        </p:txBody>
      </p:sp>
      <p:sp>
        <p:nvSpPr>
          <p:cNvPr id="148" name="Google Shape;148;p2"/>
          <p:cNvSpPr txBox="1"/>
          <p:nvPr>
            <p:ph idx="1" type="body"/>
          </p:nvPr>
        </p:nvSpPr>
        <p:spPr>
          <a:xfrm>
            <a:off x="838200" y="1199408"/>
            <a:ext cx="10515600" cy="4977555"/>
          </a:xfrm>
          <a:prstGeom prst="rect">
            <a:avLst/>
          </a:prstGeom>
          <a:noFill/>
          <a:ln>
            <a:noFill/>
          </a:ln>
        </p:spPr>
        <p:txBody>
          <a:bodyPr anchorCtr="0" anchor="t" bIns="45700" lIns="91425" spcFirstLastPara="1" rIns="91425" wrap="square" tIns="45700">
            <a:normAutofit fontScale="77500" lnSpcReduction="10000"/>
          </a:bodyPr>
          <a:lstStyle/>
          <a:p>
            <a:pPr indent="-217164" lvl="0" marL="228600" rtl="0" algn="l">
              <a:lnSpc>
                <a:spcPct val="90000"/>
              </a:lnSpc>
              <a:spcBef>
                <a:spcPts val="0"/>
              </a:spcBef>
              <a:spcAft>
                <a:spcPts val="0"/>
              </a:spcAft>
              <a:buClr>
                <a:schemeClr val="dk1"/>
              </a:buClr>
              <a:buSzPct val="100000"/>
              <a:buChar char="•"/>
            </a:pPr>
            <a:r>
              <a:rPr lang="en-US" sz="3380"/>
              <a:t>Fire is an ecological process and non managed fires can impact significantly in human lives, economic costs, biodiversity and forest loss.</a:t>
            </a:r>
            <a:endParaRPr sz="3380"/>
          </a:p>
          <a:p>
            <a:pPr indent="-217164" lvl="0" marL="228600" rtl="0" algn="l">
              <a:lnSpc>
                <a:spcPct val="90000"/>
              </a:lnSpc>
              <a:spcBef>
                <a:spcPts val="1000"/>
              </a:spcBef>
              <a:spcAft>
                <a:spcPts val="0"/>
              </a:spcAft>
              <a:buClr>
                <a:schemeClr val="dk1"/>
              </a:buClr>
              <a:buSzPct val="100000"/>
              <a:buChar char="•"/>
            </a:pPr>
            <a:r>
              <a:rPr lang="en-US" sz="3380"/>
              <a:t>Wildfire management is a prominent challenge in the environmental agenda in the U.S. that has received attention in the last decades.</a:t>
            </a:r>
            <a:endParaRPr sz="3380"/>
          </a:p>
          <a:p>
            <a:pPr indent="-217164" lvl="0" marL="228600" rtl="0" algn="l">
              <a:lnSpc>
                <a:spcPct val="90000"/>
              </a:lnSpc>
              <a:spcBef>
                <a:spcPts val="1000"/>
              </a:spcBef>
              <a:spcAft>
                <a:spcPts val="0"/>
              </a:spcAft>
              <a:buClr>
                <a:schemeClr val="dk1"/>
              </a:buClr>
              <a:buSzPct val="100000"/>
              <a:buChar char="•"/>
            </a:pPr>
            <a:r>
              <a:rPr lang="en-US" sz="3380"/>
              <a:t>In Hawaii, w</a:t>
            </a:r>
            <a:r>
              <a:rPr lang="en-US" sz="3380"/>
              <a:t>ildland fire now occurs frequently and extensively across the state. </a:t>
            </a:r>
            <a:endParaRPr sz="3380"/>
          </a:p>
          <a:p>
            <a:pPr indent="-217164" lvl="0" marL="228600" rtl="0" algn="l">
              <a:lnSpc>
                <a:spcPct val="90000"/>
              </a:lnSpc>
              <a:spcBef>
                <a:spcPts val="1000"/>
              </a:spcBef>
              <a:spcAft>
                <a:spcPts val="0"/>
              </a:spcAft>
              <a:buClr>
                <a:schemeClr val="dk1"/>
              </a:buClr>
              <a:buSzPct val="100000"/>
              <a:buChar char="•"/>
            </a:pPr>
            <a:r>
              <a:rPr lang="en-US" sz="3380"/>
              <a:t>Fires in Hawaii are mostly from human caused ignitions, land use legacies and change, and pronounced dry seasons and strong rain shadow effects</a:t>
            </a:r>
            <a:endParaRPr sz="3380"/>
          </a:p>
          <a:p>
            <a:pPr indent="-217164" lvl="0" marL="228600" rtl="0" algn="l">
              <a:lnSpc>
                <a:spcPct val="90000"/>
              </a:lnSpc>
              <a:spcBef>
                <a:spcPts val="1000"/>
              </a:spcBef>
              <a:spcAft>
                <a:spcPts val="0"/>
              </a:spcAft>
              <a:buClr>
                <a:schemeClr val="dk1"/>
              </a:buClr>
              <a:buSzPct val="100000"/>
              <a:buChar char="•"/>
            </a:pPr>
            <a:r>
              <a:rPr lang="en-US" sz="3380"/>
              <a:t>However, wildfire management in Hawaii has only become to be part of the environmental agenda in the last decade.</a:t>
            </a:r>
            <a:endParaRPr sz="3380"/>
          </a:p>
          <a:p>
            <a:pPr indent="-50800" lvl="0" marL="228600" rtl="0" algn="l">
              <a:lnSpc>
                <a:spcPct val="90000"/>
              </a:lnSpc>
              <a:spcBef>
                <a:spcPts val="1000"/>
              </a:spcBef>
              <a:spcAft>
                <a:spcPts val="0"/>
              </a:spcAft>
              <a:buClr>
                <a:schemeClr val="dk1"/>
              </a:buClr>
              <a:buSzPct val="100000"/>
              <a:buNone/>
            </a:pPr>
            <a:r>
              <a:t/>
            </a:r>
            <a:endParaRPr>
              <a:solidFill>
                <a:schemeClr val="accent6"/>
              </a:solidFill>
            </a:endParaRPr>
          </a:p>
          <a:p>
            <a:pPr indent="-50800" lvl="0" marL="228600" rtl="0" algn="l">
              <a:lnSpc>
                <a:spcPct val="90000"/>
              </a:lnSpc>
              <a:spcBef>
                <a:spcPts val="10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p:txBody>
      </p:sp>
      <p:sp>
        <p:nvSpPr>
          <p:cNvPr id="149" name="Google Shape;149;p2"/>
          <p:cNvSpPr txBox="1"/>
          <p:nvPr/>
        </p:nvSpPr>
        <p:spPr>
          <a:xfrm>
            <a:off x="7292584" y="6271965"/>
            <a:ext cx="48993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hlink"/>
                </a:solidFill>
                <a:hlinkClick r:id="rId3"/>
              </a:rPr>
              <a:t>Resources | Pacific Fire Exchange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p:nvPr/>
        </p:nvSpPr>
        <p:spPr>
          <a:xfrm>
            <a:off x="0" y="0"/>
            <a:ext cx="12192000" cy="68580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6" name="Google Shape;156;p3"/>
          <p:cNvSpPr txBox="1"/>
          <p:nvPr>
            <p:ph type="title"/>
          </p:nvPr>
        </p:nvSpPr>
        <p:spPr>
          <a:xfrm>
            <a:off x="838200" y="365125"/>
            <a:ext cx="10515600" cy="7969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Goal</a:t>
            </a:r>
            <a:endParaRPr/>
          </a:p>
        </p:txBody>
      </p:sp>
      <p:sp>
        <p:nvSpPr>
          <p:cNvPr id="157" name="Google Shape;157;p3"/>
          <p:cNvSpPr txBox="1"/>
          <p:nvPr>
            <p:ph idx="1" type="body"/>
          </p:nvPr>
        </p:nvSpPr>
        <p:spPr>
          <a:xfrm>
            <a:off x="838200" y="1162050"/>
            <a:ext cx="10515600" cy="56959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We focused our work on the Big Island of Hawaii.</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goal of this project was to understand the natural conditions where fires arise and the impacts in land use in the big island.</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Specifically we :</a:t>
            </a:r>
            <a:endParaRPr/>
          </a:p>
          <a:p>
            <a:pPr indent="0" lvl="0" marL="0" rtl="0" algn="l">
              <a:lnSpc>
                <a:spcPct val="90000"/>
              </a:lnSpc>
              <a:spcBef>
                <a:spcPts val="1000"/>
              </a:spcBef>
              <a:spcAft>
                <a:spcPts val="0"/>
              </a:spcAft>
              <a:buClr>
                <a:schemeClr val="dk1"/>
              </a:buClr>
              <a:buSzPts val="2800"/>
              <a:buNone/>
            </a:pPr>
            <a:r>
              <a:rPr lang="en-US"/>
              <a:t>1) Assessed the spatial distribution of fires in the 1999-2022 period across land cover.</a:t>
            </a:r>
            <a:endParaRPr/>
          </a:p>
          <a:p>
            <a:pPr indent="0" lvl="0" marL="0" rtl="0" algn="l">
              <a:lnSpc>
                <a:spcPct val="90000"/>
              </a:lnSpc>
              <a:spcBef>
                <a:spcPts val="1000"/>
              </a:spcBef>
              <a:spcAft>
                <a:spcPts val="0"/>
              </a:spcAft>
              <a:buClr>
                <a:schemeClr val="dk1"/>
              </a:buClr>
              <a:buSzPts val="2800"/>
              <a:buNone/>
            </a:pPr>
            <a:r>
              <a:rPr lang="en-US"/>
              <a:t>2) Assessed the spatial distribution of precipitation and link it with fire burned areas.</a:t>
            </a:r>
            <a:endParaRPr/>
          </a:p>
          <a:p>
            <a:pPr indent="0" lvl="0" marL="0" rtl="0" algn="l">
              <a:lnSpc>
                <a:spcPct val="90000"/>
              </a:lnSpc>
              <a:spcBef>
                <a:spcPts val="1000"/>
              </a:spcBef>
              <a:spcAft>
                <a:spcPts val="0"/>
              </a:spcAft>
              <a:buClr>
                <a:schemeClr val="accent6"/>
              </a:buClr>
              <a:buSzPts val="2800"/>
              <a:buNone/>
            </a:pPr>
            <a:r>
              <a:rPr lang="en-US">
                <a:solidFill>
                  <a:schemeClr val="accent6"/>
                </a:solidFil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p:nvPr/>
        </p:nvSpPr>
        <p:spPr>
          <a:xfrm>
            <a:off x="0" y="0"/>
            <a:ext cx="12192000" cy="68580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4" name="Google Shape;164;p4"/>
          <p:cNvSpPr txBox="1"/>
          <p:nvPr>
            <p:ph type="title"/>
          </p:nvPr>
        </p:nvSpPr>
        <p:spPr>
          <a:xfrm>
            <a:off x="871525" y="385125"/>
            <a:ext cx="10515600" cy="87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a:t>
            </a:r>
            <a:endParaRPr/>
          </a:p>
        </p:txBody>
      </p:sp>
      <p:graphicFrame>
        <p:nvGraphicFramePr>
          <p:cNvPr id="165" name="Google Shape;165;p4"/>
          <p:cNvGraphicFramePr/>
          <p:nvPr/>
        </p:nvGraphicFramePr>
        <p:xfrm>
          <a:off x="905850" y="1607325"/>
          <a:ext cx="3000000" cy="3000000"/>
        </p:xfrm>
        <a:graphic>
          <a:graphicData uri="http://schemas.openxmlformats.org/drawingml/2006/table">
            <a:tbl>
              <a:tblPr>
                <a:noFill/>
                <a:tableStyleId>{58FC156E-0EEA-45E4-8DF8-4FF13C5BA975}</a:tableStyleId>
              </a:tblPr>
              <a:tblGrid>
                <a:gridCol w="5143500"/>
                <a:gridCol w="5143500"/>
              </a:tblGrid>
              <a:tr h="381000">
                <a:tc>
                  <a:txBody>
                    <a:bodyPr/>
                    <a:lstStyle/>
                    <a:p>
                      <a:pPr indent="0" lvl="0" marL="0" rtl="0" algn="ctr">
                        <a:spcBef>
                          <a:spcPts val="0"/>
                        </a:spcBef>
                        <a:spcAft>
                          <a:spcPts val="0"/>
                        </a:spcAft>
                        <a:buNone/>
                      </a:pPr>
                      <a:r>
                        <a:rPr b="1" lang="en-US"/>
                        <a:t>Data set </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t>Sourced from</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247650" lvl="0" marL="228600" rtl="0" algn="l">
                        <a:lnSpc>
                          <a:spcPct val="90000"/>
                        </a:lnSpc>
                        <a:spcBef>
                          <a:spcPts val="1000"/>
                        </a:spcBef>
                        <a:spcAft>
                          <a:spcPts val="0"/>
                        </a:spcAft>
                        <a:buClr>
                          <a:schemeClr val="dk1"/>
                        </a:buClr>
                        <a:buSzPts val="2100"/>
                        <a:buChar char="•"/>
                      </a:pPr>
                      <a:r>
                        <a:rPr lang="en-US" sz="2100">
                          <a:solidFill>
                            <a:schemeClr val="dk1"/>
                          </a:solidFill>
                          <a:latin typeface="Calibri"/>
                          <a:ea typeface="Calibri"/>
                          <a:cs typeface="Calibri"/>
                          <a:sym typeface="Calibri"/>
                        </a:rPr>
                        <a:t>State of Hawaii GIS Data base </a:t>
                      </a:r>
                      <a:endParaRPr sz="2100">
                        <a:solidFill>
                          <a:schemeClr val="dk1"/>
                        </a:solidFill>
                        <a:latin typeface="Calibri"/>
                        <a:ea typeface="Calibri"/>
                        <a:cs typeface="Calibri"/>
                        <a:sym typeface="Calibri"/>
                      </a:endParaRPr>
                    </a:p>
                    <a:p>
                      <a:pPr indent="-184150" lvl="1" marL="685800" rtl="0" algn="l">
                        <a:lnSpc>
                          <a:spcPct val="90000"/>
                        </a:lnSpc>
                        <a:spcBef>
                          <a:spcPts val="500"/>
                        </a:spcBef>
                        <a:spcAft>
                          <a:spcPts val="0"/>
                        </a:spcAft>
                        <a:buClr>
                          <a:schemeClr val="dk1"/>
                        </a:buClr>
                        <a:buSzPts val="1700"/>
                        <a:buChar char="•"/>
                      </a:pPr>
                      <a:r>
                        <a:rPr lang="en-US" sz="1700">
                          <a:solidFill>
                            <a:schemeClr val="dk1"/>
                          </a:solidFill>
                          <a:latin typeface="Calibri"/>
                          <a:ea typeface="Calibri"/>
                          <a:cs typeface="Calibri"/>
                          <a:sym typeface="Calibri"/>
                        </a:rPr>
                        <a:t>Land cover at 30m resolution </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7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84150" lvl="0" marL="228600" rtl="0" algn="l">
                        <a:lnSpc>
                          <a:spcPct val="90000"/>
                        </a:lnSpc>
                        <a:spcBef>
                          <a:spcPts val="1000"/>
                        </a:spcBef>
                        <a:spcAft>
                          <a:spcPts val="0"/>
                        </a:spcAft>
                        <a:buClr>
                          <a:schemeClr val="dk1"/>
                        </a:buClr>
                        <a:buSzPts val="2100"/>
                        <a:buChar char="•"/>
                      </a:pPr>
                      <a:r>
                        <a:rPr lang="en-US" sz="2100" u="sng">
                          <a:solidFill>
                            <a:schemeClr val="hlink"/>
                          </a:solidFill>
                          <a:latin typeface="Calibri"/>
                          <a:ea typeface="Calibri"/>
                          <a:cs typeface="Calibri"/>
                          <a:sym typeface="Calibri"/>
                          <a:hlinkClick r:id="rId3"/>
                        </a:rPr>
                        <a:t>https://geoportal.hawaii.gov/search?collection=Dataset</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t/>
                      </a:r>
                      <a:endParaRPr sz="7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247650" lvl="0" marL="228600" rtl="0" algn="l">
                        <a:lnSpc>
                          <a:spcPct val="90000"/>
                        </a:lnSpc>
                        <a:spcBef>
                          <a:spcPts val="1000"/>
                        </a:spcBef>
                        <a:spcAft>
                          <a:spcPts val="0"/>
                        </a:spcAft>
                        <a:buClr>
                          <a:schemeClr val="dk1"/>
                        </a:buClr>
                        <a:buSzPts val="2100"/>
                        <a:buChar char="•"/>
                      </a:pPr>
                      <a:r>
                        <a:rPr lang="en-US" sz="2100">
                          <a:solidFill>
                            <a:schemeClr val="dk1"/>
                          </a:solidFill>
                          <a:latin typeface="Calibri"/>
                          <a:ea typeface="Calibri"/>
                          <a:cs typeface="Calibri"/>
                          <a:sym typeface="Calibri"/>
                        </a:rPr>
                        <a:t>Large Fire Perimeter Data for Hawai'i (1999 - 2022) University of Hawai'i at Mānoa. </a:t>
                      </a:r>
                      <a:endParaRPr sz="2100">
                        <a:solidFill>
                          <a:schemeClr val="dk1"/>
                        </a:solidFill>
                        <a:latin typeface="Calibri"/>
                        <a:ea typeface="Calibri"/>
                        <a:cs typeface="Calibri"/>
                        <a:sym typeface="Calibri"/>
                      </a:endParaRPr>
                    </a:p>
                    <a:p>
                      <a:pPr indent="-184150" lvl="1" marL="685800" rtl="0" algn="l">
                        <a:lnSpc>
                          <a:spcPct val="90000"/>
                        </a:lnSpc>
                        <a:spcBef>
                          <a:spcPts val="500"/>
                        </a:spcBef>
                        <a:spcAft>
                          <a:spcPts val="0"/>
                        </a:spcAft>
                        <a:buClr>
                          <a:schemeClr val="dk1"/>
                        </a:buClr>
                        <a:buSzPts val="1700"/>
                        <a:buChar char="•"/>
                      </a:pPr>
                      <a:r>
                        <a:rPr lang="en-US" sz="1700">
                          <a:solidFill>
                            <a:schemeClr val="dk1"/>
                          </a:solidFill>
                          <a:latin typeface="Calibri"/>
                          <a:ea typeface="Calibri"/>
                          <a:cs typeface="Calibri"/>
                          <a:sym typeface="Calibri"/>
                        </a:rPr>
                        <a:t>Polygons of contains polygons of wildland fire perimeters for the main Hawaiian Islands from 1999 to 2022</a:t>
                      </a:r>
                      <a:endParaRPr sz="7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20650" lvl="0" marL="228600" rtl="0" algn="l">
                        <a:lnSpc>
                          <a:spcPct val="90000"/>
                        </a:lnSpc>
                        <a:spcBef>
                          <a:spcPts val="1000"/>
                        </a:spcBef>
                        <a:spcAft>
                          <a:spcPts val="0"/>
                        </a:spcAft>
                        <a:buClr>
                          <a:schemeClr val="dk1"/>
                        </a:buClr>
                        <a:buSzPts val="1100"/>
                        <a:buChar char="•"/>
                      </a:pPr>
                      <a:r>
                        <a:rPr lang="en-US" sz="2100" u="sng">
                          <a:solidFill>
                            <a:schemeClr val="hlink"/>
                          </a:solidFill>
                          <a:latin typeface="Calibri"/>
                          <a:ea typeface="Calibri"/>
                          <a:cs typeface="Calibri"/>
                          <a:sym typeface="Calibri"/>
                          <a:hlinkClick r:id="rId4"/>
                        </a:rPr>
                        <a:t>https://pacificfireexchange.org/resource/</a:t>
                      </a:r>
                      <a:endParaRPr sz="21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t/>
                      </a:r>
                      <a:endParaRPr sz="7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184150" lvl="0" marL="228600" rtl="0" algn="l">
                        <a:lnSpc>
                          <a:spcPct val="90000"/>
                        </a:lnSpc>
                        <a:spcBef>
                          <a:spcPts val="1000"/>
                        </a:spcBef>
                        <a:spcAft>
                          <a:spcPts val="0"/>
                        </a:spcAft>
                        <a:buClr>
                          <a:schemeClr val="dk1"/>
                        </a:buClr>
                        <a:buSzPts val="2100"/>
                        <a:buChar char="•"/>
                      </a:pPr>
                      <a:r>
                        <a:rPr lang="en-US" sz="2100">
                          <a:solidFill>
                            <a:schemeClr val="dk1"/>
                          </a:solidFill>
                          <a:latin typeface="Calibri"/>
                          <a:ea typeface="Calibri"/>
                          <a:cs typeface="Calibri"/>
                          <a:sym typeface="Calibri"/>
                        </a:rPr>
                        <a:t>Rain gauges of Hawaii - Month-Year Rainfall Maps </a:t>
                      </a:r>
                      <a:endParaRPr sz="2100">
                        <a:solidFill>
                          <a:schemeClr val="dk1"/>
                        </a:solidFill>
                        <a:latin typeface="Calibri"/>
                        <a:ea typeface="Calibri"/>
                        <a:cs typeface="Calibri"/>
                        <a:sym typeface="Calibri"/>
                      </a:endParaRPr>
                    </a:p>
                    <a:p>
                      <a:pPr indent="-292100" lvl="1" marL="685800" rtl="0" algn="l">
                        <a:lnSpc>
                          <a:spcPct val="90000"/>
                        </a:lnSpc>
                        <a:spcBef>
                          <a:spcPts val="1000"/>
                        </a:spcBef>
                        <a:spcAft>
                          <a:spcPts val="0"/>
                        </a:spcAft>
                        <a:buClr>
                          <a:schemeClr val="dk1"/>
                        </a:buClr>
                        <a:buSzPts val="2800"/>
                        <a:buChar char="•"/>
                      </a:pPr>
                      <a:r>
                        <a:rPr lang="en-US" sz="1700">
                          <a:solidFill>
                            <a:schemeClr val="dk1"/>
                          </a:solidFill>
                          <a:latin typeface="Calibri"/>
                          <a:ea typeface="Calibri"/>
                          <a:cs typeface="Calibri"/>
                          <a:sym typeface="Calibri"/>
                        </a:rPr>
                        <a:t>Vectors, points </a:t>
                      </a:r>
                      <a:r>
                        <a:rPr lang="en-US" sz="2100">
                          <a:solidFill>
                            <a:schemeClr val="dk1"/>
                          </a:solidFill>
                          <a:latin typeface="Calibri"/>
                          <a:ea typeface="Calibri"/>
                          <a:cs typeface="Calibri"/>
                          <a:sym typeface="Calibri"/>
                        </a:rPr>
                        <a:t>(variable years from the 1800 - 2022)</a:t>
                      </a:r>
                      <a:r>
                        <a:rPr lang="en-US" sz="1700">
                          <a:solidFill>
                            <a:schemeClr val="dk1"/>
                          </a:solidFill>
                          <a:latin typeface="Calibri"/>
                          <a:ea typeface="Calibri"/>
                          <a:cs typeface="Calibri"/>
                          <a:sym typeface="Calibri"/>
                        </a:rPr>
                        <a:t> </a:t>
                      </a:r>
                      <a:endParaRPr sz="7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20650" lvl="0" marL="228600" rtl="0" algn="l">
                        <a:lnSpc>
                          <a:spcPct val="90000"/>
                        </a:lnSpc>
                        <a:spcBef>
                          <a:spcPts val="1000"/>
                        </a:spcBef>
                        <a:spcAft>
                          <a:spcPts val="0"/>
                        </a:spcAft>
                        <a:buClr>
                          <a:schemeClr val="dk1"/>
                        </a:buClr>
                        <a:buSzPts val="1100"/>
                        <a:buChar char="•"/>
                      </a:pPr>
                      <a:r>
                        <a:rPr lang="en-US" sz="2100" u="sng">
                          <a:solidFill>
                            <a:schemeClr val="hlink"/>
                          </a:solidFill>
                          <a:latin typeface="Calibri"/>
                          <a:ea typeface="Calibri"/>
                          <a:cs typeface="Calibri"/>
                          <a:sym typeface="Calibri"/>
                          <a:hlinkClick r:id="rId5"/>
                        </a:rPr>
                        <a:t>http://rainfall.geography.hawaii.edu/downloads.html</a:t>
                      </a:r>
                      <a:endParaRPr sz="7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c1e2a2990c_1_258"/>
          <p:cNvSpPr/>
          <p:nvPr/>
        </p:nvSpPr>
        <p:spPr>
          <a:xfrm>
            <a:off x="0" y="0"/>
            <a:ext cx="12192000" cy="68580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1" name="Google Shape;171;g2c1e2a2990c_1_258"/>
          <p:cNvSpPr/>
          <p:nvPr/>
        </p:nvSpPr>
        <p:spPr>
          <a:xfrm>
            <a:off x="-25" y="3191975"/>
            <a:ext cx="12192000" cy="1511700"/>
          </a:xfrm>
          <a:prstGeom prst="rect">
            <a:avLst/>
          </a:prstGeom>
          <a:solidFill>
            <a:srgbClr val="FCE5CD">
              <a:alpha val="46200"/>
            </a:srgbClr>
          </a:solid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100"/>
              <a:buFont typeface="Arial"/>
              <a:buNone/>
            </a:pPr>
            <a:r>
              <a:t/>
            </a:r>
            <a:endParaRPr sz="1900"/>
          </a:p>
        </p:txBody>
      </p:sp>
      <p:sp>
        <p:nvSpPr>
          <p:cNvPr id="172" name="Google Shape;172;g2c1e2a2990c_1_258"/>
          <p:cNvSpPr/>
          <p:nvPr/>
        </p:nvSpPr>
        <p:spPr>
          <a:xfrm>
            <a:off x="-23425" y="2066675"/>
            <a:ext cx="3959400" cy="1125300"/>
          </a:xfrm>
          <a:prstGeom prst="rect">
            <a:avLst/>
          </a:prstGeom>
          <a:solidFill>
            <a:srgbClr val="FCE5CD">
              <a:alpha val="46200"/>
            </a:srgbClr>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173" name="Google Shape;173;g2c1e2a2990c_1_258"/>
          <p:cNvSpPr/>
          <p:nvPr/>
        </p:nvSpPr>
        <p:spPr>
          <a:xfrm>
            <a:off x="-5400" y="4692300"/>
            <a:ext cx="9764700" cy="2165700"/>
          </a:xfrm>
          <a:prstGeom prst="rect">
            <a:avLst/>
          </a:prstGeom>
          <a:solidFill>
            <a:srgbClr val="D9D2E9">
              <a:alpha val="44940"/>
            </a:srgbClr>
          </a:solidFill>
          <a:ln cap="flat" cmpd="sng" w="1905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174" name="Google Shape;174;g2c1e2a2990c_1_258"/>
          <p:cNvSpPr/>
          <p:nvPr/>
        </p:nvSpPr>
        <p:spPr>
          <a:xfrm>
            <a:off x="0" y="-767"/>
            <a:ext cx="12192000" cy="2065500"/>
          </a:xfrm>
          <a:prstGeom prst="rect">
            <a:avLst/>
          </a:prstGeom>
          <a:solidFill>
            <a:srgbClr val="C9DAF8">
              <a:alpha val="47470"/>
            </a:srgbClr>
          </a:solidFill>
          <a:ln cap="flat" cmpd="sng" w="1905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175" name="Google Shape;175;g2c1e2a2990c_1_258"/>
          <p:cNvSpPr/>
          <p:nvPr/>
        </p:nvSpPr>
        <p:spPr>
          <a:xfrm>
            <a:off x="159867" y="216267"/>
            <a:ext cx="1143900" cy="7047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Hawaii Coastline</a:t>
            </a:r>
            <a:endParaRPr sz="1500"/>
          </a:p>
        </p:txBody>
      </p:sp>
      <p:sp>
        <p:nvSpPr>
          <p:cNvPr id="176" name="Google Shape;176;g2c1e2a2990c_1_258"/>
          <p:cNvSpPr/>
          <p:nvPr/>
        </p:nvSpPr>
        <p:spPr>
          <a:xfrm>
            <a:off x="1512867" y="380867"/>
            <a:ext cx="1078800" cy="638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Select by Attribute</a:t>
            </a:r>
            <a:endParaRPr sz="1500"/>
          </a:p>
        </p:txBody>
      </p:sp>
      <p:sp>
        <p:nvSpPr>
          <p:cNvPr id="177" name="Google Shape;177;g2c1e2a2990c_1_258"/>
          <p:cNvSpPr/>
          <p:nvPr/>
        </p:nvSpPr>
        <p:spPr>
          <a:xfrm>
            <a:off x="2591667" y="1312950"/>
            <a:ext cx="1597700" cy="491567"/>
          </a:xfrm>
          <a:prstGeom prst="flowChartDisplay">
            <a:avLst/>
          </a:prstGeom>
          <a:solidFill>
            <a:srgbClr val="D9EAD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a:t>Big Island Boundary</a:t>
            </a:r>
            <a:endParaRPr/>
          </a:p>
        </p:txBody>
      </p:sp>
      <p:sp>
        <p:nvSpPr>
          <p:cNvPr id="178" name="Google Shape;178;g2c1e2a2990c_1_258"/>
          <p:cNvSpPr/>
          <p:nvPr/>
        </p:nvSpPr>
        <p:spPr>
          <a:xfrm>
            <a:off x="2941950" y="347867"/>
            <a:ext cx="1277700" cy="7047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Hawaii Rain Gauges</a:t>
            </a:r>
            <a:endParaRPr sz="1500"/>
          </a:p>
        </p:txBody>
      </p:sp>
      <p:sp>
        <p:nvSpPr>
          <p:cNvPr id="179" name="Google Shape;179;g2c1e2a2990c_1_258"/>
          <p:cNvSpPr/>
          <p:nvPr/>
        </p:nvSpPr>
        <p:spPr>
          <a:xfrm>
            <a:off x="7486733" y="951400"/>
            <a:ext cx="1847600" cy="491567"/>
          </a:xfrm>
          <a:prstGeom prst="flowChartDisplay">
            <a:avLst/>
          </a:prstGeom>
          <a:solidFill>
            <a:srgbClr val="D9EAD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Target Rain Gauges</a:t>
            </a:r>
            <a:endParaRPr sz="1500"/>
          </a:p>
        </p:txBody>
      </p:sp>
      <p:sp>
        <p:nvSpPr>
          <p:cNvPr id="180" name="Google Shape;180;g2c1e2a2990c_1_258"/>
          <p:cNvSpPr/>
          <p:nvPr/>
        </p:nvSpPr>
        <p:spPr>
          <a:xfrm>
            <a:off x="6310167" y="979367"/>
            <a:ext cx="657300" cy="4356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Clip</a:t>
            </a:r>
            <a:endParaRPr sz="1500"/>
          </a:p>
        </p:txBody>
      </p:sp>
      <p:cxnSp>
        <p:nvCxnSpPr>
          <p:cNvPr id="181" name="Google Shape;181;g2c1e2a2990c_1_258"/>
          <p:cNvCxnSpPr>
            <a:stCxn id="175" idx="4"/>
            <a:endCxn id="176" idx="1"/>
          </p:cNvCxnSpPr>
          <p:nvPr/>
        </p:nvCxnSpPr>
        <p:spPr>
          <a:xfrm>
            <a:off x="1303767" y="568617"/>
            <a:ext cx="209100" cy="131700"/>
          </a:xfrm>
          <a:prstGeom prst="straightConnector1">
            <a:avLst/>
          </a:prstGeom>
          <a:noFill/>
          <a:ln cap="flat" cmpd="sng" w="19050">
            <a:solidFill>
              <a:schemeClr val="dk2"/>
            </a:solidFill>
            <a:prstDash val="solid"/>
            <a:round/>
            <a:headEnd len="med" w="med" type="none"/>
            <a:tailEnd len="med" w="med" type="none"/>
          </a:ln>
        </p:spPr>
      </p:cxnSp>
      <p:cxnSp>
        <p:nvCxnSpPr>
          <p:cNvPr id="182" name="Google Shape;182;g2c1e2a2990c_1_258"/>
          <p:cNvCxnSpPr>
            <a:stCxn id="176" idx="2"/>
            <a:endCxn id="177" idx="1"/>
          </p:cNvCxnSpPr>
          <p:nvPr/>
        </p:nvCxnSpPr>
        <p:spPr>
          <a:xfrm>
            <a:off x="2052267" y="1019567"/>
            <a:ext cx="539400" cy="539100"/>
          </a:xfrm>
          <a:prstGeom prst="straightConnector1">
            <a:avLst/>
          </a:prstGeom>
          <a:noFill/>
          <a:ln cap="flat" cmpd="sng" w="19050">
            <a:solidFill>
              <a:schemeClr val="dk2"/>
            </a:solidFill>
            <a:prstDash val="solid"/>
            <a:round/>
            <a:headEnd len="med" w="med" type="none"/>
            <a:tailEnd len="med" w="med" type="none"/>
          </a:ln>
        </p:spPr>
      </p:cxnSp>
      <p:cxnSp>
        <p:nvCxnSpPr>
          <p:cNvPr id="183" name="Google Shape;183;g2c1e2a2990c_1_258"/>
          <p:cNvCxnSpPr>
            <a:stCxn id="177" idx="3"/>
            <a:endCxn id="180" idx="1"/>
          </p:cNvCxnSpPr>
          <p:nvPr/>
        </p:nvCxnSpPr>
        <p:spPr>
          <a:xfrm flipH="1" rot="10800000">
            <a:off x="4189367" y="1197233"/>
            <a:ext cx="2120700" cy="361500"/>
          </a:xfrm>
          <a:prstGeom prst="straightConnector1">
            <a:avLst/>
          </a:prstGeom>
          <a:noFill/>
          <a:ln cap="flat" cmpd="sng" w="19050">
            <a:solidFill>
              <a:schemeClr val="dk2"/>
            </a:solidFill>
            <a:prstDash val="solid"/>
            <a:round/>
            <a:headEnd len="med" w="med" type="none"/>
            <a:tailEnd len="med" w="med" type="none"/>
          </a:ln>
        </p:spPr>
      </p:cxnSp>
      <p:cxnSp>
        <p:nvCxnSpPr>
          <p:cNvPr id="184" name="Google Shape;184;g2c1e2a2990c_1_258"/>
          <p:cNvCxnSpPr>
            <a:stCxn id="185" idx="1"/>
            <a:endCxn id="178" idx="4"/>
          </p:cNvCxnSpPr>
          <p:nvPr/>
        </p:nvCxnSpPr>
        <p:spPr>
          <a:xfrm flipH="1">
            <a:off x="4219667" y="634415"/>
            <a:ext cx="268800" cy="65700"/>
          </a:xfrm>
          <a:prstGeom prst="straightConnector1">
            <a:avLst/>
          </a:prstGeom>
          <a:noFill/>
          <a:ln cap="flat" cmpd="sng" w="19050">
            <a:solidFill>
              <a:schemeClr val="dk2"/>
            </a:solidFill>
            <a:prstDash val="solid"/>
            <a:round/>
            <a:headEnd len="med" w="med" type="none"/>
            <a:tailEnd len="med" w="med" type="none"/>
          </a:ln>
        </p:spPr>
      </p:cxnSp>
      <p:cxnSp>
        <p:nvCxnSpPr>
          <p:cNvPr id="186" name="Google Shape;186;g2c1e2a2990c_1_258"/>
          <p:cNvCxnSpPr>
            <a:stCxn id="180" idx="3"/>
            <a:endCxn id="179" idx="1"/>
          </p:cNvCxnSpPr>
          <p:nvPr/>
        </p:nvCxnSpPr>
        <p:spPr>
          <a:xfrm>
            <a:off x="6967467" y="1197167"/>
            <a:ext cx="519300" cy="0"/>
          </a:xfrm>
          <a:prstGeom prst="straightConnector1">
            <a:avLst/>
          </a:prstGeom>
          <a:noFill/>
          <a:ln cap="flat" cmpd="sng" w="19050">
            <a:solidFill>
              <a:schemeClr val="dk2"/>
            </a:solidFill>
            <a:prstDash val="solid"/>
            <a:round/>
            <a:headEnd len="med" w="med" type="none"/>
            <a:tailEnd len="med" w="med" type="none"/>
          </a:ln>
        </p:spPr>
      </p:cxnSp>
      <p:sp>
        <p:nvSpPr>
          <p:cNvPr id="187" name="Google Shape;187;g2c1e2a2990c_1_258"/>
          <p:cNvSpPr/>
          <p:nvPr/>
        </p:nvSpPr>
        <p:spPr>
          <a:xfrm>
            <a:off x="9759300" y="528067"/>
            <a:ext cx="1866300" cy="491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Create Thiessen Polygons</a:t>
            </a:r>
            <a:endParaRPr sz="1500"/>
          </a:p>
        </p:txBody>
      </p:sp>
      <p:cxnSp>
        <p:nvCxnSpPr>
          <p:cNvPr id="188" name="Google Shape;188;g2c1e2a2990c_1_258"/>
          <p:cNvCxnSpPr>
            <a:stCxn id="179" idx="3"/>
            <a:endCxn id="187" idx="1"/>
          </p:cNvCxnSpPr>
          <p:nvPr/>
        </p:nvCxnSpPr>
        <p:spPr>
          <a:xfrm flipH="1" rot="10800000">
            <a:off x="9334333" y="773883"/>
            <a:ext cx="425100" cy="423300"/>
          </a:xfrm>
          <a:prstGeom prst="straightConnector1">
            <a:avLst/>
          </a:prstGeom>
          <a:noFill/>
          <a:ln cap="flat" cmpd="sng" w="19050">
            <a:solidFill>
              <a:schemeClr val="dk2"/>
            </a:solidFill>
            <a:prstDash val="solid"/>
            <a:round/>
            <a:headEnd len="med" w="med" type="none"/>
            <a:tailEnd len="med" w="med" type="none"/>
          </a:ln>
        </p:spPr>
      </p:cxnSp>
      <p:sp>
        <p:nvSpPr>
          <p:cNvPr id="189" name="Google Shape;189;g2c1e2a2990c_1_258"/>
          <p:cNvSpPr/>
          <p:nvPr/>
        </p:nvSpPr>
        <p:spPr>
          <a:xfrm>
            <a:off x="3935833" y="2064900"/>
            <a:ext cx="8256000" cy="1125300"/>
          </a:xfrm>
          <a:prstGeom prst="rect">
            <a:avLst/>
          </a:prstGeom>
          <a:solidFill>
            <a:srgbClr val="D9EAD3">
              <a:alpha val="44940"/>
            </a:srgbClr>
          </a:solidFill>
          <a:ln cap="flat" cmpd="sng" w="1905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190" name="Google Shape;190;g2c1e2a2990c_1_258"/>
          <p:cNvSpPr/>
          <p:nvPr/>
        </p:nvSpPr>
        <p:spPr>
          <a:xfrm>
            <a:off x="4025950" y="2337167"/>
            <a:ext cx="1277700" cy="5907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Wildfires</a:t>
            </a:r>
            <a:endParaRPr sz="1500"/>
          </a:p>
        </p:txBody>
      </p:sp>
      <p:sp>
        <p:nvSpPr>
          <p:cNvPr id="185" name="Google Shape;185;g2c1e2a2990c_1_258"/>
          <p:cNvSpPr/>
          <p:nvPr/>
        </p:nvSpPr>
        <p:spPr>
          <a:xfrm>
            <a:off x="4488467" y="339065"/>
            <a:ext cx="1188000" cy="590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XY Table to Point</a:t>
            </a:r>
            <a:endParaRPr sz="1500"/>
          </a:p>
        </p:txBody>
      </p:sp>
      <p:cxnSp>
        <p:nvCxnSpPr>
          <p:cNvPr id="191" name="Google Shape;191;g2c1e2a2990c_1_258"/>
          <p:cNvCxnSpPr>
            <a:stCxn id="180" idx="0"/>
            <a:endCxn id="192" idx="2"/>
          </p:cNvCxnSpPr>
          <p:nvPr/>
        </p:nvCxnSpPr>
        <p:spPr>
          <a:xfrm flipH="1" rot="10800000">
            <a:off x="6638817" y="729467"/>
            <a:ext cx="1258500" cy="249900"/>
          </a:xfrm>
          <a:prstGeom prst="straightConnector1">
            <a:avLst/>
          </a:prstGeom>
          <a:noFill/>
          <a:ln cap="flat" cmpd="sng" w="19050">
            <a:solidFill>
              <a:schemeClr val="dk2"/>
            </a:solidFill>
            <a:prstDash val="solid"/>
            <a:round/>
            <a:headEnd len="med" w="med" type="none"/>
            <a:tailEnd len="med" w="med" type="none"/>
          </a:ln>
        </p:spPr>
      </p:cxnSp>
      <p:sp>
        <p:nvSpPr>
          <p:cNvPr id="193" name="Google Shape;193;g2c1e2a2990c_1_258"/>
          <p:cNvSpPr/>
          <p:nvPr/>
        </p:nvSpPr>
        <p:spPr>
          <a:xfrm>
            <a:off x="8303100" y="2411433"/>
            <a:ext cx="1188000" cy="638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Polygon to Raster</a:t>
            </a:r>
            <a:endParaRPr sz="1500"/>
          </a:p>
        </p:txBody>
      </p:sp>
      <p:sp>
        <p:nvSpPr>
          <p:cNvPr id="194" name="Google Shape;194;g2c1e2a2990c_1_258"/>
          <p:cNvSpPr/>
          <p:nvPr/>
        </p:nvSpPr>
        <p:spPr>
          <a:xfrm>
            <a:off x="10562233" y="1422983"/>
            <a:ext cx="1540133" cy="491533"/>
          </a:xfrm>
          <a:prstGeom prst="flowChartDisplay">
            <a:avLst/>
          </a:prstGeom>
          <a:solidFill>
            <a:srgbClr val="D9EAD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a:t>Thiessen Polygons</a:t>
            </a:r>
            <a:endParaRPr/>
          </a:p>
        </p:txBody>
      </p:sp>
      <p:cxnSp>
        <p:nvCxnSpPr>
          <p:cNvPr id="195" name="Google Shape;195;g2c1e2a2990c_1_258"/>
          <p:cNvCxnSpPr>
            <a:stCxn id="196" idx="0"/>
            <a:endCxn id="187" idx="2"/>
          </p:cNvCxnSpPr>
          <p:nvPr/>
        </p:nvCxnSpPr>
        <p:spPr>
          <a:xfrm flipH="1" rot="10800000">
            <a:off x="9580250" y="1019900"/>
            <a:ext cx="1112100" cy="525300"/>
          </a:xfrm>
          <a:prstGeom prst="straightConnector1">
            <a:avLst/>
          </a:prstGeom>
          <a:noFill/>
          <a:ln cap="flat" cmpd="sng" w="19050">
            <a:solidFill>
              <a:schemeClr val="dk2"/>
            </a:solidFill>
            <a:prstDash val="solid"/>
            <a:round/>
            <a:headEnd len="med" w="med" type="none"/>
            <a:tailEnd len="med" w="med" type="none"/>
          </a:ln>
        </p:spPr>
      </p:cxnSp>
      <p:cxnSp>
        <p:nvCxnSpPr>
          <p:cNvPr id="197" name="Google Shape;197;g2c1e2a2990c_1_258"/>
          <p:cNvCxnSpPr>
            <a:stCxn id="193" idx="0"/>
            <a:endCxn id="194" idx="2"/>
          </p:cNvCxnSpPr>
          <p:nvPr/>
        </p:nvCxnSpPr>
        <p:spPr>
          <a:xfrm flipH="1" rot="10800000">
            <a:off x="8897100" y="1914633"/>
            <a:ext cx="2435100" cy="496800"/>
          </a:xfrm>
          <a:prstGeom prst="straightConnector1">
            <a:avLst/>
          </a:prstGeom>
          <a:noFill/>
          <a:ln cap="flat" cmpd="sng" w="19050">
            <a:solidFill>
              <a:schemeClr val="dk2"/>
            </a:solidFill>
            <a:prstDash val="solid"/>
            <a:round/>
            <a:headEnd len="med" w="med" type="none"/>
            <a:tailEnd len="med" w="med" type="none"/>
          </a:ln>
        </p:spPr>
      </p:cxnSp>
      <p:cxnSp>
        <p:nvCxnSpPr>
          <p:cNvPr id="198" name="Google Shape;198;g2c1e2a2990c_1_258"/>
          <p:cNvCxnSpPr>
            <a:stCxn id="199" idx="3"/>
            <a:endCxn id="193" idx="1"/>
          </p:cNvCxnSpPr>
          <p:nvPr/>
        </p:nvCxnSpPr>
        <p:spPr>
          <a:xfrm>
            <a:off x="7881367" y="2634217"/>
            <a:ext cx="421800" cy="96600"/>
          </a:xfrm>
          <a:prstGeom prst="straightConnector1">
            <a:avLst/>
          </a:prstGeom>
          <a:noFill/>
          <a:ln cap="flat" cmpd="sng" w="19050">
            <a:solidFill>
              <a:schemeClr val="dk2"/>
            </a:solidFill>
            <a:prstDash val="solid"/>
            <a:round/>
            <a:headEnd len="med" w="med" type="none"/>
            <a:tailEnd len="med" w="med" type="none"/>
          </a:ln>
        </p:spPr>
      </p:cxnSp>
      <p:sp>
        <p:nvSpPr>
          <p:cNvPr id="200" name="Google Shape;200;g2c1e2a2990c_1_258"/>
          <p:cNvSpPr/>
          <p:nvPr/>
        </p:nvSpPr>
        <p:spPr>
          <a:xfrm>
            <a:off x="10384900" y="2361600"/>
            <a:ext cx="1188000" cy="638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Zonal Statistics</a:t>
            </a:r>
            <a:endParaRPr sz="1500"/>
          </a:p>
        </p:txBody>
      </p:sp>
      <p:cxnSp>
        <p:nvCxnSpPr>
          <p:cNvPr id="201" name="Google Shape;201;g2c1e2a2990c_1_258"/>
          <p:cNvCxnSpPr>
            <a:stCxn id="193" idx="3"/>
            <a:endCxn id="200" idx="1"/>
          </p:cNvCxnSpPr>
          <p:nvPr/>
        </p:nvCxnSpPr>
        <p:spPr>
          <a:xfrm flipH="1" rot="10800000">
            <a:off x="9491100" y="2680983"/>
            <a:ext cx="893700" cy="49800"/>
          </a:xfrm>
          <a:prstGeom prst="straightConnector1">
            <a:avLst/>
          </a:prstGeom>
          <a:noFill/>
          <a:ln cap="flat" cmpd="sng" w="19050">
            <a:solidFill>
              <a:schemeClr val="dk2"/>
            </a:solidFill>
            <a:prstDash val="solid"/>
            <a:round/>
            <a:headEnd len="med" w="med" type="none"/>
            <a:tailEnd len="med" w="med" type="none"/>
          </a:ln>
        </p:spPr>
      </p:cxnSp>
      <p:sp>
        <p:nvSpPr>
          <p:cNvPr id="199" name="Google Shape;199;g2c1e2a2990c_1_258"/>
          <p:cNvSpPr/>
          <p:nvPr/>
        </p:nvSpPr>
        <p:spPr>
          <a:xfrm>
            <a:off x="6693367" y="2314867"/>
            <a:ext cx="1188000" cy="638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Dissolve</a:t>
            </a:r>
            <a:endParaRPr sz="1500"/>
          </a:p>
        </p:txBody>
      </p:sp>
      <p:cxnSp>
        <p:nvCxnSpPr>
          <p:cNvPr id="202" name="Google Shape;202;g2c1e2a2990c_1_258"/>
          <p:cNvCxnSpPr>
            <a:stCxn id="203" idx="3"/>
            <a:endCxn id="199" idx="1"/>
          </p:cNvCxnSpPr>
          <p:nvPr/>
        </p:nvCxnSpPr>
        <p:spPr>
          <a:xfrm flipH="1" rot="10800000">
            <a:off x="6237317" y="2634167"/>
            <a:ext cx="456000" cy="76800"/>
          </a:xfrm>
          <a:prstGeom prst="straightConnector1">
            <a:avLst/>
          </a:prstGeom>
          <a:noFill/>
          <a:ln cap="flat" cmpd="sng" w="19050">
            <a:solidFill>
              <a:schemeClr val="dk2"/>
            </a:solidFill>
            <a:prstDash val="solid"/>
            <a:round/>
            <a:headEnd len="med" w="med" type="none"/>
            <a:tailEnd len="med" w="med" type="none"/>
          </a:ln>
        </p:spPr>
      </p:cxnSp>
      <p:sp>
        <p:nvSpPr>
          <p:cNvPr id="192" name="Google Shape;192;g2c1e2a2990c_1_258"/>
          <p:cNvSpPr/>
          <p:nvPr/>
        </p:nvSpPr>
        <p:spPr>
          <a:xfrm>
            <a:off x="7303333" y="90833"/>
            <a:ext cx="1188000" cy="638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Select by Attribute</a:t>
            </a:r>
            <a:endParaRPr sz="1500"/>
          </a:p>
        </p:txBody>
      </p:sp>
      <p:cxnSp>
        <p:nvCxnSpPr>
          <p:cNvPr id="204" name="Google Shape;204;g2c1e2a2990c_1_258"/>
          <p:cNvCxnSpPr>
            <a:stCxn id="205" idx="1"/>
            <a:endCxn id="185" idx="3"/>
          </p:cNvCxnSpPr>
          <p:nvPr/>
        </p:nvCxnSpPr>
        <p:spPr>
          <a:xfrm flipH="1">
            <a:off x="5676383" y="448117"/>
            <a:ext cx="241500" cy="186300"/>
          </a:xfrm>
          <a:prstGeom prst="straightConnector1">
            <a:avLst/>
          </a:prstGeom>
          <a:noFill/>
          <a:ln cap="flat" cmpd="sng" w="19050">
            <a:solidFill>
              <a:schemeClr val="dk2"/>
            </a:solidFill>
            <a:prstDash val="solid"/>
            <a:round/>
            <a:headEnd len="med" w="med" type="none"/>
            <a:tailEnd len="med" w="med" type="none"/>
          </a:ln>
        </p:spPr>
      </p:cxnSp>
      <p:sp>
        <p:nvSpPr>
          <p:cNvPr id="196" name="Google Shape;196;g2c1e2a2990c_1_258"/>
          <p:cNvSpPr/>
          <p:nvPr/>
        </p:nvSpPr>
        <p:spPr>
          <a:xfrm>
            <a:off x="9251600" y="1545200"/>
            <a:ext cx="657300" cy="4356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Clip</a:t>
            </a:r>
            <a:endParaRPr sz="1500"/>
          </a:p>
        </p:txBody>
      </p:sp>
      <p:cxnSp>
        <p:nvCxnSpPr>
          <p:cNvPr id="206" name="Google Shape;206;g2c1e2a2990c_1_258"/>
          <p:cNvCxnSpPr>
            <a:stCxn id="196" idx="3"/>
            <a:endCxn id="194" idx="1"/>
          </p:cNvCxnSpPr>
          <p:nvPr/>
        </p:nvCxnSpPr>
        <p:spPr>
          <a:xfrm flipH="1" rot="10800000">
            <a:off x="9908900" y="1668800"/>
            <a:ext cx="653400" cy="94200"/>
          </a:xfrm>
          <a:prstGeom prst="straightConnector1">
            <a:avLst/>
          </a:prstGeom>
          <a:noFill/>
          <a:ln cap="flat" cmpd="sng" w="19050">
            <a:solidFill>
              <a:schemeClr val="dk2"/>
            </a:solidFill>
            <a:prstDash val="solid"/>
            <a:round/>
            <a:headEnd len="med" w="med" type="none"/>
            <a:tailEnd len="med" w="med" type="none"/>
          </a:ln>
        </p:spPr>
      </p:cxnSp>
      <p:sp>
        <p:nvSpPr>
          <p:cNvPr id="205" name="Google Shape;205;g2c1e2a2990c_1_258"/>
          <p:cNvSpPr/>
          <p:nvPr/>
        </p:nvSpPr>
        <p:spPr>
          <a:xfrm>
            <a:off x="5917883" y="128767"/>
            <a:ext cx="1143900" cy="638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Add and calculate field</a:t>
            </a:r>
            <a:endParaRPr sz="1500"/>
          </a:p>
        </p:txBody>
      </p:sp>
      <p:cxnSp>
        <p:nvCxnSpPr>
          <p:cNvPr id="207" name="Google Shape;207;g2c1e2a2990c_1_258"/>
          <p:cNvCxnSpPr>
            <a:stCxn id="192" idx="1"/>
            <a:endCxn id="205" idx="3"/>
          </p:cNvCxnSpPr>
          <p:nvPr/>
        </p:nvCxnSpPr>
        <p:spPr>
          <a:xfrm flipH="1">
            <a:off x="7061833" y="410183"/>
            <a:ext cx="241500" cy="37800"/>
          </a:xfrm>
          <a:prstGeom prst="straightConnector1">
            <a:avLst/>
          </a:prstGeom>
          <a:noFill/>
          <a:ln cap="flat" cmpd="sng" w="19050">
            <a:solidFill>
              <a:schemeClr val="dk2"/>
            </a:solidFill>
            <a:prstDash val="solid"/>
            <a:round/>
            <a:headEnd len="med" w="med" type="none"/>
            <a:tailEnd len="med" w="med" type="none"/>
          </a:ln>
        </p:spPr>
      </p:cxnSp>
      <p:sp>
        <p:nvSpPr>
          <p:cNvPr id="208" name="Google Shape;208;g2c1e2a2990c_1_258"/>
          <p:cNvSpPr/>
          <p:nvPr/>
        </p:nvSpPr>
        <p:spPr>
          <a:xfrm>
            <a:off x="2305433" y="3109333"/>
            <a:ext cx="1277700" cy="5907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Land cover</a:t>
            </a:r>
            <a:endParaRPr sz="1500"/>
          </a:p>
        </p:txBody>
      </p:sp>
      <p:cxnSp>
        <p:nvCxnSpPr>
          <p:cNvPr id="209" name="Google Shape;209;g2c1e2a2990c_1_258"/>
          <p:cNvCxnSpPr>
            <a:stCxn id="177" idx="2"/>
            <a:endCxn id="210" idx="0"/>
          </p:cNvCxnSpPr>
          <p:nvPr/>
        </p:nvCxnSpPr>
        <p:spPr>
          <a:xfrm flipH="1">
            <a:off x="1222717" y="1804517"/>
            <a:ext cx="2167800" cy="2139600"/>
          </a:xfrm>
          <a:prstGeom prst="straightConnector1">
            <a:avLst/>
          </a:prstGeom>
          <a:noFill/>
          <a:ln cap="flat" cmpd="sng" w="19050">
            <a:solidFill>
              <a:schemeClr val="dk2"/>
            </a:solidFill>
            <a:prstDash val="solid"/>
            <a:round/>
            <a:headEnd len="med" w="med" type="none"/>
            <a:tailEnd len="med" w="med" type="none"/>
          </a:ln>
        </p:spPr>
      </p:cxnSp>
      <p:sp>
        <p:nvSpPr>
          <p:cNvPr id="210" name="Google Shape;210;g2c1e2a2990c_1_258"/>
          <p:cNvSpPr/>
          <p:nvPr/>
        </p:nvSpPr>
        <p:spPr>
          <a:xfrm>
            <a:off x="894200" y="3944183"/>
            <a:ext cx="657300" cy="4356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Clip</a:t>
            </a:r>
            <a:endParaRPr sz="1500"/>
          </a:p>
        </p:txBody>
      </p:sp>
      <p:sp>
        <p:nvSpPr>
          <p:cNvPr id="211" name="Google Shape;211;g2c1e2a2990c_1_258"/>
          <p:cNvSpPr/>
          <p:nvPr/>
        </p:nvSpPr>
        <p:spPr>
          <a:xfrm>
            <a:off x="3437783" y="3955517"/>
            <a:ext cx="1220400" cy="4356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Reclassify</a:t>
            </a:r>
            <a:endParaRPr sz="1500"/>
          </a:p>
        </p:txBody>
      </p:sp>
      <p:cxnSp>
        <p:nvCxnSpPr>
          <p:cNvPr id="212" name="Google Shape;212;g2c1e2a2990c_1_258"/>
          <p:cNvCxnSpPr>
            <a:stCxn id="210" idx="3"/>
            <a:endCxn id="208" idx="3"/>
          </p:cNvCxnSpPr>
          <p:nvPr/>
        </p:nvCxnSpPr>
        <p:spPr>
          <a:xfrm flipH="1" rot="10800000">
            <a:off x="1551500" y="3699983"/>
            <a:ext cx="1392900" cy="462000"/>
          </a:xfrm>
          <a:prstGeom prst="straightConnector1">
            <a:avLst/>
          </a:prstGeom>
          <a:noFill/>
          <a:ln cap="flat" cmpd="sng" w="19050">
            <a:solidFill>
              <a:schemeClr val="dk2"/>
            </a:solidFill>
            <a:prstDash val="solid"/>
            <a:round/>
            <a:headEnd len="med" w="med" type="none"/>
            <a:tailEnd len="med" w="med" type="none"/>
          </a:ln>
        </p:spPr>
      </p:cxnSp>
      <p:cxnSp>
        <p:nvCxnSpPr>
          <p:cNvPr id="213" name="Google Shape;213;g2c1e2a2990c_1_258"/>
          <p:cNvCxnSpPr>
            <a:stCxn id="211" idx="1"/>
            <a:endCxn id="210" idx="3"/>
          </p:cNvCxnSpPr>
          <p:nvPr/>
        </p:nvCxnSpPr>
        <p:spPr>
          <a:xfrm rot="10800000">
            <a:off x="1551383" y="4161917"/>
            <a:ext cx="1886400" cy="11400"/>
          </a:xfrm>
          <a:prstGeom prst="straightConnector1">
            <a:avLst/>
          </a:prstGeom>
          <a:noFill/>
          <a:ln cap="flat" cmpd="sng" w="19050">
            <a:solidFill>
              <a:schemeClr val="dk2"/>
            </a:solidFill>
            <a:prstDash val="solid"/>
            <a:round/>
            <a:headEnd len="med" w="med" type="none"/>
            <a:tailEnd len="med" w="med" type="none"/>
          </a:ln>
        </p:spPr>
      </p:cxnSp>
      <p:sp>
        <p:nvSpPr>
          <p:cNvPr id="203" name="Google Shape;203;g2c1e2a2990c_1_258"/>
          <p:cNvSpPr/>
          <p:nvPr/>
        </p:nvSpPr>
        <p:spPr>
          <a:xfrm>
            <a:off x="5580017" y="2493167"/>
            <a:ext cx="657300" cy="4356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Clip</a:t>
            </a:r>
            <a:endParaRPr sz="1500"/>
          </a:p>
        </p:txBody>
      </p:sp>
      <p:cxnSp>
        <p:nvCxnSpPr>
          <p:cNvPr id="214" name="Google Shape;214;g2c1e2a2990c_1_258"/>
          <p:cNvCxnSpPr>
            <a:stCxn id="190" idx="4"/>
            <a:endCxn id="203" idx="1"/>
          </p:cNvCxnSpPr>
          <p:nvPr/>
        </p:nvCxnSpPr>
        <p:spPr>
          <a:xfrm>
            <a:off x="5303650" y="2632517"/>
            <a:ext cx="276300" cy="78600"/>
          </a:xfrm>
          <a:prstGeom prst="straightConnector1">
            <a:avLst/>
          </a:prstGeom>
          <a:noFill/>
          <a:ln cap="flat" cmpd="sng" w="19050">
            <a:solidFill>
              <a:schemeClr val="dk2"/>
            </a:solidFill>
            <a:prstDash val="solid"/>
            <a:round/>
            <a:headEnd len="med" w="med" type="none"/>
            <a:tailEnd len="med" w="med" type="none"/>
          </a:ln>
        </p:spPr>
      </p:cxnSp>
      <p:cxnSp>
        <p:nvCxnSpPr>
          <p:cNvPr id="215" name="Google Shape;215;g2c1e2a2990c_1_258"/>
          <p:cNvCxnSpPr>
            <a:stCxn id="216" idx="0"/>
            <a:endCxn id="203" idx="2"/>
          </p:cNvCxnSpPr>
          <p:nvPr/>
        </p:nvCxnSpPr>
        <p:spPr>
          <a:xfrm rot="10800000">
            <a:off x="5908725" y="2928783"/>
            <a:ext cx="1928700" cy="993300"/>
          </a:xfrm>
          <a:prstGeom prst="straightConnector1">
            <a:avLst/>
          </a:prstGeom>
          <a:noFill/>
          <a:ln cap="flat" cmpd="sng" w="19050">
            <a:solidFill>
              <a:schemeClr val="dk2"/>
            </a:solidFill>
            <a:prstDash val="solid"/>
            <a:round/>
            <a:headEnd len="med" w="med" type="none"/>
            <a:tailEnd len="med" w="med" type="none"/>
          </a:ln>
        </p:spPr>
      </p:cxnSp>
      <p:cxnSp>
        <p:nvCxnSpPr>
          <p:cNvPr id="217" name="Google Shape;217;g2c1e2a2990c_1_258"/>
          <p:cNvCxnSpPr>
            <a:stCxn id="218" idx="1"/>
            <a:endCxn id="211" idx="3"/>
          </p:cNvCxnSpPr>
          <p:nvPr/>
        </p:nvCxnSpPr>
        <p:spPr>
          <a:xfrm rot="10800000">
            <a:off x="4658083" y="4173417"/>
            <a:ext cx="387300" cy="37200"/>
          </a:xfrm>
          <a:prstGeom prst="straightConnector1">
            <a:avLst/>
          </a:prstGeom>
          <a:noFill/>
          <a:ln cap="flat" cmpd="sng" w="19050">
            <a:solidFill>
              <a:schemeClr val="dk2"/>
            </a:solidFill>
            <a:prstDash val="solid"/>
            <a:round/>
            <a:headEnd len="med" w="med" type="none"/>
            <a:tailEnd len="med" w="med" type="none"/>
          </a:ln>
        </p:spPr>
      </p:cxnSp>
      <p:sp>
        <p:nvSpPr>
          <p:cNvPr id="216" name="Google Shape;216;g2c1e2a2990c_1_258"/>
          <p:cNvSpPr/>
          <p:nvPr/>
        </p:nvSpPr>
        <p:spPr>
          <a:xfrm>
            <a:off x="7508775" y="3922083"/>
            <a:ext cx="657300" cy="4356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Clip</a:t>
            </a:r>
            <a:endParaRPr sz="1500"/>
          </a:p>
        </p:txBody>
      </p:sp>
      <p:cxnSp>
        <p:nvCxnSpPr>
          <p:cNvPr id="219" name="Google Shape;219;g2c1e2a2990c_1_258"/>
          <p:cNvCxnSpPr>
            <a:stCxn id="218" idx="3"/>
            <a:endCxn id="216" idx="1"/>
          </p:cNvCxnSpPr>
          <p:nvPr/>
        </p:nvCxnSpPr>
        <p:spPr>
          <a:xfrm flipH="1" rot="10800000">
            <a:off x="7146583" y="4139817"/>
            <a:ext cx="362100" cy="70800"/>
          </a:xfrm>
          <a:prstGeom prst="straightConnector1">
            <a:avLst/>
          </a:prstGeom>
          <a:noFill/>
          <a:ln cap="flat" cmpd="sng" w="19050">
            <a:solidFill>
              <a:schemeClr val="dk2"/>
            </a:solidFill>
            <a:prstDash val="solid"/>
            <a:round/>
            <a:headEnd len="med" w="med" type="none"/>
            <a:tailEnd len="med" w="med" type="none"/>
          </a:ln>
        </p:spPr>
      </p:cxnSp>
      <p:cxnSp>
        <p:nvCxnSpPr>
          <p:cNvPr id="220" name="Google Shape;220;g2c1e2a2990c_1_258"/>
          <p:cNvCxnSpPr>
            <a:stCxn id="177" idx="2"/>
            <a:endCxn id="203" idx="0"/>
          </p:cNvCxnSpPr>
          <p:nvPr/>
        </p:nvCxnSpPr>
        <p:spPr>
          <a:xfrm>
            <a:off x="3390517" y="1804517"/>
            <a:ext cx="2518200" cy="688800"/>
          </a:xfrm>
          <a:prstGeom prst="straightConnector1">
            <a:avLst/>
          </a:prstGeom>
          <a:noFill/>
          <a:ln cap="flat" cmpd="sng" w="19050">
            <a:solidFill>
              <a:schemeClr val="dk2"/>
            </a:solidFill>
            <a:prstDash val="solid"/>
            <a:round/>
            <a:headEnd len="med" w="med" type="none"/>
            <a:tailEnd len="med" w="med" type="none"/>
          </a:ln>
        </p:spPr>
      </p:cxnSp>
      <p:sp>
        <p:nvSpPr>
          <p:cNvPr id="221" name="Google Shape;221;g2c1e2a2990c_1_258"/>
          <p:cNvSpPr/>
          <p:nvPr/>
        </p:nvSpPr>
        <p:spPr>
          <a:xfrm>
            <a:off x="8643950" y="3866550"/>
            <a:ext cx="1445400" cy="638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Intersection</a:t>
            </a:r>
            <a:endParaRPr sz="1500"/>
          </a:p>
        </p:txBody>
      </p:sp>
      <p:cxnSp>
        <p:nvCxnSpPr>
          <p:cNvPr id="222" name="Google Shape;222;g2c1e2a2990c_1_258"/>
          <p:cNvCxnSpPr>
            <a:stCxn id="221" idx="1"/>
            <a:endCxn id="216" idx="3"/>
          </p:cNvCxnSpPr>
          <p:nvPr/>
        </p:nvCxnSpPr>
        <p:spPr>
          <a:xfrm rot="10800000">
            <a:off x="8166050" y="4140000"/>
            <a:ext cx="477900" cy="45900"/>
          </a:xfrm>
          <a:prstGeom prst="straightConnector1">
            <a:avLst/>
          </a:prstGeom>
          <a:noFill/>
          <a:ln cap="flat" cmpd="sng" w="19050">
            <a:solidFill>
              <a:schemeClr val="dk2"/>
            </a:solidFill>
            <a:prstDash val="solid"/>
            <a:round/>
            <a:headEnd len="med" w="med" type="none"/>
            <a:tailEnd len="med" w="med" type="none"/>
          </a:ln>
        </p:spPr>
      </p:cxnSp>
      <p:sp>
        <p:nvSpPr>
          <p:cNvPr id="223" name="Google Shape;223;g2c1e2a2990c_1_258"/>
          <p:cNvSpPr/>
          <p:nvPr/>
        </p:nvSpPr>
        <p:spPr>
          <a:xfrm>
            <a:off x="59667" y="6324600"/>
            <a:ext cx="1344300" cy="4917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a:t>DOD Parcels</a:t>
            </a:r>
            <a:endParaRPr/>
          </a:p>
        </p:txBody>
      </p:sp>
      <p:sp>
        <p:nvSpPr>
          <p:cNvPr id="224" name="Google Shape;224;g2c1e2a2990c_1_258"/>
          <p:cNvSpPr/>
          <p:nvPr/>
        </p:nvSpPr>
        <p:spPr>
          <a:xfrm>
            <a:off x="93067" y="4766533"/>
            <a:ext cx="1277700" cy="6387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a:t>Government Land</a:t>
            </a:r>
            <a:endParaRPr/>
          </a:p>
        </p:txBody>
      </p:sp>
      <p:sp>
        <p:nvSpPr>
          <p:cNvPr id="225" name="Google Shape;225;g2c1e2a2990c_1_258"/>
          <p:cNvSpPr/>
          <p:nvPr/>
        </p:nvSpPr>
        <p:spPr>
          <a:xfrm>
            <a:off x="239267" y="5512550"/>
            <a:ext cx="985200" cy="7047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Fire Ignitions</a:t>
            </a:r>
            <a:endParaRPr sz="1500"/>
          </a:p>
        </p:txBody>
      </p:sp>
      <p:cxnSp>
        <p:nvCxnSpPr>
          <p:cNvPr id="226" name="Google Shape;226;g2c1e2a2990c_1_258"/>
          <p:cNvCxnSpPr>
            <a:stCxn id="177" idx="3"/>
            <a:endCxn id="196" idx="1"/>
          </p:cNvCxnSpPr>
          <p:nvPr/>
        </p:nvCxnSpPr>
        <p:spPr>
          <a:xfrm>
            <a:off x="4189367" y="1558733"/>
            <a:ext cx="5062200" cy="204300"/>
          </a:xfrm>
          <a:prstGeom prst="straightConnector1">
            <a:avLst/>
          </a:prstGeom>
          <a:noFill/>
          <a:ln cap="flat" cmpd="sng" w="19050">
            <a:solidFill>
              <a:schemeClr val="dk2"/>
            </a:solidFill>
            <a:prstDash val="solid"/>
            <a:round/>
            <a:headEnd len="med" w="med" type="none"/>
            <a:tailEnd len="med" w="med" type="none"/>
          </a:ln>
        </p:spPr>
      </p:cxnSp>
      <p:cxnSp>
        <p:nvCxnSpPr>
          <p:cNvPr id="227" name="Google Shape;227;g2c1e2a2990c_1_258"/>
          <p:cNvCxnSpPr>
            <a:stCxn id="210" idx="2"/>
            <a:endCxn id="224" idx="1"/>
          </p:cNvCxnSpPr>
          <p:nvPr/>
        </p:nvCxnSpPr>
        <p:spPr>
          <a:xfrm flipH="1">
            <a:off x="732050" y="4379783"/>
            <a:ext cx="490800" cy="386700"/>
          </a:xfrm>
          <a:prstGeom prst="straightConnector1">
            <a:avLst/>
          </a:prstGeom>
          <a:noFill/>
          <a:ln cap="flat" cmpd="sng" w="19050">
            <a:solidFill>
              <a:schemeClr val="dk2"/>
            </a:solidFill>
            <a:prstDash val="solid"/>
            <a:round/>
            <a:headEnd len="med" w="med" type="none"/>
            <a:tailEnd len="med" w="med" type="none"/>
          </a:ln>
        </p:spPr>
      </p:cxnSp>
      <p:cxnSp>
        <p:nvCxnSpPr>
          <p:cNvPr id="228" name="Google Shape;228;g2c1e2a2990c_1_258"/>
          <p:cNvCxnSpPr>
            <a:stCxn id="225" idx="1"/>
            <a:endCxn id="224" idx="3"/>
          </p:cNvCxnSpPr>
          <p:nvPr/>
        </p:nvCxnSpPr>
        <p:spPr>
          <a:xfrm rot="10800000">
            <a:off x="731867" y="5405150"/>
            <a:ext cx="0" cy="107400"/>
          </a:xfrm>
          <a:prstGeom prst="straightConnector1">
            <a:avLst/>
          </a:prstGeom>
          <a:noFill/>
          <a:ln cap="flat" cmpd="sng" w="19050">
            <a:solidFill>
              <a:schemeClr val="dk2"/>
            </a:solidFill>
            <a:prstDash val="solid"/>
            <a:round/>
            <a:headEnd len="med" w="med" type="none"/>
            <a:tailEnd len="med" w="med" type="none"/>
          </a:ln>
        </p:spPr>
      </p:cxnSp>
      <p:cxnSp>
        <p:nvCxnSpPr>
          <p:cNvPr id="229" name="Google Shape;229;g2c1e2a2990c_1_258"/>
          <p:cNvCxnSpPr>
            <a:stCxn id="223" idx="1"/>
            <a:endCxn id="225" idx="3"/>
          </p:cNvCxnSpPr>
          <p:nvPr/>
        </p:nvCxnSpPr>
        <p:spPr>
          <a:xfrm rot="10800000">
            <a:off x="731817" y="6217200"/>
            <a:ext cx="0" cy="107400"/>
          </a:xfrm>
          <a:prstGeom prst="straightConnector1">
            <a:avLst/>
          </a:prstGeom>
          <a:noFill/>
          <a:ln cap="flat" cmpd="sng" w="19050">
            <a:solidFill>
              <a:schemeClr val="dk2"/>
            </a:solidFill>
            <a:prstDash val="solid"/>
            <a:round/>
            <a:headEnd len="med" w="med" type="none"/>
            <a:tailEnd len="med" w="med" type="none"/>
          </a:ln>
        </p:spPr>
      </p:cxnSp>
      <p:sp>
        <p:nvSpPr>
          <p:cNvPr id="230" name="Google Shape;230;g2c1e2a2990c_1_258"/>
          <p:cNvSpPr/>
          <p:nvPr/>
        </p:nvSpPr>
        <p:spPr>
          <a:xfrm>
            <a:off x="1884500" y="6217367"/>
            <a:ext cx="1078800" cy="491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Dissolve</a:t>
            </a:r>
            <a:endParaRPr sz="1500"/>
          </a:p>
        </p:txBody>
      </p:sp>
      <p:sp>
        <p:nvSpPr>
          <p:cNvPr id="231" name="Google Shape;231;g2c1e2a2990c_1_258"/>
          <p:cNvSpPr/>
          <p:nvPr/>
        </p:nvSpPr>
        <p:spPr>
          <a:xfrm>
            <a:off x="1798050" y="5066075"/>
            <a:ext cx="1143900" cy="638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Select by Attribute</a:t>
            </a:r>
            <a:endParaRPr sz="1500"/>
          </a:p>
        </p:txBody>
      </p:sp>
      <p:cxnSp>
        <p:nvCxnSpPr>
          <p:cNvPr id="232" name="Google Shape;232;g2c1e2a2990c_1_258"/>
          <p:cNvCxnSpPr>
            <a:stCxn id="231" idx="1"/>
            <a:endCxn id="224" idx="4"/>
          </p:cNvCxnSpPr>
          <p:nvPr/>
        </p:nvCxnSpPr>
        <p:spPr>
          <a:xfrm rot="10800000">
            <a:off x="1370850" y="5086025"/>
            <a:ext cx="427200" cy="299400"/>
          </a:xfrm>
          <a:prstGeom prst="straightConnector1">
            <a:avLst/>
          </a:prstGeom>
          <a:noFill/>
          <a:ln cap="flat" cmpd="sng" w="19050">
            <a:solidFill>
              <a:schemeClr val="dk2"/>
            </a:solidFill>
            <a:prstDash val="solid"/>
            <a:round/>
            <a:headEnd len="med" w="med" type="none"/>
            <a:tailEnd len="med" w="med" type="none"/>
          </a:ln>
        </p:spPr>
      </p:cxnSp>
      <p:cxnSp>
        <p:nvCxnSpPr>
          <p:cNvPr id="233" name="Google Shape;233;g2c1e2a2990c_1_258"/>
          <p:cNvCxnSpPr>
            <a:stCxn id="231" idx="1"/>
            <a:endCxn id="225" idx="4"/>
          </p:cNvCxnSpPr>
          <p:nvPr/>
        </p:nvCxnSpPr>
        <p:spPr>
          <a:xfrm flipH="1">
            <a:off x="1224450" y="5385425"/>
            <a:ext cx="573600" cy="479400"/>
          </a:xfrm>
          <a:prstGeom prst="straightConnector1">
            <a:avLst/>
          </a:prstGeom>
          <a:noFill/>
          <a:ln cap="flat" cmpd="sng" w="19050">
            <a:solidFill>
              <a:schemeClr val="dk2"/>
            </a:solidFill>
            <a:prstDash val="solid"/>
            <a:round/>
            <a:headEnd len="med" w="med" type="none"/>
            <a:tailEnd len="med" w="med" type="none"/>
          </a:ln>
        </p:spPr>
      </p:cxnSp>
      <p:cxnSp>
        <p:nvCxnSpPr>
          <p:cNvPr id="234" name="Google Shape;234;g2c1e2a2990c_1_258"/>
          <p:cNvCxnSpPr>
            <a:stCxn id="230" idx="1"/>
            <a:endCxn id="223" idx="4"/>
          </p:cNvCxnSpPr>
          <p:nvPr/>
        </p:nvCxnSpPr>
        <p:spPr>
          <a:xfrm flipH="1">
            <a:off x="1403900" y="6463217"/>
            <a:ext cx="480600" cy="107100"/>
          </a:xfrm>
          <a:prstGeom prst="straightConnector1">
            <a:avLst/>
          </a:prstGeom>
          <a:noFill/>
          <a:ln cap="flat" cmpd="sng" w="19050">
            <a:solidFill>
              <a:schemeClr val="dk2"/>
            </a:solidFill>
            <a:prstDash val="solid"/>
            <a:round/>
            <a:headEnd len="med" w="med" type="none"/>
            <a:tailEnd len="med" w="med" type="none"/>
          </a:ln>
        </p:spPr>
      </p:cxnSp>
      <p:sp>
        <p:nvSpPr>
          <p:cNvPr id="235" name="Google Shape;235;g2c1e2a2990c_1_258"/>
          <p:cNvSpPr/>
          <p:nvPr/>
        </p:nvSpPr>
        <p:spPr>
          <a:xfrm>
            <a:off x="3244533" y="6217367"/>
            <a:ext cx="1078800" cy="491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Buffer</a:t>
            </a:r>
            <a:endParaRPr sz="1500"/>
          </a:p>
        </p:txBody>
      </p:sp>
      <p:cxnSp>
        <p:nvCxnSpPr>
          <p:cNvPr id="236" name="Google Shape;236;g2c1e2a2990c_1_258"/>
          <p:cNvCxnSpPr>
            <a:stCxn id="235" idx="1"/>
            <a:endCxn id="230" idx="3"/>
          </p:cNvCxnSpPr>
          <p:nvPr/>
        </p:nvCxnSpPr>
        <p:spPr>
          <a:xfrm rot="10800000">
            <a:off x="2963433" y="6463217"/>
            <a:ext cx="281100" cy="0"/>
          </a:xfrm>
          <a:prstGeom prst="straightConnector1">
            <a:avLst/>
          </a:prstGeom>
          <a:noFill/>
          <a:ln cap="flat" cmpd="sng" w="19050">
            <a:solidFill>
              <a:schemeClr val="dk2"/>
            </a:solidFill>
            <a:prstDash val="solid"/>
            <a:round/>
            <a:headEnd len="med" w="med" type="none"/>
            <a:tailEnd len="med" w="med" type="none"/>
          </a:ln>
        </p:spPr>
      </p:cxnSp>
      <p:sp>
        <p:nvSpPr>
          <p:cNvPr id="237" name="Google Shape;237;g2c1e2a2990c_1_258"/>
          <p:cNvSpPr/>
          <p:nvPr/>
        </p:nvSpPr>
        <p:spPr>
          <a:xfrm>
            <a:off x="4391200" y="4870663"/>
            <a:ext cx="2101200" cy="491567"/>
          </a:xfrm>
          <a:prstGeom prst="flowChartDisplay">
            <a:avLst/>
          </a:prstGeom>
          <a:solidFill>
            <a:srgbClr val="D9EAD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Ignitions of Fires &gt;1 acre</a:t>
            </a:r>
            <a:endParaRPr sz="1500"/>
          </a:p>
        </p:txBody>
      </p:sp>
      <p:sp>
        <p:nvSpPr>
          <p:cNvPr id="238" name="Google Shape;238;g2c1e2a2990c_1_258"/>
          <p:cNvSpPr/>
          <p:nvPr/>
        </p:nvSpPr>
        <p:spPr>
          <a:xfrm>
            <a:off x="4745517" y="5536350"/>
            <a:ext cx="2101200" cy="491567"/>
          </a:xfrm>
          <a:prstGeom prst="flowChartDisplay">
            <a:avLst/>
          </a:prstGeom>
          <a:solidFill>
            <a:srgbClr val="D9EAD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Federally owned land</a:t>
            </a:r>
            <a:endParaRPr sz="1500"/>
          </a:p>
        </p:txBody>
      </p:sp>
      <p:cxnSp>
        <p:nvCxnSpPr>
          <p:cNvPr id="239" name="Google Shape;239;g2c1e2a2990c_1_258"/>
          <p:cNvCxnSpPr>
            <a:stCxn id="237" idx="1"/>
            <a:endCxn id="231" idx="3"/>
          </p:cNvCxnSpPr>
          <p:nvPr/>
        </p:nvCxnSpPr>
        <p:spPr>
          <a:xfrm flipH="1">
            <a:off x="2941900" y="5116446"/>
            <a:ext cx="1449300" cy="269100"/>
          </a:xfrm>
          <a:prstGeom prst="straightConnector1">
            <a:avLst/>
          </a:prstGeom>
          <a:noFill/>
          <a:ln cap="flat" cmpd="sng" w="19050">
            <a:solidFill>
              <a:schemeClr val="dk2"/>
            </a:solidFill>
            <a:prstDash val="solid"/>
            <a:round/>
            <a:headEnd len="med" w="med" type="none"/>
            <a:tailEnd len="med" w="med" type="none"/>
          </a:ln>
        </p:spPr>
      </p:cxnSp>
      <p:cxnSp>
        <p:nvCxnSpPr>
          <p:cNvPr id="240" name="Google Shape;240;g2c1e2a2990c_1_258"/>
          <p:cNvCxnSpPr>
            <a:stCxn id="238" idx="1"/>
            <a:endCxn id="241" idx="3"/>
          </p:cNvCxnSpPr>
          <p:nvPr/>
        </p:nvCxnSpPr>
        <p:spPr>
          <a:xfrm rot="10800000">
            <a:off x="4383117" y="5775233"/>
            <a:ext cx="362400" cy="6900"/>
          </a:xfrm>
          <a:prstGeom prst="straightConnector1">
            <a:avLst/>
          </a:prstGeom>
          <a:noFill/>
          <a:ln cap="flat" cmpd="sng" w="19050">
            <a:solidFill>
              <a:schemeClr val="dk2"/>
            </a:solidFill>
            <a:prstDash val="solid"/>
            <a:round/>
            <a:headEnd len="med" w="med" type="none"/>
            <a:tailEnd len="med" w="med" type="none"/>
          </a:ln>
        </p:spPr>
      </p:cxnSp>
      <p:cxnSp>
        <p:nvCxnSpPr>
          <p:cNvPr id="242" name="Google Shape;242;g2c1e2a2990c_1_258"/>
          <p:cNvCxnSpPr>
            <a:stCxn id="237" idx="0"/>
            <a:endCxn id="203" idx="2"/>
          </p:cNvCxnSpPr>
          <p:nvPr/>
        </p:nvCxnSpPr>
        <p:spPr>
          <a:xfrm flipH="1" rot="10800000">
            <a:off x="5441800" y="2928763"/>
            <a:ext cx="466800" cy="1941900"/>
          </a:xfrm>
          <a:prstGeom prst="straightConnector1">
            <a:avLst/>
          </a:prstGeom>
          <a:noFill/>
          <a:ln cap="flat" cmpd="sng" w="19050">
            <a:solidFill>
              <a:schemeClr val="dk2"/>
            </a:solidFill>
            <a:prstDash val="solid"/>
            <a:round/>
            <a:headEnd len="med" w="med" type="none"/>
            <a:tailEnd len="med" w="med" type="none"/>
          </a:ln>
        </p:spPr>
      </p:cxnSp>
      <p:sp>
        <p:nvSpPr>
          <p:cNvPr id="218" name="Google Shape;218;g2c1e2a2990c_1_258"/>
          <p:cNvSpPr/>
          <p:nvPr/>
        </p:nvSpPr>
        <p:spPr>
          <a:xfrm>
            <a:off x="5045383" y="3964833"/>
            <a:ext cx="2101200" cy="491567"/>
          </a:xfrm>
          <a:prstGeom prst="flowChartDisplay">
            <a:avLst/>
          </a:prstGeom>
          <a:solidFill>
            <a:srgbClr val="D9EAD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Reclassified Land Cover</a:t>
            </a:r>
            <a:endParaRPr sz="1500"/>
          </a:p>
        </p:txBody>
      </p:sp>
      <p:sp>
        <p:nvSpPr>
          <p:cNvPr id="243" name="Google Shape;243;g2c1e2a2990c_1_258"/>
          <p:cNvSpPr/>
          <p:nvPr/>
        </p:nvSpPr>
        <p:spPr>
          <a:xfrm>
            <a:off x="10295300" y="4910483"/>
            <a:ext cx="1277700" cy="6387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500"/>
              <a:t>Data</a:t>
            </a:r>
            <a:endParaRPr b="1" sz="1500"/>
          </a:p>
        </p:txBody>
      </p:sp>
      <p:sp>
        <p:nvSpPr>
          <p:cNvPr id="244" name="Google Shape;244;g2c1e2a2990c_1_258"/>
          <p:cNvSpPr/>
          <p:nvPr/>
        </p:nvSpPr>
        <p:spPr>
          <a:xfrm>
            <a:off x="10609900" y="5689933"/>
            <a:ext cx="738000" cy="386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500"/>
              <a:t>Tool</a:t>
            </a:r>
            <a:endParaRPr b="1" sz="1500"/>
          </a:p>
        </p:txBody>
      </p:sp>
      <p:sp>
        <p:nvSpPr>
          <p:cNvPr id="245" name="Google Shape;245;g2c1e2a2990c_1_258"/>
          <p:cNvSpPr/>
          <p:nvPr/>
        </p:nvSpPr>
        <p:spPr>
          <a:xfrm>
            <a:off x="10306700" y="6217369"/>
            <a:ext cx="1344400" cy="410400"/>
          </a:xfrm>
          <a:prstGeom prst="flowChartDisplay">
            <a:avLst/>
          </a:prstGeom>
          <a:solidFill>
            <a:srgbClr val="D9EAD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500"/>
              <a:t>Output</a:t>
            </a:r>
            <a:endParaRPr b="1" sz="1500"/>
          </a:p>
        </p:txBody>
      </p:sp>
      <p:sp>
        <p:nvSpPr>
          <p:cNvPr id="246" name="Google Shape;246;g2c1e2a2990c_1_258"/>
          <p:cNvSpPr/>
          <p:nvPr/>
        </p:nvSpPr>
        <p:spPr>
          <a:xfrm>
            <a:off x="9759133" y="4692233"/>
            <a:ext cx="2435100" cy="2165700"/>
          </a:xfrm>
          <a:prstGeom prst="rect">
            <a:avLst/>
          </a:prstGeom>
          <a:noFill/>
          <a:ln cap="flat" cmpd="sng" w="2857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highlight>
                <a:schemeClr val="dk1"/>
              </a:highlight>
            </a:endParaRPr>
          </a:p>
        </p:txBody>
      </p:sp>
      <p:sp>
        <p:nvSpPr>
          <p:cNvPr id="241" name="Google Shape;241;g2c1e2a2990c_1_258"/>
          <p:cNvSpPr/>
          <p:nvPr/>
        </p:nvSpPr>
        <p:spPr>
          <a:xfrm>
            <a:off x="3304333" y="5529233"/>
            <a:ext cx="1078800" cy="491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Dissolve</a:t>
            </a:r>
            <a:endParaRPr sz="1500"/>
          </a:p>
        </p:txBody>
      </p:sp>
      <p:cxnSp>
        <p:nvCxnSpPr>
          <p:cNvPr id="247" name="Google Shape;247;g2c1e2a2990c_1_258"/>
          <p:cNvCxnSpPr>
            <a:stCxn id="241" idx="1"/>
            <a:endCxn id="231" idx="3"/>
          </p:cNvCxnSpPr>
          <p:nvPr/>
        </p:nvCxnSpPr>
        <p:spPr>
          <a:xfrm rot="10800000">
            <a:off x="2941933" y="5385383"/>
            <a:ext cx="362400" cy="389700"/>
          </a:xfrm>
          <a:prstGeom prst="straightConnector1">
            <a:avLst/>
          </a:prstGeom>
          <a:noFill/>
          <a:ln cap="flat" cmpd="sng" w="19050">
            <a:solidFill>
              <a:schemeClr val="dk2"/>
            </a:solidFill>
            <a:prstDash val="solid"/>
            <a:round/>
            <a:headEnd len="med" w="med" type="none"/>
            <a:tailEnd len="med" w="med" type="none"/>
          </a:ln>
        </p:spPr>
      </p:cxnSp>
      <p:sp>
        <p:nvSpPr>
          <p:cNvPr id="248" name="Google Shape;248;g2c1e2a2990c_1_258"/>
          <p:cNvSpPr/>
          <p:nvPr/>
        </p:nvSpPr>
        <p:spPr>
          <a:xfrm>
            <a:off x="6836002" y="6104600"/>
            <a:ext cx="2284400" cy="491533"/>
          </a:xfrm>
          <a:prstGeom prst="flowChartDisplay">
            <a:avLst/>
          </a:prstGeom>
          <a:solidFill>
            <a:srgbClr val="D9EAD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Federal wildfire ignition</a:t>
            </a:r>
            <a:endParaRPr sz="1500"/>
          </a:p>
        </p:txBody>
      </p:sp>
      <p:sp>
        <p:nvSpPr>
          <p:cNvPr id="249" name="Google Shape;249;g2c1e2a2990c_1_258"/>
          <p:cNvSpPr/>
          <p:nvPr/>
        </p:nvSpPr>
        <p:spPr>
          <a:xfrm>
            <a:off x="7265474" y="5151650"/>
            <a:ext cx="1143900" cy="638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t>Select by Location</a:t>
            </a:r>
            <a:endParaRPr sz="1500"/>
          </a:p>
        </p:txBody>
      </p:sp>
      <p:cxnSp>
        <p:nvCxnSpPr>
          <p:cNvPr id="250" name="Google Shape;250;g2c1e2a2990c_1_258"/>
          <p:cNvCxnSpPr>
            <a:stCxn id="249" idx="1"/>
            <a:endCxn id="237" idx="3"/>
          </p:cNvCxnSpPr>
          <p:nvPr/>
        </p:nvCxnSpPr>
        <p:spPr>
          <a:xfrm rot="10800000">
            <a:off x="6492374" y="5116400"/>
            <a:ext cx="773100" cy="354600"/>
          </a:xfrm>
          <a:prstGeom prst="straightConnector1">
            <a:avLst/>
          </a:prstGeom>
          <a:noFill/>
          <a:ln cap="flat" cmpd="sng" w="19050">
            <a:solidFill>
              <a:schemeClr val="dk2"/>
            </a:solidFill>
            <a:prstDash val="solid"/>
            <a:round/>
            <a:headEnd len="med" w="med" type="none"/>
            <a:tailEnd len="med" w="med" type="none"/>
          </a:ln>
        </p:spPr>
      </p:cxnSp>
      <p:cxnSp>
        <p:nvCxnSpPr>
          <p:cNvPr id="251" name="Google Shape;251;g2c1e2a2990c_1_258"/>
          <p:cNvCxnSpPr>
            <a:stCxn id="248" idx="0"/>
            <a:endCxn id="249" idx="2"/>
          </p:cNvCxnSpPr>
          <p:nvPr/>
        </p:nvCxnSpPr>
        <p:spPr>
          <a:xfrm rot="10800000">
            <a:off x="7837502" y="5790500"/>
            <a:ext cx="140700" cy="314100"/>
          </a:xfrm>
          <a:prstGeom prst="straightConnector1">
            <a:avLst/>
          </a:prstGeom>
          <a:noFill/>
          <a:ln cap="flat" cmpd="sng" w="19050">
            <a:solidFill>
              <a:schemeClr val="dk2"/>
            </a:solidFill>
            <a:prstDash val="solid"/>
            <a:round/>
            <a:headEnd len="med" w="med" type="none"/>
            <a:tailEnd len="med" w="med" type="none"/>
          </a:ln>
        </p:spPr>
      </p:cxnSp>
      <p:sp>
        <p:nvSpPr>
          <p:cNvPr id="252" name="Google Shape;252;g2c1e2a2990c_1_258"/>
          <p:cNvSpPr txBox="1"/>
          <p:nvPr>
            <p:ph type="title"/>
          </p:nvPr>
        </p:nvSpPr>
        <p:spPr>
          <a:xfrm>
            <a:off x="-13550" y="2150525"/>
            <a:ext cx="2559300" cy="87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8918"/>
              <a:buFont typeface="Calibri"/>
              <a:buNone/>
            </a:pPr>
            <a:r>
              <a:rPr b="1" lang="en-US"/>
              <a:t>Conceptual Model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
          <p:cNvSpPr/>
          <p:nvPr/>
        </p:nvSpPr>
        <p:spPr>
          <a:xfrm>
            <a:off x="0" y="0"/>
            <a:ext cx="12192000" cy="68580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9" name="Google Shape;259;p5"/>
          <p:cNvSpPr txBox="1"/>
          <p:nvPr>
            <p:ph type="title"/>
          </p:nvPr>
        </p:nvSpPr>
        <p:spPr>
          <a:xfrm>
            <a:off x="838200" y="365125"/>
            <a:ext cx="10515600" cy="873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Methods</a:t>
            </a:r>
            <a:endParaRPr/>
          </a:p>
        </p:txBody>
      </p:sp>
      <p:sp>
        <p:nvSpPr>
          <p:cNvPr id="260" name="Google Shape;260;p5"/>
          <p:cNvSpPr txBox="1"/>
          <p:nvPr>
            <p:ph idx="1" type="body"/>
          </p:nvPr>
        </p:nvSpPr>
        <p:spPr>
          <a:xfrm>
            <a:off x="838200" y="1238250"/>
            <a:ext cx="5497500" cy="47901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a:t> </a:t>
            </a:r>
            <a:endParaRPr/>
          </a:p>
          <a:p>
            <a:pPr indent="-165100" lvl="0" marL="228600" rtl="0" algn="l">
              <a:lnSpc>
                <a:spcPct val="90000"/>
              </a:lnSpc>
              <a:spcBef>
                <a:spcPts val="0"/>
              </a:spcBef>
              <a:spcAft>
                <a:spcPts val="0"/>
              </a:spcAft>
              <a:buSzPts val="1800"/>
              <a:buChar char="•"/>
            </a:pPr>
            <a:r>
              <a:rPr lang="en-US"/>
              <a:t>We used information on fires perimeters from 1999-2022 and land cover to describe the relationship between fires area </a:t>
            </a:r>
            <a:r>
              <a:rPr lang="en-US"/>
              <a:t>and land use. </a:t>
            </a:r>
            <a:endParaRPr/>
          </a:p>
          <a:p>
            <a:pPr indent="-165100" lvl="0" marL="228600" rtl="0" algn="l">
              <a:lnSpc>
                <a:spcPct val="90000"/>
              </a:lnSpc>
              <a:spcBef>
                <a:spcPts val="0"/>
              </a:spcBef>
              <a:spcAft>
                <a:spcPts val="0"/>
              </a:spcAft>
              <a:buSzPts val="1800"/>
              <a:buChar char="•"/>
            </a:pPr>
            <a:r>
              <a:rPr lang="en-US"/>
              <a:t>While land cover data was initially presented in 41 different categories, we reclassified in only 4 areas: wet / dry areas, developed areas (urban), agricultural areas.</a:t>
            </a:r>
            <a:endParaRPr/>
          </a:p>
        </p:txBody>
      </p:sp>
      <p:pic>
        <p:nvPicPr>
          <p:cNvPr id="261" name="Google Shape;261;p5"/>
          <p:cNvPicPr preferRelativeResize="0"/>
          <p:nvPr/>
        </p:nvPicPr>
        <p:blipFill rotWithShape="1">
          <a:blip r:embed="rId3">
            <a:alphaModFix/>
          </a:blip>
          <a:srcRect b="1759" l="1723" r="1471" t="1566"/>
          <a:stretch/>
        </p:blipFill>
        <p:spPr>
          <a:xfrm>
            <a:off x="6731725" y="1058825"/>
            <a:ext cx="4468375" cy="51386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c1cacea0e4_0_1"/>
          <p:cNvSpPr/>
          <p:nvPr/>
        </p:nvSpPr>
        <p:spPr>
          <a:xfrm>
            <a:off x="0" y="0"/>
            <a:ext cx="12192000" cy="68580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7" name="Google Shape;267;g2c1cacea0e4_0_1"/>
          <p:cNvSpPr txBox="1"/>
          <p:nvPr>
            <p:ph idx="4294967295" type="title"/>
          </p:nvPr>
        </p:nvSpPr>
        <p:spPr>
          <a:xfrm>
            <a:off x="838200" y="365125"/>
            <a:ext cx="10515600" cy="87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a:t>
            </a:r>
            <a:endParaRPr/>
          </a:p>
        </p:txBody>
      </p:sp>
      <p:pic>
        <p:nvPicPr>
          <p:cNvPr id="268" name="Google Shape;268;g2c1cacea0e4_0_1"/>
          <p:cNvPicPr preferRelativeResize="0"/>
          <p:nvPr/>
        </p:nvPicPr>
        <p:blipFill>
          <a:blip r:embed="rId3">
            <a:alphaModFix/>
          </a:blip>
          <a:stretch>
            <a:fillRect/>
          </a:stretch>
        </p:blipFill>
        <p:spPr>
          <a:xfrm>
            <a:off x="1946325" y="1401200"/>
            <a:ext cx="8124074" cy="48831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c1e2a2990c_0_185"/>
          <p:cNvSpPr/>
          <p:nvPr/>
        </p:nvSpPr>
        <p:spPr>
          <a:xfrm>
            <a:off x="0" y="0"/>
            <a:ext cx="12192000" cy="68580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274" name="Google Shape;274;g2c1e2a2990c_0_185"/>
          <p:cNvGrpSpPr/>
          <p:nvPr/>
        </p:nvGrpSpPr>
        <p:grpSpPr>
          <a:xfrm>
            <a:off x="1150475" y="2341676"/>
            <a:ext cx="9592449" cy="4337082"/>
            <a:chOff x="152525" y="996700"/>
            <a:chExt cx="8804451" cy="3980800"/>
          </a:xfrm>
        </p:grpSpPr>
        <p:pic>
          <p:nvPicPr>
            <p:cNvPr id="275" name="Google Shape;275;g2c1e2a2990c_0_185"/>
            <p:cNvPicPr preferRelativeResize="0"/>
            <p:nvPr/>
          </p:nvPicPr>
          <p:blipFill rotWithShape="1">
            <a:blip r:embed="rId3">
              <a:alphaModFix/>
            </a:blip>
            <a:srcRect b="297" l="566" r="0" t="555"/>
            <a:stretch/>
          </p:blipFill>
          <p:spPr>
            <a:xfrm>
              <a:off x="152525" y="996700"/>
              <a:ext cx="4419475" cy="3980800"/>
            </a:xfrm>
            <a:prstGeom prst="rect">
              <a:avLst/>
            </a:prstGeom>
            <a:noFill/>
            <a:ln cap="flat" cmpd="sng" w="19050">
              <a:solidFill>
                <a:schemeClr val="dk2"/>
              </a:solidFill>
              <a:prstDash val="solid"/>
              <a:round/>
              <a:headEnd len="sm" w="sm" type="none"/>
              <a:tailEnd len="sm" w="sm" type="none"/>
            </a:ln>
          </p:spPr>
        </p:pic>
        <p:pic>
          <p:nvPicPr>
            <p:cNvPr id="276" name="Google Shape;276;g2c1e2a2990c_0_185"/>
            <p:cNvPicPr preferRelativeResize="0"/>
            <p:nvPr/>
          </p:nvPicPr>
          <p:blipFill rotWithShape="1">
            <a:blip r:embed="rId4">
              <a:alphaModFix/>
            </a:blip>
            <a:srcRect b="432" l="572" r="769" t="1180"/>
            <a:stretch/>
          </p:blipFill>
          <p:spPr>
            <a:xfrm>
              <a:off x="4544148" y="996700"/>
              <a:ext cx="4412828" cy="3980800"/>
            </a:xfrm>
            <a:prstGeom prst="rect">
              <a:avLst/>
            </a:prstGeom>
            <a:noFill/>
            <a:ln cap="flat" cmpd="sng" w="19050">
              <a:solidFill>
                <a:schemeClr val="dk2"/>
              </a:solidFill>
              <a:prstDash val="solid"/>
              <a:round/>
              <a:headEnd len="sm" w="sm" type="none"/>
              <a:tailEnd len="sm" w="sm" type="none"/>
            </a:ln>
          </p:spPr>
        </p:pic>
        <p:pic>
          <p:nvPicPr>
            <p:cNvPr id="277" name="Google Shape;277;g2c1e2a2990c_0_185"/>
            <p:cNvPicPr preferRelativeResize="0"/>
            <p:nvPr/>
          </p:nvPicPr>
          <p:blipFill rotWithShape="1">
            <a:blip r:embed="rId5">
              <a:alphaModFix/>
            </a:blip>
            <a:srcRect b="3413" l="19522" r="2260" t="2822"/>
            <a:stretch/>
          </p:blipFill>
          <p:spPr>
            <a:xfrm>
              <a:off x="6921500" y="3834625"/>
              <a:ext cx="2035475" cy="1142875"/>
            </a:xfrm>
            <a:prstGeom prst="rect">
              <a:avLst/>
            </a:prstGeom>
            <a:noFill/>
            <a:ln cap="flat" cmpd="sng" w="19050">
              <a:solidFill>
                <a:schemeClr val="dk2"/>
              </a:solidFill>
              <a:prstDash val="solid"/>
              <a:round/>
              <a:headEnd len="sm" w="sm" type="none"/>
              <a:tailEnd len="sm" w="sm" type="none"/>
            </a:ln>
          </p:spPr>
        </p:pic>
      </p:grpSp>
      <p:sp>
        <p:nvSpPr>
          <p:cNvPr id="278" name="Google Shape;278;g2c1e2a2990c_0_185"/>
          <p:cNvSpPr txBox="1"/>
          <p:nvPr>
            <p:ph idx="1" type="body"/>
          </p:nvPr>
        </p:nvSpPr>
        <p:spPr>
          <a:xfrm>
            <a:off x="321825" y="1340275"/>
            <a:ext cx="11409900" cy="974700"/>
          </a:xfrm>
          <a:prstGeom prst="rect">
            <a:avLst/>
          </a:prstGeom>
          <a:noFill/>
          <a:ln>
            <a:noFill/>
          </a:ln>
        </p:spPr>
        <p:txBody>
          <a:bodyPr anchorCtr="0" anchor="t" bIns="45700" lIns="91425" spcFirstLastPara="1" rIns="91425" wrap="square" tIns="45700">
            <a:normAutofit fontScale="92500"/>
          </a:bodyPr>
          <a:lstStyle/>
          <a:p>
            <a:pPr indent="0" lvl="0" marL="228600" rtl="0" algn="l">
              <a:lnSpc>
                <a:spcPct val="90000"/>
              </a:lnSpc>
              <a:spcBef>
                <a:spcPts val="0"/>
              </a:spcBef>
              <a:spcAft>
                <a:spcPts val="0"/>
              </a:spcAft>
              <a:buNone/>
            </a:pPr>
            <a:r>
              <a:rPr lang="en-US"/>
              <a:t>We used information on fires perimeters from 1999-2022 and long term average precipitation to account the relationship of fire burn area and climate conditions. </a:t>
            </a:r>
            <a:endParaRPr/>
          </a:p>
        </p:txBody>
      </p:sp>
      <p:sp>
        <p:nvSpPr>
          <p:cNvPr id="279" name="Google Shape;279;g2c1e2a2990c_0_185"/>
          <p:cNvSpPr txBox="1"/>
          <p:nvPr>
            <p:ph type="title"/>
          </p:nvPr>
        </p:nvSpPr>
        <p:spPr>
          <a:xfrm>
            <a:off x="838200" y="365125"/>
            <a:ext cx="10515600" cy="87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c1e2a2990c_0_72"/>
          <p:cNvSpPr/>
          <p:nvPr/>
        </p:nvSpPr>
        <p:spPr>
          <a:xfrm>
            <a:off x="0" y="0"/>
            <a:ext cx="12192000" cy="68580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5" name="Google Shape;285;g2c1e2a2990c_0_72"/>
          <p:cNvSpPr/>
          <p:nvPr/>
        </p:nvSpPr>
        <p:spPr>
          <a:xfrm>
            <a:off x="1262800" y="1544500"/>
            <a:ext cx="8761800" cy="44526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286" name="Google Shape;286;g2c1e2a2990c_0_72"/>
          <p:cNvGrpSpPr/>
          <p:nvPr/>
        </p:nvGrpSpPr>
        <p:grpSpPr>
          <a:xfrm>
            <a:off x="1106282" y="1411646"/>
            <a:ext cx="8668983" cy="4585485"/>
            <a:chOff x="804700" y="371200"/>
            <a:chExt cx="6501900" cy="3439200"/>
          </a:xfrm>
        </p:grpSpPr>
        <p:sp>
          <p:nvSpPr>
            <p:cNvPr id="287" name="Google Shape;287;g2c1e2a2990c_0_72"/>
            <p:cNvSpPr txBox="1"/>
            <p:nvPr/>
          </p:nvSpPr>
          <p:spPr>
            <a:xfrm>
              <a:off x="2041225" y="3394900"/>
              <a:ext cx="51777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2000">
                  <a:solidFill>
                    <a:srgbClr val="666666"/>
                  </a:solidFill>
                </a:rPr>
                <a:t>Long term average annual precipitation (mm/yr)</a:t>
              </a:r>
              <a:endParaRPr sz="2000">
                <a:solidFill>
                  <a:schemeClr val="dk2"/>
                </a:solidFill>
              </a:endParaRPr>
            </a:p>
          </p:txBody>
        </p:sp>
        <p:sp>
          <p:nvSpPr>
            <p:cNvPr id="288" name="Google Shape;288;g2c1e2a2990c_0_72"/>
            <p:cNvSpPr txBox="1"/>
            <p:nvPr/>
          </p:nvSpPr>
          <p:spPr>
            <a:xfrm rot="-5400000">
              <a:off x="346150" y="1861175"/>
              <a:ext cx="1378800" cy="4617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lang="en-US" sz="2000">
                  <a:solidFill>
                    <a:srgbClr val="666666"/>
                  </a:solidFill>
                </a:rPr>
                <a:t>Acres</a:t>
              </a:r>
              <a:r>
                <a:rPr lang="en-US" sz="2400">
                  <a:solidFill>
                    <a:srgbClr val="666666"/>
                  </a:solidFill>
                </a:rPr>
                <a:t> </a:t>
              </a:r>
              <a:r>
                <a:rPr lang="en-US" sz="2000">
                  <a:solidFill>
                    <a:srgbClr val="666666"/>
                  </a:solidFill>
                </a:rPr>
                <a:t>Burned</a:t>
              </a:r>
              <a:endParaRPr sz="2400">
                <a:solidFill>
                  <a:srgbClr val="666666"/>
                </a:solidFill>
              </a:endParaRPr>
            </a:p>
          </p:txBody>
        </p:sp>
        <p:pic>
          <p:nvPicPr>
            <p:cNvPr id="289" name="Google Shape;289;g2c1e2a2990c_0_72"/>
            <p:cNvPicPr preferRelativeResize="0"/>
            <p:nvPr/>
          </p:nvPicPr>
          <p:blipFill rotWithShape="1">
            <a:blip r:embed="rId3">
              <a:alphaModFix/>
            </a:blip>
            <a:srcRect b="5206" l="2638" r="0" t="6850"/>
            <a:stretch/>
          </p:blipFill>
          <p:spPr>
            <a:xfrm>
              <a:off x="1266400" y="832900"/>
              <a:ext cx="6040200" cy="2605850"/>
            </a:xfrm>
            <a:prstGeom prst="rect">
              <a:avLst/>
            </a:prstGeom>
            <a:noFill/>
            <a:ln>
              <a:noFill/>
            </a:ln>
          </p:spPr>
        </p:pic>
        <p:sp>
          <p:nvSpPr>
            <p:cNvPr id="290" name="Google Shape;290;g2c1e2a2990c_0_72"/>
            <p:cNvSpPr txBox="1"/>
            <p:nvPr/>
          </p:nvSpPr>
          <p:spPr>
            <a:xfrm>
              <a:off x="1688250" y="371200"/>
              <a:ext cx="5487900" cy="4617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US" sz="2400">
                  <a:solidFill>
                    <a:srgbClr val="666666"/>
                  </a:solidFill>
                </a:rPr>
                <a:t>Fire Size and Frequency Based on Dryness</a:t>
              </a:r>
              <a:endParaRPr b="1" sz="2400">
                <a:solidFill>
                  <a:schemeClr val="dk2"/>
                </a:solidFill>
              </a:endParaRPr>
            </a:p>
          </p:txBody>
        </p:sp>
      </p:grpSp>
      <p:sp>
        <p:nvSpPr>
          <p:cNvPr id="291" name="Google Shape;291;g2c1e2a2990c_0_72"/>
          <p:cNvSpPr txBox="1"/>
          <p:nvPr>
            <p:ph idx="4294967295" type="title"/>
          </p:nvPr>
        </p:nvSpPr>
        <p:spPr>
          <a:xfrm>
            <a:off x="838200" y="365125"/>
            <a:ext cx="10515600" cy="87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2024-02-26T22:27:55Z</dcterms:created>
  <dc:creator>Ashley Larsen</dc:creator>
</cp:coreProperties>
</file>