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22"/>
    <p:restoredTop sz="81352"/>
  </p:normalViewPr>
  <p:slideViewPr>
    <p:cSldViewPr snapToGrid="0" snapToObjects="1">
      <p:cViewPr varScale="1">
        <p:scale>
          <a:sx n="91" d="100"/>
          <a:sy n="91" d="100"/>
        </p:scale>
        <p:origin x="22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9AB1-3EC0-3B4F-83E6-50712A6A24BC}" type="datetimeFigureOut">
              <a:rPr lang="en-US" smtClean="0"/>
              <a:t>2/26/24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A83A8-0E37-1E4F-93E2-4F717FAA936D}" type="slidenum">
              <a:rPr lang="en-US" smtClean="0"/>
              <a:t>‹#›</a:t>
            </a:fld>
            <a:endParaRPr lang="en-US"/>
          </a:p>
        </p:txBody>
      </p:sp>
    </p:spTree>
    <p:extLst>
      <p:ext uri="{BB962C8B-B14F-4D97-AF65-F5344CB8AC3E}">
        <p14:creationId xmlns:p14="http://schemas.microsoft.com/office/powerpoint/2010/main" val="393375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Annotate your slides here. This is where you can expand information to describe what you’ve done in greater detail for us to grade. Please keep it to a max of 100 words per slide. </a:t>
            </a:r>
          </a:p>
          <a:p>
            <a:r>
              <a:rPr lang="en-US" dirty="0"/>
              <a:t>You can include 1-2 hidden slides that are in print out but not discussed in the talk, but DO NOT include more than that. This should only be used for additional results or additional methodological details. </a:t>
            </a:r>
          </a:p>
        </p:txBody>
      </p:sp>
      <p:sp>
        <p:nvSpPr>
          <p:cNvPr id="4" name="Slide Number Placeholder 3"/>
          <p:cNvSpPr>
            <a:spLocks noGrp="1"/>
          </p:cNvSpPr>
          <p:nvPr>
            <p:ph type="sldNum" sz="quarter" idx="5"/>
          </p:nvPr>
        </p:nvSpPr>
        <p:spPr/>
        <p:txBody>
          <a:bodyPr/>
          <a:lstStyle/>
          <a:p>
            <a:fld id="{E38A83A8-0E37-1E4F-93E2-4F717FAA936D}" type="slidenum">
              <a:rPr lang="en-US" smtClean="0"/>
              <a:t>1</a:t>
            </a:fld>
            <a:endParaRPr lang="en-US"/>
          </a:p>
        </p:txBody>
      </p:sp>
    </p:spTree>
    <p:extLst>
      <p:ext uri="{BB962C8B-B14F-4D97-AF65-F5344CB8AC3E}">
        <p14:creationId xmlns:p14="http://schemas.microsoft.com/office/powerpoint/2010/main" val="243682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2</a:t>
            </a:fld>
            <a:endParaRPr lang="en-US"/>
          </a:p>
        </p:txBody>
      </p:sp>
    </p:spTree>
    <p:extLst>
      <p:ext uri="{BB962C8B-B14F-4D97-AF65-F5344CB8AC3E}">
        <p14:creationId xmlns:p14="http://schemas.microsoft.com/office/powerpoint/2010/main" val="291940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3</a:t>
            </a:fld>
            <a:endParaRPr lang="en-US"/>
          </a:p>
        </p:txBody>
      </p:sp>
    </p:spTree>
    <p:extLst>
      <p:ext uri="{BB962C8B-B14F-4D97-AF65-F5344CB8AC3E}">
        <p14:creationId xmlns:p14="http://schemas.microsoft.com/office/powerpoint/2010/main" val="328747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4</a:t>
            </a:fld>
            <a:endParaRPr lang="en-US"/>
          </a:p>
        </p:txBody>
      </p:sp>
    </p:spTree>
    <p:extLst>
      <p:ext uri="{BB962C8B-B14F-4D97-AF65-F5344CB8AC3E}">
        <p14:creationId xmlns:p14="http://schemas.microsoft.com/office/powerpoint/2010/main" val="97827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5</a:t>
            </a:fld>
            <a:endParaRPr lang="en-US"/>
          </a:p>
        </p:txBody>
      </p:sp>
    </p:spTree>
    <p:extLst>
      <p:ext uri="{BB962C8B-B14F-4D97-AF65-F5344CB8AC3E}">
        <p14:creationId xmlns:p14="http://schemas.microsoft.com/office/powerpoint/2010/main" val="251684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6</a:t>
            </a:fld>
            <a:endParaRPr lang="en-US"/>
          </a:p>
        </p:txBody>
      </p:sp>
    </p:spTree>
    <p:extLst>
      <p:ext uri="{BB962C8B-B14F-4D97-AF65-F5344CB8AC3E}">
        <p14:creationId xmlns:p14="http://schemas.microsoft.com/office/powerpoint/2010/main" val="189366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7</a:t>
            </a:fld>
            <a:endParaRPr lang="en-US"/>
          </a:p>
        </p:txBody>
      </p:sp>
    </p:spTree>
    <p:extLst>
      <p:ext uri="{BB962C8B-B14F-4D97-AF65-F5344CB8AC3E}">
        <p14:creationId xmlns:p14="http://schemas.microsoft.com/office/powerpoint/2010/main" val="389810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8</a:t>
            </a:fld>
            <a:endParaRPr lang="en-US"/>
          </a:p>
        </p:txBody>
      </p:sp>
    </p:spTree>
    <p:extLst>
      <p:ext uri="{BB962C8B-B14F-4D97-AF65-F5344CB8AC3E}">
        <p14:creationId xmlns:p14="http://schemas.microsoft.com/office/powerpoint/2010/main" val="353881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8A83A8-0E37-1E4F-93E2-4F717FAA936D}" type="slidenum">
              <a:rPr lang="en-US" smtClean="0"/>
              <a:t>9</a:t>
            </a:fld>
            <a:endParaRPr lang="en-US"/>
          </a:p>
        </p:txBody>
      </p:sp>
    </p:spTree>
    <p:extLst>
      <p:ext uri="{BB962C8B-B14F-4D97-AF65-F5344CB8AC3E}">
        <p14:creationId xmlns:p14="http://schemas.microsoft.com/office/powerpoint/2010/main" val="380244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2B50-2C16-4D43-B912-7E2C52C9C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CFC8C-64B2-0C4F-A357-9753F7BA6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C16648-E63B-E540-9BA3-A09F9B8F382C}"/>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331A1B59-4F2A-1740-8026-40FEF2379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7BFEB-FE82-4C43-BAE5-0564CD0B8109}"/>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229153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38B5-5F7F-244D-8113-A6FCE84B28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82CF5D-4426-8046-8EDA-92489EC31D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4F23C-C5B4-DC48-A350-47685991982A}"/>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0AC48056-D5C6-8B4E-B0F7-EA535CC27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3374D-48C1-F641-9289-58952609E098}"/>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36721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344DBD-6496-1E47-B0A6-AEE703ED5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17CC06-8EC6-A248-98E3-88552E1987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6F224-AA65-3A43-B521-47CACE07BAFC}"/>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956A746A-3B7B-F44F-9201-4BAE260C1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26513-2A0F-C746-BDFC-F384CD79B27B}"/>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322745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62AA-06AE-9248-BD6E-2A0C76F9B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33FDD2-6C19-434F-BB10-AB601E8D61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FD90B-79A6-F346-BB04-8B57219E751B}"/>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761EC4CF-A048-144D-B6AC-6D779935B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84795-6B9A-0648-8387-6FDB3654142F}"/>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427189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0747-7B74-F040-9EB2-87AE6286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2F248-3927-E048-BCCB-9F80EB4F6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0AD845-DB78-0246-803E-6569BE44142B}"/>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F5E6802E-03FB-2646-ACB4-2259B66DC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7EB83-7ADE-BB47-997B-94DB4C240AAA}"/>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247206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6FC5-EEA8-FA41-A843-612A5F82A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C28FE-2794-4E4E-8D26-BDF900017D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FE0B9-B33C-AA43-AB62-0323CDBD36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EB27A9-B50A-794F-B4B8-6BEAC20E3BF4}"/>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6" name="Footer Placeholder 5">
            <a:extLst>
              <a:ext uri="{FF2B5EF4-FFF2-40B4-BE49-F238E27FC236}">
                <a16:creationId xmlns:a16="http://schemas.microsoft.com/office/drawing/2014/main" id="{317C9C5A-9872-7A4D-8624-F48632FCD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326E9-9F93-DC45-B820-63FD344725E1}"/>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333960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409F-A1B2-634C-BBE5-8E2A6C8DC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5D7D42-DC38-5F46-B979-EC1450971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691654-2751-4C44-8AD2-C48772F493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B239B-B9E6-8C43-B66E-3581A9AA7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78039A-8F57-6F44-B678-B77C218A71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E2F16-6580-AD4C-8D2B-7EDB980EE477}"/>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8" name="Footer Placeholder 7">
            <a:extLst>
              <a:ext uri="{FF2B5EF4-FFF2-40B4-BE49-F238E27FC236}">
                <a16:creationId xmlns:a16="http://schemas.microsoft.com/office/drawing/2014/main" id="{E1073F53-F1CC-5C48-AA4E-F9A7BDA13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CD196-1057-5243-991F-741FB28897E6}"/>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137696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208F-7F7A-2246-91BC-EF78D1187D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E2E46-901C-4040-AE92-F3658F126DB7}"/>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4" name="Footer Placeholder 3">
            <a:extLst>
              <a:ext uri="{FF2B5EF4-FFF2-40B4-BE49-F238E27FC236}">
                <a16:creationId xmlns:a16="http://schemas.microsoft.com/office/drawing/2014/main" id="{2B25EE21-4938-6E4B-AE0D-5577E2F50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5009C-A05A-DD47-A9AC-6B94BF8F2EBB}"/>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47736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91B8B-72CA-DF4F-B0A4-9A64E380A9C8}"/>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3" name="Footer Placeholder 2">
            <a:extLst>
              <a:ext uri="{FF2B5EF4-FFF2-40B4-BE49-F238E27FC236}">
                <a16:creationId xmlns:a16="http://schemas.microsoft.com/office/drawing/2014/main" id="{F25A8E7E-BF83-B54C-9F90-7FAB98D78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1B3FE-4B9B-C841-BD98-28B0F0B1FBFA}"/>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138367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F981-1A60-C746-93FC-EEC8F5820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D2CA6-BC7E-3C4C-A80D-98EFFF8C9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1577F-6CB2-BA47-B400-264D7AF0A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1736-B716-1F44-B347-F27635653593}"/>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6" name="Footer Placeholder 5">
            <a:extLst>
              <a:ext uri="{FF2B5EF4-FFF2-40B4-BE49-F238E27FC236}">
                <a16:creationId xmlns:a16="http://schemas.microsoft.com/office/drawing/2014/main" id="{EB139D2C-74AD-8D4B-A469-4BFD7F66A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2F57A-DDB6-644C-B1C6-ED45407338B6}"/>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208415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A2B7-994F-C14A-A0C6-E42F82A58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971A2-2C0F-1F43-BA70-2D9BA5D90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D4E196-02C7-854D-964F-76004C395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6053F7-D345-4244-A4BF-03507510E57E}"/>
              </a:ext>
            </a:extLst>
          </p:cNvPr>
          <p:cNvSpPr>
            <a:spLocks noGrp="1"/>
          </p:cNvSpPr>
          <p:nvPr>
            <p:ph type="dt" sz="half" idx="10"/>
          </p:nvPr>
        </p:nvSpPr>
        <p:spPr/>
        <p:txBody>
          <a:bodyPr/>
          <a:lstStyle/>
          <a:p>
            <a:fld id="{DE31C1F5-C727-5C44-B81E-5FE8ADC09F73}" type="datetimeFigureOut">
              <a:rPr lang="en-US" smtClean="0"/>
              <a:t>2/26/24</a:t>
            </a:fld>
            <a:endParaRPr lang="en-US"/>
          </a:p>
        </p:txBody>
      </p:sp>
      <p:sp>
        <p:nvSpPr>
          <p:cNvPr id="6" name="Footer Placeholder 5">
            <a:extLst>
              <a:ext uri="{FF2B5EF4-FFF2-40B4-BE49-F238E27FC236}">
                <a16:creationId xmlns:a16="http://schemas.microsoft.com/office/drawing/2014/main" id="{A7914FDC-7D5C-FB4D-9FC4-9C8C64EA9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F876F-59E5-2F4F-907D-5ED134810229}"/>
              </a:ext>
            </a:extLst>
          </p:cNvPr>
          <p:cNvSpPr>
            <a:spLocks noGrp="1"/>
          </p:cNvSpPr>
          <p:nvPr>
            <p:ph type="sldNum" sz="quarter" idx="12"/>
          </p:nvPr>
        </p:nvSpPr>
        <p:spPr/>
        <p:txBody>
          <a:bodyPr/>
          <a:lstStyle/>
          <a:p>
            <a:fld id="{ACF595A7-077F-C748-B8FF-D5C0DA78727E}" type="slidenum">
              <a:rPr lang="en-US" smtClean="0"/>
              <a:t>‹#›</a:t>
            </a:fld>
            <a:endParaRPr lang="en-US"/>
          </a:p>
        </p:txBody>
      </p:sp>
    </p:spTree>
    <p:extLst>
      <p:ext uri="{BB962C8B-B14F-4D97-AF65-F5344CB8AC3E}">
        <p14:creationId xmlns:p14="http://schemas.microsoft.com/office/powerpoint/2010/main" val="395421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F7875-A7F4-CA42-93F8-5891087D7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697790-661F-1040-B44B-FB6950C38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38227-F20F-9B43-9E0C-FB728134F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1C1F5-C727-5C44-B81E-5FE8ADC09F73}" type="datetimeFigureOut">
              <a:rPr lang="en-US" smtClean="0"/>
              <a:t>2/26/24</a:t>
            </a:fld>
            <a:endParaRPr lang="en-US"/>
          </a:p>
        </p:txBody>
      </p:sp>
      <p:sp>
        <p:nvSpPr>
          <p:cNvPr id="5" name="Footer Placeholder 4">
            <a:extLst>
              <a:ext uri="{FF2B5EF4-FFF2-40B4-BE49-F238E27FC236}">
                <a16:creationId xmlns:a16="http://schemas.microsoft.com/office/drawing/2014/main" id="{2BA257FC-AE5B-7C4A-9252-2FC50FFF6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F5223-71B1-784F-927B-12D70087C9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595A7-077F-C748-B8FF-D5C0DA78727E}" type="slidenum">
              <a:rPr lang="en-US" smtClean="0"/>
              <a:t>‹#›</a:t>
            </a:fld>
            <a:endParaRPr lang="en-US"/>
          </a:p>
        </p:txBody>
      </p:sp>
    </p:spTree>
    <p:extLst>
      <p:ext uri="{BB962C8B-B14F-4D97-AF65-F5344CB8AC3E}">
        <p14:creationId xmlns:p14="http://schemas.microsoft.com/office/powerpoint/2010/main" val="232153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9AB5-7BCE-C14B-93B7-7D22DB7FEBD1}"/>
              </a:ext>
            </a:extLst>
          </p:cNvPr>
          <p:cNvSpPr>
            <a:spLocks noGrp="1"/>
          </p:cNvSpPr>
          <p:nvPr>
            <p:ph type="ctrTitle"/>
          </p:nvPr>
        </p:nvSpPr>
        <p:spPr/>
        <p:txBody>
          <a:bodyPr/>
          <a:lstStyle/>
          <a:p>
            <a:r>
              <a:rPr lang="en-US" dirty="0"/>
              <a:t>Informative Title </a:t>
            </a:r>
            <a:br>
              <a:rPr lang="en-US" dirty="0"/>
            </a:br>
            <a:r>
              <a:rPr lang="en-US" sz="2400" dirty="0" err="1">
                <a:solidFill>
                  <a:schemeClr val="accent6"/>
                </a:solidFill>
              </a:rPr>
              <a:t>Eg</a:t>
            </a:r>
            <a:r>
              <a:rPr lang="en-US" sz="2400" dirty="0">
                <a:solidFill>
                  <a:schemeClr val="accent6"/>
                </a:solidFill>
              </a:rPr>
              <a:t> Quantifying anthropogenic land use change in proximity to California Protected Areas, 2002-2021</a:t>
            </a:r>
            <a:endParaRPr lang="en-US" dirty="0">
              <a:solidFill>
                <a:schemeClr val="accent6"/>
              </a:solidFill>
            </a:endParaRPr>
          </a:p>
        </p:txBody>
      </p:sp>
      <p:sp>
        <p:nvSpPr>
          <p:cNvPr id="3" name="Subtitle 2">
            <a:extLst>
              <a:ext uri="{FF2B5EF4-FFF2-40B4-BE49-F238E27FC236}">
                <a16:creationId xmlns:a16="http://schemas.microsoft.com/office/drawing/2014/main" id="{4173FB3E-CA50-F549-9FB6-CBEBFB12EFA8}"/>
              </a:ext>
            </a:extLst>
          </p:cNvPr>
          <p:cNvSpPr>
            <a:spLocks noGrp="1"/>
          </p:cNvSpPr>
          <p:nvPr>
            <p:ph type="subTitle" idx="1"/>
          </p:nvPr>
        </p:nvSpPr>
        <p:spPr/>
        <p:txBody>
          <a:bodyPr/>
          <a:lstStyle/>
          <a:p>
            <a:r>
              <a:rPr lang="en-US" dirty="0"/>
              <a:t>Author Names</a:t>
            </a:r>
          </a:p>
        </p:txBody>
      </p:sp>
      <p:sp>
        <p:nvSpPr>
          <p:cNvPr id="4" name="TextBox 3">
            <a:extLst>
              <a:ext uri="{FF2B5EF4-FFF2-40B4-BE49-F238E27FC236}">
                <a16:creationId xmlns:a16="http://schemas.microsoft.com/office/drawing/2014/main" id="{5A5BC658-8F46-7D4A-81F6-3A8BD7219102}"/>
              </a:ext>
            </a:extLst>
          </p:cNvPr>
          <p:cNvSpPr txBox="1"/>
          <p:nvPr/>
        </p:nvSpPr>
        <p:spPr>
          <a:xfrm>
            <a:off x="534572" y="5257542"/>
            <a:ext cx="11802794" cy="369332"/>
          </a:xfrm>
          <a:prstGeom prst="rect">
            <a:avLst/>
          </a:prstGeom>
          <a:noFill/>
        </p:spPr>
        <p:txBody>
          <a:bodyPr wrap="square" rtlCol="0">
            <a:spAutoFit/>
          </a:bodyPr>
          <a:lstStyle/>
          <a:p>
            <a:r>
              <a:rPr lang="en-US" b="1" dirty="0">
                <a:solidFill>
                  <a:schemeClr val="accent2">
                    <a:lumMod val="75000"/>
                  </a:schemeClr>
                </a:solidFill>
              </a:rPr>
              <a:t>Please maintain # slides, rough content. Replace all text except slide headers. Changes to background, fonts </a:t>
            </a:r>
            <a:r>
              <a:rPr lang="en-US" b="1" dirty="0" err="1">
                <a:solidFill>
                  <a:schemeClr val="accent2">
                    <a:lumMod val="75000"/>
                  </a:schemeClr>
                </a:solidFill>
              </a:rPr>
              <a:t>etc</a:t>
            </a:r>
            <a:r>
              <a:rPr lang="en-US" b="1" dirty="0">
                <a:solidFill>
                  <a:schemeClr val="accent2">
                    <a:lumMod val="75000"/>
                  </a:schemeClr>
                </a:solidFill>
              </a:rPr>
              <a:t> are fine.  </a:t>
            </a:r>
          </a:p>
        </p:txBody>
      </p:sp>
      <p:sp>
        <p:nvSpPr>
          <p:cNvPr id="5" name="TextBox 4">
            <a:extLst>
              <a:ext uri="{FF2B5EF4-FFF2-40B4-BE49-F238E27FC236}">
                <a16:creationId xmlns:a16="http://schemas.microsoft.com/office/drawing/2014/main" id="{32540EBB-A10E-1F44-828D-CE050095F311}"/>
              </a:ext>
            </a:extLst>
          </p:cNvPr>
          <p:cNvSpPr txBox="1"/>
          <p:nvPr/>
        </p:nvSpPr>
        <p:spPr>
          <a:xfrm>
            <a:off x="534572" y="5685393"/>
            <a:ext cx="11333487" cy="369332"/>
          </a:xfrm>
          <a:prstGeom prst="rect">
            <a:avLst/>
          </a:prstGeom>
          <a:noFill/>
        </p:spPr>
        <p:txBody>
          <a:bodyPr wrap="none" rtlCol="0">
            <a:spAutoFit/>
          </a:bodyPr>
          <a:lstStyle/>
          <a:p>
            <a:r>
              <a:rPr lang="en-US" b="1" dirty="0">
                <a:solidFill>
                  <a:schemeClr val="accent2">
                    <a:lumMod val="75000"/>
                  </a:schemeClr>
                </a:solidFill>
              </a:rPr>
              <a:t>Use slide notes to annotate your slides. You will hand in a pdf of the slides + notes </a:t>
            </a:r>
            <a:r>
              <a:rPr lang="en-US" dirty="0">
                <a:solidFill>
                  <a:schemeClr val="accent2">
                    <a:lumMod val="75000"/>
                  </a:schemeClr>
                </a:solidFill>
              </a:rPr>
              <a:t>(in </a:t>
            </a:r>
            <a:r>
              <a:rPr lang="en-US" dirty="0" err="1">
                <a:solidFill>
                  <a:schemeClr val="accent2">
                    <a:lumMod val="75000"/>
                  </a:schemeClr>
                </a:solidFill>
              </a:rPr>
              <a:t>powerpoint</a:t>
            </a:r>
            <a:r>
              <a:rPr lang="en-US" dirty="0">
                <a:solidFill>
                  <a:schemeClr val="accent2">
                    <a:lumMod val="75000"/>
                  </a:schemeClr>
                </a:solidFill>
              </a:rPr>
              <a:t>, print, layout=notes)</a:t>
            </a:r>
          </a:p>
        </p:txBody>
      </p:sp>
      <p:sp>
        <p:nvSpPr>
          <p:cNvPr id="6" name="TextBox 5">
            <a:extLst>
              <a:ext uri="{FF2B5EF4-FFF2-40B4-BE49-F238E27FC236}">
                <a16:creationId xmlns:a16="http://schemas.microsoft.com/office/drawing/2014/main" id="{99EE459A-6753-904C-8558-493F1D3DE68F}"/>
              </a:ext>
            </a:extLst>
          </p:cNvPr>
          <p:cNvSpPr txBox="1"/>
          <p:nvPr/>
        </p:nvSpPr>
        <p:spPr>
          <a:xfrm>
            <a:off x="534572" y="6113244"/>
            <a:ext cx="5774914" cy="369332"/>
          </a:xfrm>
          <a:prstGeom prst="rect">
            <a:avLst/>
          </a:prstGeom>
          <a:noFill/>
        </p:spPr>
        <p:txBody>
          <a:bodyPr wrap="none" rtlCol="0">
            <a:spAutoFit/>
          </a:bodyPr>
          <a:lstStyle/>
          <a:p>
            <a:r>
              <a:rPr lang="en-US" b="1" dirty="0">
                <a:solidFill>
                  <a:schemeClr val="accent2">
                    <a:lumMod val="75000"/>
                  </a:schemeClr>
                </a:solidFill>
              </a:rPr>
              <a:t>Feel free to adopt into a different presentation software. </a:t>
            </a:r>
            <a:endParaRPr lang="en-US" dirty="0">
              <a:solidFill>
                <a:schemeClr val="accent2">
                  <a:lumMod val="75000"/>
                </a:schemeClr>
              </a:solidFill>
            </a:endParaRPr>
          </a:p>
        </p:txBody>
      </p:sp>
      <p:sp>
        <p:nvSpPr>
          <p:cNvPr id="7" name="TextBox 6">
            <a:extLst>
              <a:ext uri="{FF2B5EF4-FFF2-40B4-BE49-F238E27FC236}">
                <a16:creationId xmlns:a16="http://schemas.microsoft.com/office/drawing/2014/main" id="{64410E31-B68E-6A4E-8462-29D6053BB2F3}"/>
              </a:ext>
            </a:extLst>
          </p:cNvPr>
          <p:cNvSpPr txBox="1"/>
          <p:nvPr/>
        </p:nvSpPr>
        <p:spPr>
          <a:xfrm>
            <a:off x="534572" y="4795877"/>
            <a:ext cx="6494791" cy="646331"/>
          </a:xfrm>
          <a:prstGeom prst="rect">
            <a:avLst/>
          </a:prstGeom>
          <a:noFill/>
        </p:spPr>
        <p:txBody>
          <a:bodyPr wrap="none" rtlCol="0">
            <a:spAutoFit/>
          </a:bodyPr>
          <a:lstStyle/>
          <a:p>
            <a:r>
              <a:rPr lang="en-US" b="1" dirty="0">
                <a:solidFill>
                  <a:schemeClr val="accent2">
                    <a:lumMod val="75000"/>
                  </a:schemeClr>
                </a:solidFill>
              </a:rPr>
              <a:t>***6-7m each talk + 1-2m for questions. See details on canvas.***</a:t>
            </a:r>
          </a:p>
          <a:p>
            <a:endParaRPr lang="en-US" dirty="0"/>
          </a:p>
        </p:txBody>
      </p:sp>
    </p:spTree>
    <p:extLst>
      <p:ext uri="{BB962C8B-B14F-4D97-AF65-F5344CB8AC3E}">
        <p14:creationId xmlns:p14="http://schemas.microsoft.com/office/powerpoint/2010/main" val="28282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41A8-207D-F948-9723-AF5FCE52AA4F}"/>
              </a:ext>
            </a:extLst>
          </p:cNvPr>
          <p:cNvSpPr>
            <a:spLocks noGrp="1"/>
          </p:cNvSpPr>
          <p:nvPr>
            <p:ph type="title"/>
          </p:nvPr>
        </p:nvSpPr>
        <p:spPr>
          <a:xfrm>
            <a:off x="838200" y="365126"/>
            <a:ext cx="10515600" cy="739280"/>
          </a:xfrm>
        </p:spPr>
        <p:txBody>
          <a:bodyPr/>
          <a:lstStyle/>
          <a:p>
            <a:r>
              <a:rPr lang="en-US" dirty="0"/>
              <a:t>Background</a:t>
            </a:r>
          </a:p>
        </p:txBody>
      </p:sp>
      <p:sp>
        <p:nvSpPr>
          <p:cNvPr id="3" name="Content Placeholder 2">
            <a:extLst>
              <a:ext uri="{FF2B5EF4-FFF2-40B4-BE49-F238E27FC236}">
                <a16:creationId xmlns:a16="http://schemas.microsoft.com/office/drawing/2014/main" id="{3D79D11E-3A62-B149-9BFB-1A01BD1B39DB}"/>
              </a:ext>
            </a:extLst>
          </p:cNvPr>
          <p:cNvSpPr>
            <a:spLocks noGrp="1"/>
          </p:cNvSpPr>
          <p:nvPr>
            <p:ph idx="1"/>
          </p:nvPr>
        </p:nvSpPr>
        <p:spPr>
          <a:xfrm>
            <a:off x="838200" y="1199408"/>
            <a:ext cx="10515600" cy="4977555"/>
          </a:xfrm>
        </p:spPr>
        <p:txBody>
          <a:bodyPr/>
          <a:lstStyle/>
          <a:p>
            <a:r>
              <a:rPr lang="en-US" dirty="0"/>
              <a:t>Key context (~2-4 bullets) for why study is important. &lt;1 minute to talk through. Doesn’t need to be extensively cited, big picture is fine.</a:t>
            </a:r>
          </a:p>
          <a:p>
            <a:pPr marL="0" indent="0">
              <a:buNone/>
            </a:pPr>
            <a:r>
              <a:rPr lang="en-US" dirty="0" err="1">
                <a:solidFill>
                  <a:schemeClr val="accent6"/>
                </a:solidFill>
              </a:rPr>
              <a:t>Eg</a:t>
            </a:r>
            <a:endParaRPr lang="en-US" dirty="0">
              <a:solidFill>
                <a:schemeClr val="accent6"/>
              </a:solidFill>
            </a:endParaRPr>
          </a:p>
          <a:p>
            <a:r>
              <a:rPr lang="en-US" dirty="0">
                <a:solidFill>
                  <a:schemeClr val="accent6"/>
                </a:solidFill>
              </a:rPr>
              <a:t>Protected areas are cornerstones of conservation, but do not support viable populations of wide-ranging species alone.</a:t>
            </a:r>
          </a:p>
          <a:p>
            <a:r>
              <a:rPr lang="en-US" dirty="0">
                <a:solidFill>
                  <a:schemeClr val="accent6"/>
                </a:solidFill>
              </a:rPr>
              <a:t>Land use surrounding protected areas key to connectivity between intact habitat.</a:t>
            </a:r>
          </a:p>
          <a:p>
            <a:r>
              <a:rPr lang="en-US" dirty="0">
                <a:solidFill>
                  <a:schemeClr val="accent6"/>
                </a:solidFill>
              </a:rPr>
              <a:t>Extent of agriculture in US is ~constant overall; spatial distribution of conversion and abandonment is dynamic. </a:t>
            </a:r>
          </a:p>
          <a:p>
            <a:r>
              <a:rPr lang="en-US" dirty="0">
                <a:solidFill>
                  <a:schemeClr val="accent6"/>
                </a:solidFill>
              </a:rPr>
              <a:t>Distribution of protected areas &amp; LUC is unequal across ecoregions</a:t>
            </a:r>
          </a:p>
          <a:p>
            <a:endParaRPr lang="en-US" dirty="0"/>
          </a:p>
          <a:p>
            <a:endParaRPr lang="en-US" dirty="0"/>
          </a:p>
        </p:txBody>
      </p:sp>
      <p:sp>
        <p:nvSpPr>
          <p:cNvPr id="4" name="TextBox 3">
            <a:extLst>
              <a:ext uri="{FF2B5EF4-FFF2-40B4-BE49-F238E27FC236}">
                <a16:creationId xmlns:a16="http://schemas.microsoft.com/office/drawing/2014/main" id="{BC81E7F8-5752-224D-B0E5-11AA81ACB9D5}"/>
              </a:ext>
            </a:extLst>
          </p:cNvPr>
          <p:cNvSpPr txBox="1"/>
          <p:nvPr/>
        </p:nvSpPr>
        <p:spPr>
          <a:xfrm>
            <a:off x="7292584" y="6271965"/>
            <a:ext cx="4899416" cy="369332"/>
          </a:xfrm>
          <a:prstGeom prst="rect">
            <a:avLst/>
          </a:prstGeom>
          <a:noFill/>
        </p:spPr>
        <p:txBody>
          <a:bodyPr wrap="square" rtlCol="0">
            <a:spAutoFit/>
          </a:bodyPr>
          <a:lstStyle/>
          <a:p>
            <a:r>
              <a:rPr lang="en-US" dirty="0">
                <a:solidFill>
                  <a:schemeClr val="accent6"/>
                </a:solidFill>
              </a:rPr>
              <a:t>Maxwell et al. 2020; </a:t>
            </a:r>
            <a:r>
              <a:rPr lang="en-US" dirty="0" err="1">
                <a:solidFill>
                  <a:schemeClr val="accent6"/>
                </a:solidFill>
              </a:rPr>
              <a:t>Ramankutty</a:t>
            </a:r>
            <a:r>
              <a:rPr lang="en-US" dirty="0">
                <a:solidFill>
                  <a:schemeClr val="accent6"/>
                </a:solidFill>
              </a:rPr>
              <a:t> &amp; Foley 2005</a:t>
            </a:r>
          </a:p>
        </p:txBody>
      </p:sp>
    </p:spTree>
    <p:extLst>
      <p:ext uri="{BB962C8B-B14F-4D97-AF65-F5344CB8AC3E}">
        <p14:creationId xmlns:p14="http://schemas.microsoft.com/office/powerpoint/2010/main" val="2769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C8CB-08D9-FE4E-81D2-F013D13AF1AA}"/>
              </a:ext>
            </a:extLst>
          </p:cNvPr>
          <p:cNvSpPr>
            <a:spLocks noGrp="1"/>
          </p:cNvSpPr>
          <p:nvPr>
            <p:ph type="title"/>
          </p:nvPr>
        </p:nvSpPr>
        <p:spPr>
          <a:xfrm>
            <a:off x="838200" y="365125"/>
            <a:ext cx="10515600" cy="796925"/>
          </a:xfrm>
        </p:spPr>
        <p:txBody>
          <a:bodyPr/>
          <a:lstStyle/>
          <a:p>
            <a:r>
              <a:rPr lang="en-US" dirty="0"/>
              <a:t>Project Goal</a:t>
            </a:r>
          </a:p>
        </p:txBody>
      </p:sp>
      <p:sp>
        <p:nvSpPr>
          <p:cNvPr id="3" name="Content Placeholder 2">
            <a:extLst>
              <a:ext uri="{FF2B5EF4-FFF2-40B4-BE49-F238E27FC236}">
                <a16:creationId xmlns:a16="http://schemas.microsoft.com/office/drawing/2014/main" id="{7FA80D1F-35B0-6A4F-A002-0FAA40E79D93}"/>
              </a:ext>
            </a:extLst>
          </p:cNvPr>
          <p:cNvSpPr>
            <a:spLocks noGrp="1"/>
          </p:cNvSpPr>
          <p:nvPr>
            <p:ph idx="1"/>
          </p:nvPr>
        </p:nvSpPr>
        <p:spPr>
          <a:xfrm>
            <a:off x="838200" y="1162050"/>
            <a:ext cx="10515600" cy="5695950"/>
          </a:xfrm>
        </p:spPr>
        <p:txBody>
          <a:bodyPr>
            <a:normAutofit lnSpcReduction="10000"/>
          </a:bodyPr>
          <a:lstStyle/>
          <a:p>
            <a:pPr marL="0" indent="0">
              <a:buNone/>
            </a:pPr>
            <a:r>
              <a:rPr lang="en-US" dirty="0"/>
              <a:t>The goal of this project was to [overarching topic]:</a:t>
            </a:r>
          </a:p>
          <a:p>
            <a:pPr marL="0" indent="0">
              <a:buNone/>
            </a:pPr>
            <a:endParaRPr lang="en-US" dirty="0"/>
          </a:p>
          <a:p>
            <a:pPr marL="0" indent="0">
              <a:buNone/>
            </a:pPr>
            <a:r>
              <a:rPr lang="en-US" dirty="0"/>
              <a:t>Specifically we (1-3 specific things):</a:t>
            </a:r>
          </a:p>
          <a:p>
            <a:pPr marL="0" indent="0">
              <a:buNone/>
            </a:pPr>
            <a:r>
              <a:rPr lang="en-US" dirty="0"/>
              <a:t>&lt;1 minute to talk through.</a:t>
            </a:r>
          </a:p>
          <a:p>
            <a:pPr marL="0" indent="0">
              <a:buNone/>
            </a:pPr>
            <a:r>
              <a:rPr lang="en-US" dirty="0" err="1">
                <a:solidFill>
                  <a:schemeClr val="accent6"/>
                </a:solidFill>
              </a:rPr>
              <a:t>Eg</a:t>
            </a:r>
            <a:endParaRPr lang="en-US" dirty="0">
              <a:solidFill>
                <a:schemeClr val="accent6"/>
              </a:solidFill>
            </a:endParaRPr>
          </a:p>
          <a:p>
            <a:pPr marL="0" indent="0">
              <a:buNone/>
            </a:pPr>
            <a:r>
              <a:rPr lang="en-US" dirty="0">
                <a:solidFill>
                  <a:schemeClr val="accent6"/>
                </a:solidFill>
              </a:rPr>
              <a:t>The goal of this project was to understand recent anthropogenic land use change near protected areas in California.</a:t>
            </a:r>
          </a:p>
          <a:p>
            <a:pPr marL="0" indent="0">
              <a:buNone/>
            </a:pPr>
            <a:r>
              <a:rPr lang="en-US" dirty="0">
                <a:solidFill>
                  <a:schemeClr val="accent6"/>
                </a:solidFill>
              </a:rPr>
              <a:t>	Specifically we:</a:t>
            </a:r>
          </a:p>
          <a:p>
            <a:pPr marL="0" indent="0">
              <a:buNone/>
            </a:pPr>
            <a:r>
              <a:rPr lang="en-US" dirty="0">
                <a:solidFill>
                  <a:schemeClr val="accent6"/>
                </a:solidFill>
              </a:rPr>
              <a:t>	 1) Quantified natural/anthropogenic land use change within 100 km of Protected Areas (Gap status 1 &amp; 2) between 2000-2021.</a:t>
            </a:r>
          </a:p>
          <a:p>
            <a:pPr marL="0" indent="0">
              <a:buNone/>
            </a:pPr>
            <a:r>
              <a:rPr lang="en-US" dirty="0">
                <a:solidFill>
                  <a:schemeClr val="accent6"/>
                </a:solidFill>
              </a:rPr>
              <a:t>	2) Identified the ecoregion(s) with high/low protected area and highest LU conversion near protected areas.</a:t>
            </a:r>
          </a:p>
        </p:txBody>
      </p:sp>
    </p:spTree>
    <p:extLst>
      <p:ext uri="{BB962C8B-B14F-4D97-AF65-F5344CB8AC3E}">
        <p14:creationId xmlns:p14="http://schemas.microsoft.com/office/powerpoint/2010/main" val="62111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43D9F-E2BF-9E41-ABDF-1A43BD589E9F}"/>
              </a:ext>
            </a:extLst>
          </p:cNvPr>
          <p:cNvSpPr>
            <a:spLocks noGrp="1"/>
          </p:cNvSpPr>
          <p:nvPr>
            <p:ph idx="1"/>
          </p:nvPr>
        </p:nvSpPr>
        <p:spPr>
          <a:xfrm>
            <a:off x="838200" y="1200150"/>
            <a:ext cx="10515600" cy="4976813"/>
          </a:xfrm>
        </p:spPr>
        <p:txBody>
          <a:bodyPr/>
          <a:lstStyle/>
          <a:p>
            <a:r>
              <a:rPr lang="en-US" dirty="0"/>
              <a:t>Description of key data sources. ~1m to talk through.</a:t>
            </a:r>
          </a:p>
          <a:p>
            <a:r>
              <a:rPr lang="en-US" dirty="0">
                <a:solidFill>
                  <a:schemeClr val="accent6"/>
                </a:solidFill>
              </a:rPr>
              <a:t>National Land Cover Database 2000, 2021</a:t>
            </a:r>
          </a:p>
          <a:p>
            <a:pPr lvl="1"/>
            <a:r>
              <a:rPr lang="en-US" dirty="0">
                <a:solidFill>
                  <a:schemeClr val="accent6"/>
                </a:solidFill>
              </a:rPr>
              <a:t>Land cover at 30m resolution, 16 LC classes. </a:t>
            </a:r>
          </a:p>
          <a:p>
            <a:r>
              <a:rPr lang="en-US" dirty="0">
                <a:solidFill>
                  <a:schemeClr val="accent6"/>
                </a:solidFill>
              </a:rPr>
              <a:t>Protected Area Database 3.0</a:t>
            </a:r>
          </a:p>
          <a:p>
            <a:pPr lvl="1"/>
            <a:r>
              <a:rPr lang="en-US" dirty="0">
                <a:solidFill>
                  <a:schemeClr val="accent6"/>
                </a:solidFill>
              </a:rPr>
              <a:t>Polygons of US protected areas including area in different GAP protection status’</a:t>
            </a:r>
          </a:p>
          <a:p>
            <a:r>
              <a:rPr lang="en-US" dirty="0">
                <a:solidFill>
                  <a:schemeClr val="accent6"/>
                </a:solidFill>
              </a:rPr>
              <a:t>Level III Ecoregions of the US from EPA</a:t>
            </a:r>
          </a:p>
          <a:p>
            <a:pPr lvl="1"/>
            <a:r>
              <a:rPr lang="en-US" dirty="0">
                <a:solidFill>
                  <a:schemeClr val="accent6"/>
                </a:solidFill>
              </a:rPr>
              <a:t>182 ecoregions of US; 12 in California [maybe include map]</a:t>
            </a:r>
          </a:p>
          <a:p>
            <a:pPr lvl="1"/>
            <a:endParaRPr lang="en-US" dirty="0">
              <a:solidFill>
                <a:schemeClr val="accent6"/>
              </a:solidFill>
            </a:endParaRPr>
          </a:p>
        </p:txBody>
      </p:sp>
      <p:sp>
        <p:nvSpPr>
          <p:cNvPr id="6" name="Title 1">
            <a:extLst>
              <a:ext uri="{FF2B5EF4-FFF2-40B4-BE49-F238E27FC236}">
                <a16:creationId xmlns:a16="http://schemas.microsoft.com/office/drawing/2014/main" id="{CA7FF3A5-206B-8747-BC5C-29831CB86A2A}"/>
              </a:ext>
            </a:extLst>
          </p:cNvPr>
          <p:cNvSpPr>
            <a:spLocks noGrp="1"/>
          </p:cNvSpPr>
          <p:nvPr>
            <p:ph type="title"/>
          </p:nvPr>
        </p:nvSpPr>
        <p:spPr>
          <a:xfrm>
            <a:off x="838200" y="365125"/>
            <a:ext cx="10515600" cy="873125"/>
          </a:xfrm>
        </p:spPr>
        <p:txBody>
          <a:bodyPr/>
          <a:lstStyle/>
          <a:p>
            <a:r>
              <a:rPr lang="en-US" dirty="0"/>
              <a:t>Data</a:t>
            </a:r>
          </a:p>
        </p:txBody>
      </p:sp>
    </p:spTree>
    <p:extLst>
      <p:ext uri="{BB962C8B-B14F-4D97-AF65-F5344CB8AC3E}">
        <p14:creationId xmlns:p14="http://schemas.microsoft.com/office/powerpoint/2010/main" val="19947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B358-2091-D343-A43D-2CA5026E9F9B}"/>
              </a:ext>
            </a:extLst>
          </p:cNvPr>
          <p:cNvSpPr>
            <a:spLocks noGrp="1"/>
          </p:cNvSpPr>
          <p:nvPr>
            <p:ph type="title"/>
          </p:nvPr>
        </p:nvSpPr>
        <p:spPr>
          <a:xfrm>
            <a:off x="838200" y="365125"/>
            <a:ext cx="10515600" cy="873125"/>
          </a:xfrm>
        </p:spPr>
        <p:txBody>
          <a:bodyPr/>
          <a:lstStyle/>
          <a:p>
            <a:r>
              <a:rPr lang="en-US" dirty="0"/>
              <a:t>Conceptual Model &amp; Methods</a:t>
            </a:r>
          </a:p>
        </p:txBody>
      </p:sp>
      <p:sp>
        <p:nvSpPr>
          <p:cNvPr id="3" name="Content Placeholder 2">
            <a:extLst>
              <a:ext uri="{FF2B5EF4-FFF2-40B4-BE49-F238E27FC236}">
                <a16:creationId xmlns:a16="http://schemas.microsoft.com/office/drawing/2014/main" id="{8D3B856F-05E0-8E4E-A8B6-CC497645FDE3}"/>
              </a:ext>
            </a:extLst>
          </p:cNvPr>
          <p:cNvSpPr>
            <a:spLocks noGrp="1"/>
          </p:cNvSpPr>
          <p:nvPr>
            <p:ph idx="1"/>
          </p:nvPr>
        </p:nvSpPr>
        <p:spPr>
          <a:xfrm>
            <a:off x="838200" y="1238250"/>
            <a:ext cx="10515600" cy="4938713"/>
          </a:xfrm>
        </p:spPr>
        <p:txBody>
          <a:bodyPr/>
          <a:lstStyle/>
          <a:p>
            <a:r>
              <a:rPr lang="en-US" dirty="0"/>
              <a:t>Flow chart, model builder etc. of how the analysis proceeded.</a:t>
            </a:r>
          </a:p>
          <a:p>
            <a:r>
              <a:rPr lang="en-US" dirty="0"/>
              <a:t>2-3m to talk thru</a:t>
            </a:r>
          </a:p>
        </p:txBody>
      </p:sp>
    </p:spTree>
    <p:extLst>
      <p:ext uri="{BB962C8B-B14F-4D97-AF65-F5344CB8AC3E}">
        <p14:creationId xmlns:p14="http://schemas.microsoft.com/office/powerpoint/2010/main" val="408177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AB04-7B40-A74C-92CB-974EF432F176}"/>
              </a:ext>
            </a:extLst>
          </p:cNvPr>
          <p:cNvSpPr>
            <a:spLocks noGrp="1"/>
          </p:cNvSpPr>
          <p:nvPr>
            <p:ph type="title"/>
          </p:nvPr>
        </p:nvSpPr>
        <p:spPr>
          <a:xfrm>
            <a:off x="838200" y="365125"/>
            <a:ext cx="10515600" cy="873125"/>
          </a:xfrm>
        </p:spPr>
        <p:txBody>
          <a:bodyPr/>
          <a:lstStyle/>
          <a:p>
            <a:r>
              <a:rPr lang="en-US" dirty="0"/>
              <a:t>Results</a:t>
            </a:r>
          </a:p>
        </p:txBody>
      </p:sp>
      <p:sp>
        <p:nvSpPr>
          <p:cNvPr id="3" name="Content Placeholder 2">
            <a:extLst>
              <a:ext uri="{FF2B5EF4-FFF2-40B4-BE49-F238E27FC236}">
                <a16:creationId xmlns:a16="http://schemas.microsoft.com/office/drawing/2014/main" id="{6A91BBC2-212B-1741-8D46-B5593D305BCC}"/>
              </a:ext>
            </a:extLst>
          </p:cNvPr>
          <p:cNvSpPr>
            <a:spLocks noGrp="1"/>
          </p:cNvSpPr>
          <p:nvPr>
            <p:ph idx="1"/>
          </p:nvPr>
        </p:nvSpPr>
        <p:spPr>
          <a:xfrm>
            <a:off x="838200" y="1238250"/>
            <a:ext cx="10515600" cy="4938713"/>
          </a:xfrm>
        </p:spPr>
        <p:txBody>
          <a:bodyPr/>
          <a:lstStyle/>
          <a:p>
            <a:r>
              <a:rPr lang="en-US" dirty="0"/>
              <a:t>Include description and figures</a:t>
            </a:r>
          </a:p>
          <a:p>
            <a:r>
              <a:rPr lang="en-US" dirty="0"/>
              <a:t>Up to 2 slides.</a:t>
            </a:r>
          </a:p>
          <a:p>
            <a:r>
              <a:rPr lang="en-US" dirty="0"/>
              <a:t>Total results ~2m </a:t>
            </a:r>
          </a:p>
        </p:txBody>
      </p:sp>
    </p:spTree>
    <p:extLst>
      <p:ext uri="{BB962C8B-B14F-4D97-AF65-F5344CB8AC3E}">
        <p14:creationId xmlns:p14="http://schemas.microsoft.com/office/powerpoint/2010/main" val="69042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AB04-7B40-A74C-92CB-974EF432F176}"/>
              </a:ext>
            </a:extLst>
          </p:cNvPr>
          <p:cNvSpPr>
            <a:spLocks noGrp="1"/>
          </p:cNvSpPr>
          <p:nvPr>
            <p:ph type="title"/>
          </p:nvPr>
        </p:nvSpPr>
        <p:spPr>
          <a:xfrm>
            <a:off x="838200" y="365125"/>
            <a:ext cx="10515600" cy="873125"/>
          </a:xfrm>
        </p:spPr>
        <p:txBody>
          <a:bodyPr/>
          <a:lstStyle/>
          <a:p>
            <a:r>
              <a:rPr lang="en-US" dirty="0"/>
              <a:t>Results (2) optional</a:t>
            </a:r>
          </a:p>
        </p:txBody>
      </p:sp>
      <p:sp>
        <p:nvSpPr>
          <p:cNvPr id="3" name="Content Placeholder 2">
            <a:extLst>
              <a:ext uri="{FF2B5EF4-FFF2-40B4-BE49-F238E27FC236}">
                <a16:creationId xmlns:a16="http://schemas.microsoft.com/office/drawing/2014/main" id="{6A91BBC2-212B-1741-8D46-B5593D305BCC}"/>
              </a:ext>
            </a:extLst>
          </p:cNvPr>
          <p:cNvSpPr>
            <a:spLocks noGrp="1"/>
          </p:cNvSpPr>
          <p:nvPr>
            <p:ph idx="1"/>
          </p:nvPr>
        </p:nvSpPr>
        <p:spPr>
          <a:xfrm>
            <a:off x="838200" y="1238250"/>
            <a:ext cx="10515600" cy="4938713"/>
          </a:xfrm>
        </p:spPr>
        <p:txBody>
          <a:bodyPr/>
          <a:lstStyle/>
          <a:p>
            <a:r>
              <a:rPr lang="en-US" dirty="0"/>
              <a:t>Include description and figures</a:t>
            </a:r>
          </a:p>
          <a:p>
            <a:r>
              <a:rPr lang="en-US" dirty="0"/>
              <a:t>Up to 2 slides. </a:t>
            </a:r>
          </a:p>
          <a:p>
            <a:r>
              <a:rPr lang="en-US" dirty="0"/>
              <a:t>Total results ~2m </a:t>
            </a:r>
          </a:p>
        </p:txBody>
      </p:sp>
    </p:spTree>
    <p:extLst>
      <p:ext uri="{BB962C8B-B14F-4D97-AF65-F5344CB8AC3E}">
        <p14:creationId xmlns:p14="http://schemas.microsoft.com/office/powerpoint/2010/main" val="408163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6AD15-DFA5-2949-8E20-FEAED6EE32F3}"/>
              </a:ext>
            </a:extLst>
          </p:cNvPr>
          <p:cNvSpPr>
            <a:spLocks noGrp="1"/>
          </p:cNvSpPr>
          <p:nvPr>
            <p:ph idx="1"/>
          </p:nvPr>
        </p:nvSpPr>
        <p:spPr>
          <a:xfrm>
            <a:off x="838200" y="1447800"/>
            <a:ext cx="10515600" cy="4729163"/>
          </a:xfrm>
        </p:spPr>
        <p:txBody>
          <a:bodyPr/>
          <a:lstStyle/>
          <a:p>
            <a:r>
              <a:rPr lang="en-US" dirty="0"/>
              <a:t>Caveats</a:t>
            </a:r>
          </a:p>
          <a:p>
            <a:r>
              <a:rPr lang="en-US" dirty="0"/>
              <a:t>Discussion</a:t>
            </a:r>
          </a:p>
          <a:p>
            <a:r>
              <a:rPr lang="en-US" dirty="0"/>
              <a:t>Recommendations</a:t>
            </a:r>
          </a:p>
          <a:p>
            <a:r>
              <a:rPr lang="en-US" dirty="0" err="1"/>
              <a:t>Etc</a:t>
            </a:r>
            <a:r>
              <a:rPr lang="en-US" dirty="0"/>
              <a:t> </a:t>
            </a:r>
            <a:r>
              <a:rPr lang="en-US" dirty="0" err="1"/>
              <a:t>etc</a:t>
            </a:r>
            <a:endParaRPr lang="en-US" dirty="0"/>
          </a:p>
          <a:p>
            <a:r>
              <a:rPr lang="en-US" dirty="0"/>
              <a:t>1 minute</a:t>
            </a:r>
          </a:p>
        </p:txBody>
      </p:sp>
      <p:sp>
        <p:nvSpPr>
          <p:cNvPr id="4" name="Title 1">
            <a:extLst>
              <a:ext uri="{FF2B5EF4-FFF2-40B4-BE49-F238E27FC236}">
                <a16:creationId xmlns:a16="http://schemas.microsoft.com/office/drawing/2014/main" id="{0AD9494E-D13F-1142-A57B-C795C1B7181F}"/>
              </a:ext>
            </a:extLst>
          </p:cNvPr>
          <p:cNvSpPr>
            <a:spLocks noGrp="1"/>
          </p:cNvSpPr>
          <p:nvPr>
            <p:ph type="title"/>
          </p:nvPr>
        </p:nvSpPr>
        <p:spPr>
          <a:xfrm>
            <a:off x="838200" y="365125"/>
            <a:ext cx="10515600" cy="873125"/>
          </a:xfrm>
        </p:spPr>
        <p:txBody>
          <a:bodyPr/>
          <a:lstStyle/>
          <a:p>
            <a:r>
              <a:rPr lang="en-US" dirty="0"/>
              <a:t>Conclusions</a:t>
            </a:r>
          </a:p>
        </p:txBody>
      </p:sp>
    </p:spTree>
    <p:extLst>
      <p:ext uri="{BB962C8B-B14F-4D97-AF65-F5344CB8AC3E}">
        <p14:creationId xmlns:p14="http://schemas.microsoft.com/office/powerpoint/2010/main" val="219920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78C8-D687-1D42-9A13-7328CE068D84}"/>
              </a:ext>
            </a:extLst>
          </p:cNvPr>
          <p:cNvSpPr>
            <a:spLocks noGrp="1"/>
          </p:cNvSpPr>
          <p:nvPr>
            <p:ph type="title"/>
          </p:nvPr>
        </p:nvSpPr>
        <p:spPr>
          <a:xfrm>
            <a:off x="838200" y="365125"/>
            <a:ext cx="10515600" cy="854075"/>
          </a:xfrm>
        </p:spPr>
        <p:txBody>
          <a:bodyPr/>
          <a:lstStyle/>
          <a:p>
            <a:r>
              <a:rPr lang="en-US" dirty="0"/>
              <a:t>Citations</a:t>
            </a:r>
          </a:p>
        </p:txBody>
      </p:sp>
      <p:sp>
        <p:nvSpPr>
          <p:cNvPr id="3" name="Content Placeholder 2">
            <a:extLst>
              <a:ext uri="{FF2B5EF4-FFF2-40B4-BE49-F238E27FC236}">
                <a16:creationId xmlns:a16="http://schemas.microsoft.com/office/drawing/2014/main" id="{1EAE6D83-4BFD-5C4C-8BE4-925F3F89683B}"/>
              </a:ext>
            </a:extLst>
          </p:cNvPr>
          <p:cNvSpPr>
            <a:spLocks noGrp="1"/>
          </p:cNvSpPr>
          <p:nvPr>
            <p:ph idx="1"/>
          </p:nvPr>
        </p:nvSpPr>
        <p:spPr>
          <a:xfrm>
            <a:off x="838200" y="1219200"/>
            <a:ext cx="10515600" cy="4957763"/>
          </a:xfrm>
        </p:spPr>
        <p:txBody>
          <a:bodyPr/>
          <a:lstStyle/>
          <a:p>
            <a:r>
              <a:rPr lang="en-US" dirty="0"/>
              <a:t>Include full citations to studies. Any consistent format is acceptable. Include DOIs. </a:t>
            </a:r>
          </a:p>
          <a:p>
            <a:r>
              <a:rPr lang="en-US" dirty="0"/>
              <a:t>Includes links to data.</a:t>
            </a:r>
          </a:p>
          <a:p>
            <a:r>
              <a:rPr lang="en-US" dirty="0"/>
              <a:t>Do not talk through or show during presentation. </a:t>
            </a:r>
          </a:p>
        </p:txBody>
      </p:sp>
    </p:spTree>
    <p:extLst>
      <p:ext uri="{BB962C8B-B14F-4D97-AF65-F5344CB8AC3E}">
        <p14:creationId xmlns:p14="http://schemas.microsoft.com/office/powerpoint/2010/main" val="208658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474</Words>
  <Application>Microsoft Macintosh PowerPoint</Application>
  <PresentationFormat>Widescreen</PresentationFormat>
  <Paragraphs>64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Informative Title  Eg Quantifying anthropogenic land use change in proximity to California Protected Areas, 2002-2021</vt:lpstr>
      <vt:lpstr>Background</vt:lpstr>
      <vt:lpstr>Project Goal</vt:lpstr>
      <vt:lpstr>Data</vt:lpstr>
      <vt:lpstr>Conceptual Model &amp; Methods</vt:lpstr>
      <vt:lpstr>Results</vt:lpstr>
      <vt:lpstr>Results (2) optional</vt:lpstr>
      <vt:lpstr>Conclusions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Informative Title  Eg Quantifying anthropogenic land use change in proximity to California Protected Areas 2002-2020</dc:title>
  <dc:creator>Ashley Larsen</dc:creator>
  <cp:lastModifiedBy>Ashley Larsen</cp:lastModifiedBy>
  <cp:revision>7</cp:revision>
  <cp:lastPrinted>2024-02-26T23:04:27Z</cp:lastPrinted>
  <dcterms:created xsi:type="dcterms:W3CDTF">2024-02-26T22:27:55Z</dcterms:created>
  <dcterms:modified xsi:type="dcterms:W3CDTF">2024-02-26T23:11:16Z</dcterms:modified>
</cp:coreProperties>
</file>