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6" r:id="rId2"/>
    <p:sldId id="444" r:id="rId3"/>
    <p:sldId id="361" r:id="rId4"/>
    <p:sldId id="307" r:id="rId5"/>
    <p:sldId id="324" r:id="rId6"/>
    <p:sldId id="275" r:id="rId7"/>
    <p:sldId id="380" r:id="rId8"/>
    <p:sldId id="381" r:id="rId9"/>
    <p:sldId id="429" r:id="rId10"/>
    <p:sldId id="436" r:id="rId11"/>
    <p:sldId id="382" r:id="rId12"/>
    <p:sldId id="426" r:id="rId13"/>
    <p:sldId id="335" r:id="rId14"/>
    <p:sldId id="440" r:id="rId15"/>
    <p:sldId id="442" r:id="rId16"/>
    <p:sldId id="445" r:id="rId17"/>
    <p:sldId id="439" r:id="rId18"/>
    <p:sldId id="286" r:id="rId19"/>
    <p:sldId id="355" r:id="rId20"/>
    <p:sldId id="285" r:id="rId21"/>
    <p:sldId id="369" r:id="rId22"/>
    <p:sldId id="433" r:id="rId23"/>
    <p:sldId id="443" r:id="rId24"/>
  </p:sldIdLst>
  <p:sldSz cx="10080625" cy="7559675"/>
  <p:notesSz cx="6805613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EF5DA"/>
    <a:srgbClr val="FFFFFF"/>
    <a:srgbClr val="FFF9DD"/>
    <a:srgbClr val="E5FAFF"/>
    <a:srgbClr val="C00000"/>
    <a:srgbClr val="DDD9C3"/>
    <a:srgbClr val="000000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8502" autoAdjust="0"/>
  </p:normalViewPr>
  <p:slideViewPr>
    <p:cSldViewPr>
      <p:cViewPr varScale="1">
        <p:scale>
          <a:sx n="60" d="100"/>
          <a:sy n="60" d="100"/>
        </p:scale>
        <p:origin x="612" y="387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-315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53439" cy="496641"/>
          </a:xfrm>
          <a:prstGeom prst="rect">
            <a:avLst/>
          </a:prstGeom>
          <a:noFill/>
          <a:ln>
            <a:noFill/>
          </a:ln>
        </p:spPr>
        <p:txBody>
          <a:bodyPr vert="horz" wrap="none" lIns="82566" tIns="41283" rIns="82566" bIns="41283" anchorCtr="0" compatLnSpc="0"/>
          <a:lstStyle/>
          <a:p>
            <a:pPr hangingPunct="0">
              <a:defRPr sz="1400"/>
            </a:pPr>
            <a:endParaRPr lang="fr-FR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3852143" y="0"/>
            <a:ext cx="2953439" cy="496641"/>
          </a:xfrm>
          <a:prstGeom prst="rect">
            <a:avLst/>
          </a:prstGeom>
          <a:noFill/>
          <a:ln>
            <a:noFill/>
          </a:ln>
        </p:spPr>
        <p:txBody>
          <a:bodyPr vert="horz" wrap="none" lIns="82566" tIns="41283" rIns="82566" bIns="41283" anchorCtr="0" compatLnSpc="0"/>
          <a:lstStyle/>
          <a:p>
            <a:pPr algn="r" hangingPunct="0">
              <a:defRPr sz="1400"/>
            </a:pPr>
            <a:endParaRPr lang="fr-FR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9442536"/>
            <a:ext cx="2953439" cy="496641"/>
          </a:xfrm>
          <a:prstGeom prst="rect">
            <a:avLst/>
          </a:prstGeom>
          <a:noFill/>
          <a:ln>
            <a:noFill/>
          </a:ln>
        </p:spPr>
        <p:txBody>
          <a:bodyPr vert="horz" wrap="none" lIns="82566" tIns="41283" rIns="82566" bIns="41283" anchor="b" anchorCtr="0" compatLnSpc="0"/>
          <a:lstStyle/>
          <a:p>
            <a:pPr hangingPunct="0">
              <a:defRPr sz="1400"/>
            </a:pPr>
            <a:endParaRPr lang="fr-FR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3852143" y="9442536"/>
            <a:ext cx="2953439" cy="496641"/>
          </a:xfrm>
          <a:prstGeom prst="rect">
            <a:avLst/>
          </a:prstGeom>
          <a:noFill/>
          <a:ln>
            <a:noFill/>
          </a:ln>
        </p:spPr>
        <p:txBody>
          <a:bodyPr vert="horz" wrap="none" lIns="82566" tIns="41283" rIns="82566" bIns="41283" anchor="b" anchorCtr="0" compatLnSpc="0"/>
          <a:lstStyle/>
          <a:p>
            <a:pPr algn="r" hangingPunct="0">
              <a:defRPr sz="1400"/>
            </a:pPr>
            <a:fld id="{376F0A27-E1E9-48AE-AD9B-C79B66E43833}" type="slidenum">
              <a:pPr algn="r" hangingPunct="0">
                <a:defRPr sz="1400"/>
              </a:pPr>
              <a:t>‹#›</a:t>
            </a:fld>
            <a:endParaRPr lang="fr-FR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91023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55650"/>
            <a:ext cx="4967287" cy="3725863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680591" y="4721101"/>
            <a:ext cx="5444400" cy="44724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53439" cy="4966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3852143" y="0"/>
            <a:ext cx="2953439" cy="4966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9442536"/>
            <a:ext cx="2953439" cy="4966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52143" y="9442536"/>
            <a:ext cx="2953439" cy="4966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0D93F2C-EBF7-4FC4-B846-23A67A397B3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4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9163" y="755650"/>
            <a:ext cx="4965700" cy="37258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0D93F2C-EBF7-4FC4-B846-23A67A397B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0D93F2C-EBF7-4FC4-B846-23A67A397B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A8CAF-D606-4744-AC77-ACCD11FC6AE4}" type="slidenum">
              <a:rPr lang="en-US" altLang="fr-FR" smtClean="0"/>
              <a:pPr/>
              <a:t>12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37667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19163" y="755650"/>
            <a:ext cx="4965700" cy="372586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820895-1368-4708-B8E5-F9315B8B222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92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0D93F2C-EBF7-4FC4-B846-23A67A397B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3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0D93F2C-EBF7-4FC4-B846-23A67A397B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3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0D93F2C-EBF7-4FC4-B846-23A67A397B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0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0D93F2C-EBF7-4FC4-B846-23A67A397B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3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9163" y="755650"/>
            <a:ext cx="4965700" cy="37258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19163" y="755650"/>
            <a:ext cx="4965700" cy="372586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D93F2C-EBF7-4FC4-B846-23A67A397B3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60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9163" y="755650"/>
            <a:ext cx="4965700" cy="37258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343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0D93F2C-EBF7-4FC4-B846-23A67A397B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96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0D93F2C-EBF7-4FC4-B846-23A67A397B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13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0D93F2C-EBF7-4FC4-B846-23A67A397B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72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9163" y="755650"/>
            <a:ext cx="4965700" cy="37258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3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0D93F2C-EBF7-4FC4-B846-23A67A397B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19163" y="755650"/>
            <a:ext cx="4965700" cy="372586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E5C7C-7FA1-41A7-9156-D2515D52E1B1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1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19163" y="755650"/>
            <a:ext cx="4965700" cy="372586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D93F2C-EBF7-4FC4-B846-23A67A397B3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5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E5C7C-7FA1-41A7-9156-D2515D52E1B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758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A8CAF-D606-4744-AC77-ACCD11FC6AE4}" type="slidenum">
              <a:rPr lang="en-US" altLang="fr-FR" smtClean="0"/>
              <a:pPr/>
              <a:t>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62947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96975" y="711200"/>
            <a:ext cx="4683125" cy="351155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0D93F2C-EBF7-4FC4-B846-23A67A397B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99543B-FD44-43C6-A808-218B483CB89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0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63F80D-FB80-43E5-AEA6-FB2F92A42F2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76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73FA42-358F-4C26-BAAB-B8AEB869695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9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832661-1E39-4DC5-9C2A-9B566F411DC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39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DA4D54-F9DB-4351-AE7C-B8881FAD89E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D931C5-97EE-4300-BFA7-FBCF21AB182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16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7BBB53-4321-4C3D-A2E0-6C57F30BAC2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63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F782A-291A-4134-ABB8-B64E7C2B050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8328F1-7DB4-4DFA-AA92-595C865F4A8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1120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3E44D6-A60C-4052-BD01-B86B3C336E9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3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1D0DA8-2824-46E8-901F-924112EAD71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92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5795E54-9586-48AE-B413-F9BAC27C8565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fr-FR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5.png"/><Relationship Id="rId7" Type="http://schemas.openxmlformats.org/officeDocument/2006/relationships/image" Target="../media/image13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70.png"/><Relationship Id="rId10" Type="http://schemas.openxmlformats.org/officeDocument/2006/relationships/image" Target="../media/image160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10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5.png"/><Relationship Id="rId5" Type="http://schemas.openxmlformats.org/officeDocument/2006/relationships/image" Target="../media/image330.png"/><Relationship Id="rId15" Type="http://schemas.openxmlformats.org/officeDocument/2006/relationships/image" Target="../media/image42.png"/><Relationship Id="rId10" Type="http://schemas.openxmlformats.org/officeDocument/2006/relationships/image" Target="../media/image380.png"/><Relationship Id="rId4" Type="http://schemas.openxmlformats.org/officeDocument/2006/relationships/image" Target="../media/image36.png"/><Relationship Id="rId9" Type="http://schemas.openxmlformats.org/officeDocument/2006/relationships/image" Target="../media/image370.png"/><Relationship Id="rId1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-1009880"/>
            <a:ext cx="10945705" cy="85695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 rot="9304441">
            <a:off x="8309586" y="1402307"/>
            <a:ext cx="3306794" cy="2125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919372" y="1778246"/>
            <a:ext cx="1180736" cy="161755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</p:pic>
      <p:grpSp>
        <p:nvGrpSpPr>
          <p:cNvPr id="6" name="Groupe 5"/>
          <p:cNvGrpSpPr/>
          <p:nvPr/>
        </p:nvGrpSpPr>
        <p:grpSpPr>
          <a:xfrm>
            <a:off x="-57950" y="749397"/>
            <a:ext cx="1190387" cy="1390804"/>
            <a:chOff x="-355972" y="1239529"/>
            <a:chExt cx="1190387" cy="139080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-355972" y="1406197"/>
              <a:ext cx="1190387" cy="122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2552" y="1239529"/>
              <a:ext cx="432048" cy="365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E5AABE4B-8300-47F9-ADD6-0E4921FE96F9}"/>
              </a:ext>
            </a:extLst>
          </p:cNvPr>
          <p:cNvSpPr txBox="1">
            <a:spLocks/>
          </p:cNvSpPr>
          <p:nvPr/>
        </p:nvSpPr>
        <p:spPr>
          <a:xfrm>
            <a:off x="-1486724" y="3068466"/>
            <a:ext cx="10639400" cy="331236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 rtl="0" hangingPunct="0"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The  Salesman  and the Postman :</a:t>
            </a:r>
            <a:b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Frontiers and Crossroads  of and </a:t>
            </a:r>
            <a:r>
              <a:rPr lang="en-US" sz="4000" dirty="0">
                <a:solidFill>
                  <a:schemeClr val="bg1"/>
                </a:solidFill>
                <a:latin typeface="Corbel Light" panose="020B0303020204020204" pitchFamily="34" charset="0"/>
              </a:rPr>
              <a:t>in</a:t>
            </a:r>
            <a: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                       </a:t>
            </a:r>
            <a:b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within </a:t>
            </a:r>
            <a:r>
              <a:rPr lang="en-US" sz="800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Corbel Light" panose="020B0303020204020204" pitchFamily="34" charset="0"/>
              </a:rPr>
              <a:t>Combinatorial Optimization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9A79FDF-220B-4ECA-8334-ED0B5CC3F6F4}"/>
              </a:ext>
            </a:extLst>
          </p:cNvPr>
          <p:cNvSpPr txBox="1">
            <a:spLocks/>
          </p:cNvSpPr>
          <p:nvPr/>
        </p:nvSpPr>
        <p:spPr>
          <a:xfrm>
            <a:off x="1150364" y="5240666"/>
            <a:ext cx="7848872" cy="699411"/>
          </a:xfrm>
          <a:prstGeom prst="rect">
            <a:avLst/>
          </a:prstGeom>
        </p:spPr>
        <p:txBody>
          <a:bodyPr/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 algn="ctr"/>
            <a:r>
              <a:rPr lang="en-US" sz="4000" dirty="0" err="1">
                <a:solidFill>
                  <a:schemeClr val="tx2"/>
                </a:solidFill>
                <a:latin typeface="Corbel Light" panose="020B0303020204020204" pitchFamily="34" charset="0"/>
              </a:rPr>
              <a:t>András</a:t>
            </a:r>
            <a:r>
              <a:rPr lang="en-US" sz="4000" dirty="0">
                <a:solidFill>
                  <a:schemeClr val="tx2"/>
                </a:solidFill>
                <a:latin typeface="Corbel Light" panose="020B0303020204020204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Corbel Light" panose="020B0303020204020204" pitchFamily="34" charset="0"/>
              </a:rPr>
              <a:t>Sebő</a:t>
            </a:r>
            <a:endParaRPr lang="en-US" sz="4000" dirty="0">
              <a:solidFill>
                <a:schemeClr val="tx2"/>
              </a:solidFill>
              <a:latin typeface="Corbel Light" panose="020B03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B07B7-F7D2-4663-9D65-920C53CF7B9F}"/>
              </a:ext>
            </a:extLst>
          </p:cNvPr>
          <p:cNvSpPr txBox="1"/>
          <p:nvPr/>
        </p:nvSpPr>
        <p:spPr>
          <a:xfrm>
            <a:off x="1739115" y="5868069"/>
            <a:ext cx="6554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CNRS, G-SCOP, Univ. Grenoble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2BC3-7A76-47D6-9112-85D1B49AB8A4}"/>
              </a:ext>
            </a:extLst>
          </p:cNvPr>
          <p:cNvSpPr/>
          <p:nvPr/>
        </p:nvSpPr>
        <p:spPr>
          <a:xfrm>
            <a:off x="1943968" y="1987729"/>
            <a:ext cx="7364570" cy="4816444"/>
          </a:xfrm>
          <a:custGeom>
            <a:avLst/>
            <a:gdLst>
              <a:gd name="connsiteX0" fmla="*/ 0 w 7315200"/>
              <a:gd name="connsiteY0" fmla="*/ 0 h 4816444"/>
              <a:gd name="connsiteX1" fmla="*/ 3014804 w 7315200"/>
              <a:gd name="connsiteY1" fmla="*/ 1276539 h 4816444"/>
              <a:gd name="connsiteX2" fmla="*/ 2969536 w 7315200"/>
              <a:gd name="connsiteY2" fmla="*/ 1774479 h 4816444"/>
              <a:gd name="connsiteX3" fmla="*/ 4083112 w 7315200"/>
              <a:gd name="connsiteY3" fmla="*/ 1738266 h 4816444"/>
              <a:gd name="connsiteX4" fmla="*/ 4119326 w 7315200"/>
              <a:gd name="connsiteY4" fmla="*/ 2390115 h 4816444"/>
              <a:gd name="connsiteX5" fmla="*/ 5269116 w 7315200"/>
              <a:gd name="connsiteY5" fmla="*/ 2553077 h 4816444"/>
              <a:gd name="connsiteX6" fmla="*/ 7315200 w 7315200"/>
              <a:gd name="connsiteY6" fmla="*/ 4816444 h 4816444"/>
              <a:gd name="connsiteX7" fmla="*/ 7315200 w 7315200"/>
              <a:gd name="connsiteY7" fmla="*/ 4816444 h 4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15200" h="4816444">
                <a:moveTo>
                  <a:pt x="0" y="0"/>
                </a:moveTo>
                <a:cubicBezTo>
                  <a:pt x="1259940" y="490396"/>
                  <a:pt x="2519881" y="980793"/>
                  <a:pt x="3014804" y="1276539"/>
                </a:cubicBezTo>
                <a:cubicBezTo>
                  <a:pt x="3509727" y="1572286"/>
                  <a:pt x="2791485" y="1697525"/>
                  <a:pt x="2969536" y="1774479"/>
                </a:cubicBezTo>
                <a:cubicBezTo>
                  <a:pt x="3147587" y="1851433"/>
                  <a:pt x="3891480" y="1635660"/>
                  <a:pt x="4083112" y="1738266"/>
                </a:cubicBezTo>
                <a:cubicBezTo>
                  <a:pt x="4274744" y="1840872"/>
                  <a:pt x="3921659" y="2254313"/>
                  <a:pt x="4119326" y="2390115"/>
                </a:cubicBezTo>
                <a:cubicBezTo>
                  <a:pt x="4316993" y="2525917"/>
                  <a:pt x="4736470" y="2148689"/>
                  <a:pt x="5269116" y="2553077"/>
                </a:cubicBezTo>
                <a:cubicBezTo>
                  <a:pt x="5801762" y="2957465"/>
                  <a:pt x="7315200" y="4816444"/>
                  <a:pt x="7315200" y="4816444"/>
                </a:cubicBezTo>
                <a:lnTo>
                  <a:pt x="7315200" y="4816444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3AD26B0-70DA-45ED-A8B0-B36E3687BD21}"/>
              </a:ext>
            </a:extLst>
          </p:cNvPr>
          <p:cNvSpPr/>
          <p:nvPr/>
        </p:nvSpPr>
        <p:spPr>
          <a:xfrm>
            <a:off x="195942" y="518776"/>
            <a:ext cx="1841863" cy="1495697"/>
          </a:xfrm>
          <a:custGeom>
            <a:avLst/>
            <a:gdLst>
              <a:gd name="connsiteX0" fmla="*/ 1841863 w 1841863"/>
              <a:gd name="connsiteY0" fmla="*/ 1495697 h 1495697"/>
              <a:gd name="connsiteX1" fmla="*/ 1325880 w 1841863"/>
              <a:gd name="connsiteY1" fmla="*/ 1286692 h 1495697"/>
              <a:gd name="connsiteX2" fmla="*/ 1064623 w 1841863"/>
              <a:gd name="connsiteY2" fmla="*/ 744583 h 1495697"/>
              <a:gd name="connsiteX3" fmla="*/ 568234 w 1841863"/>
              <a:gd name="connsiteY3" fmla="*/ 254726 h 1495697"/>
              <a:gd name="connsiteX4" fmla="*/ 137160 w 1841863"/>
              <a:gd name="connsiteY4" fmla="*/ 97972 h 1495697"/>
              <a:gd name="connsiteX5" fmla="*/ 0 w 1841863"/>
              <a:gd name="connsiteY5" fmla="*/ 0 h 149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1863" h="1495697">
                <a:moveTo>
                  <a:pt x="1841863" y="1495697"/>
                </a:moveTo>
                <a:cubicBezTo>
                  <a:pt x="1648641" y="1453787"/>
                  <a:pt x="1455420" y="1411878"/>
                  <a:pt x="1325880" y="1286692"/>
                </a:cubicBezTo>
                <a:cubicBezTo>
                  <a:pt x="1196340" y="1161506"/>
                  <a:pt x="1190897" y="916577"/>
                  <a:pt x="1064623" y="744583"/>
                </a:cubicBezTo>
                <a:cubicBezTo>
                  <a:pt x="938349" y="572589"/>
                  <a:pt x="722811" y="362494"/>
                  <a:pt x="568234" y="254726"/>
                </a:cubicBezTo>
                <a:cubicBezTo>
                  <a:pt x="413657" y="146958"/>
                  <a:pt x="231866" y="140426"/>
                  <a:pt x="137160" y="97972"/>
                </a:cubicBezTo>
                <a:cubicBezTo>
                  <a:pt x="42454" y="55518"/>
                  <a:pt x="21227" y="27759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B38932B-28CB-4B11-8688-13300CD3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560" y="35421"/>
            <a:ext cx="3240360" cy="65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Shanghai, </a:t>
            </a:r>
            <a:r>
              <a:rPr lang="fr-FR" dirty="0" err="1">
                <a:solidFill>
                  <a:schemeClr val="bg1"/>
                </a:solidFill>
                <a:latin typeface="Corbel Light" panose="020B0303020204020204" pitchFamily="34" charset="0"/>
              </a:rPr>
              <a:t>October</a:t>
            </a:r>
            <a:r>
              <a:rPr lang="fr-FR" dirty="0">
                <a:solidFill>
                  <a:schemeClr val="bg1"/>
                </a:solidFill>
                <a:latin typeface="Corbel Light" panose="020B0303020204020204" pitchFamily="34" charset="0"/>
              </a:rPr>
              <a:t> 22 2024,</a:t>
            </a:r>
          </a:p>
          <a:p>
            <a:r>
              <a:rPr lang="fr-FR" dirty="0" err="1">
                <a:solidFill>
                  <a:schemeClr val="bg1"/>
                </a:solidFill>
                <a:latin typeface="Corbel Light" panose="020B0303020204020204" pitchFamily="34" charset="0"/>
              </a:rPr>
              <a:t>Fudan</a:t>
            </a:r>
            <a:r>
              <a:rPr lang="fr-FR" dirty="0">
                <a:solidFill>
                  <a:schemeClr val="bg1"/>
                </a:solidFill>
                <a:latin typeface="Corbel Light" panose="020B0303020204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orbel Light" panose="020B0303020204020204" pitchFamily="34" charset="0"/>
              </a:rPr>
              <a:t>University</a:t>
            </a:r>
            <a:r>
              <a:rPr lang="fr-FR" dirty="0">
                <a:solidFill>
                  <a:schemeClr val="bg1"/>
                </a:solidFill>
                <a:latin typeface="Corbel Light" panose="020B0303020204020204" pitchFamily="34" charset="0"/>
              </a:rPr>
              <a:t>  </a:t>
            </a:r>
            <a:r>
              <a:rPr lang="fr-FR" dirty="0" err="1">
                <a:solidFill>
                  <a:schemeClr val="bg1"/>
                </a:solidFill>
                <a:latin typeface="Corbel Light" panose="020B0303020204020204" pitchFamily="34" charset="0"/>
              </a:rPr>
              <a:t>seminar</a:t>
            </a:r>
            <a:endParaRPr lang="fr-FR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A047A8-564A-456F-8E13-C02FE2164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578961">
            <a:off x="7136008" y="4523556"/>
            <a:ext cx="1144813" cy="6778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80B217F-7A25-4CCE-9167-0CEFA9A0E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524" y="884189"/>
            <a:ext cx="2083300" cy="6732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感谢您的邀请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!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!</a:t>
            </a:r>
            <a:r>
              <a:rPr kumimoji="0" lang="zh-C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6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169E11B-7EB9-4919-A9F1-1ECC2073B217}"/>
              </a:ext>
            </a:extLst>
          </p:cNvPr>
          <p:cNvSpPr txBox="1">
            <a:spLocks/>
          </p:cNvSpPr>
          <p:nvPr/>
        </p:nvSpPr>
        <p:spPr>
          <a:xfrm>
            <a:off x="575816" y="179437"/>
            <a:ext cx="9577064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r>
              <a:rPr lang="en-US" sz="3968" dirty="0">
                <a:solidFill>
                  <a:schemeClr val="tx2"/>
                </a:solidFill>
                <a:latin typeface="Corbel Light" panose="020B0303020204020204" pitchFamily="34" charset="0"/>
              </a:rPr>
              <a:t>Approximate Solution for the Postman</a:t>
            </a:r>
            <a:br>
              <a:rPr lang="en-US" sz="3968" dirty="0">
                <a:solidFill>
                  <a:schemeClr val="tx2"/>
                </a:solidFill>
                <a:latin typeface="Corbel Light" panose="020B0303020204020204" pitchFamily="34" charset="0"/>
              </a:rPr>
            </a:br>
            <a:r>
              <a:rPr lang="en-US" sz="3968" dirty="0">
                <a:solidFill>
                  <a:schemeClr val="tx2"/>
                </a:solidFill>
                <a:latin typeface="Corbel Light" panose="020B0303020204020204" pitchFamily="34" charset="0"/>
              </a:rPr>
              <a:t>Kruskal’s </a:t>
            </a:r>
            <a:r>
              <a:rPr lang="en-US" sz="3200" dirty="0">
                <a:solidFill>
                  <a:schemeClr val="tx2"/>
                </a:solidFill>
                <a:latin typeface="Corbel Light" panose="020B0303020204020204" pitchFamily="34" charset="0"/>
              </a:rPr>
              <a:t>connectivity + the </a:t>
            </a:r>
            <a:r>
              <a:rPr lang="en-US" sz="3200" dirty="0" err="1">
                <a:solidFill>
                  <a:schemeClr val="tx2"/>
                </a:solidFill>
                <a:latin typeface="Corbel Light" panose="020B0303020204020204" pitchFamily="34" charset="0"/>
              </a:rPr>
              <a:t>Postman’;s</a:t>
            </a:r>
            <a:r>
              <a:rPr lang="en-US" sz="3200" dirty="0">
                <a:solidFill>
                  <a:schemeClr val="tx2"/>
                </a:solidFill>
                <a:latin typeface="Corbel Light" panose="020B0303020204020204" pitchFamily="34" charset="0"/>
              </a:rPr>
              <a:t> parity correction</a:t>
            </a:r>
          </a:p>
        </p:txBody>
      </p:sp>
      <p:grpSp>
        <p:nvGrpSpPr>
          <p:cNvPr id="4" name="Groupe 6">
            <a:extLst>
              <a:ext uri="{FF2B5EF4-FFF2-40B4-BE49-F238E27FC236}">
                <a16:creationId xmlns:a16="http://schemas.microsoft.com/office/drawing/2014/main" id="{86FFBDB1-58E5-4467-863C-A85434CD7B3E}"/>
              </a:ext>
            </a:extLst>
          </p:cNvPr>
          <p:cNvGrpSpPr/>
          <p:nvPr/>
        </p:nvGrpSpPr>
        <p:grpSpPr>
          <a:xfrm>
            <a:off x="980505" y="2339677"/>
            <a:ext cx="2993611" cy="1369439"/>
            <a:chOff x="5309627" y="5400675"/>
            <a:chExt cx="2715750" cy="1242330"/>
          </a:xfrm>
        </p:grpSpPr>
        <p:cxnSp>
          <p:nvCxnSpPr>
            <p:cNvPr id="5" name="Connecteur droit 7">
              <a:extLst>
                <a:ext uri="{FF2B5EF4-FFF2-40B4-BE49-F238E27FC236}">
                  <a16:creationId xmlns:a16="http://schemas.microsoft.com/office/drawing/2014/main" id="{3A70AB86-0D6A-45E8-A6A2-B22E7B788D43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6170136" y="6006208"/>
              <a:ext cx="983141" cy="1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riangle isocèle 8">
              <a:extLst>
                <a:ext uri="{FF2B5EF4-FFF2-40B4-BE49-F238E27FC236}">
                  <a16:creationId xmlns:a16="http://schemas.microsoft.com/office/drawing/2014/main" id="{689E09E3-99E0-4735-9F59-3EF06F991AB8}"/>
                </a:ext>
              </a:extLst>
            </p:cNvPr>
            <p:cNvSpPr/>
            <p:nvPr/>
          </p:nvSpPr>
          <p:spPr>
            <a:xfrm rot="5400000">
              <a:off x="5164174" y="5608601"/>
              <a:ext cx="1138585" cy="8179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7" name="Triangle isocèle 9">
              <a:extLst>
                <a:ext uri="{FF2B5EF4-FFF2-40B4-BE49-F238E27FC236}">
                  <a16:creationId xmlns:a16="http://schemas.microsoft.com/office/drawing/2014/main" id="{78E6AF30-8C16-4E5D-9F4E-C5BA75B81317}"/>
                </a:ext>
              </a:extLst>
            </p:cNvPr>
            <p:cNvSpPr/>
            <p:nvPr/>
          </p:nvSpPr>
          <p:spPr>
            <a:xfrm rot="16200000" flipH="1">
              <a:off x="6992976" y="5598379"/>
              <a:ext cx="1138585" cy="81798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grpSp>
          <p:nvGrpSpPr>
            <p:cNvPr id="8" name="Groupe 10">
              <a:extLst>
                <a:ext uri="{FF2B5EF4-FFF2-40B4-BE49-F238E27FC236}">
                  <a16:creationId xmlns:a16="http://schemas.microsoft.com/office/drawing/2014/main" id="{8EF2761D-62A6-4ECB-BDA3-C043DDAED6BE}"/>
                </a:ext>
              </a:extLst>
            </p:cNvPr>
            <p:cNvGrpSpPr/>
            <p:nvPr/>
          </p:nvGrpSpPr>
          <p:grpSpPr>
            <a:xfrm>
              <a:off x="5314952" y="5439606"/>
              <a:ext cx="2665641" cy="1169913"/>
              <a:chOff x="609600" y="1096206"/>
              <a:chExt cx="2665641" cy="1169913"/>
            </a:xfrm>
          </p:grpSpPr>
          <p:cxnSp>
            <p:nvCxnSpPr>
              <p:cNvPr id="17" name="Connecteur droit 19">
                <a:extLst>
                  <a:ext uri="{FF2B5EF4-FFF2-40B4-BE49-F238E27FC236}">
                    <a16:creationId xmlns:a16="http://schemas.microsoft.com/office/drawing/2014/main" id="{1CF2CDDB-BD9F-4020-9BA8-68BA805BE2EA}"/>
                  </a:ext>
                </a:extLst>
              </p:cNvPr>
              <p:cNvCxnSpPr/>
              <p:nvPr/>
            </p:nvCxnSpPr>
            <p:spPr>
              <a:xfrm>
                <a:off x="3275241" y="1096206"/>
                <a:ext cx="0" cy="113264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20">
                <a:extLst>
                  <a:ext uri="{FF2B5EF4-FFF2-40B4-BE49-F238E27FC236}">
                    <a16:creationId xmlns:a16="http://schemas.microsoft.com/office/drawing/2014/main" id="{047A2C0D-909A-4F54-9C8B-C722C74D6F0F}"/>
                  </a:ext>
                </a:extLst>
              </p:cNvPr>
              <p:cNvCxnSpPr/>
              <p:nvPr/>
            </p:nvCxnSpPr>
            <p:spPr>
              <a:xfrm>
                <a:off x="609600" y="1133475"/>
                <a:ext cx="0" cy="113264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9D4E2D55-4D82-4A22-9B76-EA1DAD21694D}"/>
                </a:ext>
              </a:extLst>
            </p:cNvPr>
            <p:cNvSpPr/>
            <p:nvPr/>
          </p:nvSpPr>
          <p:spPr>
            <a:xfrm>
              <a:off x="7924802" y="54006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0" name="Ellipse 12">
              <a:extLst>
                <a:ext uri="{FF2B5EF4-FFF2-40B4-BE49-F238E27FC236}">
                  <a16:creationId xmlns:a16="http://schemas.microsoft.com/office/drawing/2014/main" id="{6130D487-25EF-4CBD-9760-4564E2CB9540}"/>
                </a:ext>
              </a:extLst>
            </p:cNvPr>
            <p:cNvSpPr/>
            <p:nvPr/>
          </p:nvSpPr>
          <p:spPr>
            <a:xfrm>
              <a:off x="7953377" y="652882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1" name="Ellipse 13">
              <a:extLst>
                <a:ext uri="{FF2B5EF4-FFF2-40B4-BE49-F238E27FC236}">
                  <a16:creationId xmlns:a16="http://schemas.microsoft.com/office/drawing/2014/main" id="{D40A5508-9B84-42FA-8BDF-5A1AE9708EE7}"/>
                </a:ext>
              </a:extLst>
            </p:cNvPr>
            <p:cNvSpPr/>
            <p:nvPr/>
          </p:nvSpPr>
          <p:spPr>
            <a:xfrm>
              <a:off x="7143752" y="59668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2" name="Ellipse 14">
              <a:extLst>
                <a:ext uri="{FF2B5EF4-FFF2-40B4-BE49-F238E27FC236}">
                  <a16:creationId xmlns:a16="http://schemas.microsoft.com/office/drawing/2014/main" id="{1214050E-D731-48D1-B662-5EB5D256C547}"/>
                </a:ext>
              </a:extLst>
            </p:cNvPr>
            <p:cNvSpPr/>
            <p:nvPr/>
          </p:nvSpPr>
          <p:spPr>
            <a:xfrm>
              <a:off x="6105527" y="59817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3" name="Ellipse 15">
              <a:extLst>
                <a:ext uri="{FF2B5EF4-FFF2-40B4-BE49-F238E27FC236}">
                  <a16:creationId xmlns:a16="http://schemas.microsoft.com/office/drawing/2014/main" id="{09A12C6D-2C36-4368-839B-B5E06FA63869}"/>
                </a:ext>
              </a:extLst>
            </p:cNvPr>
            <p:cNvSpPr/>
            <p:nvPr/>
          </p:nvSpPr>
          <p:spPr>
            <a:xfrm>
              <a:off x="5309627" y="6557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4" name="Ellipse 16">
              <a:extLst>
                <a:ext uri="{FF2B5EF4-FFF2-40B4-BE49-F238E27FC236}">
                  <a16:creationId xmlns:a16="http://schemas.microsoft.com/office/drawing/2014/main" id="{0D751FCE-93EE-4430-8B6F-10E479030A87}"/>
                </a:ext>
              </a:extLst>
            </p:cNvPr>
            <p:cNvSpPr/>
            <p:nvPr/>
          </p:nvSpPr>
          <p:spPr>
            <a:xfrm>
              <a:off x="5314952" y="5414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cxnSp>
          <p:nvCxnSpPr>
            <p:cNvPr id="15" name="Connecteur droit 17">
              <a:extLst>
                <a:ext uri="{FF2B5EF4-FFF2-40B4-BE49-F238E27FC236}">
                  <a16:creationId xmlns:a16="http://schemas.microsoft.com/office/drawing/2014/main" id="{5274CE3B-A7C0-4648-9602-93D0D08D8828}"/>
                </a:ext>
              </a:extLst>
            </p:cNvPr>
            <p:cNvCxnSpPr/>
            <p:nvPr/>
          </p:nvCxnSpPr>
          <p:spPr>
            <a:xfrm>
              <a:off x="5340806" y="5470071"/>
              <a:ext cx="0" cy="1132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8">
              <a:extLst>
                <a:ext uri="{FF2B5EF4-FFF2-40B4-BE49-F238E27FC236}">
                  <a16:creationId xmlns:a16="http://schemas.microsoft.com/office/drawing/2014/main" id="{EBF6E3F8-DAAE-4CAC-BAF0-A410C1CC37A4}"/>
                </a:ext>
              </a:extLst>
            </p:cNvPr>
            <p:cNvCxnSpPr/>
            <p:nvPr/>
          </p:nvCxnSpPr>
          <p:spPr>
            <a:xfrm flipH="1">
              <a:off x="5345627" y="5486400"/>
              <a:ext cx="5325" cy="11566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34">
            <a:extLst>
              <a:ext uri="{FF2B5EF4-FFF2-40B4-BE49-F238E27FC236}">
                <a16:creationId xmlns:a16="http://schemas.microsoft.com/office/drawing/2014/main" id="{19A112D6-EA73-4620-A923-530ABFFDBB20}"/>
              </a:ext>
            </a:extLst>
          </p:cNvPr>
          <p:cNvGrpSpPr/>
          <p:nvPr/>
        </p:nvGrpSpPr>
        <p:grpSpPr>
          <a:xfrm>
            <a:off x="754285" y="2401469"/>
            <a:ext cx="3464847" cy="1249445"/>
            <a:chOff x="4324354" y="1257300"/>
            <a:chExt cx="3143246" cy="1133474"/>
          </a:xfrm>
        </p:grpSpPr>
        <p:sp>
          <p:nvSpPr>
            <p:cNvPr id="20" name="Forme libre 35">
              <a:extLst>
                <a:ext uri="{FF2B5EF4-FFF2-40B4-BE49-F238E27FC236}">
                  <a16:creationId xmlns:a16="http://schemas.microsoft.com/office/drawing/2014/main" id="{FD1ED91C-EFC7-48FA-A12A-6C35D97CC06C}"/>
                </a:ext>
              </a:extLst>
            </p:cNvPr>
            <p:cNvSpPr/>
            <p:nvPr/>
          </p:nvSpPr>
          <p:spPr>
            <a:xfrm rot="16200000">
              <a:off x="3886619" y="1714916"/>
              <a:ext cx="1113593" cy="238123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1" name="Forme libre 36">
              <a:extLst>
                <a:ext uri="{FF2B5EF4-FFF2-40B4-BE49-F238E27FC236}">
                  <a16:creationId xmlns:a16="http://schemas.microsoft.com/office/drawing/2014/main" id="{7308BDCC-6269-4B14-A740-73513AD4F2CC}"/>
                </a:ext>
              </a:extLst>
            </p:cNvPr>
            <p:cNvSpPr/>
            <p:nvPr/>
          </p:nvSpPr>
          <p:spPr>
            <a:xfrm rot="5400000" flipH="1">
              <a:off x="6791742" y="1695035"/>
              <a:ext cx="1113593" cy="238123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2" name="Forme libre 37">
              <a:extLst>
                <a:ext uri="{FF2B5EF4-FFF2-40B4-BE49-F238E27FC236}">
                  <a16:creationId xmlns:a16="http://schemas.microsoft.com/office/drawing/2014/main" id="{B51F07BF-6A30-4EAD-B2E6-B20A86FC7228}"/>
                </a:ext>
              </a:extLst>
            </p:cNvPr>
            <p:cNvSpPr/>
            <p:nvPr/>
          </p:nvSpPr>
          <p:spPr>
            <a:xfrm>
              <a:off x="5381627" y="1657350"/>
              <a:ext cx="983141" cy="175204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grpSp>
        <p:nvGrpSpPr>
          <p:cNvPr id="23" name="Groupe 38">
            <a:extLst>
              <a:ext uri="{FF2B5EF4-FFF2-40B4-BE49-F238E27FC236}">
                <a16:creationId xmlns:a16="http://schemas.microsoft.com/office/drawing/2014/main" id="{041FE7C1-FF32-4D27-AFE5-913AEB84D8A4}"/>
              </a:ext>
            </a:extLst>
          </p:cNvPr>
          <p:cNvGrpSpPr/>
          <p:nvPr/>
        </p:nvGrpSpPr>
        <p:grpSpPr>
          <a:xfrm>
            <a:off x="860558" y="2520865"/>
            <a:ext cx="3175163" cy="777452"/>
            <a:chOff x="473308" y="3201038"/>
            <a:chExt cx="2880450" cy="705290"/>
          </a:xfrm>
        </p:grpSpPr>
        <p:sp>
          <p:nvSpPr>
            <p:cNvPr id="24" name="Forme libre 39">
              <a:extLst>
                <a:ext uri="{FF2B5EF4-FFF2-40B4-BE49-F238E27FC236}">
                  <a16:creationId xmlns:a16="http://schemas.microsoft.com/office/drawing/2014/main" id="{EC4F7A14-179B-45F1-86EE-B0D2B44C2333}"/>
                </a:ext>
              </a:extLst>
            </p:cNvPr>
            <p:cNvSpPr/>
            <p:nvPr/>
          </p:nvSpPr>
          <p:spPr>
            <a:xfrm rot="19564068">
              <a:off x="2291612" y="3201038"/>
              <a:ext cx="1021813" cy="145672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5" name="Forme libre 40">
              <a:extLst>
                <a:ext uri="{FF2B5EF4-FFF2-40B4-BE49-F238E27FC236}">
                  <a16:creationId xmlns:a16="http://schemas.microsoft.com/office/drawing/2014/main" id="{0E2672B6-3685-4B73-8D23-B67055FBEF41}"/>
                </a:ext>
              </a:extLst>
            </p:cNvPr>
            <p:cNvSpPr/>
            <p:nvPr/>
          </p:nvSpPr>
          <p:spPr>
            <a:xfrm rot="2120364">
              <a:off x="2331945" y="3769264"/>
              <a:ext cx="1021813" cy="117180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6" name="Forme libre 41">
              <a:extLst>
                <a:ext uri="{FF2B5EF4-FFF2-40B4-BE49-F238E27FC236}">
                  <a16:creationId xmlns:a16="http://schemas.microsoft.com/office/drawing/2014/main" id="{5034085E-ECC6-4E84-AA3D-E0CC966D8C64}"/>
                </a:ext>
              </a:extLst>
            </p:cNvPr>
            <p:cNvSpPr/>
            <p:nvPr/>
          </p:nvSpPr>
          <p:spPr>
            <a:xfrm rot="2035932">
              <a:off x="542679" y="3237445"/>
              <a:ext cx="1021813" cy="117725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7" name="Forme libre 42">
              <a:extLst>
                <a:ext uri="{FF2B5EF4-FFF2-40B4-BE49-F238E27FC236}">
                  <a16:creationId xmlns:a16="http://schemas.microsoft.com/office/drawing/2014/main" id="{57D9999B-4955-461F-BA18-51165577A370}"/>
                </a:ext>
              </a:extLst>
            </p:cNvPr>
            <p:cNvSpPr/>
            <p:nvPr/>
          </p:nvSpPr>
          <p:spPr>
            <a:xfrm rot="19479636">
              <a:off x="473308" y="3788603"/>
              <a:ext cx="1021813" cy="117725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8" name="Forme libre 43">
              <a:extLst>
                <a:ext uri="{FF2B5EF4-FFF2-40B4-BE49-F238E27FC236}">
                  <a16:creationId xmlns:a16="http://schemas.microsoft.com/office/drawing/2014/main" id="{C5E64E8F-3F0C-48CD-A7AA-CD44965D0BC4}"/>
                </a:ext>
              </a:extLst>
            </p:cNvPr>
            <p:cNvSpPr/>
            <p:nvPr/>
          </p:nvSpPr>
          <p:spPr>
            <a:xfrm>
              <a:off x="1406260" y="3480327"/>
              <a:ext cx="983141" cy="175204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367790D-3DAA-4ECC-BE63-67FA864C341B}"/>
              </a:ext>
            </a:extLst>
          </p:cNvPr>
          <p:cNvSpPr/>
          <p:nvPr/>
        </p:nvSpPr>
        <p:spPr>
          <a:xfrm>
            <a:off x="859276" y="2767434"/>
            <a:ext cx="352784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lang="fr-FR" sz="1984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A216BF-6572-4010-A43C-6DD16BCB21F4}"/>
              </a:ext>
            </a:extLst>
          </p:cNvPr>
          <p:cNvSpPr/>
          <p:nvPr/>
        </p:nvSpPr>
        <p:spPr>
          <a:xfrm>
            <a:off x="1655175" y="2388107"/>
            <a:ext cx="970137" cy="397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84" kern="0" dirty="0">
                <a:latin typeface="Corbel Light" panose="020B0303020204020204" pitchFamily="34" charset="0"/>
                <a:sym typeface="Symbol"/>
              </a:rPr>
              <a:t>G=(V,E)</a:t>
            </a:r>
            <a:endParaRPr lang="fr-FR" sz="1984" dirty="0">
              <a:latin typeface="Corbel Light" panose="020B0303020204020204" pitchFamily="34" charset="0"/>
            </a:endParaRPr>
          </a:p>
        </p:txBody>
      </p:sp>
      <p:grpSp>
        <p:nvGrpSpPr>
          <p:cNvPr id="31" name="Groupe 61">
            <a:extLst>
              <a:ext uri="{FF2B5EF4-FFF2-40B4-BE49-F238E27FC236}">
                <a16:creationId xmlns:a16="http://schemas.microsoft.com/office/drawing/2014/main" id="{D2727549-404B-48A6-8B47-B59DA99AD17E}"/>
              </a:ext>
            </a:extLst>
          </p:cNvPr>
          <p:cNvGrpSpPr/>
          <p:nvPr/>
        </p:nvGrpSpPr>
        <p:grpSpPr>
          <a:xfrm>
            <a:off x="759299" y="2423592"/>
            <a:ext cx="3344890" cy="1227530"/>
            <a:chOff x="6627025" y="3383915"/>
            <a:chExt cx="3034425" cy="1113593"/>
          </a:xfrm>
        </p:grpSpPr>
        <p:sp>
          <p:nvSpPr>
            <p:cNvPr id="32" name="Forme libre 50">
              <a:extLst>
                <a:ext uri="{FF2B5EF4-FFF2-40B4-BE49-F238E27FC236}">
                  <a16:creationId xmlns:a16="http://schemas.microsoft.com/office/drawing/2014/main" id="{2349694B-5F65-4092-99C9-F6580C63C4DF}"/>
                </a:ext>
              </a:extLst>
            </p:cNvPr>
            <p:cNvSpPr/>
            <p:nvPr/>
          </p:nvSpPr>
          <p:spPr>
            <a:xfrm rot="16200000">
              <a:off x="6189290" y="3821650"/>
              <a:ext cx="1113593" cy="238123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33" name="Forme libre 58">
              <a:extLst>
                <a:ext uri="{FF2B5EF4-FFF2-40B4-BE49-F238E27FC236}">
                  <a16:creationId xmlns:a16="http://schemas.microsoft.com/office/drawing/2014/main" id="{48554A43-1F51-4A7B-B8B7-BA347F7B6601}"/>
                </a:ext>
              </a:extLst>
            </p:cNvPr>
            <p:cNvSpPr/>
            <p:nvPr/>
          </p:nvSpPr>
          <p:spPr>
            <a:xfrm>
              <a:off x="7708562" y="3733800"/>
              <a:ext cx="983141" cy="175204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34" name="Forme libre 59">
              <a:extLst>
                <a:ext uri="{FF2B5EF4-FFF2-40B4-BE49-F238E27FC236}">
                  <a16:creationId xmlns:a16="http://schemas.microsoft.com/office/drawing/2014/main" id="{8D04F6A1-BEA7-41F5-83DE-D9D43799B40C}"/>
                </a:ext>
              </a:extLst>
            </p:cNvPr>
            <p:cNvSpPr/>
            <p:nvPr/>
          </p:nvSpPr>
          <p:spPr>
            <a:xfrm rot="19564068">
              <a:off x="8533036" y="3503067"/>
              <a:ext cx="1021813" cy="145672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35" name="Forme libre 60">
              <a:extLst>
                <a:ext uri="{FF2B5EF4-FFF2-40B4-BE49-F238E27FC236}">
                  <a16:creationId xmlns:a16="http://schemas.microsoft.com/office/drawing/2014/main" id="{0CE29F30-2A2F-4284-ACC3-037718650DCB}"/>
                </a:ext>
              </a:extLst>
            </p:cNvPr>
            <p:cNvSpPr/>
            <p:nvPr/>
          </p:nvSpPr>
          <p:spPr>
            <a:xfrm rot="2120364">
              <a:off x="8639637" y="4115505"/>
              <a:ext cx="1021813" cy="117180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grpSp>
        <p:nvGrpSpPr>
          <p:cNvPr id="36" name="Groupe 78">
            <a:extLst>
              <a:ext uri="{FF2B5EF4-FFF2-40B4-BE49-F238E27FC236}">
                <a16:creationId xmlns:a16="http://schemas.microsoft.com/office/drawing/2014/main" id="{5FE9071E-8F15-4E5B-9451-8F9C83A6C6CA}"/>
              </a:ext>
            </a:extLst>
          </p:cNvPr>
          <p:cNvGrpSpPr/>
          <p:nvPr/>
        </p:nvGrpSpPr>
        <p:grpSpPr>
          <a:xfrm>
            <a:off x="391134" y="2683468"/>
            <a:ext cx="4073114" cy="568794"/>
            <a:chOff x="6058545" y="1752600"/>
            <a:chExt cx="3695055" cy="516000"/>
          </a:xfrm>
        </p:grpSpPr>
        <p:cxnSp>
          <p:nvCxnSpPr>
            <p:cNvPr id="37" name="Connecteur droit 63">
              <a:extLst>
                <a:ext uri="{FF2B5EF4-FFF2-40B4-BE49-F238E27FC236}">
                  <a16:creationId xmlns:a16="http://schemas.microsoft.com/office/drawing/2014/main" id="{BF26234F-AD14-468C-A523-F7B8E7571AE6}"/>
                </a:ext>
              </a:extLst>
            </p:cNvPr>
            <p:cNvCxnSpPr/>
            <p:nvPr/>
          </p:nvCxnSpPr>
          <p:spPr>
            <a:xfrm>
              <a:off x="8029401" y="1752600"/>
              <a:ext cx="0" cy="5102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72">
              <a:extLst>
                <a:ext uri="{FF2B5EF4-FFF2-40B4-BE49-F238E27FC236}">
                  <a16:creationId xmlns:a16="http://schemas.microsoft.com/office/drawing/2014/main" id="{7621BF66-4E9A-4FB6-926B-F8C7B33A09E6}"/>
                </a:ext>
              </a:extLst>
            </p:cNvPr>
            <p:cNvCxnSpPr/>
            <p:nvPr/>
          </p:nvCxnSpPr>
          <p:spPr>
            <a:xfrm>
              <a:off x="9137765" y="2114879"/>
              <a:ext cx="615835" cy="1639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73">
              <a:extLst>
                <a:ext uri="{FF2B5EF4-FFF2-40B4-BE49-F238E27FC236}">
                  <a16:creationId xmlns:a16="http://schemas.microsoft.com/office/drawing/2014/main" id="{38580B00-4423-4193-8D46-BE648F69821B}"/>
                </a:ext>
              </a:extLst>
            </p:cNvPr>
            <p:cNvCxnSpPr/>
            <p:nvPr/>
          </p:nvCxnSpPr>
          <p:spPr>
            <a:xfrm flipV="1">
              <a:off x="6058545" y="2186696"/>
              <a:ext cx="751656" cy="8190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91">
            <a:extLst>
              <a:ext uri="{FF2B5EF4-FFF2-40B4-BE49-F238E27FC236}">
                <a16:creationId xmlns:a16="http://schemas.microsoft.com/office/drawing/2014/main" id="{3D6DA2EE-BF05-437E-AE77-0F90C6CB939C}"/>
              </a:ext>
            </a:extLst>
          </p:cNvPr>
          <p:cNvGrpSpPr/>
          <p:nvPr/>
        </p:nvGrpSpPr>
        <p:grpSpPr>
          <a:xfrm>
            <a:off x="1369674" y="2758481"/>
            <a:ext cx="2186649" cy="814496"/>
            <a:chOff x="5560112" y="4976104"/>
            <a:chExt cx="1983688" cy="738896"/>
          </a:xfrm>
        </p:grpSpPr>
        <p:cxnSp>
          <p:nvCxnSpPr>
            <p:cNvPr id="41" name="Connecteur droit 92">
              <a:extLst>
                <a:ext uri="{FF2B5EF4-FFF2-40B4-BE49-F238E27FC236}">
                  <a16:creationId xmlns:a16="http://schemas.microsoft.com/office/drawing/2014/main" id="{CA0D7C61-AC12-4070-A6B3-0DBB32C0A9DB}"/>
                </a:ext>
              </a:extLst>
            </p:cNvPr>
            <p:cNvCxnSpPr/>
            <p:nvPr/>
          </p:nvCxnSpPr>
          <p:spPr>
            <a:xfrm>
              <a:off x="6629400" y="4976104"/>
              <a:ext cx="0" cy="5102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94">
              <a:extLst>
                <a:ext uri="{FF2B5EF4-FFF2-40B4-BE49-F238E27FC236}">
                  <a16:creationId xmlns:a16="http://schemas.microsoft.com/office/drawing/2014/main" id="{B13D5C57-1FE3-4178-83E5-D1B28E83CB42}"/>
                </a:ext>
              </a:extLst>
            </p:cNvPr>
            <p:cNvCxnSpPr/>
            <p:nvPr/>
          </p:nvCxnSpPr>
          <p:spPr>
            <a:xfrm flipV="1">
              <a:off x="7239000" y="5278582"/>
              <a:ext cx="304800" cy="36021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95">
              <a:extLst>
                <a:ext uri="{FF2B5EF4-FFF2-40B4-BE49-F238E27FC236}">
                  <a16:creationId xmlns:a16="http://schemas.microsoft.com/office/drawing/2014/main" id="{23A5DBE1-65D6-4454-A8E3-6AD08C18E23B}"/>
                </a:ext>
              </a:extLst>
            </p:cNvPr>
            <p:cNvCxnSpPr/>
            <p:nvPr/>
          </p:nvCxnSpPr>
          <p:spPr>
            <a:xfrm>
              <a:off x="5560112" y="5318611"/>
              <a:ext cx="231088" cy="39638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99">
            <a:extLst>
              <a:ext uri="{FF2B5EF4-FFF2-40B4-BE49-F238E27FC236}">
                <a16:creationId xmlns:a16="http://schemas.microsoft.com/office/drawing/2014/main" id="{870DFD4E-8489-40FC-AC98-494B375FB698}"/>
              </a:ext>
            </a:extLst>
          </p:cNvPr>
          <p:cNvGrpSpPr/>
          <p:nvPr/>
        </p:nvGrpSpPr>
        <p:grpSpPr>
          <a:xfrm>
            <a:off x="498152" y="2496295"/>
            <a:ext cx="3378121" cy="1007957"/>
            <a:chOff x="4700055" y="4804690"/>
            <a:chExt cx="3064570" cy="914400"/>
          </a:xfrm>
        </p:grpSpPr>
        <p:cxnSp>
          <p:nvCxnSpPr>
            <p:cNvPr id="45" name="Connecteur droit 96">
              <a:extLst>
                <a:ext uri="{FF2B5EF4-FFF2-40B4-BE49-F238E27FC236}">
                  <a16:creationId xmlns:a16="http://schemas.microsoft.com/office/drawing/2014/main" id="{FE4330CB-2054-40F1-B023-7D15BBDB079A}"/>
                </a:ext>
              </a:extLst>
            </p:cNvPr>
            <p:cNvCxnSpPr/>
            <p:nvPr/>
          </p:nvCxnSpPr>
          <p:spPr>
            <a:xfrm flipV="1">
              <a:off x="7459825" y="5358871"/>
              <a:ext cx="304800" cy="36021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97">
              <a:extLst>
                <a:ext uri="{FF2B5EF4-FFF2-40B4-BE49-F238E27FC236}">
                  <a16:creationId xmlns:a16="http://schemas.microsoft.com/office/drawing/2014/main" id="{2AB162E8-80EA-4B0A-B8D7-13676C230DF1}"/>
                </a:ext>
              </a:extLst>
            </p:cNvPr>
            <p:cNvCxnSpPr/>
            <p:nvPr/>
          </p:nvCxnSpPr>
          <p:spPr>
            <a:xfrm>
              <a:off x="7307425" y="4804690"/>
              <a:ext cx="231088" cy="39638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98">
              <a:extLst>
                <a:ext uri="{FF2B5EF4-FFF2-40B4-BE49-F238E27FC236}">
                  <a16:creationId xmlns:a16="http://schemas.microsoft.com/office/drawing/2014/main" id="{C6ACEB64-6549-493C-8B35-017258A9234E}"/>
                </a:ext>
              </a:extLst>
            </p:cNvPr>
            <p:cNvCxnSpPr/>
            <p:nvPr/>
          </p:nvCxnSpPr>
          <p:spPr>
            <a:xfrm>
              <a:off x="4700055" y="5334000"/>
              <a:ext cx="615835" cy="1639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21">
            <a:extLst>
              <a:ext uri="{FF2B5EF4-FFF2-40B4-BE49-F238E27FC236}">
                <a16:creationId xmlns:a16="http://schemas.microsoft.com/office/drawing/2014/main" id="{131552AD-E93F-40AD-AE57-7C7DE83EDB60}"/>
              </a:ext>
            </a:extLst>
          </p:cNvPr>
          <p:cNvGrpSpPr/>
          <p:nvPr/>
        </p:nvGrpSpPr>
        <p:grpSpPr>
          <a:xfrm>
            <a:off x="971798" y="2347014"/>
            <a:ext cx="2993611" cy="1354442"/>
            <a:chOff x="5486400" y="3343275"/>
            <a:chExt cx="2715750" cy="1228725"/>
          </a:xfrm>
          <a:noFill/>
        </p:grpSpPr>
        <p:cxnSp>
          <p:nvCxnSpPr>
            <p:cNvPr id="49" name="Connecteur droit 22">
              <a:extLst>
                <a:ext uri="{FF2B5EF4-FFF2-40B4-BE49-F238E27FC236}">
                  <a16:creationId xmlns:a16="http://schemas.microsoft.com/office/drawing/2014/main" id="{BA6E577A-0CD3-474E-9916-7D366427BCE9}"/>
                </a:ext>
              </a:extLst>
            </p:cNvPr>
            <p:cNvCxnSpPr>
              <a:endCxn id="52" idx="0"/>
            </p:cNvCxnSpPr>
            <p:nvPr/>
          </p:nvCxnSpPr>
          <p:spPr>
            <a:xfrm>
              <a:off x="6346909" y="3948808"/>
              <a:ext cx="983141" cy="1163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e 23">
              <a:extLst>
                <a:ext uri="{FF2B5EF4-FFF2-40B4-BE49-F238E27FC236}">
                  <a16:creationId xmlns:a16="http://schemas.microsoft.com/office/drawing/2014/main" id="{D2827522-08C6-46FF-BE29-4E0CF655B6EF}"/>
                </a:ext>
              </a:extLst>
            </p:cNvPr>
            <p:cNvGrpSpPr/>
            <p:nvPr/>
          </p:nvGrpSpPr>
          <p:grpSpPr>
            <a:xfrm>
              <a:off x="5493349" y="3344899"/>
              <a:ext cx="2636531" cy="1190394"/>
              <a:chOff x="601699" y="1067727"/>
              <a:chExt cx="2636531" cy="1190394"/>
            </a:xfrm>
            <a:grpFill/>
          </p:grpSpPr>
          <p:cxnSp>
            <p:nvCxnSpPr>
              <p:cNvPr id="59" name="Connecteur droit 32">
                <a:extLst>
                  <a:ext uri="{FF2B5EF4-FFF2-40B4-BE49-F238E27FC236}">
                    <a16:creationId xmlns:a16="http://schemas.microsoft.com/office/drawing/2014/main" id="{97F2B411-9D0F-4CBB-A569-61326AD4D14F}"/>
                  </a:ext>
                </a:extLst>
              </p:cNvPr>
              <p:cNvCxnSpPr/>
              <p:nvPr/>
            </p:nvCxnSpPr>
            <p:spPr>
              <a:xfrm flipV="1">
                <a:off x="619125" y="2228849"/>
                <a:ext cx="2619105" cy="29272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33">
                <a:extLst>
                  <a:ext uri="{FF2B5EF4-FFF2-40B4-BE49-F238E27FC236}">
                    <a16:creationId xmlns:a16="http://schemas.microsoft.com/office/drawing/2014/main" id="{62FA2DCE-A590-48AF-B778-A18923ED392D}"/>
                  </a:ext>
                </a:extLst>
              </p:cNvPr>
              <p:cNvCxnSpPr/>
              <p:nvPr/>
            </p:nvCxnSpPr>
            <p:spPr>
              <a:xfrm flipV="1">
                <a:off x="601699" y="1067727"/>
                <a:ext cx="2619105" cy="29272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riangle isocèle 24">
              <a:extLst>
                <a:ext uri="{FF2B5EF4-FFF2-40B4-BE49-F238E27FC236}">
                  <a16:creationId xmlns:a16="http://schemas.microsoft.com/office/drawing/2014/main" id="{2D4BD039-674A-4EFA-818D-9BD0DC2AFCC1}"/>
                </a:ext>
              </a:extLst>
            </p:cNvPr>
            <p:cNvSpPr/>
            <p:nvPr/>
          </p:nvSpPr>
          <p:spPr>
            <a:xfrm rot="5400000">
              <a:off x="5340947" y="3551201"/>
              <a:ext cx="1138585" cy="817983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52" name="Triangle isocèle 25">
              <a:extLst>
                <a:ext uri="{FF2B5EF4-FFF2-40B4-BE49-F238E27FC236}">
                  <a16:creationId xmlns:a16="http://schemas.microsoft.com/office/drawing/2014/main" id="{DFFAD496-1FC6-497F-918B-BB3C4CF93484}"/>
                </a:ext>
              </a:extLst>
            </p:cNvPr>
            <p:cNvSpPr/>
            <p:nvPr/>
          </p:nvSpPr>
          <p:spPr>
            <a:xfrm rot="16200000" flipH="1">
              <a:off x="7169749" y="3540979"/>
              <a:ext cx="1138585" cy="817983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53" name="Ellipse 26">
              <a:extLst>
                <a:ext uri="{FF2B5EF4-FFF2-40B4-BE49-F238E27FC236}">
                  <a16:creationId xmlns:a16="http://schemas.microsoft.com/office/drawing/2014/main" id="{69BFDBDE-2DFA-49BE-A346-4EB28026C593}"/>
                </a:ext>
              </a:extLst>
            </p:cNvPr>
            <p:cNvSpPr/>
            <p:nvPr/>
          </p:nvSpPr>
          <p:spPr>
            <a:xfrm>
              <a:off x="8101575" y="3343275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4" name="Ellipse 27">
              <a:extLst>
                <a:ext uri="{FF2B5EF4-FFF2-40B4-BE49-F238E27FC236}">
                  <a16:creationId xmlns:a16="http://schemas.microsoft.com/office/drawing/2014/main" id="{E9E0C1CF-393B-41D1-A548-06C4496A8C35}"/>
                </a:ext>
              </a:extLst>
            </p:cNvPr>
            <p:cNvSpPr/>
            <p:nvPr/>
          </p:nvSpPr>
          <p:spPr>
            <a:xfrm>
              <a:off x="8130150" y="4471425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5" name="Ellipse 28">
              <a:extLst>
                <a:ext uri="{FF2B5EF4-FFF2-40B4-BE49-F238E27FC236}">
                  <a16:creationId xmlns:a16="http://schemas.microsoft.com/office/drawing/2014/main" id="{75BC0585-2EAB-4A48-8857-5CC52F7810EF}"/>
                </a:ext>
              </a:extLst>
            </p:cNvPr>
            <p:cNvSpPr/>
            <p:nvPr/>
          </p:nvSpPr>
          <p:spPr>
            <a:xfrm>
              <a:off x="7320525" y="390945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6" name="Ellipse 29">
              <a:extLst>
                <a:ext uri="{FF2B5EF4-FFF2-40B4-BE49-F238E27FC236}">
                  <a16:creationId xmlns:a16="http://schemas.microsoft.com/office/drawing/2014/main" id="{D50A64B3-6590-4B1B-813A-4EE2F5F2B4C4}"/>
                </a:ext>
              </a:extLst>
            </p:cNvPr>
            <p:cNvSpPr/>
            <p:nvPr/>
          </p:nvSpPr>
          <p:spPr>
            <a:xfrm>
              <a:off x="6282300" y="392430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7" name="Ellipse 30">
              <a:extLst>
                <a:ext uri="{FF2B5EF4-FFF2-40B4-BE49-F238E27FC236}">
                  <a16:creationId xmlns:a16="http://schemas.microsoft.com/office/drawing/2014/main" id="{8E22116E-4820-4AED-BBE4-CEC8B6B0A176}"/>
                </a:ext>
              </a:extLst>
            </p:cNvPr>
            <p:cNvSpPr/>
            <p:nvPr/>
          </p:nvSpPr>
          <p:spPr>
            <a:xfrm>
              <a:off x="5486400" y="450000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8" name="Ellipse 31">
              <a:extLst>
                <a:ext uri="{FF2B5EF4-FFF2-40B4-BE49-F238E27FC236}">
                  <a16:creationId xmlns:a16="http://schemas.microsoft.com/office/drawing/2014/main" id="{4A0A5129-3F6D-40F8-AFBD-51E3D976A750}"/>
                </a:ext>
              </a:extLst>
            </p:cNvPr>
            <p:cNvSpPr/>
            <p:nvPr/>
          </p:nvSpPr>
          <p:spPr>
            <a:xfrm>
              <a:off x="5491725" y="335700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FC5BC68-98D3-4FAC-A0C2-251F459372D7}"/>
              </a:ext>
            </a:extLst>
          </p:cNvPr>
          <p:cNvSpPr txBox="1"/>
          <p:nvPr/>
        </p:nvSpPr>
        <p:spPr>
          <a:xfrm>
            <a:off x="3786499" y="1479229"/>
            <a:ext cx="4034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= 1 + ½ = 3/2  OPT</a:t>
            </a:r>
            <a:endParaRPr lang="en-US" sz="4000" dirty="0"/>
          </a:p>
        </p:txBody>
      </p:sp>
      <p:sp>
        <p:nvSpPr>
          <p:cNvPr id="65" name="Espace réservé du contenu 2">
            <a:extLst>
              <a:ext uri="{FF2B5EF4-FFF2-40B4-BE49-F238E27FC236}">
                <a16:creationId xmlns:a16="http://schemas.microsoft.com/office/drawing/2014/main" id="{B57DFD2C-72B5-4C31-8C61-9298629FC28D}"/>
              </a:ext>
            </a:extLst>
          </p:cNvPr>
          <p:cNvSpPr txBox="1">
            <a:spLocks/>
          </p:cNvSpPr>
          <p:nvPr/>
        </p:nvSpPr>
        <p:spPr>
          <a:xfrm>
            <a:off x="5247765" y="1978448"/>
            <a:ext cx="5061809" cy="2734996"/>
          </a:xfrm>
          <a:prstGeom prst="rect">
            <a:avLst/>
          </a:prstGeom>
        </p:spPr>
        <p:txBody>
          <a:bodyPr/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endParaRPr lang="en-US" dirty="0">
              <a:solidFill>
                <a:sysClr val="windowText" lastClr="000000"/>
              </a:solidFill>
              <a:latin typeface="Corbel Light" panose="020B0303020204020204" pitchFamily="34" charset="0"/>
            </a:endParaRPr>
          </a:p>
          <a:p>
            <a:r>
              <a:rPr lang="en-US" sz="2800" dirty="0" err="1">
                <a:solidFill>
                  <a:schemeClr val="tx2"/>
                </a:solidFill>
                <a:latin typeface="Corbel Light" panose="020B0303020204020204" pitchFamily="34" charset="0"/>
              </a:rPr>
              <a:t>Christofides</a:t>
            </a:r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, Serdyukov (1976)</a:t>
            </a:r>
          </a:p>
          <a:p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            3/2 approximation</a:t>
            </a:r>
          </a:p>
        </p:txBody>
      </p:sp>
      <p:sp>
        <p:nvSpPr>
          <p:cNvPr id="66" name="Espace réservé du contenu 2">
            <a:extLst>
              <a:ext uri="{FF2B5EF4-FFF2-40B4-BE49-F238E27FC236}">
                <a16:creationId xmlns:a16="http://schemas.microsoft.com/office/drawing/2014/main" id="{D1747F40-81D2-47E9-B273-5A6FE803D7B2}"/>
              </a:ext>
            </a:extLst>
          </p:cNvPr>
          <p:cNvSpPr txBox="1">
            <a:spLocks/>
          </p:cNvSpPr>
          <p:nvPr/>
        </p:nvSpPr>
        <p:spPr>
          <a:xfrm>
            <a:off x="215776" y="4501225"/>
            <a:ext cx="9647890" cy="2734996"/>
          </a:xfrm>
          <a:prstGeom prst="rect">
            <a:avLst/>
          </a:prstGeom>
        </p:spPr>
        <p:txBody>
          <a:bodyPr/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endParaRPr lang="en-US" dirty="0">
              <a:solidFill>
                <a:sysClr val="windowText" lastClr="000000"/>
              </a:solidFill>
              <a:latin typeface="Corbel Light" panose="020B0303020204020204" pitchFamily="34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Minimum weight spanning tree :  Greedy algorithm (Kruskal 1956)</a:t>
            </a:r>
            <a:b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</a:br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Minimum T-join :  Minimum weight matching on T</a:t>
            </a:r>
          </a:p>
        </p:txBody>
      </p:sp>
      <p:sp>
        <p:nvSpPr>
          <p:cNvPr id="67" name="Rectangle à coins arrondis 66">
            <a:extLst>
              <a:ext uri="{FF2B5EF4-FFF2-40B4-BE49-F238E27FC236}">
                <a16:creationId xmlns:a16="http://schemas.microsoft.com/office/drawing/2014/main" id="{ED15638D-E7F5-4B6D-A82F-F599B4808339}"/>
              </a:ext>
            </a:extLst>
          </p:cNvPr>
          <p:cNvSpPr/>
          <p:nvPr/>
        </p:nvSpPr>
        <p:spPr>
          <a:xfrm>
            <a:off x="7556460" y="5666022"/>
            <a:ext cx="2115158" cy="551636"/>
          </a:xfrm>
          <a:prstGeom prst="wedgeRoundRectCallout">
            <a:avLst>
              <a:gd name="adj1" fmla="val -53251"/>
              <a:gd name="adj2" fmla="val 27349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orbel Light" panose="020B0303020204020204" pitchFamily="34" charset="0"/>
              </a:rPr>
              <a:t>Weight of edge ab=</a:t>
            </a:r>
          </a:p>
          <a:p>
            <a:r>
              <a:rPr lang="en-US" dirty="0">
                <a:solidFill>
                  <a:srgbClr val="002060"/>
                </a:solidFill>
                <a:latin typeface="Corbel Light" panose="020B0303020204020204" pitchFamily="34" charset="0"/>
              </a:rPr>
              <a:t>distance</a:t>
            </a:r>
            <a:endParaRPr lang="fr-FR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68" name="Rectangle à coins arrondis 66">
            <a:extLst>
              <a:ext uri="{FF2B5EF4-FFF2-40B4-BE49-F238E27FC236}">
                <a16:creationId xmlns:a16="http://schemas.microsoft.com/office/drawing/2014/main" id="{09619FA6-9DB4-4693-89C4-C9D2A976B3E2}"/>
              </a:ext>
            </a:extLst>
          </p:cNvPr>
          <p:cNvSpPr/>
          <p:nvPr/>
        </p:nvSpPr>
        <p:spPr>
          <a:xfrm>
            <a:off x="672085" y="4635927"/>
            <a:ext cx="1811736" cy="409966"/>
          </a:xfrm>
          <a:prstGeom prst="wedgeRoundRectCallout">
            <a:avLst>
              <a:gd name="adj1" fmla="val 18789"/>
              <a:gd name="adj2" fmla="val 131091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orbel Light" panose="020B0303020204020204" pitchFamily="34" charset="0"/>
              </a:rPr>
              <a:t>Connectivity </a:t>
            </a:r>
            <a:endParaRPr lang="fr-FR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69" name="Rectangle à coins arrondis 66">
            <a:extLst>
              <a:ext uri="{FF2B5EF4-FFF2-40B4-BE49-F238E27FC236}">
                <a16:creationId xmlns:a16="http://schemas.microsoft.com/office/drawing/2014/main" id="{CC178D68-153A-4E3D-A098-6FE1D119CA0F}"/>
              </a:ext>
            </a:extLst>
          </p:cNvPr>
          <p:cNvSpPr/>
          <p:nvPr/>
        </p:nvSpPr>
        <p:spPr>
          <a:xfrm>
            <a:off x="590901" y="6170487"/>
            <a:ext cx="1848546" cy="256364"/>
          </a:xfrm>
          <a:prstGeom prst="wedgeRoundRectCallout">
            <a:avLst>
              <a:gd name="adj1" fmla="val 18359"/>
              <a:gd name="adj2" fmla="val -89120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orbel Light" panose="020B0303020204020204" pitchFamily="34" charset="0"/>
              </a:rPr>
              <a:t>Parity correction </a:t>
            </a:r>
            <a:endParaRPr lang="fr-FR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80A071A-4232-4B62-A495-61B0A4FC50E7}"/>
              </a:ext>
            </a:extLst>
          </p:cNvPr>
          <p:cNvSpPr/>
          <p:nvPr/>
        </p:nvSpPr>
        <p:spPr>
          <a:xfrm>
            <a:off x="4627659" y="811033"/>
            <a:ext cx="214685" cy="1558456"/>
          </a:xfrm>
          <a:custGeom>
            <a:avLst/>
            <a:gdLst>
              <a:gd name="connsiteX0" fmla="*/ 214685 w 214685"/>
              <a:gd name="connsiteY0" fmla="*/ 0 h 1558456"/>
              <a:gd name="connsiteX1" fmla="*/ 159026 w 214685"/>
              <a:gd name="connsiteY1" fmla="*/ 596348 h 1558456"/>
              <a:gd name="connsiteX2" fmla="*/ 206734 w 214685"/>
              <a:gd name="connsiteY2" fmla="*/ 1160890 h 1558456"/>
              <a:gd name="connsiteX3" fmla="*/ 0 w 214685"/>
              <a:gd name="connsiteY3" fmla="*/ 1558456 h 1558456"/>
              <a:gd name="connsiteX4" fmla="*/ 0 w 214685"/>
              <a:gd name="connsiteY4" fmla="*/ 1558456 h 1558456"/>
              <a:gd name="connsiteX5" fmla="*/ 0 w 214685"/>
              <a:gd name="connsiteY5" fmla="*/ 1558456 h 155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685" h="1558456">
                <a:moveTo>
                  <a:pt x="214685" y="0"/>
                </a:moveTo>
                <a:cubicBezTo>
                  <a:pt x="187518" y="201433"/>
                  <a:pt x="160351" y="402866"/>
                  <a:pt x="159026" y="596348"/>
                </a:cubicBezTo>
                <a:cubicBezTo>
                  <a:pt x="157701" y="789830"/>
                  <a:pt x="233238" y="1000539"/>
                  <a:pt x="206734" y="1160890"/>
                </a:cubicBezTo>
                <a:cubicBezTo>
                  <a:pt x="180230" y="1321241"/>
                  <a:pt x="0" y="1558456"/>
                  <a:pt x="0" y="1558456"/>
                </a:cubicBezTo>
                <a:lnTo>
                  <a:pt x="0" y="1558456"/>
                </a:lnTo>
                <a:lnTo>
                  <a:pt x="0" y="1558456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7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4E6C-F93C-454B-B6B1-CDE992B7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2" y="-324619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4000" dirty="0">
                <a:latin typeface="Corbel Light" panose="020B0303020204020204" pitchFamily="34" charset="0"/>
              </a:rPr>
              <a:t>. Discrete                                         Continuous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7CC9C094-7151-48CE-BD41-BA68AA35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507" y="988121"/>
            <a:ext cx="5223118" cy="1402267"/>
          </a:xfrm>
          <a:prstGeom prst="roundRect">
            <a:avLst>
              <a:gd name="adj" fmla="val 16667"/>
            </a:avLst>
          </a:prstGeom>
          <a:solidFill>
            <a:srgbClr val="E5FAFF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29" tIns="45714" rIns="91429" bIns="45714" numCol="1" spcCol="396828" anchor="ctr"/>
          <a:lstStyle/>
          <a:p>
            <a:pPr marL="342865" indent="-342865">
              <a:lnSpc>
                <a:spcPct val="90000"/>
              </a:lnSpc>
              <a:spcBef>
                <a:spcPct val="20000"/>
              </a:spcBef>
            </a:pPr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x</a:t>
            </a:r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IR</a:t>
            </a:r>
            <a:r>
              <a:rPr lang="fr-FR" sz="2800" b="1" kern="0" baseline="3000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E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, </a:t>
            </a:r>
            <a:r>
              <a:rPr lang="fr-FR" sz="28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conv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 </a:t>
            </a:r>
            <a:r>
              <a:rPr lang="fr-FR" sz="28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hull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 of perf. </a:t>
            </a:r>
            <a:r>
              <a:rPr lang="fr-FR" sz="28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matchings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:</a:t>
            </a:r>
          </a:p>
          <a:p>
            <a:pPr marL="342865" indent="-342865">
              <a:lnSpc>
                <a:spcPct val="90000"/>
              </a:lnSpc>
              <a:spcBef>
                <a:spcPct val="20000"/>
              </a:spcBef>
            </a:pP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x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0 ,   x((v)) = 1,    </a:t>
            </a:r>
          </a:p>
          <a:p>
            <a:pPr marL="342865" indent="-342865">
              <a:lnSpc>
                <a:spcPct val="90000"/>
              </a:lnSpc>
              <a:spcBef>
                <a:spcPct val="20000"/>
              </a:spcBef>
            </a:pPr>
            <a:r>
              <a:rPr lang="fr-FR" sz="2800" kern="0" dirty="0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x((U))  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 </a:t>
            </a:r>
            <a:r>
              <a:rPr lang="fr-FR" sz="2800" kern="0" dirty="0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1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   UV, |</a:t>
            </a:r>
            <a:r>
              <a:rPr lang="fr-FR" sz="28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U|</a:t>
            </a:r>
            <a:r>
              <a:rPr lang="fr-FR" sz="2800" kern="0" dirty="0" err="1">
                <a:solidFill>
                  <a:schemeClr val="tx2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odd</a:t>
            </a:r>
            <a:endParaRPr lang="fr-FR" sz="2800" kern="0" dirty="0">
              <a:solidFill>
                <a:schemeClr val="tx2"/>
              </a:solidFill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à coins arrondis 31">
            <a:extLst>
              <a:ext uri="{FF2B5EF4-FFF2-40B4-BE49-F238E27FC236}">
                <a16:creationId xmlns:a16="http://schemas.microsoft.com/office/drawing/2014/main" id="{8786A4F7-8C5C-4F68-B4BB-8960EB8D6199}"/>
              </a:ext>
            </a:extLst>
          </p:cNvPr>
          <p:cNvSpPr/>
          <p:nvPr/>
        </p:nvSpPr>
        <p:spPr>
          <a:xfrm>
            <a:off x="4909433" y="2861950"/>
            <a:ext cx="5140663" cy="362654"/>
          </a:xfrm>
          <a:prstGeom prst="wedgeRoundRectCallout">
            <a:avLst>
              <a:gd name="adj1" fmla="val -27677"/>
              <a:gd name="adj2" fmla="val -157294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kern="0" dirty="0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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(U)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is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 the set of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edges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 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with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 1 end  in UV</a:t>
            </a:r>
            <a:endParaRPr lang="en-US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B79CE71-B9E6-4029-951F-85C90254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69" y="1187549"/>
            <a:ext cx="3456384" cy="792088"/>
          </a:xfrm>
          <a:prstGeom prst="roundRect">
            <a:avLst>
              <a:gd name="adj" fmla="val 16667"/>
            </a:avLst>
          </a:prstGeom>
          <a:solidFill>
            <a:srgbClr val="E5FAFF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29" tIns="45714" rIns="91429" bIns="45714" numCol="1" spcCol="396828" anchor="ctr"/>
          <a:lstStyle/>
          <a:p>
            <a:pPr marL="342865" indent="-342865">
              <a:lnSpc>
                <a:spcPct val="90000"/>
              </a:lnSpc>
              <a:spcBef>
                <a:spcPct val="20000"/>
              </a:spcBef>
            </a:pPr>
            <a:r>
              <a:rPr lang="fr-FR" sz="2800" i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matching</a:t>
            </a:r>
            <a:r>
              <a:rPr lang="fr-FR" sz="2800" i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 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:  a set of </a:t>
            </a:r>
          </a:p>
          <a:p>
            <a:pPr marL="342865" indent="-342865">
              <a:lnSpc>
                <a:spcPct val="90000"/>
              </a:lnSpc>
              <a:spcBef>
                <a:spcPct val="20000"/>
              </a:spcBef>
            </a:pP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vertex-disjoint </a:t>
            </a:r>
            <a:r>
              <a:rPr lang="fr-FR" sz="28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edges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.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F7501E-72E3-4406-A432-9B539C6A22BE}"/>
              </a:ext>
            </a:extLst>
          </p:cNvPr>
          <p:cNvCxnSpPr/>
          <p:nvPr/>
        </p:nvCxnSpPr>
        <p:spPr>
          <a:xfrm>
            <a:off x="3168104" y="1575908"/>
            <a:ext cx="9150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7">
            <a:extLst>
              <a:ext uri="{FF2B5EF4-FFF2-40B4-BE49-F238E27FC236}">
                <a16:creationId xmlns:a16="http://schemas.microsoft.com/office/drawing/2014/main" id="{76F1294E-C385-49F9-9C3E-295FE0C1A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0" y="3597100"/>
            <a:ext cx="4670619" cy="1474858"/>
          </a:xfrm>
          <a:prstGeom prst="roundRect">
            <a:avLst>
              <a:gd name="adj" fmla="val 16667"/>
            </a:avLst>
          </a:prstGeom>
          <a:solidFill>
            <a:srgbClr val="FEFAF2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Theorem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:  G </a:t>
            </a:r>
            <a:r>
              <a:rPr lang="hu-HU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cubic, bipartite </a:t>
            </a:r>
            <a:endParaRPr lang="fr-FR" sz="2800" kern="0" dirty="0">
              <a:solidFill>
                <a:srgbClr val="002060"/>
              </a:solidFill>
              <a:latin typeface="Corbel Light" panose="020B0303020204020204" pitchFamily="34" charset="0"/>
              <a:cs typeface="Calibri Light" panose="020F0302020204030204" pitchFamily="34" charset="0"/>
              <a:sym typeface="Symbol"/>
            </a:endParaRP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G </a:t>
            </a:r>
            <a:r>
              <a:rPr lang="hu-HU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is 3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-edge-colorable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i.e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cs typeface="Calibri Light" panose="020F0302020204030204" pitchFamily="34" charset="0"/>
              <a:sym typeface="Symbol"/>
            </a:endParaRPr>
          </a:p>
          <a:p>
            <a:r>
              <a:rPr lang="en-US" sz="2600" i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E(G)</a:t>
            </a:r>
            <a:r>
              <a:rPr lang="en-US" sz="2800" i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partitioned to </a:t>
            </a:r>
            <a:r>
              <a:rPr lang="en-US" sz="2400" i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3 </a:t>
            </a:r>
            <a:r>
              <a:rPr lang="en-US" sz="2800" i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matchings. </a:t>
            </a:r>
            <a:endParaRPr lang="fr-FR" sz="2800" i="1" kern="0" dirty="0">
              <a:solidFill>
                <a:srgbClr val="002060"/>
              </a:solidFill>
              <a:latin typeface="Corbel Light" panose="020B0303020204020204" pitchFamily="34" charset="0"/>
              <a:cs typeface="Calibri Light" panose="020F0302020204030204" pitchFamily="34" charset="0"/>
              <a:sym typeface="Symbol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23F898E-D55C-4AA5-9BF0-A8CD111F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5874600"/>
            <a:ext cx="3131261" cy="147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A094DA-FBF6-42DC-972F-08FEF4FF1B9C}"/>
              </a:ext>
            </a:extLst>
          </p:cNvPr>
          <p:cNvSpPr/>
          <p:nvPr/>
        </p:nvSpPr>
        <p:spPr>
          <a:xfrm flipH="1">
            <a:off x="4498173" y="463941"/>
            <a:ext cx="614147" cy="7132320"/>
          </a:xfrm>
          <a:custGeom>
            <a:avLst/>
            <a:gdLst>
              <a:gd name="connsiteX0" fmla="*/ 222069 w 614147"/>
              <a:gd name="connsiteY0" fmla="*/ 0 h 7132320"/>
              <a:gd name="connsiteX1" fmla="*/ 450669 w 614147"/>
              <a:gd name="connsiteY1" fmla="*/ 1685109 h 7132320"/>
              <a:gd name="connsiteX2" fmla="*/ 241663 w 614147"/>
              <a:gd name="connsiteY2" fmla="*/ 2834640 h 7132320"/>
              <a:gd name="connsiteX3" fmla="*/ 613954 w 614147"/>
              <a:gd name="connsiteY3" fmla="*/ 3546566 h 7132320"/>
              <a:gd name="connsiteX4" fmla="*/ 293914 w 614147"/>
              <a:gd name="connsiteY4" fmla="*/ 4114800 h 7132320"/>
              <a:gd name="connsiteX5" fmla="*/ 365760 w 614147"/>
              <a:gd name="connsiteY5" fmla="*/ 4722223 h 7132320"/>
              <a:gd name="connsiteX6" fmla="*/ 346166 w 614147"/>
              <a:gd name="connsiteY6" fmla="*/ 5466806 h 7132320"/>
              <a:gd name="connsiteX7" fmla="*/ 581297 w 614147"/>
              <a:gd name="connsiteY7" fmla="*/ 5937069 h 7132320"/>
              <a:gd name="connsiteX8" fmla="*/ 0 w 614147"/>
              <a:gd name="connsiteY8" fmla="*/ 7132320 h 7132320"/>
              <a:gd name="connsiteX9" fmla="*/ 0 w 614147"/>
              <a:gd name="connsiteY9" fmla="*/ 7132320 h 7132320"/>
              <a:gd name="connsiteX10" fmla="*/ 0 w 614147"/>
              <a:gd name="connsiteY10" fmla="*/ 7132320 h 713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4147" h="7132320">
                <a:moveTo>
                  <a:pt x="222069" y="0"/>
                </a:moveTo>
                <a:cubicBezTo>
                  <a:pt x="334736" y="606334"/>
                  <a:pt x="447403" y="1212669"/>
                  <a:pt x="450669" y="1685109"/>
                </a:cubicBezTo>
                <a:cubicBezTo>
                  <a:pt x="453935" y="2157549"/>
                  <a:pt x="214449" y="2524397"/>
                  <a:pt x="241663" y="2834640"/>
                </a:cubicBezTo>
                <a:cubicBezTo>
                  <a:pt x="268877" y="3144883"/>
                  <a:pt x="605246" y="3333206"/>
                  <a:pt x="613954" y="3546566"/>
                </a:cubicBezTo>
                <a:cubicBezTo>
                  <a:pt x="622662" y="3759926"/>
                  <a:pt x="335280" y="3918857"/>
                  <a:pt x="293914" y="4114800"/>
                </a:cubicBezTo>
                <a:cubicBezTo>
                  <a:pt x="252548" y="4310743"/>
                  <a:pt x="357051" y="4496889"/>
                  <a:pt x="365760" y="4722223"/>
                </a:cubicBezTo>
                <a:cubicBezTo>
                  <a:pt x="374469" y="4947557"/>
                  <a:pt x="310243" y="5264332"/>
                  <a:pt x="346166" y="5466806"/>
                </a:cubicBezTo>
                <a:cubicBezTo>
                  <a:pt x="382089" y="5669280"/>
                  <a:pt x="638991" y="5659483"/>
                  <a:pt x="581297" y="5937069"/>
                </a:cubicBezTo>
                <a:cubicBezTo>
                  <a:pt x="523603" y="6214655"/>
                  <a:pt x="0" y="7132320"/>
                  <a:pt x="0" y="7132320"/>
                </a:cubicBezTo>
                <a:lnTo>
                  <a:pt x="0" y="7132320"/>
                </a:lnTo>
                <a:lnTo>
                  <a:pt x="0" y="713232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BBA0EA5B-5499-4E34-A90C-694360B32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136" y="3607274"/>
            <a:ext cx="4833255" cy="1517052"/>
          </a:xfrm>
          <a:prstGeom prst="roundRect">
            <a:avLst>
              <a:gd name="adj" fmla="val 16667"/>
            </a:avLst>
          </a:prstGeom>
          <a:solidFill>
            <a:srgbClr val="E5FAFF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0794" tIns="50397" rIns="100794" bIns="50397" numCol="1" spcCol="396828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kern="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Corollary </a:t>
            </a:r>
            <a:r>
              <a:rPr lang="en-US" sz="2600" kern="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: G cubic, bipartite  </a:t>
            </a:r>
            <a:r>
              <a:rPr lang="en-US" sz="2600" kern="0" dirty="0">
                <a:solidFill>
                  <a:schemeClr val="tx2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</a:t>
            </a:r>
            <a:endParaRPr lang="en-US" sz="800" b="1" kern="0" dirty="0">
              <a:solidFill>
                <a:schemeClr val="tx2"/>
              </a:solidFill>
              <a:latin typeface="Corbel Light" panose="020B0303020204020204" pitchFamily="34" charset="0"/>
              <a:sym typeface="Symbol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Char char="$"/>
            </a:pPr>
            <a:r>
              <a:rPr lang="en-US" sz="2600" i="1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p.m. matching of weight at most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i="1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1/3 of the sum of  the weights. </a:t>
            </a:r>
          </a:p>
        </p:txBody>
      </p:sp>
      <p:grpSp>
        <p:nvGrpSpPr>
          <p:cNvPr id="18" name="Groupe 77">
            <a:extLst>
              <a:ext uri="{FF2B5EF4-FFF2-40B4-BE49-F238E27FC236}">
                <a16:creationId xmlns:a16="http://schemas.microsoft.com/office/drawing/2014/main" id="{F57F754B-3441-483F-8535-8530668F9C09}"/>
              </a:ext>
            </a:extLst>
          </p:cNvPr>
          <p:cNvGrpSpPr/>
          <p:nvPr/>
        </p:nvGrpSpPr>
        <p:grpSpPr>
          <a:xfrm>
            <a:off x="4909433" y="5699897"/>
            <a:ext cx="2148043" cy="1810911"/>
            <a:chOff x="6457545" y="4800600"/>
            <a:chExt cx="2610255" cy="2008800"/>
          </a:xfrm>
        </p:grpSpPr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3AD15B69-315B-497B-9F9C-C8FD61698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1535" y="4856708"/>
              <a:ext cx="2518166" cy="1882526"/>
              <a:chOff x="3379" y="2750"/>
              <a:chExt cx="1270" cy="1134"/>
            </a:xfrm>
            <a:noFill/>
          </p:grpSpPr>
          <p:sp>
            <p:nvSpPr>
              <p:cNvPr id="36" name="AutoShape 7">
                <a:extLst>
                  <a:ext uri="{FF2B5EF4-FFF2-40B4-BE49-F238E27FC236}">
                    <a16:creationId xmlns:a16="http://schemas.microsoft.com/office/drawing/2014/main" id="{440EF045-8138-47FE-9C5D-AA595730F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2750"/>
                <a:ext cx="1270" cy="1134"/>
              </a:xfrm>
              <a:prstGeom prst="pentagon">
                <a:avLst/>
              </a:prstGeom>
              <a:grp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 sz="1984"/>
              </a:p>
            </p:txBody>
          </p:sp>
          <p:sp>
            <p:nvSpPr>
              <p:cNvPr id="37" name="Line 8">
                <a:extLst>
                  <a:ext uri="{FF2B5EF4-FFF2-40B4-BE49-F238E27FC236}">
                    <a16:creationId xmlns:a16="http://schemas.microsoft.com/office/drawing/2014/main" id="{3E7EFDDC-1A25-42E9-8B69-A33E82386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2750"/>
                <a:ext cx="0" cy="272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  <p:sp>
            <p:nvSpPr>
              <p:cNvPr id="38" name="Line 9">
                <a:extLst>
                  <a:ext uri="{FF2B5EF4-FFF2-40B4-BE49-F238E27FC236}">
                    <a16:creationId xmlns:a16="http://schemas.microsoft.com/office/drawing/2014/main" id="{5A75D120-8130-42D2-8605-8AE664DD2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7" y="3185"/>
                <a:ext cx="272" cy="91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  <p:sp>
            <p:nvSpPr>
              <p:cNvPr id="39" name="Line 10">
                <a:extLst>
                  <a:ext uri="{FF2B5EF4-FFF2-40B4-BE49-F238E27FC236}">
                    <a16:creationId xmlns:a16="http://schemas.microsoft.com/office/drawing/2014/main" id="{3F476E59-01DD-44F0-AB2B-44407311F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79" y="3191"/>
                <a:ext cx="278" cy="61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  <p:sp>
            <p:nvSpPr>
              <p:cNvPr id="40" name="Line 11">
                <a:extLst>
                  <a:ext uri="{FF2B5EF4-FFF2-40B4-BE49-F238E27FC236}">
                    <a16:creationId xmlns:a16="http://schemas.microsoft.com/office/drawing/2014/main" id="{94E20EEA-FF14-45C8-A587-490F3798A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6" y="3708"/>
                <a:ext cx="154" cy="173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  <p:sp>
            <p:nvSpPr>
              <p:cNvPr id="41" name="Line 12">
                <a:extLst>
                  <a:ext uri="{FF2B5EF4-FFF2-40B4-BE49-F238E27FC236}">
                    <a16:creationId xmlns:a16="http://schemas.microsoft.com/office/drawing/2014/main" id="{7DC349E6-11CB-4849-BE52-19F47CEAB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41" y="3696"/>
                <a:ext cx="154" cy="173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3E20CF82-950C-4767-98DC-587FC3427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0" y="3040"/>
                <a:ext cx="726" cy="680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136" y="680"/>
                  </a:cxn>
                  <a:cxn ang="0">
                    <a:pos x="726" y="227"/>
                  </a:cxn>
                  <a:cxn ang="0">
                    <a:pos x="0" y="227"/>
                  </a:cxn>
                  <a:cxn ang="0">
                    <a:pos x="590" y="680"/>
                  </a:cxn>
                  <a:cxn ang="0">
                    <a:pos x="363" y="0"/>
                  </a:cxn>
                </a:cxnLst>
                <a:rect l="0" t="0" r="r" b="b"/>
                <a:pathLst>
                  <a:path w="726" h="680">
                    <a:moveTo>
                      <a:pt x="363" y="0"/>
                    </a:moveTo>
                    <a:lnTo>
                      <a:pt x="136" y="680"/>
                    </a:lnTo>
                    <a:lnTo>
                      <a:pt x="726" y="227"/>
                    </a:lnTo>
                    <a:lnTo>
                      <a:pt x="0" y="227"/>
                    </a:lnTo>
                    <a:lnTo>
                      <a:pt x="590" y="680"/>
                    </a:lnTo>
                    <a:lnTo>
                      <a:pt x="36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</p:grpSp>
        <p:grpSp>
          <p:nvGrpSpPr>
            <p:cNvPr id="20" name="Groupe 166940">
              <a:extLst>
                <a:ext uri="{FF2B5EF4-FFF2-40B4-BE49-F238E27FC236}">
                  <a16:creationId xmlns:a16="http://schemas.microsoft.com/office/drawing/2014/main" id="{82B243CF-542A-4273-A305-FE1B941D5F64}"/>
                </a:ext>
              </a:extLst>
            </p:cNvPr>
            <p:cNvGrpSpPr/>
            <p:nvPr/>
          </p:nvGrpSpPr>
          <p:grpSpPr>
            <a:xfrm>
              <a:off x="6516647" y="4901914"/>
              <a:ext cx="2516318" cy="1837212"/>
              <a:chOff x="6516647" y="4901914"/>
              <a:chExt cx="2516318" cy="1837212"/>
            </a:xfrm>
          </p:grpSpPr>
          <p:cxnSp>
            <p:nvCxnSpPr>
              <p:cNvPr id="31" name="Connecteur droit 87">
                <a:extLst>
                  <a:ext uri="{FF2B5EF4-FFF2-40B4-BE49-F238E27FC236}">
                    <a16:creationId xmlns:a16="http://schemas.microsoft.com/office/drawing/2014/main" id="{1AB67782-8A5B-457F-AA46-0E283500886B}"/>
                  </a:ext>
                </a:extLst>
              </p:cNvPr>
              <p:cNvCxnSpPr/>
              <p:nvPr/>
            </p:nvCxnSpPr>
            <p:spPr>
              <a:xfrm flipH="1" flipV="1">
                <a:off x="6516647" y="5648382"/>
                <a:ext cx="468289" cy="1090744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90">
                <a:extLst>
                  <a:ext uri="{FF2B5EF4-FFF2-40B4-BE49-F238E27FC236}">
                    <a16:creationId xmlns:a16="http://schemas.microsoft.com/office/drawing/2014/main" id="{58EFB2F3-806C-4252-8B84-8824CED66C1D}"/>
                  </a:ext>
                </a:extLst>
              </p:cNvPr>
              <p:cNvCxnSpPr/>
              <p:nvPr/>
            </p:nvCxnSpPr>
            <p:spPr>
              <a:xfrm>
                <a:off x="7788528" y="4901914"/>
                <a:ext cx="1" cy="45154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92">
                <a:extLst>
                  <a:ext uri="{FF2B5EF4-FFF2-40B4-BE49-F238E27FC236}">
                    <a16:creationId xmlns:a16="http://schemas.microsoft.com/office/drawing/2014/main" id="{2C04BF3C-FE93-4FEC-A84F-932C22BC5E31}"/>
                  </a:ext>
                </a:extLst>
              </p:cNvPr>
              <p:cNvCxnSpPr/>
              <p:nvPr/>
            </p:nvCxnSpPr>
            <p:spPr>
              <a:xfrm flipH="1">
                <a:off x="8552038" y="5593083"/>
                <a:ext cx="480927" cy="111059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101">
                <a:extLst>
                  <a:ext uri="{FF2B5EF4-FFF2-40B4-BE49-F238E27FC236}">
                    <a16:creationId xmlns:a16="http://schemas.microsoft.com/office/drawing/2014/main" id="{16AB1975-EB73-4A9F-9DD2-E271053A9CF4}"/>
                  </a:ext>
                </a:extLst>
              </p:cNvPr>
              <p:cNvCxnSpPr/>
              <p:nvPr/>
            </p:nvCxnSpPr>
            <p:spPr>
              <a:xfrm flipH="1" flipV="1">
                <a:off x="7097684" y="5734455"/>
                <a:ext cx="1142487" cy="70525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108">
                <a:extLst>
                  <a:ext uri="{FF2B5EF4-FFF2-40B4-BE49-F238E27FC236}">
                    <a16:creationId xmlns:a16="http://schemas.microsoft.com/office/drawing/2014/main" id="{47349B64-110B-4B88-8B00-C7B49B0188E7}"/>
                  </a:ext>
                </a:extLst>
              </p:cNvPr>
              <p:cNvCxnSpPr/>
              <p:nvPr/>
            </p:nvCxnSpPr>
            <p:spPr>
              <a:xfrm flipH="1">
                <a:off x="7398468" y="5750555"/>
                <a:ext cx="1057913" cy="6858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133">
              <a:extLst>
                <a:ext uri="{FF2B5EF4-FFF2-40B4-BE49-F238E27FC236}">
                  <a16:creationId xmlns:a16="http://schemas.microsoft.com/office/drawing/2014/main" id="{1E4B2EBD-813F-4DB6-B089-A75558FE4F50}"/>
                </a:ext>
              </a:extLst>
            </p:cNvPr>
            <p:cNvSpPr/>
            <p:nvPr/>
          </p:nvSpPr>
          <p:spPr>
            <a:xfrm>
              <a:off x="6457545" y="5543145"/>
              <a:ext cx="179999" cy="180000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2" name="Ellipse 134">
              <a:extLst>
                <a:ext uri="{FF2B5EF4-FFF2-40B4-BE49-F238E27FC236}">
                  <a16:creationId xmlns:a16="http://schemas.microsoft.com/office/drawing/2014/main" id="{79E2705C-915F-4C00-B2CA-0E1741721610}"/>
                </a:ext>
              </a:extLst>
            </p:cNvPr>
            <p:cNvSpPr/>
            <p:nvPr/>
          </p:nvSpPr>
          <p:spPr>
            <a:xfrm>
              <a:off x="7021710" y="5656635"/>
              <a:ext cx="180000" cy="180000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3" name="Ellipse 135">
              <a:extLst>
                <a:ext uri="{FF2B5EF4-FFF2-40B4-BE49-F238E27FC236}">
                  <a16:creationId xmlns:a16="http://schemas.microsoft.com/office/drawing/2014/main" id="{53207F14-EF4F-4E7F-912A-79CEF2D7B79D}"/>
                </a:ext>
              </a:extLst>
            </p:cNvPr>
            <p:cNvSpPr/>
            <p:nvPr/>
          </p:nvSpPr>
          <p:spPr>
            <a:xfrm>
              <a:off x="7705890" y="5334000"/>
              <a:ext cx="180000" cy="180000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4" name="Ellipse 136">
              <a:extLst>
                <a:ext uri="{FF2B5EF4-FFF2-40B4-BE49-F238E27FC236}">
                  <a16:creationId xmlns:a16="http://schemas.microsoft.com/office/drawing/2014/main" id="{46DED816-7AF2-4985-8563-85392A6F5D32}"/>
                </a:ext>
              </a:extLst>
            </p:cNvPr>
            <p:cNvSpPr/>
            <p:nvPr/>
          </p:nvSpPr>
          <p:spPr>
            <a:xfrm>
              <a:off x="7258455" y="6344055"/>
              <a:ext cx="180000" cy="180000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5" name="Ellipse 137">
              <a:extLst>
                <a:ext uri="{FF2B5EF4-FFF2-40B4-BE49-F238E27FC236}">
                  <a16:creationId xmlns:a16="http://schemas.microsoft.com/office/drawing/2014/main" id="{4321AFC9-4F76-4B83-9287-6C4FB81CA10A}"/>
                </a:ext>
              </a:extLst>
            </p:cNvPr>
            <p:cNvSpPr/>
            <p:nvPr/>
          </p:nvSpPr>
          <p:spPr>
            <a:xfrm>
              <a:off x="8349287" y="5663722"/>
              <a:ext cx="180000" cy="180000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6" name="Ellipse 138">
              <a:extLst>
                <a:ext uri="{FF2B5EF4-FFF2-40B4-BE49-F238E27FC236}">
                  <a16:creationId xmlns:a16="http://schemas.microsoft.com/office/drawing/2014/main" id="{E461CCD8-5E65-45EF-B5CE-5CA01AA69658}"/>
                </a:ext>
              </a:extLst>
            </p:cNvPr>
            <p:cNvSpPr/>
            <p:nvPr/>
          </p:nvSpPr>
          <p:spPr>
            <a:xfrm>
              <a:off x="8506800" y="6601800"/>
              <a:ext cx="180000" cy="180000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7" name="Ellipse 139">
              <a:extLst>
                <a:ext uri="{FF2B5EF4-FFF2-40B4-BE49-F238E27FC236}">
                  <a16:creationId xmlns:a16="http://schemas.microsoft.com/office/drawing/2014/main" id="{68FD76E9-3785-4DE1-A0D4-46B170A3AE4D}"/>
                </a:ext>
              </a:extLst>
            </p:cNvPr>
            <p:cNvSpPr/>
            <p:nvPr/>
          </p:nvSpPr>
          <p:spPr>
            <a:xfrm>
              <a:off x="6926055" y="6629400"/>
              <a:ext cx="180000" cy="180000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8" name="Ellipse 140">
              <a:extLst>
                <a:ext uri="{FF2B5EF4-FFF2-40B4-BE49-F238E27FC236}">
                  <a16:creationId xmlns:a16="http://schemas.microsoft.com/office/drawing/2014/main" id="{F98E09D1-B8B4-4E57-8C4B-BE83706E146C}"/>
                </a:ext>
              </a:extLst>
            </p:cNvPr>
            <p:cNvSpPr/>
            <p:nvPr/>
          </p:nvSpPr>
          <p:spPr>
            <a:xfrm>
              <a:off x="8887800" y="5505855"/>
              <a:ext cx="180000" cy="180000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29" name="Ellipse 141">
              <a:extLst>
                <a:ext uri="{FF2B5EF4-FFF2-40B4-BE49-F238E27FC236}">
                  <a16:creationId xmlns:a16="http://schemas.microsoft.com/office/drawing/2014/main" id="{3DDEE313-1464-4C92-ABF7-5800E44C04C8}"/>
                </a:ext>
              </a:extLst>
            </p:cNvPr>
            <p:cNvSpPr/>
            <p:nvPr/>
          </p:nvSpPr>
          <p:spPr>
            <a:xfrm>
              <a:off x="7688055" y="4800600"/>
              <a:ext cx="179999" cy="180000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30" name="Ellipse 142">
              <a:extLst>
                <a:ext uri="{FF2B5EF4-FFF2-40B4-BE49-F238E27FC236}">
                  <a16:creationId xmlns:a16="http://schemas.microsoft.com/office/drawing/2014/main" id="{5AAEF8F0-186E-43C4-A96B-6C5B1D4170B5}"/>
                </a:ext>
              </a:extLst>
            </p:cNvPr>
            <p:cNvSpPr/>
            <p:nvPr/>
          </p:nvSpPr>
          <p:spPr>
            <a:xfrm>
              <a:off x="8133945" y="6316455"/>
              <a:ext cx="180000" cy="180000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sp>
        <p:nvSpPr>
          <p:cNvPr id="43" name="AutoShape 7">
            <a:extLst>
              <a:ext uri="{FF2B5EF4-FFF2-40B4-BE49-F238E27FC236}">
                <a16:creationId xmlns:a16="http://schemas.microsoft.com/office/drawing/2014/main" id="{5C3B1B2E-ACEB-4D78-96F5-F70E06CE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231" y="5699897"/>
            <a:ext cx="2650609" cy="1786030"/>
          </a:xfrm>
          <a:prstGeom prst="roundRect">
            <a:avLst>
              <a:gd name="adj" fmla="val 16667"/>
            </a:avLst>
          </a:prstGeom>
          <a:solidFill>
            <a:srgbClr val="FEFAF2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Thm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: G </a:t>
            </a:r>
            <a:r>
              <a:rPr lang="hu-HU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cubic</a:t>
            </a:r>
            <a:endParaRPr lang="fr-FR" sz="2800" kern="0" dirty="0">
              <a:solidFill>
                <a:srgbClr val="002060"/>
              </a:solidFill>
              <a:latin typeface="Corbel Light" panose="020B0303020204020204" pitchFamily="34" charset="0"/>
              <a:cs typeface="Calibri Light" panose="020F0302020204030204" pitchFamily="34" charset="0"/>
              <a:sym typeface="Symbol" panose="05050102010706020507" pitchFamily="18" charset="2"/>
            </a:endParaRPr>
          </a:p>
          <a:p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No bridge 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</a:t>
            </a:r>
            <a:b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</a:br>
            <a:r>
              <a:rPr lang="en-US" sz="2800" u="sng" kern="0" dirty="0">
                <a:solidFill>
                  <a:srgbClr val="002060"/>
                </a:solidFill>
                <a:cs typeface="Calibri Light" panose="020F0302020204030204" pitchFamily="34" charset="0"/>
                <a:sym typeface="Symbol"/>
              </a:rPr>
              <a:t>1</a:t>
            </a:r>
            <a:r>
              <a:rPr lang="en-US" sz="2800" kern="0" dirty="0">
                <a:solidFill>
                  <a:srgbClr val="002060"/>
                </a:solidFill>
                <a:cs typeface="Calibri Light" panose="020F0302020204030204" pitchFamily="34" charset="0"/>
                <a:sym typeface="Symbol"/>
              </a:rPr>
              <a:t>/3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  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 PM(G)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 </a:t>
            </a:r>
            <a:endParaRPr lang="fr-FR" sz="2000" kern="0" dirty="0">
              <a:solidFill>
                <a:srgbClr val="002060"/>
              </a:solidFill>
              <a:latin typeface="Corbel Light" panose="020B0303020204020204" pitchFamily="34" charset="0"/>
              <a:cs typeface="Calibri Light" panose="020F0302020204030204" pitchFamily="34" charset="0"/>
              <a:sym typeface="Symbol"/>
            </a:endParaRPr>
          </a:p>
        </p:txBody>
      </p:sp>
      <p:sp>
        <p:nvSpPr>
          <p:cNvPr id="44" name="Rectangle à coins arrondis 31">
            <a:extLst>
              <a:ext uri="{FF2B5EF4-FFF2-40B4-BE49-F238E27FC236}">
                <a16:creationId xmlns:a16="http://schemas.microsoft.com/office/drawing/2014/main" id="{07D1A956-C0B2-4A2B-ADB6-6867A7B8C4A5}"/>
              </a:ext>
            </a:extLst>
          </p:cNvPr>
          <p:cNvSpPr/>
          <p:nvPr/>
        </p:nvSpPr>
        <p:spPr>
          <a:xfrm>
            <a:off x="3198248" y="112122"/>
            <a:ext cx="3711101" cy="642134"/>
          </a:xfrm>
          <a:prstGeom prst="wedgeRoundRectCallout">
            <a:avLst>
              <a:gd name="adj1" fmla="val 37936"/>
              <a:gd name="adj2" fmla="val 97889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kern="0" dirty="0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Edmonds(1965)</a:t>
            </a:r>
            <a:br>
              <a:rPr lang="fr-FR" b="1" kern="0" dirty="0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</a:br>
            <a:r>
              <a:rPr lang="fr-FR" b="1" kern="0" dirty="0" err="1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Perfect</a:t>
            </a:r>
            <a:r>
              <a:rPr lang="fr-FR" b="1" kern="0" dirty="0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 Matching Polytope</a:t>
            </a:r>
            <a:r>
              <a:rPr lang="fr-FR" kern="0" dirty="0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  PM(G):=</a:t>
            </a:r>
            <a:endParaRPr lang="en-US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9" name="Rectangle à coins arrondis 31">
            <a:extLst>
              <a:ext uri="{FF2B5EF4-FFF2-40B4-BE49-F238E27FC236}">
                <a16:creationId xmlns:a16="http://schemas.microsoft.com/office/drawing/2014/main" id="{8DAFE273-8EB1-47DF-8023-0F1D2BFA4751}"/>
              </a:ext>
            </a:extLst>
          </p:cNvPr>
          <p:cNvSpPr/>
          <p:nvPr/>
        </p:nvSpPr>
        <p:spPr>
          <a:xfrm>
            <a:off x="29423" y="2854941"/>
            <a:ext cx="4697349" cy="370205"/>
          </a:xfrm>
          <a:prstGeom prst="wedgeRoundRectCallout">
            <a:avLst>
              <a:gd name="adj1" fmla="val 7729"/>
              <a:gd name="adj2" fmla="val 164864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rgbClr val="002060"/>
                </a:solidFill>
                <a:latin typeface="Corbel Light" panose="020B0303020204020204" pitchFamily="34" charset="0"/>
              </a:rPr>
              <a:t>Every vertex has 3 incident edges</a:t>
            </a:r>
            <a:r>
              <a:rPr lang="en-US" dirty="0">
                <a:solidFill>
                  <a:srgbClr val="002060"/>
                </a:solidFill>
                <a:latin typeface="Corbel Light" panose="020B0303020204020204" pitchFamily="34" charset="0"/>
              </a:rPr>
              <a:t>. König (1931)</a:t>
            </a:r>
            <a:r>
              <a:rPr lang="fr-FR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 </a:t>
            </a:r>
            <a:r>
              <a:rPr lang="en-US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endParaRPr lang="fr-FR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C48A130-BB7B-49A5-991A-38D779756215}"/>
              </a:ext>
            </a:extLst>
          </p:cNvPr>
          <p:cNvGrpSpPr/>
          <p:nvPr/>
        </p:nvGrpSpPr>
        <p:grpSpPr>
          <a:xfrm>
            <a:off x="935856" y="6198289"/>
            <a:ext cx="2554998" cy="967916"/>
            <a:chOff x="935856" y="6198289"/>
            <a:chExt cx="2554998" cy="967916"/>
          </a:xfrm>
        </p:grpSpPr>
        <p:cxnSp>
          <p:nvCxnSpPr>
            <p:cNvPr id="45" name="Connecteur droit 90">
              <a:extLst>
                <a:ext uri="{FF2B5EF4-FFF2-40B4-BE49-F238E27FC236}">
                  <a16:creationId xmlns:a16="http://schemas.microsoft.com/office/drawing/2014/main" id="{F80C0E67-A729-4579-8882-DBD3215693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9872" y="6198289"/>
              <a:ext cx="0" cy="86813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90">
              <a:extLst>
                <a:ext uri="{FF2B5EF4-FFF2-40B4-BE49-F238E27FC236}">
                  <a16:creationId xmlns:a16="http://schemas.microsoft.com/office/drawing/2014/main" id="{E8026AB1-64C4-4563-9664-543A4D1899E2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00" y="6286528"/>
              <a:ext cx="0" cy="86813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90">
              <a:extLst>
                <a:ext uri="{FF2B5EF4-FFF2-40B4-BE49-F238E27FC236}">
                  <a16:creationId xmlns:a16="http://schemas.microsoft.com/office/drawing/2014/main" id="{AED6EF6A-6573-4640-A71D-9C5424E30602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6298070"/>
              <a:ext cx="0" cy="86813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90">
              <a:extLst>
                <a:ext uri="{FF2B5EF4-FFF2-40B4-BE49-F238E27FC236}">
                  <a16:creationId xmlns:a16="http://schemas.microsoft.com/office/drawing/2014/main" id="{1DB03066-8075-47FA-AC2D-78035040C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856" y="6286300"/>
              <a:ext cx="1290041" cy="8059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90">
              <a:extLst>
                <a:ext uri="{FF2B5EF4-FFF2-40B4-BE49-F238E27FC236}">
                  <a16:creationId xmlns:a16="http://schemas.microsoft.com/office/drawing/2014/main" id="{A5C2E549-CAF0-4B44-A5E0-ABC0A6AC4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2735" y="6316103"/>
              <a:ext cx="1290041" cy="8059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90">
              <a:extLst>
                <a:ext uri="{FF2B5EF4-FFF2-40B4-BE49-F238E27FC236}">
                  <a16:creationId xmlns:a16="http://schemas.microsoft.com/office/drawing/2014/main" id="{995EF169-6DB3-4636-8BB3-361B7CC985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2976" y="6313179"/>
              <a:ext cx="2457878" cy="70346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A192EC0-22E0-434A-B18C-96B67256F87F}"/>
              </a:ext>
            </a:extLst>
          </p:cNvPr>
          <p:cNvGrpSpPr/>
          <p:nvPr/>
        </p:nvGrpSpPr>
        <p:grpSpPr>
          <a:xfrm>
            <a:off x="8967230" y="1259557"/>
            <a:ext cx="1046016" cy="943444"/>
            <a:chOff x="8967230" y="1382174"/>
            <a:chExt cx="1046016" cy="943444"/>
          </a:xfrm>
        </p:grpSpPr>
        <p:sp>
          <p:nvSpPr>
            <p:cNvPr id="59" name="Pentagon 58">
              <a:extLst>
                <a:ext uri="{FF2B5EF4-FFF2-40B4-BE49-F238E27FC236}">
                  <a16:creationId xmlns:a16="http://schemas.microsoft.com/office/drawing/2014/main" id="{0553CA05-79C5-4F23-94AA-8ACDF9994FDB}"/>
                </a:ext>
              </a:extLst>
            </p:cNvPr>
            <p:cNvSpPr/>
            <p:nvPr/>
          </p:nvSpPr>
          <p:spPr>
            <a:xfrm rot="21440052">
              <a:off x="8996786" y="1477150"/>
              <a:ext cx="920765" cy="792088"/>
            </a:xfrm>
            <a:prstGeom prst="pent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08C8A38-0D79-409B-819B-9EC2ADF2DD48}"/>
                    </a:ext>
                  </a:extLst>
                </p:cNvPr>
                <p:cNvSpPr txBox="1"/>
                <p:nvPr/>
              </p:nvSpPr>
              <p:spPr>
                <a:xfrm rot="19473317">
                  <a:off x="8967230" y="1382176"/>
                  <a:ext cx="4514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08C8A38-0D79-409B-819B-9EC2ADF2D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73317">
                  <a:off x="8967230" y="1382176"/>
                  <a:ext cx="451453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B0EF5AA-B42A-4AB2-BC1F-B13C2B17E304}"/>
                    </a:ext>
                  </a:extLst>
                </p:cNvPr>
                <p:cNvSpPr txBox="1"/>
                <p:nvPr/>
              </p:nvSpPr>
              <p:spPr>
                <a:xfrm rot="1901517">
                  <a:off x="9467827" y="1382174"/>
                  <a:ext cx="5454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B0EF5AA-B42A-4AB2-BC1F-B13C2B17E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1517">
                  <a:off x="9467827" y="1382174"/>
                  <a:ext cx="54541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3895D20-040B-4BB1-A2B3-2032743959D0}"/>
                    </a:ext>
                  </a:extLst>
                </p:cNvPr>
                <p:cNvSpPr txBox="1"/>
                <p:nvPr/>
              </p:nvSpPr>
              <p:spPr>
                <a:xfrm rot="21381490">
                  <a:off x="9261037" y="2048619"/>
                  <a:ext cx="4514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3895D20-040B-4BB1-A2B3-203274395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81490">
                  <a:off x="9261037" y="2048619"/>
                  <a:ext cx="451453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00289BC-1124-4A01-BFCE-97BD9B41F0BA}"/>
                    </a:ext>
                  </a:extLst>
                </p:cNvPr>
                <p:cNvSpPr txBox="1"/>
                <p:nvPr/>
              </p:nvSpPr>
              <p:spPr>
                <a:xfrm rot="3995410">
                  <a:off x="8956512" y="1851722"/>
                  <a:ext cx="4514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00289BC-1124-4A01-BFCE-97BD9B41F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995410">
                  <a:off x="8956512" y="1851722"/>
                  <a:ext cx="451453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401AFC4-6492-4BDD-AAB3-FB6DE20AB7DD}"/>
                    </a:ext>
                  </a:extLst>
                </p:cNvPr>
                <p:cNvSpPr txBox="1"/>
                <p:nvPr/>
              </p:nvSpPr>
              <p:spPr>
                <a:xfrm rot="17400616">
                  <a:off x="9503750" y="1830093"/>
                  <a:ext cx="4514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401AFC4-6492-4BDD-AAB3-FB6DE20AB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400616">
                  <a:off x="9503750" y="1830093"/>
                  <a:ext cx="45145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à coins arrondis 31">
            <a:extLst>
              <a:ext uri="{FF2B5EF4-FFF2-40B4-BE49-F238E27FC236}">
                <a16:creationId xmlns:a16="http://schemas.microsoft.com/office/drawing/2014/main" id="{27C5C34E-8AFF-4BD3-B394-0FE326D882D5}"/>
              </a:ext>
            </a:extLst>
          </p:cNvPr>
          <p:cNvSpPr/>
          <p:nvPr/>
        </p:nvSpPr>
        <p:spPr>
          <a:xfrm>
            <a:off x="5256336" y="5209092"/>
            <a:ext cx="4097816" cy="288845"/>
          </a:xfrm>
          <a:prstGeom prst="wedgeRoundRectCallout">
            <a:avLst>
              <a:gd name="adj1" fmla="val 31886"/>
              <a:gd name="adj2" fmla="val -97527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orbel Light" panose="020B0303020204020204" pitchFamily="34" charset="0"/>
              </a:rPr>
              <a:t>Is this  true for non-bipartite graphs ?</a:t>
            </a:r>
            <a:endParaRPr lang="fr-FR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FB5CC-F7C1-47BF-858A-90EA0F5C85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8378" y="1285356"/>
            <a:ext cx="1172564" cy="6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11" grpId="0" animBg="1"/>
      <p:bldP spid="17" grpId="0" animBg="1"/>
      <p:bldP spid="43" grpId="0" animBg="1"/>
      <p:bldP spid="44" grpId="0" animBg="1"/>
      <p:bldP spid="49" grpId="0" animBg="1"/>
      <p:bldP spid="49" grpId="1" animBg="1"/>
      <p:bldP spid="56" grpId="0" animBg="1"/>
      <p:bldP spid="5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18714" y="381232"/>
            <a:ext cx="6696744" cy="1202830"/>
          </a:xfrm>
          <a:prstGeom prst="roundRect">
            <a:avLst>
              <a:gd name="adj" fmla="val 16667"/>
            </a:avLst>
          </a:prstGeom>
          <a:solidFill>
            <a:srgbClr val="FEFAF2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kern="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Theorem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: Petersen (1891)  G </a:t>
            </a:r>
            <a:r>
              <a:rPr lang="fr-FR" sz="28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is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a </a:t>
            </a:r>
            <a:r>
              <a:rPr lang="fr-FR" sz="28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cubic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graph</a:t>
            </a:r>
          </a:p>
          <a:p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G has no bridge  G has a </a:t>
            </a:r>
            <a:r>
              <a:rPr lang="fr-FR" sz="28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perfect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</a:t>
            </a:r>
            <a:r>
              <a:rPr lang="fr-FR" sz="28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matching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.</a:t>
            </a:r>
          </a:p>
        </p:txBody>
      </p:sp>
      <p:sp>
        <p:nvSpPr>
          <p:cNvPr id="166919" name="Ellipse 166918"/>
          <p:cNvSpPr/>
          <p:nvPr/>
        </p:nvSpPr>
        <p:spPr>
          <a:xfrm>
            <a:off x="8496787" y="2718205"/>
            <a:ext cx="1412438" cy="138214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84"/>
          </a:p>
        </p:txBody>
      </p:sp>
      <p:sp>
        <p:nvSpPr>
          <p:cNvPr id="59" name="Ellipse 58"/>
          <p:cNvSpPr/>
          <p:nvPr/>
        </p:nvSpPr>
        <p:spPr>
          <a:xfrm>
            <a:off x="5400352" y="2445395"/>
            <a:ext cx="1548200" cy="1882317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84"/>
          </a:p>
        </p:txBody>
      </p:sp>
      <p:cxnSp>
        <p:nvCxnSpPr>
          <p:cNvPr id="60" name="Connecteur droit 59"/>
          <p:cNvCxnSpPr/>
          <p:nvPr/>
        </p:nvCxnSpPr>
        <p:spPr>
          <a:xfrm flipH="1">
            <a:off x="6514598" y="3331938"/>
            <a:ext cx="23880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23" name="AutoShape 6" descr="Résultat de recherche d'images pour &quot;Széchenyi lanchid&quot;"/>
          <p:cNvSpPr>
            <a:spLocks noChangeAspect="1" noChangeArrowheads="1"/>
          </p:cNvSpPr>
          <p:nvPr/>
        </p:nvSpPr>
        <p:spPr bwMode="auto">
          <a:xfrm>
            <a:off x="172021" y="-159244"/>
            <a:ext cx="335986" cy="3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fr-FR" sz="1984"/>
          </a:p>
        </p:txBody>
      </p:sp>
      <p:pic>
        <p:nvPicPr>
          <p:cNvPr id="166924" name="Picture 8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08" y="441702"/>
            <a:ext cx="1755312" cy="103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930" name="Picture 10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20" y="4445070"/>
            <a:ext cx="1776312" cy="10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e 76"/>
          <p:cNvGrpSpPr/>
          <p:nvPr/>
        </p:nvGrpSpPr>
        <p:grpSpPr>
          <a:xfrm>
            <a:off x="3381583" y="2278196"/>
            <a:ext cx="1710537" cy="760528"/>
            <a:chOff x="3677055" y="5363145"/>
            <a:chExt cx="2475690" cy="1361910"/>
          </a:xfrm>
        </p:grpSpPr>
        <p:grpSp>
          <p:nvGrpSpPr>
            <p:cNvPr id="23" name="Groupe 22"/>
            <p:cNvGrpSpPr/>
            <p:nvPr/>
          </p:nvGrpSpPr>
          <p:grpSpPr>
            <a:xfrm>
              <a:off x="3751274" y="5390730"/>
              <a:ext cx="2336558" cy="1292931"/>
              <a:chOff x="5486400" y="3343275"/>
              <a:chExt cx="2715750" cy="1228725"/>
            </a:xfrm>
            <a:noFill/>
          </p:grpSpPr>
          <p:cxnSp>
            <p:nvCxnSpPr>
              <p:cNvPr id="24" name="Connecteur droit 23"/>
              <p:cNvCxnSpPr>
                <a:endCxn id="27" idx="0"/>
              </p:cNvCxnSpPr>
              <p:nvPr/>
            </p:nvCxnSpPr>
            <p:spPr>
              <a:xfrm>
                <a:off x="6346909" y="3948808"/>
                <a:ext cx="983141" cy="116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/>
              <p:cNvGrpSpPr/>
              <p:nvPr/>
            </p:nvGrpSpPr>
            <p:grpSpPr>
              <a:xfrm>
                <a:off x="5501250" y="3352800"/>
                <a:ext cx="2628630" cy="1182493"/>
                <a:chOff x="609600" y="1075628"/>
                <a:chExt cx="2628630" cy="1182493"/>
              </a:xfrm>
              <a:grpFill/>
            </p:grpSpPr>
            <p:cxnSp>
              <p:nvCxnSpPr>
                <p:cNvPr id="34" name="Connecteur droit 33"/>
                <p:cNvCxnSpPr/>
                <p:nvPr/>
              </p:nvCxnSpPr>
              <p:spPr>
                <a:xfrm flipV="1">
                  <a:off x="619125" y="2228849"/>
                  <a:ext cx="2619105" cy="2927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/>
                <p:cNvCxnSpPr/>
                <p:nvPr/>
              </p:nvCxnSpPr>
              <p:spPr>
                <a:xfrm flipV="1">
                  <a:off x="609600" y="1075628"/>
                  <a:ext cx="2619105" cy="2927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riangle isocèle 25"/>
              <p:cNvSpPr/>
              <p:nvPr/>
            </p:nvSpPr>
            <p:spPr>
              <a:xfrm rot="5400000">
                <a:off x="5340947" y="3551201"/>
                <a:ext cx="1138585" cy="817983"/>
              </a:xfrm>
              <a:prstGeom prst="triangl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27" name="Triangle isocèle 26"/>
              <p:cNvSpPr/>
              <p:nvPr/>
            </p:nvSpPr>
            <p:spPr>
              <a:xfrm rot="16200000" flipH="1">
                <a:off x="7169749" y="3540979"/>
                <a:ext cx="1138585" cy="817983"/>
              </a:xfrm>
              <a:prstGeom prst="triangl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8101575" y="3343275"/>
                <a:ext cx="72000" cy="7200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8130150" y="4471425"/>
                <a:ext cx="72000" cy="7200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7320525" y="3909450"/>
                <a:ext cx="72000" cy="7200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6282300" y="3924300"/>
                <a:ext cx="72000" cy="7200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5486400" y="4500000"/>
                <a:ext cx="72000" cy="7200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5491725" y="3357000"/>
                <a:ext cx="72000" cy="7200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0" name="Connecteur droit 79"/>
            <p:cNvCxnSpPr/>
            <p:nvPr/>
          </p:nvCxnSpPr>
          <p:spPr>
            <a:xfrm flipH="1" flipV="1">
              <a:off x="3842199" y="5541264"/>
              <a:ext cx="584223" cy="44688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H="1">
              <a:off x="3787305" y="6608505"/>
              <a:ext cx="2189510" cy="157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>
              <a:stCxn id="28" idx="6"/>
            </p:cNvCxnSpPr>
            <p:nvPr/>
          </p:nvCxnSpPr>
          <p:spPr>
            <a:xfrm flipH="1">
              <a:off x="5334001" y="5428611"/>
              <a:ext cx="729246" cy="60433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lipse 127"/>
            <p:cNvSpPr/>
            <p:nvPr/>
          </p:nvSpPr>
          <p:spPr>
            <a:xfrm>
              <a:off x="4372998" y="5925312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3677055" y="539074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972745" y="536314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3677055" y="654505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5249655" y="5943600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5943600" y="6525600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3389461" y="3280245"/>
            <a:ext cx="1715584" cy="1587533"/>
            <a:chOff x="6457545" y="4800600"/>
            <a:chExt cx="2610255" cy="2008800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6511535" y="4856708"/>
              <a:ext cx="2518166" cy="1882526"/>
              <a:chOff x="3379" y="2750"/>
              <a:chExt cx="1270" cy="1134"/>
            </a:xfrm>
            <a:noFill/>
          </p:grpSpPr>
          <p:sp>
            <p:nvSpPr>
              <p:cNvPr id="6" name="AutoShape 7"/>
              <p:cNvSpPr>
                <a:spLocks noChangeArrowheads="1"/>
              </p:cNvSpPr>
              <p:nvPr/>
            </p:nvSpPr>
            <p:spPr bwMode="auto">
              <a:xfrm>
                <a:off x="3379" y="2750"/>
                <a:ext cx="1270" cy="1134"/>
              </a:xfrm>
              <a:prstGeom prst="pentagon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 sz="1984"/>
              </a:p>
            </p:txBody>
          </p:sp>
          <p:sp>
            <p:nvSpPr>
              <p:cNvPr id="7" name="Line 8"/>
              <p:cNvSpPr>
                <a:spLocks noChangeShapeType="1"/>
              </p:cNvSpPr>
              <p:nvPr/>
            </p:nvSpPr>
            <p:spPr bwMode="auto">
              <a:xfrm>
                <a:off x="4014" y="2750"/>
                <a:ext cx="0" cy="27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>
                <a:off x="4377" y="3185"/>
                <a:ext cx="272" cy="9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H="1" flipV="1">
                <a:off x="3379" y="3191"/>
                <a:ext cx="278" cy="61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V="1">
                <a:off x="3646" y="3708"/>
                <a:ext cx="154" cy="17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 flipH="1" flipV="1">
                <a:off x="4241" y="3696"/>
                <a:ext cx="154" cy="173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3660" y="3040"/>
                <a:ext cx="726" cy="680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136" y="680"/>
                  </a:cxn>
                  <a:cxn ang="0">
                    <a:pos x="726" y="227"/>
                  </a:cxn>
                  <a:cxn ang="0">
                    <a:pos x="0" y="227"/>
                  </a:cxn>
                  <a:cxn ang="0">
                    <a:pos x="590" y="680"/>
                  </a:cxn>
                  <a:cxn ang="0">
                    <a:pos x="363" y="0"/>
                  </a:cxn>
                </a:cxnLst>
                <a:rect l="0" t="0" r="r" b="b"/>
                <a:pathLst>
                  <a:path w="726" h="680">
                    <a:moveTo>
                      <a:pt x="363" y="0"/>
                    </a:moveTo>
                    <a:lnTo>
                      <a:pt x="136" y="680"/>
                    </a:lnTo>
                    <a:lnTo>
                      <a:pt x="726" y="227"/>
                    </a:lnTo>
                    <a:lnTo>
                      <a:pt x="0" y="227"/>
                    </a:lnTo>
                    <a:lnTo>
                      <a:pt x="590" y="680"/>
                    </a:lnTo>
                    <a:lnTo>
                      <a:pt x="36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FR" sz="1984"/>
              </a:p>
            </p:txBody>
          </p:sp>
        </p:grpSp>
        <p:grpSp>
          <p:nvGrpSpPr>
            <p:cNvPr id="166941" name="Groupe 166940"/>
            <p:cNvGrpSpPr/>
            <p:nvPr/>
          </p:nvGrpSpPr>
          <p:grpSpPr>
            <a:xfrm>
              <a:off x="6516647" y="4901914"/>
              <a:ext cx="2498681" cy="1837212"/>
              <a:chOff x="6516647" y="4901914"/>
              <a:chExt cx="2498681" cy="1837212"/>
            </a:xfrm>
          </p:grpSpPr>
          <p:cxnSp>
            <p:nvCxnSpPr>
              <p:cNvPr id="88" name="Connecteur droit 87"/>
              <p:cNvCxnSpPr/>
              <p:nvPr/>
            </p:nvCxnSpPr>
            <p:spPr>
              <a:xfrm flipH="1" flipV="1">
                <a:off x="6516647" y="5648382"/>
                <a:ext cx="468289" cy="1090744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7788528" y="4901914"/>
                <a:ext cx="1" cy="451541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8534400" y="5609183"/>
                <a:ext cx="480928" cy="1110591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H="1" flipV="1">
                <a:off x="7097684" y="5734455"/>
                <a:ext cx="1142487" cy="705255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flipH="1">
                <a:off x="7380831" y="5734455"/>
                <a:ext cx="1057914" cy="68580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Ellipse 133"/>
            <p:cNvSpPr/>
            <p:nvPr/>
          </p:nvSpPr>
          <p:spPr>
            <a:xfrm>
              <a:off x="6457545" y="554314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7021710" y="565663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6" name="Ellipse 135"/>
            <p:cNvSpPr/>
            <p:nvPr/>
          </p:nvSpPr>
          <p:spPr>
            <a:xfrm>
              <a:off x="7705890" y="5334000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7258455" y="634405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8349287" y="5663722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8506800" y="6601800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6926055" y="6629400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41" name="Ellipse 140"/>
            <p:cNvSpPr/>
            <p:nvPr/>
          </p:nvSpPr>
          <p:spPr>
            <a:xfrm>
              <a:off x="8887800" y="550585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7688055" y="4800600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8133945" y="6316455"/>
              <a:ext cx="180000" cy="18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8BA810-7173-402E-A782-047702610686}"/>
              </a:ext>
            </a:extLst>
          </p:cNvPr>
          <p:cNvGrpSpPr/>
          <p:nvPr/>
        </p:nvGrpSpPr>
        <p:grpSpPr>
          <a:xfrm>
            <a:off x="411870" y="2610421"/>
            <a:ext cx="2626840" cy="1945067"/>
            <a:chOff x="122453" y="4619801"/>
            <a:chExt cx="3850976" cy="2771881"/>
          </a:xfrm>
        </p:grpSpPr>
        <p:grpSp>
          <p:nvGrpSpPr>
            <p:cNvPr id="67" name="Groupe 66"/>
            <p:cNvGrpSpPr/>
            <p:nvPr/>
          </p:nvGrpSpPr>
          <p:grpSpPr>
            <a:xfrm rot="1837715">
              <a:off x="2179907" y="4673043"/>
              <a:ext cx="1793522" cy="969759"/>
              <a:chOff x="990600" y="5715000"/>
              <a:chExt cx="1627051" cy="879748"/>
            </a:xfrm>
          </p:grpSpPr>
          <p:sp>
            <p:nvSpPr>
              <p:cNvPr id="68" name="Triangle isocèle 67"/>
              <p:cNvSpPr/>
              <p:nvPr/>
            </p:nvSpPr>
            <p:spPr>
              <a:xfrm>
                <a:off x="990600" y="5742444"/>
                <a:ext cx="1594576" cy="422548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cxnSp>
            <p:nvCxnSpPr>
              <p:cNvPr id="69" name="Connecteur droit 68"/>
              <p:cNvCxnSpPr/>
              <p:nvPr/>
            </p:nvCxnSpPr>
            <p:spPr>
              <a:xfrm>
                <a:off x="1787888" y="5715000"/>
                <a:ext cx="0" cy="4225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riangle isocèle 69"/>
              <p:cNvSpPr/>
              <p:nvPr/>
            </p:nvSpPr>
            <p:spPr>
              <a:xfrm flipV="1">
                <a:off x="1023075" y="6172200"/>
                <a:ext cx="1594576" cy="422548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</p:grpSp>
        <p:grpSp>
          <p:nvGrpSpPr>
            <p:cNvPr id="71" name="Groupe 70"/>
            <p:cNvGrpSpPr/>
            <p:nvPr/>
          </p:nvGrpSpPr>
          <p:grpSpPr>
            <a:xfrm rot="8962285" flipV="1">
              <a:off x="122453" y="4688753"/>
              <a:ext cx="1793523" cy="969759"/>
              <a:chOff x="990599" y="5715000"/>
              <a:chExt cx="1627052" cy="879748"/>
            </a:xfrm>
          </p:grpSpPr>
          <p:sp>
            <p:nvSpPr>
              <p:cNvPr id="72" name="Triangle isocèle 71"/>
              <p:cNvSpPr/>
              <p:nvPr/>
            </p:nvSpPr>
            <p:spPr>
              <a:xfrm>
                <a:off x="990599" y="5742444"/>
                <a:ext cx="1594576" cy="422548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cxnSp>
            <p:nvCxnSpPr>
              <p:cNvPr id="73" name="Connecteur droit 72"/>
              <p:cNvCxnSpPr/>
              <p:nvPr/>
            </p:nvCxnSpPr>
            <p:spPr>
              <a:xfrm>
                <a:off x="1787888" y="5715000"/>
                <a:ext cx="0" cy="4225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riangle isocèle 73"/>
              <p:cNvSpPr/>
              <p:nvPr/>
            </p:nvSpPr>
            <p:spPr>
              <a:xfrm flipV="1">
                <a:off x="1023075" y="6172200"/>
                <a:ext cx="1594576" cy="422548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7CF80F-CED1-4267-A02B-BE41548EC972}"/>
                </a:ext>
              </a:extLst>
            </p:cNvPr>
            <p:cNvGrpSpPr/>
            <p:nvPr/>
          </p:nvGrpSpPr>
          <p:grpSpPr>
            <a:xfrm>
              <a:off x="189968" y="4619801"/>
              <a:ext cx="3695841" cy="2771881"/>
              <a:chOff x="189968" y="4619801"/>
              <a:chExt cx="3695841" cy="2771881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945935" y="5084601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189968" y="5522316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grpSp>
            <p:nvGrpSpPr>
              <p:cNvPr id="43" name="Groupe 42"/>
              <p:cNvGrpSpPr/>
              <p:nvPr/>
            </p:nvGrpSpPr>
            <p:grpSpPr>
              <a:xfrm flipV="1">
                <a:off x="1092482" y="6299729"/>
                <a:ext cx="1793522" cy="969759"/>
                <a:chOff x="990600" y="5715000"/>
                <a:chExt cx="1627051" cy="879748"/>
              </a:xfrm>
            </p:grpSpPr>
            <p:sp>
              <p:nvSpPr>
                <p:cNvPr id="58" name="Triangle isocèle 57"/>
                <p:cNvSpPr/>
                <p:nvPr/>
              </p:nvSpPr>
              <p:spPr>
                <a:xfrm>
                  <a:off x="990600" y="5742444"/>
                  <a:ext cx="1594576" cy="422548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984"/>
                </a:p>
              </p:txBody>
            </p:sp>
            <p:cxnSp>
              <p:nvCxnSpPr>
                <p:cNvPr id="61" name="Connecteur droit 60"/>
                <p:cNvCxnSpPr/>
                <p:nvPr/>
              </p:nvCxnSpPr>
              <p:spPr>
                <a:xfrm>
                  <a:off x="1787888" y="5715000"/>
                  <a:ext cx="0" cy="4225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riangle isocèle 61"/>
                <p:cNvSpPr/>
                <p:nvPr/>
              </p:nvSpPr>
              <p:spPr>
                <a:xfrm flipV="1">
                  <a:off x="1023075" y="6172200"/>
                  <a:ext cx="1594576" cy="422548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984"/>
                </a:p>
              </p:txBody>
            </p:sp>
          </p:grpSp>
          <p:cxnSp>
            <p:nvCxnSpPr>
              <p:cNvPr id="63" name="Connecteur droit 62"/>
              <p:cNvCxnSpPr/>
              <p:nvPr/>
            </p:nvCxnSpPr>
            <p:spPr>
              <a:xfrm flipV="1">
                <a:off x="2019485" y="5836091"/>
                <a:ext cx="0" cy="46578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 flipH="1" flipV="1">
                <a:off x="1281920" y="5627758"/>
                <a:ext cx="626873" cy="202554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 flipV="1">
                <a:off x="2051736" y="5612545"/>
                <a:ext cx="746556" cy="17924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Ellipse 112"/>
              <p:cNvSpPr/>
              <p:nvPr/>
            </p:nvSpPr>
            <p:spPr>
              <a:xfrm>
                <a:off x="1680457" y="4619801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672500" y="4619801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1176479" y="5491892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917319" y="5727458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3209090" y="4636512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18" name="Ellipse 117"/>
              <p:cNvSpPr/>
              <p:nvPr/>
            </p:nvSpPr>
            <p:spPr>
              <a:xfrm>
                <a:off x="2228284" y="4632362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19" name="Ellipse 118"/>
              <p:cNvSpPr/>
              <p:nvPr/>
            </p:nvSpPr>
            <p:spPr>
              <a:xfrm>
                <a:off x="2961848" y="5039783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2750998" y="6632760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3687392" y="5491892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741986" y="5459765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1869895" y="6698265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24" name="Ellipse 123"/>
              <p:cNvSpPr/>
              <p:nvPr/>
            </p:nvSpPr>
            <p:spPr>
              <a:xfrm>
                <a:off x="1092482" y="6719711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25" name="Ellipse 124"/>
              <p:cNvSpPr/>
              <p:nvPr/>
            </p:nvSpPr>
            <p:spPr>
              <a:xfrm>
                <a:off x="1880577" y="7193265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151" name="Ellipse 150"/>
              <p:cNvSpPr/>
              <p:nvPr/>
            </p:nvSpPr>
            <p:spPr>
              <a:xfrm>
                <a:off x="1892127" y="6239251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96A522-350E-4421-AE3D-75F980B8D055}"/>
              </a:ext>
            </a:extLst>
          </p:cNvPr>
          <p:cNvGrpSpPr/>
          <p:nvPr/>
        </p:nvGrpSpPr>
        <p:grpSpPr>
          <a:xfrm>
            <a:off x="7109666" y="1691603"/>
            <a:ext cx="1405160" cy="932480"/>
            <a:chOff x="1696944" y="2370023"/>
            <a:chExt cx="1317104" cy="79517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56B28CF9-A290-4AA1-B7C2-8A93C3832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944" y="2370023"/>
              <a:ext cx="1175949" cy="338587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-8747" rIns="0" bIns="-8747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315" dirty="0">
                  <a:solidFill>
                    <a:srgbClr val="1F1F1F"/>
                  </a:solidFill>
                  <a:latin typeface="inherit"/>
                </a:rPr>
                <a:t>布达佩斯</a:t>
              </a:r>
              <a:r>
                <a:rPr lang="zh-CN" altLang="en-US" sz="441" dirty="0"/>
                <a:t> </a:t>
              </a:r>
              <a:endParaRPr lang="zh-CN" altLang="en-US" sz="1984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7EBBF893-1DDF-4716-BF6B-4B2C780A6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308" y="2861267"/>
              <a:ext cx="1162740" cy="303935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-9522" rIns="0" bIns="-9522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100" b="0" i="0" u="none" strike="noStrike" cap="none" normalizeH="0" baseline="0" dirty="0">
                  <a:ln>
                    <a:noFill/>
                  </a:ln>
                  <a:solidFill>
                    <a:srgbClr val="1F1F1F"/>
                  </a:solidFill>
                  <a:effectLst/>
                  <a:latin typeface="inherit"/>
                </a:rPr>
                <a:t>匈牙利</a:t>
              </a:r>
              <a:r>
                <a:rPr kumimoji="0" lang="zh-CN" altLang="en-US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7" name="Rectangle à coins arrondis 31">
            <a:extLst>
              <a:ext uri="{FF2B5EF4-FFF2-40B4-BE49-F238E27FC236}">
                <a16:creationId xmlns:a16="http://schemas.microsoft.com/office/drawing/2014/main" id="{34AE30A7-6ADB-4CE8-B005-945E75ED6FCB}"/>
              </a:ext>
            </a:extLst>
          </p:cNvPr>
          <p:cNvSpPr/>
          <p:nvPr/>
        </p:nvSpPr>
        <p:spPr>
          <a:xfrm>
            <a:off x="8905269" y="312672"/>
            <a:ext cx="947441" cy="302856"/>
          </a:xfrm>
          <a:prstGeom prst="wedgeRoundRectCallout">
            <a:avLst>
              <a:gd name="adj1" fmla="val -53240"/>
              <a:gd name="adj2" fmla="val 383194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Bridges</a:t>
            </a:r>
            <a:endParaRPr lang="en-US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01F3F8D-7EA6-494F-B622-0D49A33D9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52" y="74056"/>
            <a:ext cx="398484" cy="3039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桥</a:t>
            </a:r>
            <a:r>
              <a:rPr kumimoji="0" lang="zh-C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AutoShape 7">
                <a:extLst>
                  <a:ext uri="{FF2B5EF4-FFF2-40B4-BE49-F238E27FC236}">
                    <a16:creationId xmlns:a16="http://schemas.microsoft.com/office/drawing/2014/main" id="{5415FBB2-FDB7-4EB7-999F-2128B2FF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469" y="6229930"/>
                <a:ext cx="7254301" cy="1185475"/>
              </a:xfrm>
              <a:prstGeom prst="roundRect">
                <a:avLst>
                  <a:gd name="adj" fmla="val 16667"/>
                </a:avLst>
              </a:prstGeom>
              <a:solidFill>
                <a:srgbClr val="FEFAF2"/>
              </a:solid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2800" b="1" kern="0" dirty="0">
                    <a:solidFill>
                      <a:srgbClr val="00206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Symbol"/>
                  </a:rPr>
                  <a:t>Theorem</a:t>
                </a:r>
                <a:r>
                  <a:rPr lang="fr-FR" sz="2800" b="1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G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=(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V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,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E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) 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cubic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,</m:t>
                    </m:r>
                    <m:r>
                      <m:rPr>
                        <m:nor/>
                      </m:rPr>
                      <a:rPr lang="en-US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bridgeless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 (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o</m:t>
                    </m:r>
                    <m:r>
                      <m:rPr>
                        <m:nor/>
                      </m:rPr>
                      <a:rPr lang="en-US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bipartite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),</m:t>
                    </m:r>
                  </m:oMath>
                </a14:m>
                <a:endParaRPr lang="en-US" sz="2800" b="1" kern="0" dirty="0">
                  <a:solidFill>
                    <a:srgbClr val="002060"/>
                  </a:solidFill>
                  <a:latin typeface="Corbel Light" panose="020B0303020204020204" pitchFamily="34" charset="0"/>
                  <a:cs typeface="Calibri Light" panose="020F0302020204030204" pitchFamily="34" charset="0"/>
                  <a:sym typeface="Symbol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w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: 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E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 </m:t>
                    </m:r>
                    <m:r>
                      <a:rPr lang="fr-FR" sz="2800" b="1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sz="2800" b="1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Wingdings" panose="05000000000000000000" pitchFamily="2" charset="2"/>
                      </a:rPr>
                      <m:t>IR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fr-FR" sz="2800" b="1" kern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fr-FR" sz="2800" b="1" kern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</m:t>
                    </m:r>
                    <m:r>
                      <a:rPr lang="en-US" sz="2800" b="1" i="0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matching</m:t>
                    </m:r>
                    <m:r>
                      <a:rPr lang="en-US" sz="2800" b="1" i="0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M</m:t>
                    </m:r>
                    <m:r>
                      <a:rPr lang="en-US" sz="2800" b="1" i="0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:</m:t>
                    </m:r>
                    <m:r>
                      <a:rPr lang="fr-FR" sz="2800" b="1" kern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w</m:t>
                    </m:r>
                    <m:d>
                      <m:dPr>
                        <m:ctrlPr>
                          <a:rPr lang="fr-FR" sz="2800" b="1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800" b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M</m:t>
                        </m:r>
                      </m:e>
                    </m:d>
                    <m:r>
                      <a:rPr lang="fr-FR" sz="2800" b="1" kern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fr-FR" sz="2800" b="1" i="1" kern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≤</m:t>
                    </m:r>
                    <m:r>
                      <m:rPr>
                        <m:sty m:val="p"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w</m:t>
                    </m:r>
                    <m:r>
                      <a:rPr lang="fr-FR" sz="2800" b="1" kern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fr-FR" sz="2800" b="1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E</m:t>
                    </m:r>
                    <m:r>
                      <a:rPr lang="fr-FR" sz="2800" b="1" kern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fr-FR" sz="2800" b="1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/3</a:t>
                </a:r>
              </a:p>
            </p:txBody>
          </p:sp>
        </mc:Choice>
        <mc:Fallback xmlns="">
          <p:sp>
            <p:nvSpPr>
              <p:cNvPr id="99" name="AutoShape 7">
                <a:extLst>
                  <a:ext uri="{FF2B5EF4-FFF2-40B4-BE49-F238E27FC236}">
                    <a16:creationId xmlns:a16="http://schemas.microsoft.com/office/drawing/2014/main" id="{5415FBB2-FDB7-4EB7-999F-2128B2FF5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2469" y="6229930"/>
                <a:ext cx="7254301" cy="118547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l="-924" b="-4615"/>
                </a:stretch>
              </a:blipFill>
              <a:ln w="31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à coins arrondis 31">
            <a:extLst>
              <a:ext uri="{FF2B5EF4-FFF2-40B4-BE49-F238E27FC236}">
                <a16:creationId xmlns:a16="http://schemas.microsoft.com/office/drawing/2014/main" id="{7C1E71EC-0391-4678-8CE9-B27BE3C53CFF}"/>
              </a:ext>
            </a:extLst>
          </p:cNvPr>
          <p:cNvSpPr/>
          <p:nvPr/>
        </p:nvSpPr>
        <p:spPr>
          <a:xfrm>
            <a:off x="68210" y="5066155"/>
            <a:ext cx="6264448" cy="406325"/>
          </a:xfrm>
          <a:prstGeom prst="wedgeRoundRectCallout">
            <a:avLst>
              <a:gd name="adj1" fmla="val 20849"/>
              <a:gd name="adj2" fmla="val -81697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Bridgeless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,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cubic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, but not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partitionable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into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three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matchings</a:t>
            </a:r>
            <a:endParaRPr lang="en-US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100" name="Rectangle à coins arrondis 31">
            <a:extLst>
              <a:ext uri="{FF2B5EF4-FFF2-40B4-BE49-F238E27FC236}">
                <a16:creationId xmlns:a16="http://schemas.microsoft.com/office/drawing/2014/main" id="{47A75834-25C9-4438-9442-D6490FE2C030}"/>
              </a:ext>
            </a:extLst>
          </p:cNvPr>
          <p:cNvSpPr/>
          <p:nvPr/>
        </p:nvSpPr>
        <p:spPr>
          <a:xfrm>
            <a:off x="2843598" y="5713866"/>
            <a:ext cx="3489060" cy="453123"/>
          </a:xfrm>
          <a:prstGeom prst="wedgeRoundRectCallout">
            <a:avLst>
              <a:gd name="adj1" fmla="val -44604"/>
              <a:gd name="adj2" fmla="val 84926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G </a:t>
            </a:r>
            <a:r>
              <a:rPr lang="hu-HU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cubic</a:t>
            </a:r>
            <a:r>
              <a:rPr lang="en-US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, no bridge </a:t>
            </a:r>
            <a:r>
              <a:rPr lang="fr-FR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</a:t>
            </a:r>
            <a:r>
              <a:rPr lang="en-US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</a:t>
            </a:r>
            <a:r>
              <a:rPr lang="en-US" u="sng" kern="0" dirty="0">
                <a:solidFill>
                  <a:srgbClr val="002060"/>
                </a:solidFill>
                <a:cs typeface="Calibri Light" panose="020F0302020204030204" pitchFamily="34" charset="0"/>
                <a:sym typeface="Symbol"/>
              </a:rPr>
              <a:t>1</a:t>
            </a:r>
            <a:r>
              <a:rPr lang="en-US" kern="0" dirty="0">
                <a:solidFill>
                  <a:srgbClr val="002060"/>
                </a:solidFill>
                <a:cs typeface="Calibri Light" panose="020F0302020204030204" pitchFamily="34" charset="0"/>
                <a:sym typeface="Symbol"/>
              </a:rPr>
              <a:t>/3</a:t>
            </a:r>
            <a:r>
              <a:rPr lang="en-US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  </a:t>
            </a:r>
            <a:r>
              <a:rPr lang="en-US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 PM(G)</a:t>
            </a:r>
            <a:r>
              <a:rPr lang="en-US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 </a:t>
            </a:r>
            <a:endParaRPr lang="fr-FR" sz="1400" kern="0" dirty="0">
              <a:solidFill>
                <a:srgbClr val="002060"/>
              </a:solidFill>
              <a:latin typeface="Corbel Light" panose="020B0303020204020204" pitchFamily="34" charset="0"/>
              <a:cs typeface="Calibri Light" panose="020F0302020204030204" pitchFamily="34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2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nimBg="1"/>
      <p:bldP spid="59" grpId="0" animBg="1"/>
      <p:bldP spid="97" grpId="0" animBg="1"/>
      <p:bldP spid="16" grpId="0" animBg="1"/>
      <p:bldP spid="99" grpId="0" animBg="1"/>
      <p:bldP spid="101" grpId="0" animBg="1"/>
      <p:bldP spid="1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5B10D78-FD4C-447E-8BC3-8A8D3A01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6" y="-57775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latin typeface="Corbel Light" panose="020B0303020204020204" pitchFamily="34" charset="0"/>
              </a:rPr>
              <a:t>LP for the TSP </a:t>
            </a:r>
            <a:br>
              <a:rPr lang="en-US" sz="4000" dirty="0">
                <a:latin typeface="Corbel Light" panose="020B0303020204020204" pitchFamily="34" charset="0"/>
              </a:rPr>
            </a:br>
            <a:r>
              <a:rPr lang="en-US" sz="2800" dirty="0">
                <a:latin typeface="Corbel Light" panose="020B0303020204020204" pitchFamily="34" charset="0"/>
              </a:rPr>
              <a:t>But the convex hull of tours is hopeless</a:t>
            </a: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693BB120-83AE-49E4-9539-7305F54FC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80" y="1505698"/>
            <a:ext cx="7200800" cy="648072"/>
          </a:xfrm>
          <a:prstGeom prst="roundRect">
            <a:avLst>
              <a:gd name="adj" fmla="val 16667"/>
            </a:avLst>
          </a:prstGeom>
          <a:solidFill>
            <a:srgbClr val="E5FA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377979" indent="-377979" algn="ctr" eaLnBrk="0" hangingPunct="0">
              <a:spcBef>
                <a:spcPct val="20000"/>
              </a:spcBef>
              <a:defRPr/>
            </a:pPr>
            <a:r>
              <a:rPr lang="fr-FR" sz="2646" kern="0" dirty="0">
                <a:latin typeface="Corbel Light" panose="020B0303020204020204" pitchFamily="34" charset="0"/>
                <a:sym typeface="Symbol"/>
              </a:rPr>
              <a:t>LP(G) := {</a:t>
            </a:r>
            <a:r>
              <a:rPr lang="fr-FR" sz="2646" kern="0" dirty="0" err="1">
                <a:latin typeface="Corbel Light" panose="020B0303020204020204" pitchFamily="34" charset="0"/>
                <a:sym typeface="Symbol"/>
              </a:rPr>
              <a:t>xIR</a:t>
            </a:r>
            <a:r>
              <a:rPr lang="fr-FR" sz="2646" kern="0" baseline="-25000" dirty="0" err="1">
                <a:latin typeface="Corbel Light" panose="020B0303020204020204" pitchFamily="34" charset="0"/>
                <a:sym typeface="Symbol"/>
              </a:rPr>
              <a:t>+</a:t>
            </a:r>
            <a:r>
              <a:rPr lang="fr-FR" sz="2646" kern="0" baseline="30000" dirty="0" err="1">
                <a:latin typeface="Corbel Light" panose="020B0303020204020204" pitchFamily="34" charset="0"/>
                <a:sym typeface="Symbol"/>
              </a:rPr>
              <a:t>E</a:t>
            </a:r>
            <a:r>
              <a:rPr lang="fr-FR" sz="2646" kern="0" dirty="0">
                <a:latin typeface="Corbel Light" panose="020B0303020204020204" pitchFamily="34" charset="0"/>
                <a:sym typeface="Symbol"/>
              </a:rPr>
              <a:t>: x((W)) </a:t>
            </a:r>
            <a:r>
              <a:rPr lang="fr-FR" sz="2646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≥</a:t>
            </a:r>
            <a:r>
              <a:rPr lang="fr-FR" sz="2646" kern="0" dirty="0">
                <a:latin typeface="Corbel Light" panose="020B0303020204020204" pitchFamily="34" charset="0"/>
                <a:sym typeface="Symbol"/>
              </a:rPr>
              <a:t> </a:t>
            </a:r>
            <a:r>
              <a:rPr lang="fr-FR" sz="2646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2</a:t>
            </a:r>
            <a:r>
              <a:rPr lang="fr-FR" sz="2646" kern="0" dirty="0">
                <a:latin typeface="Corbel Light" panose="020B0303020204020204" pitchFamily="34" charset="0"/>
                <a:sym typeface="Symbol"/>
              </a:rPr>
              <a:t>,     for all   ≠ W   V}</a:t>
            </a:r>
          </a:p>
        </p:txBody>
      </p:sp>
      <p:sp>
        <p:nvSpPr>
          <p:cNvPr id="25" name="Rectangle à coins arrondis 43">
            <a:extLst>
              <a:ext uri="{FF2B5EF4-FFF2-40B4-BE49-F238E27FC236}">
                <a16:creationId xmlns:a16="http://schemas.microsoft.com/office/drawing/2014/main" id="{C6C7FCC9-558D-4FE0-B023-4ACBCBF28FC7}"/>
              </a:ext>
            </a:extLst>
          </p:cNvPr>
          <p:cNvSpPr/>
          <p:nvPr/>
        </p:nvSpPr>
        <p:spPr>
          <a:xfrm>
            <a:off x="7488584" y="179437"/>
            <a:ext cx="2016224" cy="1183993"/>
          </a:xfrm>
          <a:prstGeom prst="wedgeRoundRectCallout">
            <a:avLst>
              <a:gd name="adj1" fmla="val -60289"/>
              <a:gd name="adj2" fmla="val 63467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OPT := min tour</a:t>
            </a:r>
          </a:p>
          <a:p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tour OPT</a:t>
            </a:r>
            <a:r>
              <a:rPr lang="fr-FR" sz="2000" kern="0" baseline="-2500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LP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:=min </a:t>
            </a:r>
            <a:b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</a:b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{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c</a:t>
            </a:r>
            <a:r>
              <a:rPr lang="fr-FR" sz="2000" kern="0" baseline="3000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T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x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:  x  LP(G)}</a:t>
            </a:r>
            <a:endParaRPr lang="fr-FR" sz="1984" dirty="0">
              <a:latin typeface="Corbel Light" panose="020B03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D97925EB-DF20-46FB-A4F7-56C688A05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86" y="3649072"/>
                <a:ext cx="5481682" cy="490958"/>
              </a:xfrm>
              <a:prstGeom prst="roundRect">
                <a:avLst>
                  <a:gd name="adj" fmla="val 16667"/>
                </a:avLst>
              </a:prstGeom>
              <a:solidFill>
                <a:srgbClr val="FEFAF2"/>
              </a:solid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28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conv</a:t>
                </a: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(</a:t>
                </a:r>
                <a:r>
                  <a:rPr lang="fr-FR" sz="28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spanning</a:t>
                </a: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fr-FR" sz="28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trees</a:t>
                </a: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800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SupPr>
                      <m:e>
                        <m:r>
                          <a:rPr lang="fr-FR" sz="2800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ℝ</m:t>
                        </m:r>
                      </m:e>
                      <m:sub>
                        <m:r>
                          <a:rPr lang="fr-FR" sz="2800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+</m:t>
                        </m:r>
                      </m:sub>
                      <m:sup>
                        <m:r>
                          <a:rPr lang="fr-FR" sz="2800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</a:t>
                </a: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 </a:t>
                </a: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LP(G ) </a:t>
                </a:r>
                <a:endParaRPr lang="en-US" sz="2800" kern="0" dirty="0">
                  <a:solidFill>
                    <a:srgbClr val="002060"/>
                  </a:solidFill>
                  <a:latin typeface="Corbel Light" panose="020B0303020204020204" pitchFamily="34" charset="0"/>
                  <a:cs typeface="Calibri Light" panose="020F0302020204030204" pitchFamily="34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D97925EB-DF20-46FB-A4F7-56C688A05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86" y="3649072"/>
                <a:ext cx="5481682" cy="490958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l="-1776" t="-18519" b="-37037"/>
                </a:stretch>
              </a:blipFill>
              <a:ln w="31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74B6468E-5539-4581-A6AE-401BFE96B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985" y="4427909"/>
                <a:ext cx="9141471" cy="703635"/>
              </a:xfrm>
              <a:prstGeom prst="roundRect">
                <a:avLst>
                  <a:gd name="adj" fmla="val 16667"/>
                </a:avLst>
              </a:prstGeom>
              <a:solidFill>
                <a:srgbClr val="FEFAF2"/>
              </a:solid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Wolsey (1980) , Cunningham (1986) :   </a:t>
                </a:r>
                <a:r>
                  <a:rPr lang="hu-HU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   </a:t>
                </a: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</a:t>
                </a:r>
                <a:r>
                  <a:rPr lang="fr-FR" sz="28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conv</a:t>
                </a: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(tours) 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num>
                      <m:den>
                        <m:r>
                          <a:rPr lang="en-US" sz="2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800" kern="0" dirty="0">
                    <a:solidFill>
                      <a:srgbClr val="C0000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LP </a:t>
                </a:r>
                <a:endParaRPr lang="en-US" sz="2800" kern="0" dirty="0">
                  <a:solidFill>
                    <a:srgbClr val="002060"/>
                  </a:solidFill>
                  <a:latin typeface="Corbel Light" panose="020B0303020204020204" pitchFamily="34" charset="0"/>
                  <a:cs typeface="Calibri Light" panose="020F0302020204030204" pitchFamily="34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74B6468E-5539-4581-A6AE-401BFE96B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9985" y="4427909"/>
                <a:ext cx="9141471" cy="70363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933" b="-11111"/>
                </a:stretch>
              </a:blipFill>
              <a:ln w="31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utoShape 7">
                <a:extLst>
                  <a:ext uri="{FF2B5EF4-FFF2-40B4-BE49-F238E27FC236}">
                    <a16:creationId xmlns:a16="http://schemas.microsoft.com/office/drawing/2014/main" id="{0EE674AF-B9DC-436B-A965-C291819FD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9836" y="3672560"/>
                <a:ext cx="4589028" cy="490958"/>
              </a:xfrm>
              <a:prstGeom prst="roundRect">
                <a:avLst>
                  <a:gd name="adj" fmla="val 16667"/>
                </a:avLst>
              </a:prstGeom>
              <a:solidFill>
                <a:srgbClr val="FEFAF2"/>
              </a:solid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28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conv</a:t>
                </a: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  (T-joins)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800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SupPr>
                      <m:e>
                        <m:r>
                          <a:rPr lang="fr-FR" sz="2800" b="0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ℝ</m:t>
                        </m:r>
                      </m:e>
                      <m:sub>
                        <m:r>
                          <a:rPr lang="fr-FR" sz="2800" b="0" i="0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+</m:t>
                        </m:r>
                      </m:sub>
                      <m:sup>
                        <m:r>
                          <a:rPr lang="fr-FR" sz="2800" b="0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 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8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sz="2800" b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LP(G)</a:t>
                </a:r>
                <a:endParaRPr lang="en-US" sz="2800" kern="0" dirty="0">
                  <a:solidFill>
                    <a:srgbClr val="002060"/>
                  </a:solidFill>
                  <a:latin typeface="Corbel Light" panose="020B0303020204020204" pitchFamily="34" charset="0"/>
                  <a:cs typeface="Calibri Light" panose="020F0302020204030204" pitchFamily="34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2" name="AutoShape 7">
                <a:extLst>
                  <a:ext uri="{FF2B5EF4-FFF2-40B4-BE49-F238E27FC236}">
                    <a16:creationId xmlns:a16="http://schemas.microsoft.com/office/drawing/2014/main" id="{0EE674AF-B9DC-436B-A965-C291819FD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9836" y="3672560"/>
                <a:ext cx="4589028" cy="490958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l="-2122" t="-17073" r="-1724" b="-37805"/>
                </a:stretch>
              </a:blipFill>
              <a:ln w="31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à coins arrondis 43">
            <a:extLst>
              <a:ext uri="{FF2B5EF4-FFF2-40B4-BE49-F238E27FC236}">
                <a16:creationId xmlns:a16="http://schemas.microsoft.com/office/drawing/2014/main" id="{BAF8F5D1-78C5-47F4-81D0-B9E1E0AF00BE}"/>
              </a:ext>
            </a:extLst>
          </p:cNvPr>
          <p:cNvSpPr/>
          <p:nvPr/>
        </p:nvSpPr>
        <p:spPr>
          <a:xfrm>
            <a:off x="132222" y="316202"/>
            <a:ext cx="1512168" cy="1046136"/>
          </a:xfrm>
          <a:prstGeom prst="wedgeRoundRectCallout">
            <a:avLst>
              <a:gd name="adj1" fmla="val 107729"/>
              <a:gd name="adj2" fmla="val 63467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84" kern="0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subtour </a:t>
            </a:r>
            <a:br>
              <a:rPr lang="en-US" sz="1984" kern="0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</a:br>
            <a:r>
              <a:rPr lang="en-US" sz="1984" kern="0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elimination  </a:t>
            </a:r>
            <a:br>
              <a:rPr lang="en-US" sz="1984" kern="0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</a:br>
            <a:r>
              <a:rPr lang="en-US" sz="1984" kern="0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constraints</a:t>
            </a:r>
            <a:endParaRPr lang="fr-FR" sz="1984" dirty="0">
              <a:latin typeface="Corbel Light" panose="020B03030202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8691AC-B735-4E88-A8DD-B9022A2763F9}"/>
              </a:ext>
            </a:extLst>
          </p:cNvPr>
          <p:cNvGrpSpPr/>
          <p:nvPr/>
        </p:nvGrpSpPr>
        <p:grpSpPr>
          <a:xfrm>
            <a:off x="8083300" y="1250327"/>
            <a:ext cx="1428089" cy="1351057"/>
            <a:chOff x="6036678" y="4422654"/>
            <a:chExt cx="1428089" cy="1351057"/>
          </a:xfrm>
        </p:grpSpPr>
        <p:sp>
          <p:nvSpPr>
            <p:cNvPr id="36" name="Ellipse 74">
              <a:extLst>
                <a:ext uri="{FF2B5EF4-FFF2-40B4-BE49-F238E27FC236}">
                  <a16:creationId xmlns:a16="http://schemas.microsoft.com/office/drawing/2014/main" id="{5E34A7CE-AE02-4951-8F32-0F7AA8EC1C3A}"/>
                </a:ext>
              </a:extLst>
            </p:cNvPr>
            <p:cNvSpPr/>
            <p:nvPr/>
          </p:nvSpPr>
          <p:spPr>
            <a:xfrm>
              <a:off x="6036678" y="4422654"/>
              <a:ext cx="1428089" cy="1315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75">
              <a:extLst>
                <a:ext uri="{FF2B5EF4-FFF2-40B4-BE49-F238E27FC236}">
                  <a16:creationId xmlns:a16="http://schemas.microsoft.com/office/drawing/2014/main" id="{F0415885-C0E7-4720-8666-FCFEAE535CCF}"/>
                </a:ext>
              </a:extLst>
            </p:cNvPr>
            <p:cNvCxnSpPr/>
            <p:nvPr/>
          </p:nvCxnSpPr>
          <p:spPr>
            <a:xfrm>
              <a:off x="6624715" y="4422654"/>
              <a:ext cx="252016" cy="131505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77">
              <a:extLst>
                <a:ext uri="{FF2B5EF4-FFF2-40B4-BE49-F238E27FC236}">
                  <a16:creationId xmlns:a16="http://schemas.microsoft.com/office/drawing/2014/main" id="{656D79E7-8D81-438B-8416-F538A2D88C2D}"/>
                </a:ext>
              </a:extLst>
            </p:cNvPr>
            <p:cNvSpPr txBox="1"/>
            <p:nvPr/>
          </p:nvSpPr>
          <p:spPr>
            <a:xfrm>
              <a:off x="6372699" y="5264811"/>
              <a:ext cx="379501" cy="508900"/>
            </a:xfrm>
            <a:prstGeom prst="rect">
              <a:avLst/>
            </a:prstGeom>
            <a:noFill/>
          </p:spPr>
          <p:txBody>
            <a:bodyPr wrap="square" lIns="100794" tIns="50397" rIns="100794" bIns="50397" rtlCol="0">
              <a:spAutoFit/>
            </a:bodyPr>
            <a:lstStyle/>
            <a:p>
              <a:r>
                <a:rPr lang="fr-FR" sz="2600" i="1" dirty="0">
                  <a:solidFill>
                    <a:srgbClr val="0070C0"/>
                  </a:solidFill>
                  <a:cs typeface="Times New Roman" pitchFamily="18" charset="0"/>
                </a:rPr>
                <a:t>t</a:t>
              </a:r>
            </a:p>
          </p:txBody>
        </p:sp>
        <p:cxnSp>
          <p:nvCxnSpPr>
            <p:cNvPr id="40" name="Connecteur droit 78">
              <a:extLst>
                <a:ext uri="{FF2B5EF4-FFF2-40B4-BE49-F238E27FC236}">
                  <a16:creationId xmlns:a16="http://schemas.microsoft.com/office/drawing/2014/main" id="{9D2BC33D-2F7B-436E-B4E6-C574482CF6FE}"/>
                </a:ext>
              </a:extLst>
            </p:cNvPr>
            <p:cNvCxnSpPr/>
            <p:nvPr/>
          </p:nvCxnSpPr>
          <p:spPr>
            <a:xfrm flipV="1">
              <a:off x="6456704" y="5173670"/>
              <a:ext cx="631516" cy="16799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84">
              <a:extLst>
                <a:ext uri="{FF2B5EF4-FFF2-40B4-BE49-F238E27FC236}">
                  <a16:creationId xmlns:a16="http://schemas.microsoft.com/office/drawing/2014/main" id="{DE498860-A2E1-4C22-89F8-3568BFFF2DD6}"/>
                </a:ext>
              </a:extLst>
            </p:cNvPr>
            <p:cNvCxnSpPr/>
            <p:nvPr/>
          </p:nvCxnSpPr>
          <p:spPr>
            <a:xfrm flipV="1">
              <a:off x="6514181" y="5317686"/>
              <a:ext cx="631516" cy="16799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89">
              <a:extLst>
                <a:ext uri="{FF2B5EF4-FFF2-40B4-BE49-F238E27FC236}">
                  <a16:creationId xmlns:a16="http://schemas.microsoft.com/office/drawing/2014/main" id="{1CA5C627-4274-4607-BCBD-8636E8C18A47}"/>
                </a:ext>
              </a:extLst>
            </p:cNvPr>
            <p:cNvCxnSpPr/>
            <p:nvPr/>
          </p:nvCxnSpPr>
          <p:spPr>
            <a:xfrm flipV="1">
              <a:off x="6526019" y="4713446"/>
              <a:ext cx="631516" cy="1679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90">
              <a:extLst>
                <a:ext uri="{FF2B5EF4-FFF2-40B4-BE49-F238E27FC236}">
                  <a16:creationId xmlns:a16="http://schemas.microsoft.com/office/drawing/2014/main" id="{6BF046B2-6C3C-40F4-BDAC-0B8B42F0263C}"/>
                </a:ext>
              </a:extLst>
            </p:cNvPr>
            <p:cNvCxnSpPr/>
            <p:nvPr/>
          </p:nvCxnSpPr>
          <p:spPr>
            <a:xfrm>
              <a:off x="6474759" y="4892187"/>
              <a:ext cx="667116" cy="6126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AutoShape 7">
                <a:extLst>
                  <a:ext uri="{FF2B5EF4-FFF2-40B4-BE49-F238E27FC236}">
                    <a16:creationId xmlns:a16="http://schemas.microsoft.com/office/drawing/2014/main" id="{B9B9FA5E-E2A0-42BF-AF0D-5EC001E29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92" y="6280350"/>
                <a:ext cx="5694328" cy="473807"/>
              </a:xfrm>
              <a:prstGeom prst="roundRect">
                <a:avLst>
                  <a:gd name="adj" fmla="val 16667"/>
                </a:avLst>
              </a:prstGeom>
              <a:solidFill>
                <a:srgbClr val="E5FAFF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marL="377979" indent="-377979" algn="ctr" eaLnBrk="0" hangingPunct="0">
                  <a:spcBef>
                    <a:spcPct val="20000"/>
                  </a:spcBef>
                </a:pPr>
                <a:r>
                  <a:rPr lang="en-US" sz="2646" b="1" kern="0" dirty="0">
                    <a:solidFill>
                      <a:schemeClr val="tx1"/>
                    </a:solidFill>
                    <a:sym typeface="Symbol"/>
                  </a:rPr>
                  <a:t>4/3 conjecture </a:t>
                </a:r>
                <a:r>
                  <a:rPr lang="en-US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: 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   </a:t>
                </a:r>
                <a:r>
                  <a:rPr lang="fr-FR" sz="2646" kern="0" dirty="0" err="1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conv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(tours) </a:t>
                </a: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 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646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646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4</m:t>
                        </m:r>
                      </m:num>
                      <m:den>
                        <m:r>
                          <a:rPr lang="en-US" sz="2646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 LP</a:t>
                </a:r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  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?</a:t>
                </a:r>
                <a:r>
                  <a:rPr lang="en-US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endParaRPr lang="en-US" sz="2646" kern="0" dirty="0">
                  <a:solidFill>
                    <a:schemeClr val="tx1"/>
                  </a:solidFill>
                  <a:latin typeface="Corbel Light" panose="020B0303020204020204" pitchFamily="34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4" name="AutoShape 7">
                <a:extLst>
                  <a:ext uri="{FF2B5EF4-FFF2-40B4-BE49-F238E27FC236}">
                    <a16:creationId xmlns:a16="http://schemas.microsoft.com/office/drawing/2014/main" id="{B9B9FA5E-E2A0-42BF-AF0D-5EC001E29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792" y="6280350"/>
                <a:ext cx="5694328" cy="473807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 l="-422" t="-10569"/>
                </a:stretch>
              </a:blip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à coins arrondis 43">
            <a:extLst>
              <a:ext uri="{FF2B5EF4-FFF2-40B4-BE49-F238E27FC236}">
                <a16:creationId xmlns:a16="http://schemas.microsoft.com/office/drawing/2014/main" id="{AE7B46AF-ADF8-4464-93F4-80ED1A25A82B}"/>
              </a:ext>
            </a:extLst>
          </p:cNvPr>
          <p:cNvSpPr/>
          <p:nvPr/>
        </p:nvSpPr>
        <p:spPr>
          <a:xfrm>
            <a:off x="7009288" y="6426870"/>
            <a:ext cx="2927568" cy="384345"/>
          </a:xfrm>
          <a:prstGeom prst="wedgeRoundRectCallout">
            <a:avLst>
              <a:gd name="adj1" fmla="val -79569"/>
              <a:gd name="adj2" fmla="val -13694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Isn’t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this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too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much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to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ask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?</a:t>
            </a:r>
            <a:endParaRPr lang="fr-FR" sz="1984" dirty="0">
              <a:latin typeface="Corbel Light" panose="020B0303020204020204" pitchFamily="34" charset="0"/>
            </a:endParaRPr>
          </a:p>
        </p:txBody>
      </p:sp>
      <p:sp>
        <p:nvSpPr>
          <p:cNvPr id="56" name="Rectangle à coins arrondis 43">
            <a:extLst>
              <a:ext uri="{FF2B5EF4-FFF2-40B4-BE49-F238E27FC236}">
                <a16:creationId xmlns:a16="http://schemas.microsoft.com/office/drawing/2014/main" id="{1DA6F45E-AC1F-461F-A45B-5756DB8E4410}"/>
              </a:ext>
            </a:extLst>
          </p:cNvPr>
          <p:cNvSpPr/>
          <p:nvPr/>
        </p:nvSpPr>
        <p:spPr>
          <a:xfrm>
            <a:off x="5694193" y="3108802"/>
            <a:ext cx="2899443" cy="313109"/>
          </a:xfrm>
          <a:prstGeom prst="wedgeRoundRectCallout">
            <a:avLst>
              <a:gd name="adj1" fmla="val -13812"/>
              <a:gd name="adj2" fmla="val 135973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984" dirty="0">
                <a:solidFill>
                  <a:schemeClr val="tx1"/>
                </a:solidFill>
                <a:latin typeface="Corbel Light" panose="020B0303020204020204" pitchFamily="34" charset="0"/>
              </a:rPr>
              <a:t>Edmonds, Johnson (1973)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148F192-62E2-48CD-8837-99E81573BC3A}"/>
                  </a:ext>
                </a:extLst>
              </p:cNvPr>
              <p:cNvSpPr txBox="1"/>
              <p:nvPr/>
            </p:nvSpPr>
            <p:spPr>
              <a:xfrm>
                <a:off x="1572541" y="5386190"/>
                <a:ext cx="7524837" cy="614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fr-FR" sz="2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 Light" panose="020B0303020204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 </a:t>
                </a:r>
                <a:r>
                  <a:rPr kumimoji="0" lang="fr-FR" sz="2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 Light" panose="020B0303020204020204" pitchFamily="34" charset="0"/>
                    <a:ea typeface="+mn-ea"/>
                    <a:cs typeface="+mn-cs"/>
                    <a:sym typeface="Symbol"/>
                  </a:rPr>
                  <a:t>OPT  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4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num>
                      <m:den>
                        <m:r>
                          <a:rPr lang="en-US" sz="2400" b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4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</a:t>
                </a:r>
                <a:r>
                  <a:rPr kumimoji="0" lang="fr-FR" sz="2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 Light" panose="020B0303020204020204" pitchFamily="34" charset="0"/>
                    <a:ea typeface="+mn-ea"/>
                    <a:cs typeface="+mn-cs"/>
                    <a:sym typeface="Symbol"/>
                  </a:rPr>
                  <a:t>OPT</a:t>
                </a:r>
                <a:r>
                  <a:rPr kumimoji="0" lang="fr-FR" sz="2646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 Light" panose="020B0303020204020204" pitchFamily="34" charset="0"/>
                    <a:ea typeface="+mn-ea"/>
                    <a:cs typeface="+mn-cs"/>
                    <a:sym typeface="Symbol"/>
                  </a:rPr>
                  <a:t>LP</a:t>
                </a:r>
                <a:r>
                  <a:rPr kumimoji="0" lang="fr-FR" sz="2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 Light" panose="020B0303020204020204" pitchFamily="34" charset="0"/>
                    <a:ea typeface="+mn-ea"/>
                    <a:cs typeface="+mn-cs"/>
                    <a:sym typeface="Symbol"/>
                  </a:rPr>
                  <a:t>(w);    </a:t>
                </a:r>
                <a:r>
                  <a:rPr lang="en-US" sz="2646" b="1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4/3 conjecture</a:t>
                </a:r>
                <a:r>
                  <a:rPr lang="en-US" sz="2646" b="1" kern="0" dirty="0">
                    <a:latin typeface="Corbel Light" panose="020B0303020204020204" pitchFamily="34" charset="0"/>
                    <a:sym typeface="Symbol"/>
                  </a:rPr>
                  <a:t>:</a:t>
                </a:r>
                <a:r>
                  <a:rPr lang="fr-FR" sz="2646" kern="0" dirty="0">
                    <a:solidFill>
                      <a:prstClr val="black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</a:t>
                </a:r>
                <a:r>
                  <a:rPr lang="en-US" sz="2646" b="1" kern="0" dirty="0"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kumimoji="0" lang="fr-FR" sz="2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 Light" panose="020B0303020204020204" pitchFamily="34" charset="0"/>
                    <a:ea typeface="+mn-ea"/>
                    <a:cs typeface="+mn-cs"/>
                    <a:sym typeface="Symbo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4</m:t>
                        </m:r>
                      </m:num>
                      <m:den>
                        <m: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400" kern="0" dirty="0">
                    <a:solidFill>
                      <a:srgbClr val="C0000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</a:t>
                </a:r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OPT</a:t>
                </a:r>
                <a:r>
                  <a:rPr lang="fr-FR" sz="2646" kern="0" baseline="-2500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LP</a:t>
                </a:r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(w) ?</a:t>
                </a:r>
                <a:r>
                  <a:rPr kumimoji="0" lang="fr-FR" sz="2646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rbel Light" panose="020B0303020204020204" pitchFamily="34" charset="0"/>
                    <a:sym typeface="Symbol"/>
                  </a:rPr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148F192-62E2-48CD-8837-99E81573B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41" y="5386190"/>
                <a:ext cx="7524837" cy="614977"/>
              </a:xfrm>
              <a:prstGeom prst="rect">
                <a:avLst/>
              </a:prstGeom>
              <a:blipFill>
                <a:blip r:embed="rId7"/>
                <a:stretch>
                  <a:fillRect l="-1540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0C326F31-AE72-417A-90D3-1BB9AEE2CFC5}"/>
              </a:ext>
            </a:extLst>
          </p:cNvPr>
          <p:cNvSpPr txBox="1"/>
          <p:nvPr/>
        </p:nvSpPr>
        <p:spPr>
          <a:xfrm>
            <a:off x="4840928" y="3899721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3AA5E8-B726-412C-8F42-9323D345B82C}"/>
              </a:ext>
            </a:extLst>
          </p:cNvPr>
          <p:cNvSpPr txBox="1"/>
          <p:nvPr/>
        </p:nvSpPr>
        <p:spPr>
          <a:xfrm>
            <a:off x="5362392" y="4455859"/>
            <a:ext cx="576064" cy="660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7361C1-774A-4A90-814A-76880604A754}"/>
              </a:ext>
            </a:extLst>
          </p:cNvPr>
          <p:cNvSpPr txBox="1"/>
          <p:nvPr/>
        </p:nvSpPr>
        <p:spPr>
          <a:xfrm>
            <a:off x="1139843" y="2568114"/>
            <a:ext cx="1632726" cy="400110"/>
          </a:xfrm>
          <a:prstGeom prst="rect">
            <a:avLst/>
          </a:prstGeom>
          <a:solidFill>
            <a:srgbClr val="E5FAFF"/>
          </a:solidFill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 Light" panose="020B0303020204020204" pitchFamily="34" charset="0"/>
              </a:rPr>
              <a:t>connectivity</a:t>
            </a:r>
            <a:endParaRPr lang="en-US" sz="2000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812D10-BCA4-43F2-A09F-AD57F827CED6}"/>
              </a:ext>
            </a:extLst>
          </p:cNvPr>
          <p:cNvSpPr txBox="1"/>
          <p:nvPr/>
        </p:nvSpPr>
        <p:spPr>
          <a:xfrm>
            <a:off x="6773727" y="2492413"/>
            <a:ext cx="18960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</a:rPr>
              <a:t>Parity correction</a:t>
            </a:r>
            <a:endParaRPr lang="en-US" sz="20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28B5C94-C4C9-42B9-9A45-40A03D88E2C2}"/>
              </a:ext>
            </a:extLst>
          </p:cNvPr>
          <p:cNvSpPr txBox="1"/>
          <p:nvPr/>
        </p:nvSpPr>
        <p:spPr>
          <a:xfrm>
            <a:off x="3863850" y="2571685"/>
            <a:ext cx="2419005" cy="400110"/>
          </a:xfrm>
          <a:prstGeom prst="rect">
            <a:avLst/>
          </a:prstGeom>
          <a:solidFill>
            <a:srgbClr val="E5FAFF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 Light" panose="020B0303020204020204" pitchFamily="34" charset="0"/>
              </a:rPr>
              <a:t>Matroid intersection</a:t>
            </a:r>
            <a:endParaRPr lang="en-US" sz="2000" dirty="0">
              <a:solidFill>
                <a:srgbClr val="00B050"/>
              </a:solidFill>
              <a:latin typeface="Corbel Light" panose="020B0303020204020204" pitchFamily="34" charset="0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D5ABABA-2B08-4F1A-89A9-45EBE26E8E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5666" y="3094615"/>
            <a:ext cx="870294" cy="355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C4512F-5A86-4B0F-A033-00922DE00FFC}"/>
              </a:ext>
            </a:extLst>
          </p:cNvPr>
          <p:cNvSpPr/>
          <p:nvPr/>
        </p:nvSpPr>
        <p:spPr>
          <a:xfrm>
            <a:off x="3182180" y="2370049"/>
            <a:ext cx="3250118" cy="687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3629E3-6DF1-4149-A17D-23C5CC55A31C}"/>
              </a:ext>
            </a:extLst>
          </p:cNvPr>
          <p:cNvSpPr/>
          <p:nvPr/>
        </p:nvSpPr>
        <p:spPr>
          <a:xfrm>
            <a:off x="3805944" y="3082358"/>
            <a:ext cx="1897872" cy="441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33658E0-3372-4C11-A157-9F3EFADE5916}"/>
              </a:ext>
            </a:extLst>
          </p:cNvPr>
          <p:cNvSpPr/>
          <p:nvPr/>
        </p:nvSpPr>
        <p:spPr>
          <a:xfrm>
            <a:off x="4935306" y="2339340"/>
            <a:ext cx="321030" cy="1714500"/>
          </a:xfrm>
          <a:custGeom>
            <a:avLst/>
            <a:gdLst>
              <a:gd name="connsiteX0" fmla="*/ 0 w 321030"/>
              <a:gd name="connsiteY0" fmla="*/ 0 h 1714500"/>
              <a:gd name="connsiteX1" fmla="*/ 320040 w 321030"/>
              <a:gd name="connsiteY1" fmla="*/ 373380 h 1714500"/>
              <a:gd name="connsiteX2" fmla="*/ 106680 w 321030"/>
              <a:gd name="connsiteY2" fmla="*/ 723900 h 1714500"/>
              <a:gd name="connsiteX3" fmla="*/ 297180 w 321030"/>
              <a:gd name="connsiteY3" fmla="*/ 1082040 h 1714500"/>
              <a:gd name="connsiteX4" fmla="*/ 312420 w 321030"/>
              <a:gd name="connsiteY4" fmla="*/ 1714500 h 1714500"/>
              <a:gd name="connsiteX5" fmla="*/ 312420 w 321030"/>
              <a:gd name="connsiteY5" fmla="*/ 1714500 h 1714500"/>
              <a:gd name="connsiteX6" fmla="*/ 312420 w 321030"/>
              <a:gd name="connsiteY6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030" h="1714500">
                <a:moveTo>
                  <a:pt x="0" y="0"/>
                </a:moveTo>
                <a:cubicBezTo>
                  <a:pt x="151130" y="126365"/>
                  <a:pt x="302260" y="252730"/>
                  <a:pt x="320040" y="373380"/>
                </a:cubicBezTo>
                <a:cubicBezTo>
                  <a:pt x="337820" y="494030"/>
                  <a:pt x="110490" y="605790"/>
                  <a:pt x="106680" y="723900"/>
                </a:cubicBezTo>
                <a:cubicBezTo>
                  <a:pt x="102870" y="842010"/>
                  <a:pt x="262890" y="916940"/>
                  <a:pt x="297180" y="1082040"/>
                </a:cubicBezTo>
                <a:cubicBezTo>
                  <a:pt x="331470" y="1247140"/>
                  <a:pt x="312420" y="1714500"/>
                  <a:pt x="312420" y="1714500"/>
                </a:cubicBezTo>
                <a:lnTo>
                  <a:pt x="312420" y="1714500"/>
                </a:lnTo>
                <a:lnTo>
                  <a:pt x="312420" y="171450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 animBg="1"/>
      <p:bldP spid="32" grpId="0" animBg="1"/>
      <p:bldP spid="34" grpId="0" animBg="1"/>
      <p:bldP spid="54" grpId="0" animBg="1"/>
      <p:bldP spid="55" grpId="0" animBg="1"/>
      <p:bldP spid="56" grpId="0" animBg="1"/>
      <p:bldP spid="100" grpId="0"/>
      <p:bldP spid="101" grpId="0"/>
      <p:bldP spid="102" grpId="0"/>
      <p:bldP spid="104" grpId="0" animBg="1"/>
      <p:bldP spid="105" grpId="0" animBg="1"/>
      <p:bldP spid="107" grpId="0" animBg="1"/>
      <p:bldP spid="2" grpId="0" animBg="1"/>
      <p:bldP spid="29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>
            <a:extLst>
              <a:ext uri="{FF2B5EF4-FFF2-40B4-BE49-F238E27FC236}">
                <a16:creationId xmlns:a16="http://schemas.microsoft.com/office/drawing/2014/main" id="{2A8FEC86-F84E-465D-B6BA-9C74408C2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39" y="1593091"/>
            <a:ext cx="9428745" cy="2490014"/>
          </a:xfrm>
          <a:prstGeom prst="roundRect">
            <a:avLst>
              <a:gd name="adj" fmla="val 16667"/>
            </a:avLst>
          </a:prstGeom>
          <a:solidFill>
            <a:srgbClr val="E5FA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00794" tIns="50397" rIns="100794" bIns="50397" anchor="ctr"/>
          <a:lstStyle/>
          <a:p>
            <a:pPr marL="377979" indent="-377979" eaLnBrk="0" hangingPunct="0">
              <a:spcBef>
                <a:spcPct val="20000"/>
              </a:spcBef>
              <a:defRPr/>
            </a:pPr>
            <a:r>
              <a:rPr lang="fr-FR" sz="2600" kern="0" dirty="0">
                <a:solidFill>
                  <a:srgbClr val="C00000"/>
                </a:solidFill>
                <a:sym typeface="Symbol"/>
              </a:rPr>
              <a:t>   </a:t>
            </a:r>
            <a:r>
              <a:rPr lang="fr-FR" sz="2600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LP(</a:t>
            </a:r>
            <a:r>
              <a:rPr lang="fr-FR" sz="2600" kern="0" dirty="0" err="1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V,s,t</a:t>
            </a:r>
            <a:r>
              <a:rPr lang="fr-FR" sz="2600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)</a:t>
            </a:r>
            <a:r>
              <a:rPr lang="fr-FR" sz="2600" kern="0" dirty="0">
                <a:latin typeface="Corbel Light" panose="020B0303020204020204" pitchFamily="34" charset="0"/>
                <a:sym typeface="Symbol"/>
              </a:rPr>
              <a:t>={</a:t>
            </a:r>
            <a:r>
              <a:rPr lang="fr-FR" sz="2600" kern="0" dirty="0" err="1">
                <a:latin typeface="Corbel Light" panose="020B0303020204020204" pitchFamily="34" charset="0"/>
                <a:sym typeface="Symbol"/>
              </a:rPr>
              <a:t>xIR</a:t>
            </a:r>
            <a:r>
              <a:rPr lang="fr-FR" sz="2600" kern="0" baseline="-25000" dirty="0" err="1">
                <a:latin typeface="Corbel Light" panose="020B0303020204020204" pitchFamily="34" charset="0"/>
                <a:sym typeface="Symbol"/>
              </a:rPr>
              <a:t>+</a:t>
            </a:r>
            <a:r>
              <a:rPr lang="fr-FR" sz="2600" kern="0" baseline="30000" dirty="0" err="1">
                <a:latin typeface="Corbel Light" panose="020B0303020204020204" pitchFamily="34" charset="0"/>
                <a:sym typeface="Symbol"/>
              </a:rPr>
              <a:t>E</a:t>
            </a:r>
            <a:r>
              <a:rPr lang="fr-FR" sz="2600" kern="0" dirty="0">
                <a:latin typeface="Corbel Light" panose="020B0303020204020204" pitchFamily="34" charset="0"/>
                <a:sym typeface="Symbol"/>
              </a:rPr>
              <a:t>: x((W)) </a:t>
            </a:r>
            <a:r>
              <a:rPr lang="fr-FR" sz="2600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≥</a:t>
            </a:r>
            <a:r>
              <a:rPr lang="fr-FR" sz="2600" kern="0" dirty="0">
                <a:latin typeface="Corbel Light" panose="020B0303020204020204" pitchFamily="34" charset="0"/>
                <a:sym typeface="Symbol"/>
              </a:rPr>
              <a:t> </a:t>
            </a:r>
            <a:r>
              <a:rPr lang="fr-FR" sz="2600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2</a:t>
            </a:r>
            <a:r>
              <a:rPr lang="fr-FR" sz="2600" kern="0" dirty="0">
                <a:latin typeface="Corbel Light" panose="020B0303020204020204" pitchFamily="34" charset="0"/>
                <a:sym typeface="Symbol"/>
              </a:rPr>
              <a:t>,  ≠ W  V, </a:t>
            </a:r>
            <a:r>
              <a:rPr lang="fr-FR" sz="2600" kern="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s, t  W or</a:t>
            </a:r>
          </a:p>
          <a:p>
            <a:pPr marL="377979" indent="-377979" eaLnBrk="0" hangingPunct="0">
              <a:spcBef>
                <a:spcPct val="20000"/>
              </a:spcBef>
              <a:defRPr/>
            </a:pPr>
            <a:r>
              <a:rPr lang="fr-FR" sz="2600" kern="0" dirty="0">
                <a:latin typeface="Corbel Light" panose="020B0303020204020204" pitchFamily="34" charset="0"/>
                <a:sym typeface="Symbol"/>
              </a:rPr>
              <a:t>                                                 		 </a:t>
            </a:r>
            <a:r>
              <a:rPr lang="fr-FR" sz="2600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1</a:t>
            </a:r>
            <a:r>
              <a:rPr lang="fr-FR" sz="2600" kern="0" dirty="0">
                <a:latin typeface="Corbel Light" panose="020B0303020204020204" pitchFamily="34" charset="0"/>
                <a:sym typeface="Symbol"/>
              </a:rPr>
              <a:t>,  if </a:t>
            </a:r>
            <a:r>
              <a:rPr lang="fr-FR" sz="2600" kern="0" dirty="0" err="1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s,t</a:t>
            </a:r>
            <a:r>
              <a:rPr lang="fr-FR" sz="2600" kern="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 </a:t>
            </a:r>
            <a:r>
              <a:rPr lang="fr-FR" sz="2600" kern="0" dirty="0" err="1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separated</a:t>
            </a:r>
            <a:r>
              <a:rPr lang="fr-FR" sz="2600" kern="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 by W</a:t>
            </a:r>
          </a:p>
          <a:p>
            <a:pPr marL="377979" indent="-377979" eaLnBrk="0" hangingPunct="0">
              <a:spcBef>
                <a:spcPct val="20000"/>
              </a:spcBef>
              <a:defRPr/>
            </a:pPr>
            <a:r>
              <a:rPr lang="fr-FR" sz="2600" kern="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                                                    		on </a:t>
            </a:r>
            <a:r>
              <a:rPr lang="fr-FR" sz="2600" kern="0" dirty="0" err="1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vertices</a:t>
            </a:r>
            <a:r>
              <a:rPr lang="fr-FR" sz="2600" kern="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 (1 for s, t, </a:t>
            </a:r>
            <a:r>
              <a:rPr lang="fr-FR" sz="2600" kern="0" dirty="0" err="1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else</a:t>
            </a:r>
            <a:r>
              <a:rPr lang="fr-FR" sz="2600" kern="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 2 ). </a:t>
            </a:r>
          </a:p>
          <a:p>
            <a:pPr marL="377979" indent="-377979" eaLnBrk="0" hangingPunct="0">
              <a:spcBef>
                <a:spcPct val="20000"/>
              </a:spcBef>
              <a:defRPr/>
            </a:pPr>
            <a:r>
              <a:rPr lang="fr-FR" sz="2600" kern="0" dirty="0">
                <a:latin typeface="Corbel Light" panose="020B0303020204020204" pitchFamily="34" charset="0"/>
                <a:sym typeface="Symbol"/>
              </a:rPr>
              <a:t>       				 	</a:t>
            </a:r>
            <a:endParaRPr lang="fr-FR" sz="2600" kern="0" baseline="30000" dirty="0">
              <a:sym typeface="Symbol"/>
            </a:endParaRPr>
          </a:p>
        </p:txBody>
      </p:sp>
      <p:sp>
        <p:nvSpPr>
          <p:cNvPr id="4" name="Ellipse 16">
            <a:extLst>
              <a:ext uri="{FF2B5EF4-FFF2-40B4-BE49-F238E27FC236}">
                <a16:creationId xmlns:a16="http://schemas.microsoft.com/office/drawing/2014/main" id="{B969E0EF-E8D0-4302-9919-3CC8C3676B05}"/>
              </a:ext>
            </a:extLst>
          </p:cNvPr>
          <p:cNvSpPr/>
          <p:nvPr/>
        </p:nvSpPr>
        <p:spPr>
          <a:xfrm>
            <a:off x="736484" y="2487370"/>
            <a:ext cx="1428089" cy="1315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cxnSp>
        <p:nvCxnSpPr>
          <p:cNvPr id="5" name="Connecteur droit 17">
            <a:extLst>
              <a:ext uri="{FF2B5EF4-FFF2-40B4-BE49-F238E27FC236}">
                <a16:creationId xmlns:a16="http://schemas.microsoft.com/office/drawing/2014/main" id="{78FEE01C-D8F8-4390-B25B-331E7B9DEB97}"/>
              </a:ext>
            </a:extLst>
          </p:cNvPr>
          <p:cNvCxnSpPr/>
          <p:nvPr/>
        </p:nvCxnSpPr>
        <p:spPr>
          <a:xfrm>
            <a:off x="1019837" y="2627709"/>
            <a:ext cx="252016" cy="13150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18">
            <a:extLst>
              <a:ext uri="{FF2B5EF4-FFF2-40B4-BE49-F238E27FC236}">
                <a16:creationId xmlns:a16="http://schemas.microsoft.com/office/drawing/2014/main" id="{261A233D-E8EA-41EB-AD39-961B664B1BDE}"/>
              </a:ext>
            </a:extLst>
          </p:cNvPr>
          <p:cNvSpPr txBox="1"/>
          <p:nvPr/>
        </p:nvSpPr>
        <p:spPr>
          <a:xfrm>
            <a:off x="564436" y="2627709"/>
            <a:ext cx="379501" cy="508900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sz="2600" i="1" dirty="0">
                <a:solidFill>
                  <a:schemeClr val="bg1"/>
                </a:solidFill>
                <a:cs typeface="Times New Roman" pitchFamily="18" charset="0"/>
              </a:rPr>
              <a:t>s</a:t>
            </a:r>
          </a:p>
        </p:txBody>
      </p:sp>
      <p:sp>
        <p:nvSpPr>
          <p:cNvPr id="7" name="ZoneTexte 19">
            <a:extLst>
              <a:ext uri="{FF2B5EF4-FFF2-40B4-BE49-F238E27FC236}">
                <a16:creationId xmlns:a16="http://schemas.microsoft.com/office/drawing/2014/main" id="{CF8707F1-92F4-4448-AB5B-5AE9757CE21F}"/>
              </a:ext>
            </a:extLst>
          </p:cNvPr>
          <p:cNvSpPr txBox="1"/>
          <p:nvPr/>
        </p:nvSpPr>
        <p:spPr>
          <a:xfrm>
            <a:off x="1564467" y="3275781"/>
            <a:ext cx="379501" cy="508900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sz="2600" i="1" dirty="0">
                <a:solidFill>
                  <a:schemeClr val="bg1"/>
                </a:solidFill>
                <a:cs typeface="Times New Roman" pitchFamily="18" charset="0"/>
              </a:rPr>
              <a:t>t</a:t>
            </a:r>
          </a:p>
        </p:txBody>
      </p:sp>
      <p:cxnSp>
        <p:nvCxnSpPr>
          <p:cNvPr id="8" name="Connecteur droit 20">
            <a:extLst>
              <a:ext uri="{FF2B5EF4-FFF2-40B4-BE49-F238E27FC236}">
                <a16:creationId xmlns:a16="http://schemas.microsoft.com/office/drawing/2014/main" id="{0374D323-9994-4FFF-9F7B-495DAFA526C9}"/>
              </a:ext>
            </a:extLst>
          </p:cNvPr>
          <p:cNvCxnSpPr/>
          <p:nvPr/>
        </p:nvCxnSpPr>
        <p:spPr>
          <a:xfrm flipV="1">
            <a:off x="903037" y="3186798"/>
            <a:ext cx="631516" cy="1679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BEFB65-DBB3-4C20-B2E6-84104F7A6349}"/>
              </a:ext>
            </a:extLst>
          </p:cNvPr>
          <p:cNvGrpSpPr/>
          <p:nvPr/>
        </p:nvGrpSpPr>
        <p:grpSpPr>
          <a:xfrm>
            <a:off x="2520032" y="2529269"/>
            <a:ext cx="1459828" cy="1315057"/>
            <a:chOff x="7668344" y="5849156"/>
            <a:chExt cx="1459828" cy="1315057"/>
          </a:xfrm>
        </p:grpSpPr>
        <p:sp>
          <p:nvSpPr>
            <p:cNvPr id="10" name="Ellipse 79">
              <a:extLst>
                <a:ext uri="{FF2B5EF4-FFF2-40B4-BE49-F238E27FC236}">
                  <a16:creationId xmlns:a16="http://schemas.microsoft.com/office/drawing/2014/main" id="{75662F9A-D060-4718-A1F4-608D1298E5DF}"/>
                </a:ext>
              </a:extLst>
            </p:cNvPr>
            <p:cNvSpPr/>
            <p:nvPr/>
          </p:nvSpPr>
          <p:spPr>
            <a:xfrm>
              <a:off x="7668344" y="5849156"/>
              <a:ext cx="1428089" cy="1315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80">
              <a:extLst>
                <a:ext uri="{FF2B5EF4-FFF2-40B4-BE49-F238E27FC236}">
                  <a16:creationId xmlns:a16="http://schemas.microsoft.com/office/drawing/2014/main" id="{578699F4-12F6-4D89-A08E-D5E2EE900B5D}"/>
                </a:ext>
              </a:extLst>
            </p:cNvPr>
            <p:cNvCxnSpPr/>
            <p:nvPr/>
          </p:nvCxnSpPr>
          <p:spPr>
            <a:xfrm>
              <a:off x="8258951" y="5849156"/>
              <a:ext cx="252016" cy="131505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81">
              <a:extLst>
                <a:ext uri="{FF2B5EF4-FFF2-40B4-BE49-F238E27FC236}">
                  <a16:creationId xmlns:a16="http://schemas.microsoft.com/office/drawing/2014/main" id="{83815324-0614-4774-87FA-1A4E6C1498AF}"/>
                </a:ext>
              </a:extLst>
            </p:cNvPr>
            <p:cNvSpPr txBox="1"/>
            <p:nvPr/>
          </p:nvSpPr>
          <p:spPr>
            <a:xfrm>
              <a:off x="7803550" y="5849156"/>
              <a:ext cx="379501" cy="508900"/>
            </a:xfrm>
            <a:prstGeom prst="rect">
              <a:avLst/>
            </a:prstGeom>
            <a:noFill/>
          </p:spPr>
          <p:txBody>
            <a:bodyPr wrap="square" lIns="100794" tIns="50397" rIns="100794" bIns="50397" rtlCol="0">
              <a:spAutoFit/>
            </a:bodyPr>
            <a:lstStyle/>
            <a:p>
              <a:r>
                <a:rPr lang="fr-FR" sz="2600" i="1" dirty="0">
                  <a:solidFill>
                    <a:schemeClr val="bg1"/>
                  </a:solidFill>
                  <a:cs typeface="Times New Roman" pitchFamily="18" charset="0"/>
                </a:rPr>
                <a:t>s</a:t>
              </a:r>
            </a:p>
          </p:txBody>
        </p:sp>
        <p:sp>
          <p:nvSpPr>
            <p:cNvPr id="13" name="ZoneTexte 82">
              <a:extLst>
                <a:ext uri="{FF2B5EF4-FFF2-40B4-BE49-F238E27FC236}">
                  <a16:creationId xmlns:a16="http://schemas.microsoft.com/office/drawing/2014/main" id="{4151647C-EB0B-4EE2-BC64-1ED40F17D3C3}"/>
                </a:ext>
              </a:extLst>
            </p:cNvPr>
            <p:cNvSpPr txBox="1"/>
            <p:nvPr/>
          </p:nvSpPr>
          <p:spPr>
            <a:xfrm>
              <a:off x="8748671" y="6532350"/>
              <a:ext cx="379501" cy="508900"/>
            </a:xfrm>
            <a:prstGeom prst="rect">
              <a:avLst/>
            </a:prstGeom>
            <a:noFill/>
          </p:spPr>
          <p:txBody>
            <a:bodyPr wrap="square" lIns="100794" tIns="50397" rIns="100794" bIns="50397" rtlCol="0">
              <a:spAutoFit/>
            </a:bodyPr>
            <a:lstStyle/>
            <a:p>
              <a:r>
                <a:rPr lang="fr-FR" sz="2600" i="1" dirty="0">
                  <a:solidFill>
                    <a:schemeClr val="bg1"/>
                  </a:solidFill>
                  <a:cs typeface="Times New Roman" pitchFamily="18" charset="0"/>
                </a:rPr>
                <a:t>t</a:t>
              </a:r>
            </a:p>
          </p:txBody>
        </p:sp>
        <p:cxnSp>
          <p:nvCxnSpPr>
            <p:cNvPr id="14" name="Connecteur droit 83">
              <a:extLst>
                <a:ext uri="{FF2B5EF4-FFF2-40B4-BE49-F238E27FC236}">
                  <a16:creationId xmlns:a16="http://schemas.microsoft.com/office/drawing/2014/main" id="{A47C0742-2F34-4A8E-A25F-B5DC189EDC57}"/>
                </a:ext>
              </a:extLst>
            </p:cNvPr>
            <p:cNvCxnSpPr/>
            <p:nvPr/>
          </p:nvCxnSpPr>
          <p:spPr>
            <a:xfrm flipV="1">
              <a:off x="8142151" y="6365002"/>
              <a:ext cx="631516" cy="16799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85">
              <a:extLst>
                <a:ext uri="{FF2B5EF4-FFF2-40B4-BE49-F238E27FC236}">
                  <a16:creationId xmlns:a16="http://schemas.microsoft.com/office/drawing/2014/main" id="{3C424EC9-0B0A-4AA8-9C80-55D0407039D9}"/>
                </a:ext>
              </a:extLst>
            </p:cNvPr>
            <p:cNvCxnSpPr/>
            <p:nvPr/>
          </p:nvCxnSpPr>
          <p:spPr>
            <a:xfrm flipV="1">
              <a:off x="8120885" y="6629057"/>
              <a:ext cx="631516" cy="1679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86">
              <a:extLst>
                <a:ext uri="{FF2B5EF4-FFF2-40B4-BE49-F238E27FC236}">
                  <a16:creationId xmlns:a16="http://schemas.microsoft.com/office/drawing/2014/main" id="{9097417F-3719-4B94-8158-5423C3CD9536}"/>
                </a:ext>
              </a:extLst>
            </p:cNvPr>
            <p:cNvCxnSpPr/>
            <p:nvPr/>
          </p:nvCxnSpPr>
          <p:spPr>
            <a:xfrm>
              <a:off x="8090891" y="6807798"/>
              <a:ext cx="667116" cy="6126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87">
              <a:extLst>
                <a:ext uri="{FF2B5EF4-FFF2-40B4-BE49-F238E27FC236}">
                  <a16:creationId xmlns:a16="http://schemas.microsoft.com/office/drawing/2014/main" id="{4225336E-E4AC-475E-BD9B-80B1AF144A1E}"/>
                </a:ext>
              </a:extLst>
            </p:cNvPr>
            <p:cNvCxnSpPr/>
            <p:nvPr/>
          </p:nvCxnSpPr>
          <p:spPr>
            <a:xfrm flipV="1">
              <a:off x="8162899" y="6197009"/>
              <a:ext cx="631516" cy="1679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F3F8D066-1A36-46A6-BA50-3316A3EF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6" y="-57775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latin typeface="Corbel Light" panose="020B0303020204020204" pitchFamily="34" charset="0"/>
              </a:rPr>
              <a:t>For the  </a:t>
            </a:r>
            <a:r>
              <a:rPr lang="en-US" sz="4000" dirty="0" err="1">
                <a:latin typeface="Corbel Light" panose="020B0303020204020204" pitchFamily="34" charset="0"/>
              </a:rPr>
              <a:t>s,t</a:t>
            </a:r>
            <a:r>
              <a:rPr lang="en-US" sz="4000" dirty="0">
                <a:latin typeface="Corbel Light" panose="020B0303020204020204" pitchFamily="34" charset="0"/>
              </a:rPr>
              <a:t> -path TSP </a:t>
            </a:r>
            <a:br>
              <a:rPr lang="en-US" sz="4000" dirty="0">
                <a:latin typeface="Corbel Light" panose="020B0303020204020204" pitchFamily="34" charset="0"/>
              </a:rPr>
            </a:br>
            <a:r>
              <a:rPr lang="en-US" sz="2800" dirty="0">
                <a:latin typeface="Corbel Light" panose="020B0303020204020204" pitchFamily="34" charset="0"/>
              </a:rPr>
              <a:t>But the convex hull of tours is hopeless</a:t>
            </a:r>
          </a:p>
        </p:txBody>
      </p:sp>
      <p:sp>
        <p:nvSpPr>
          <p:cNvPr id="23" name="ZoneTexte 81">
            <a:extLst>
              <a:ext uri="{FF2B5EF4-FFF2-40B4-BE49-F238E27FC236}">
                <a16:creationId xmlns:a16="http://schemas.microsoft.com/office/drawing/2014/main" id="{BD9431BF-DE0F-44EB-AFCA-04004204B30F}"/>
              </a:ext>
            </a:extLst>
          </p:cNvPr>
          <p:cNvSpPr txBox="1"/>
          <p:nvPr/>
        </p:nvSpPr>
        <p:spPr>
          <a:xfrm>
            <a:off x="1619968" y="2607650"/>
            <a:ext cx="379501" cy="508900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sz="2600" i="1" dirty="0">
                <a:solidFill>
                  <a:schemeClr val="bg1"/>
                </a:solidFill>
                <a:cs typeface="Times New Roman" pitchFamily="18" charset="0"/>
              </a:rPr>
              <a:t>s</a:t>
            </a:r>
          </a:p>
        </p:txBody>
      </p:sp>
      <p:cxnSp>
        <p:nvCxnSpPr>
          <p:cNvPr id="24" name="Connecteur droit 83">
            <a:extLst>
              <a:ext uri="{FF2B5EF4-FFF2-40B4-BE49-F238E27FC236}">
                <a16:creationId xmlns:a16="http://schemas.microsoft.com/office/drawing/2014/main" id="{B1B11CB4-16BE-4E40-B9AC-61FB23132D97}"/>
              </a:ext>
            </a:extLst>
          </p:cNvPr>
          <p:cNvCxnSpPr/>
          <p:nvPr/>
        </p:nvCxnSpPr>
        <p:spPr>
          <a:xfrm flipV="1">
            <a:off x="935856" y="3347789"/>
            <a:ext cx="631516" cy="1679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85">
            <a:extLst>
              <a:ext uri="{FF2B5EF4-FFF2-40B4-BE49-F238E27FC236}">
                <a16:creationId xmlns:a16="http://schemas.microsoft.com/office/drawing/2014/main" id="{45FBD927-1E07-4362-9850-223A75FE1329}"/>
              </a:ext>
            </a:extLst>
          </p:cNvPr>
          <p:cNvCxnSpPr/>
          <p:nvPr/>
        </p:nvCxnSpPr>
        <p:spPr>
          <a:xfrm flipV="1">
            <a:off x="893842" y="2819756"/>
            <a:ext cx="631516" cy="16799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86">
            <a:extLst>
              <a:ext uri="{FF2B5EF4-FFF2-40B4-BE49-F238E27FC236}">
                <a16:creationId xmlns:a16="http://schemas.microsoft.com/office/drawing/2014/main" id="{1BF12D25-EE6D-4B3B-A351-47C9E5FFE38C}"/>
              </a:ext>
            </a:extLst>
          </p:cNvPr>
          <p:cNvCxnSpPr/>
          <p:nvPr/>
        </p:nvCxnSpPr>
        <p:spPr>
          <a:xfrm>
            <a:off x="863848" y="2998497"/>
            <a:ext cx="667116" cy="612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87">
            <a:extLst>
              <a:ext uri="{FF2B5EF4-FFF2-40B4-BE49-F238E27FC236}">
                <a16:creationId xmlns:a16="http://schemas.microsoft.com/office/drawing/2014/main" id="{4F532443-1218-43AC-A1C1-4F73E3B8534C}"/>
              </a:ext>
            </a:extLst>
          </p:cNvPr>
          <p:cNvCxnSpPr/>
          <p:nvPr/>
        </p:nvCxnSpPr>
        <p:spPr>
          <a:xfrm flipV="1">
            <a:off x="935856" y="2627709"/>
            <a:ext cx="631516" cy="16799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77297506-222C-4416-8865-F8436054B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92" y="6546390"/>
                <a:ext cx="5694328" cy="473807"/>
              </a:xfrm>
              <a:prstGeom prst="roundRect">
                <a:avLst>
                  <a:gd name="adj" fmla="val 16667"/>
                </a:avLst>
              </a:prstGeom>
              <a:solidFill>
                <a:srgbClr val="E5FAFF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marL="377979" indent="-377979" algn="ctr" eaLnBrk="0" hangingPunct="0">
                  <a:spcBef>
                    <a:spcPct val="20000"/>
                  </a:spcBef>
                </a:pPr>
                <a:r>
                  <a:rPr lang="en-US" sz="2646" b="1" kern="0" dirty="0">
                    <a:solidFill>
                      <a:schemeClr val="tx1"/>
                    </a:solidFill>
                    <a:sym typeface="Symbol"/>
                  </a:rPr>
                  <a:t>3/2 conjecture </a:t>
                </a:r>
                <a:r>
                  <a:rPr lang="en-US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: 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646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646" b="0" i="0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num>
                      <m:den>
                        <m:r>
                          <a:rPr lang="en-US" sz="2646" b="0" i="0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 LP   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 </a:t>
                </a:r>
                <a:r>
                  <a:rPr lang="fr-FR" sz="2646" kern="0" dirty="0" err="1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conv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(tours)   ?</a:t>
                </a:r>
                <a:r>
                  <a:rPr lang="en-US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endParaRPr lang="en-US" sz="2646" kern="0" dirty="0">
                  <a:solidFill>
                    <a:schemeClr val="tx1"/>
                  </a:solidFill>
                  <a:latin typeface="Corbel Light" panose="020B0303020204020204" pitchFamily="34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77297506-222C-4416-8865-F8436054B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792" y="6546390"/>
                <a:ext cx="5694328" cy="47380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l="-845" t="-10000"/>
                </a:stretch>
              </a:blip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à coins arrondis 43">
            <a:extLst>
              <a:ext uri="{FF2B5EF4-FFF2-40B4-BE49-F238E27FC236}">
                <a16:creationId xmlns:a16="http://schemas.microsoft.com/office/drawing/2014/main" id="{B5B62FC7-95D0-4A9F-92D3-018166800F8F}"/>
              </a:ext>
            </a:extLst>
          </p:cNvPr>
          <p:cNvSpPr/>
          <p:nvPr/>
        </p:nvSpPr>
        <p:spPr>
          <a:xfrm>
            <a:off x="6827116" y="6546390"/>
            <a:ext cx="2927568" cy="437015"/>
          </a:xfrm>
          <a:prstGeom prst="wedgeRoundRectCallout">
            <a:avLst>
              <a:gd name="adj1" fmla="val -79569"/>
              <a:gd name="adj2" fmla="val -13694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Isn’t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this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too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much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to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ask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?</a:t>
            </a:r>
            <a:endParaRPr lang="fr-FR" sz="1984" dirty="0">
              <a:latin typeface="Corbel Light" panose="020B03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à coins arrondis 43">
                <a:extLst>
                  <a:ext uri="{FF2B5EF4-FFF2-40B4-BE49-F238E27FC236}">
                    <a16:creationId xmlns:a16="http://schemas.microsoft.com/office/drawing/2014/main" id="{7D6D368F-BDAA-492B-B8CE-CFC6F85E0A0C}"/>
                  </a:ext>
                </a:extLst>
              </p:cNvPr>
              <p:cNvSpPr/>
              <p:nvPr/>
            </p:nvSpPr>
            <p:spPr>
              <a:xfrm>
                <a:off x="4392240" y="4317919"/>
                <a:ext cx="4159813" cy="723275"/>
              </a:xfrm>
              <a:prstGeom prst="wedgeRoundRectCallout">
                <a:avLst>
                  <a:gd name="adj1" fmla="val -24290"/>
                  <a:gd name="adj2" fmla="val -131629"/>
                  <a:gd name="adj3" fmla="val 16667"/>
                </a:avLst>
              </a:prstGeom>
              <a:solidFill>
                <a:srgbClr val="FFFCE5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  <m:r>
                      <a:rPr lang="en-US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fr-FR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LP </a:t>
                </a:r>
                <a:r>
                  <a:rPr lang="fr-FR" sz="20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does</a:t>
                </a:r>
                <a:r>
                  <a:rPr lang="fr-FR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not correct the </a:t>
                </a:r>
                <a:r>
                  <a:rPr lang="fr-FR" sz="20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parity</a:t>
                </a:r>
                <a:r>
                  <a:rPr lang="fr-FR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!</a:t>
                </a:r>
                <a:endParaRPr lang="fr-FR" sz="1984" dirty="0"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35" name="Rectangle à coins arrondis 43">
                <a:extLst>
                  <a:ext uri="{FF2B5EF4-FFF2-40B4-BE49-F238E27FC236}">
                    <a16:creationId xmlns:a16="http://schemas.microsoft.com/office/drawing/2014/main" id="{7D6D368F-BDAA-492B-B8CE-CFC6F85E0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240" y="4317919"/>
                <a:ext cx="4159813" cy="723275"/>
              </a:xfrm>
              <a:prstGeom prst="wedgeRoundRectCallout">
                <a:avLst>
                  <a:gd name="adj1" fmla="val -24290"/>
                  <a:gd name="adj2" fmla="val -131629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E0E389-9CFC-4F18-8AC9-80D4A74CD5FB}"/>
                  </a:ext>
                </a:extLst>
              </p:cNvPr>
              <p:cNvSpPr txBox="1"/>
              <p:nvPr/>
            </p:nvSpPr>
            <p:spPr>
              <a:xfrm>
                <a:off x="2304008" y="5363692"/>
                <a:ext cx="4979939" cy="614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64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rbel Light" panose="020B0303020204020204" pitchFamily="34" charset="0"/>
                    <a:ea typeface="+mn-ea"/>
                    <a:cs typeface="+mn-cs"/>
                    <a:sym typeface="Symbol"/>
                  </a:rPr>
                  <a:t>3/2</a:t>
                </a:r>
                <a:r>
                  <a:rPr kumimoji="0" lang="en-US" sz="2646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 Light" panose="020B0303020204020204" pitchFamily="34" charset="0"/>
                    <a:ea typeface="+mn-ea"/>
                    <a:cs typeface="+mn-cs"/>
                    <a:sym typeface="Symbol"/>
                  </a:rPr>
                  <a:t> </a:t>
                </a:r>
                <a:r>
                  <a:rPr lang="en-US" sz="2646" b="1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conjecture: </a:t>
                </a:r>
                <a:r>
                  <a:rPr lang="fr-FR" sz="2646" kern="0" dirty="0">
                    <a:solidFill>
                      <a:prstClr val="black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OPT</a:t>
                </a:r>
                <a:r>
                  <a:rPr lang="fr-FR" sz="2646" kern="0" dirty="0">
                    <a:solidFill>
                      <a:prstClr val="black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</a:t>
                </a:r>
                <a:r>
                  <a:rPr lang="en-US" sz="2646" b="1" kern="0" dirty="0"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kumimoji="0" lang="fr-FR" sz="2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 Light" panose="020B0303020204020204" pitchFamily="34" charset="0"/>
                    <a:ea typeface="+mn-ea"/>
                    <a:cs typeface="+mn-cs"/>
                    <a:sym typeface="Symbo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num>
                      <m:den>
                        <m: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400" kern="0" dirty="0">
                    <a:solidFill>
                      <a:srgbClr val="C0000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</a:t>
                </a:r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OPT</a:t>
                </a:r>
                <a:r>
                  <a:rPr lang="fr-FR" sz="2646" kern="0" baseline="-2500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LP</a:t>
                </a:r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(w) ?</a:t>
                </a:r>
                <a:r>
                  <a:rPr kumimoji="0" lang="fr-FR" sz="2646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rbel Light" panose="020B0303020204020204" pitchFamily="34" charset="0"/>
                    <a:sym typeface="Symbol"/>
                  </a:rPr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E0E389-9CFC-4F18-8AC9-80D4A74CD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008" y="5363692"/>
                <a:ext cx="4979939" cy="614977"/>
              </a:xfrm>
              <a:prstGeom prst="rect">
                <a:avLst/>
              </a:prstGeom>
              <a:blipFill>
                <a:blip r:embed="rId5"/>
                <a:stretch>
                  <a:fillRect l="-2326" t="-3960" r="-490"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0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5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914A-9662-4AA5-832E-FF44AF94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92" y="-324289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latin typeface="Corbel Light" panose="020B0303020204020204" pitchFamily="34" charset="0"/>
              </a:rPr>
              <a:t>The gateway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AutoShape 7">
                <a:extLst>
                  <a:ext uri="{FF2B5EF4-FFF2-40B4-BE49-F238E27FC236}">
                    <a16:creationId xmlns:a16="http://schemas.microsoft.com/office/drawing/2014/main" id="{088658AB-9FC8-4A60-8F5F-90224020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452" y="1922621"/>
                <a:ext cx="10153128" cy="799571"/>
              </a:xfrm>
              <a:prstGeom prst="roundRect">
                <a:avLst>
                  <a:gd name="adj" fmla="val 16667"/>
                </a:avLst>
              </a:prstGeom>
              <a:solidFill>
                <a:srgbClr val="E5FAFF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marL="377979" indent="-377979" algn="ctr" eaLnBrk="0" hangingPunct="0">
                  <a:spcBef>
                    <a:spcPct val="20000"/>
                  </a:spcBef>
                </a:pPr>
                <a:r>
                  <a:rPr lang="fr-FR" sz="2646" b="1" kern="0" dirty="0" err="1">
                    <a:latin typeface="Calibri Light" panose="020F0302020204030204" pitchFamily="34" charset="0"/>
                    <a:cs typeface="Calibri Light" panose="020F0302020204030204" pitchFamily="34" charset="0"/>
                    <a:sym typeface="Symbol"/>
                  </a:rPr>
                  <a:t>Thm</a:t>
                </a:r>
                <a:r>
                  <a:rPr lang="fr-FR" sz="2646" kern="0" dirty="0" err="1">
                    <a:latin typeface="Corbel Light" panose="020B0303020204020204" pitchFamily="34" charset="0"/>
                    <a:sym typeface="Symbol"/>
                  </a:rPr>
                  <a:t>:For</a:t>
                </a:r>
                <a:r>
                  <a:rPr lang="fr-FR" sz="2646" kern="0" dirty="0">
                    <a:latin typeface="Corbel Light" panose="020B0303020204020204" pitchFamily="34" charset="0"/>
                    <a:sym typeface="Symbol"/>
                  </a:rPr>
                  <a:t>  (1)IR:OPT(w)  OPT</a:t>
                </a:r>
                <a:r>
                  <a:rPr lang="fr-FR" sz="2646" kern="0" baseline="-25000" dirty="0">
                    <a:latin typeface="Corbel Light" panose="020B0303020204020204" pitchFamily="34" charset="0"/>
                    <a:sym typeface="Symbol"/>
                  </a:rPr>
                  <a:t>LP</a:t>
                </a:r>
                <a:r>
                  <a:rPr lang="fr-FR" sz="2646" kern="0" dirty="0">
                    <a:latin typeface="Corbel Light" panose="020B0303020204020204" pitchFamily="34" charset="0"/>
                    <a:sym typeface="Symbol"/>
                  </a:rPr>
                  <a:t>(w) w</a:t>
                </a:r>
                <a:r>
                  <a:rPr lang="fr-FR" sz="2646" kern="0" dirty="0">
                    <a:latin typeface="Corbel Light" panose="020B0303020204020204" pitchFamily="34" charset="0"/>
                    <a:sym typeface="Symbol" panose="05050102010706020507" pitchFamily="18" charset="2"/>
                  </a:rPr>
                  <a:t>0</a:t>
                </a:r>
                <a:r>
                  <a:rPr lang="fr-FR" sz="2646" kern="0" dirty="0">
                    <a:latin typeface="Corbel Light" panose="020B0303020204020204" pitchFamily="34" charset="0"/>
                    <a:sym typeface="Symbol"/>
                  </a:rPr>
                  <a:t>  </a:t>
                </a:r>
                <a:r>
                  <a:rPr lang="fr-FR" sz="2646" kern="0" dirty="0" err="1">
                    <a:latin typeface="Corbel Light" panose="020B0303020204020204" pitchFamily="34" charset="0"/>
                    <a:sym typeface="Symbol"/>
                  </a:rPr>
                  <a:t>conv</a:t>
                </a:r>
                <a:r>
                  <a:rPr lang="fr-FR" sz="2646" kern="0" dirty="0">
                    <a:latin typeface="Corbel Light" panose="020B0303020204020204" pitchFamily="34" charset="0"/>
                    <a:sym typeface="Symbol"/>
                  </a:rPr>
                  <a:t> (tours)</a:t>
                </a:r>
                <a:r>
                  <a:rPr lang="fr-FR" sz="2400" b="1" kern="0" dirty="0">
                    <a:solidFill>
                      <a:srgbClr val="002060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b="1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SupPr>
                      <m:e>
                        <m:r>
                          <a:rPr lang="en-US" sz="2400" b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+ </m:t>
                        </m:r>
                        <m:r>
                          <a:rPr lang="fr-FR" sz="2400" b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ℝ</m:t>
                        </m:r>
                      </m:e>
                      <m:sub>
                        <m:r>
                          <a:rPr lang="fr-FR" sz="2400" b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+</m:t>
                        </m:r>
                      </m:sub>
                      <m:sup>
                        <m:r>
                          <a:rPr lang="fr-FR" sz="2400" b="1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fr-FR" sz="2646" kern="0" dirty="0">
                    <a:latin typeface="Corbel Light" panose="020B0303020204020204" pitchFamily="34" charset="0"/>
                    <a:sym typeface="Symbol"/>
                  </a:rPr>
                  <a:t>  LP</a:t>
                </a:r>
              </a:p>
            </p:txBody>
          </p:sp>
        </mc:Choice>
        <mc:Fallback xmlns="">
          <p:sp>
            <p:nvSpPr>
              <p:cNvPr id="33" name="AutoShape 7">
                <a:extLst>
                  <a:ext uri="{FF2B5EF4-FFF2-40B4-BE49-F238E27FC236}">
                    <a16:creationId xmlns:a16="http://schemas.microsoft.com/office/drawing/2014/main" id="{088658AB-9FC8-4A60-8F5F-90224020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0452" y="1922621"/>
                <a:ext cx="10153128" cy="799571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l="-766"/>
                </a:stretch>
              </a:blip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à coins arrondis 43">
            <a:extLst>
              <a:ext uri="{FF2B5EF4-FFF2-40B4-BE49-F238E27FC236}">
                <a16:creationId xmlns:a16="http://schemas.microsoft.com/office/drawing/2014/main" id="{C1D90698-E9D4-4A55-92C2-EBF5E5DC8187}"/>
              </a:ext>
            </a:extLst>
          </p:cNvPr>
          <p:cNvSpPr/>
          <p:nvPr/>
        </p:nvSpPr>
        <p:spPr>
          <a:xfrm>
            <a:off x="235499" y="1300523"/>
            <a:ext cx="5956941" cy="298600"/>
          </a:xfrm>
          <a:prstGeom prst="wedgeRoundRectCallout">
            <a:avLst>
              <a:gd name="adj1" fmla="val 25847"/>
              <a:gd name="adj2" fmla="val 177754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No,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equivalent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 ! 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Goemans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(1995), Carr, </a:t>
            </a:r>
            <a:r>
              <a:rPr lang="fr-FR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Vempala</a:t>
            </a:r>
            <a:r>
              <a:rPr lang="fr-FR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(2004)</a:t>
            </a:r>
            <a:endParaRPr lang="fr-FR" sz="1984" dirty="0">
              <a:latin typeface="Corbel Light" panose="020B0303020204020204" pitchFamily="34" charset="0"/>
            </a:endParaRPr>
          </a:p>
        </p:txBody>
      </p:sp>
      <p:grpSp>
        <p:nvGrpSpPr>
          <p:cNvPr id="35" name="Groupe 21">
            <a:extLst>
              <a:ext uri="{FF2B5EF4-FFF2-40B4-BE49-F238E27FC236}">
                <a16:creationId xmlns:a16="http://schemas.microsoft.com/office/drawing/2014/main" id="{35792A68-1F4B-4F3F-8AA0-205CC5F2519F}"/>
              </a:ext>
            </a:extLst>
          </p:cNvPr>
          <p:cNvGrpSpPr/>
          <p:nvPr/>
        </p:nvGrpSpPr>
        <p:grpSpPr>
          <a:xfrm>
            <a:off x="6846639" y="2920239"/>
            <a:ext cx="3017409" cy="1785849"/>
            <a:chOff x="7743217" y="3388468"/>
            <a:chExt cx="1863367" cy="1575955"/>
          </a:xfrm>
        </p:grpSpPr>
        <p:grpSp>
          <p:nvGrpSpPr>
            <p:cNvPr id="36" name="Groupe 17">
              <a:extLst>
                <a:ext uri="{FF2B5EF4-FFF2-40B4-BE49-F238E27FC236}">
                  <a16:creationId xmlns:a16="http://schemas.microsoft.com/office/drawing/2014/main" id="{DACDD2EC-207C-47EC-9D75-20E0DA9BD38E}"/>
                </a:ext>
              </a:extLst>
            </p:cNvPr>
            <p:cNvGrpSpPr/>
            <p:nvPr/>
          </p:nvGrpSpPr>
          <p:grpSpPr>
            <a:xfrm>
              <a:off x="7743217" y="3388468"/>
              <a:ext cx="1629383" cy="1575955"/>
              <a:chOff x="7743217" y="3388468"/>
              <a:chExt cx="1629383" cy="1575955"/>
            </a:xfrm>
          </p:grpSpPr>
          <p:sp>
            <p:nvSpPr>
              <p:cNvPr id="40" name="Forme libre 11">
                <a:extLst>
                  <a:ext uri="{FF2B5EF4-FFF2-40B4-BE49-F238E27FC236}">
                    <a16:creationId xmlns:a16="http://schemas.microsoft.com/office/drawing/2014/main" id="{1D923FA4-877F-426E-BD38-4BAAE862EB97}"/>
                  </a:ext>
                </a:extLst>
              </p:cNvPr>
              <p:cNvSpPr/>
              <p:nvPr/>
            </p:nvSpPr>
            <p:spPr>
              <a:xfrm>
                <a:off x="7743217" y="3754877"/>
                <a:ext cx="1361872" cy="1206229"/>
              </a:xfrm>
              <a:custGeom>
                <a:avLst/>
                <a:gdLst>
                  <a:gd name="connsiteX0" fmla="*/ 0 w 1361872"/>
                  <a:gd name="connsiteY0" fmla="*/ 0 h 1206229"/>
                  <a:gd name="connsiteX1" fmla="*/ 0 w 1361872"/>
                  <a:gd name="connsiteY1" fmla="*/ 1186774 h 1206229"/>
                  <a:gd name="connsiteX2" fmla="*/ 1361872 w 1361872"/>
                  <a:gd name="connsiteY2" fmla="*/ 1206229 h 120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1872" h="1206229">
                    <a:moveTo>
                      <a:pt x="0" y="0"/>
                    </a:moveTo>
                    <a:lnTo>
                      <a:pt x="0" y="1186774"/>
                    </a:lnTo>
                    <a:lnTo>
                      <a:pt x="1361872" y="120622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41" name="Forme libre 14">
                <a:extLst>
                  <a:ext uri="{FF2B5EF4-FFF2-40B4-BE49-F238E27FC236}">
                    <a16:creationId xmlns:a16="http://schemas.microsoft.com/office/drawing/2014/main" id="{42ACB134-D89E-4900-82AB-72D5BB0C0EEB}"/>
                  </a:ext>
                </a:extLst>
              </p:cNvPr>
              <p:cNvSpPr/>
              <p:nvPr/>
            </p:nvSpPr>
            <p:spPr>
              <a:xfrm>
                <a:off x="7751378" y="3933291"/>
                <a:ext cx="972766" cy="1031132"/>
              </a:xfrm>
              <a:custGeom>
                <a:avLst/>
                <a:gdLst>
                  <a:gd name="connsiteX0" fmla="*/ 0 w 972766"/>
                  <a:gd name="connsiteY0" fmla="*/ 0 h 1031132"/>
                  <a:gd name="connsiteX1" fmla="*/ 155643 w 972766"/>
                  <a:gd name="connsiteY1" fmla="*/ 758757 h 1031132"/>
                  <a:gd name="connsiteX2" fmla="*/ 972766 w 972766"/>
                  <a:gd name="connsiteY2" fmla="*/ 1031132 h 103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2766" h="1031132">
                    <a:moveTo>
                      <a:pt x="0" y="0"/>
                    </a:moveTo>
                    <a:lnTo>
                      <a:pt x="155643" y="758757"/>
                    </a:lnTo>
                    <a:lnTo>
                      <a:pt x="972766" y="103113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42" name="Forme libre 15">
                <a:extLst>
                  <a:ext uri="{FF2B5EF4-FFF2-40B4-BE49-F238E27FC236}">
                    <a16:creationId xmlns:a16="http://schemas.microsoft.com/office/drawing/2014/main" id="{5C281854-CBF4-4956-B781-C91CE882FD12}"/>
                  </a:ext>
                </a:extLst>
              </p:cNvPr>
              <p:cNvSpPr/>
              <p:nvPr/>
            </p:nvSpPr>
            <p:spPr>
              <a:xfrm>
                <a:off x="8399834" y="3388468"/>
                <a:ext cx="972766" cy="1031132"/>
              </a:xfrm>
              <a:custGeom>
                <a:avLst/>
                <a:gdLst>
                  <a:gd name="connsiteX0" fmla="*/ 0 w 972766"/>
                  <a:gd name="connsiteY0" fmla="*/ 0 h 1031132"/>
                  <a:gd name="connsiteX1" fmla="*/ 155643 w 972766"/>
                  <a:gd name="connsiteY1" fmla="*/ 758757 h 1031132"/>
                  <a:gd name="connsiteX2" fmla="*/ 972766 w 972766"/>
                  <a:gd name="connsiteY2" fmla="*/ 1031132 h 103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2766" h="1031132">
                    <a:moveTo>
                      <a:pt x="0" y="0"/>
                    </a:moveTo>
                    <a:lnTo>
                      <a:pt x="155643" y="758757"/>
                    </a:lnTo>
                    <a:lnTo>
                      <a:pt x="972766" y="103113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43" name="Forme libre 16">
                <a:extLst>
                  <a:ext uri="{FF2B5EF4-FFF2-40B4-BE49-F238E27FC236}">
                    <a16:creationId xmlns:a16="http://schemas.microsoft.com/office/drawing/2014/main" id="{87351FCE-1DA9-4B61-85F3-D83DA92BC081}"/>
                  </a:ext>
                </a:extLst>
              </p:cNvPr>
              <p:cNvSpPr/>
              <p:nvPr/>
            </p:nvSpPr>
            <p:spPr>
              <a:xfrm>
                <a:off x="7996136" y="3463047"/>
                <a:ext cx="1186775" cy="1303506"/>
              </a:xfrm>
              <a:custGeom>
                <a:avLst/>
                <a:gdLst>
                  <a:gd name="connsiteX0" fmla="*/ 0 w 1186775"/>
                  <a:gd name="connsiteY0" fmla="*/ 0 h 1303506"/>
                  <a:gd name="connsiteX1" fmla="*/ 19455 w 1186775"/>
                  <a:gd name="connsiteY1" fmla="*/ 350196 h 1303506"/>
                  <a:gd name="connsiteX2" fmla="*/ 194553 w 1186775"/>
                  <a:gd name="connsiteY2" fmla="*/ 836579 h 1303506"/>
                  <a:gd name="connsiteX3" fmla="*/ 603115 w 1186775"/>
                  <a:gd name="connsiteY3" fmla="*/ 1167319 h 1303506"/>
                  <a:gd name="connsiteX4" fmla="*/ 1186775 w 1186775"/>
                  <a:gd name="connsiteY4" fmla="*/ 1303506 h 1303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6775" h="1303506">
                    <a:moveTo>
                      <a:pt x="0" y="0"/>
                    </a:moveTo>
                    <a:lnTo>
                      <a:pt x="19455" y="350196"/>
                    </a:lnTo>
                    <a:lnTo>
                      <a:pt x="194553" y="836579"/>
                    </a:lnTo>
                    <a:lnTo>
                      <a:pt x="603115" y="1167319"/>
                    </a:lnTo>
                    <a:lnTo>
                      <a:pt x="1186775" y="1303506"/>
                    </a:ln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6FB81C-9D34-468B-A15C-F6A4DAF7817F}"/>
                </a:ext>
              </a:extLst>
            </p:cNvPr>
            <p:cNvSpPr/>
            <p:nvPr/>
          </p:nvSpPr>
          <p:spPr>
            <a:xfrm>
              <a:off x="8442507" y="3452480"/>
              <a:ext cx="1164077" cy="453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646" kern="0" dirty="0">
                  <a:solidFill>
                    <a:srgbClr val="002060"/>
                  </a:solidFill>
                  <a:sym typeface="Symbol"/>
                </a:rPr>
                <a:t>  </a:t>
              </a:r>
              <a:r>
                <a:rPr lang="fr-FR" sz="2646" kern="0" dirty="0">
                  <a:solidFill>
                    <a:schemeClr val="accent1">
                      <a:lumMod val="75000"/>
                    </a:schemeClr>
                  </a:solidFill>
                  <a:sym typeface="Symbol"/>
                </a:rPr>
                <a:t> LP</a:t>
              </a:r>
              <a:endParaRPr lang="fr-FR" sz="2646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0B0736-C842-4E38-9F12-0E9FBDDBE8AF}"/>
                </a:ext>
              </a:extLst>
            </p:cNvPr>
            <p:cNvSpPr/>
            <p:nvPr/>
          </p:nvSpPr>
          <p:spPr>
            <a:xfrm>
              <a:off x="7827909" y="4167988"/>
              <a:ext cx="620625" cy="453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646" kern="0" dirty="0">
                  <a:solidFill>
                    <a:schemeClr val="accent1">
                      <a:lumMod val="75000"/>
                    </a:schemeClr>
                  </a:solidFill>
                  <a:sym typeface="Symbol"/>
                </a:rPr>
                <a:t>LP</a:t>
              </a:r>
              <a:endParaRPr lang="fr-FR" sz="2646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25BE7B0-E952-44E5-B717-992960A6311B}"/>
                </a:ext>
              </a:extLst>
            </p:cNvPr>
            <p:cNvSpPr/>
            <p:nvPr/>
          </p:nvSpPr>
          <p:spPr>
            <a:xfrm>
              <a:off x="8125027" y="3831934"/>
              <a:ext cx="679315" cy="453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646" kern="0" dirty="0">
                  <a:solidFill>
                    <a:srgbClr val="C00000"/>
                  </a:solidFill>
                  <a:sym typeface="Symbol"/>
                </a:rPr>
                <a:t> Q</a:t>
              </a:r>
              <a:endParaRPr lang="fr-FR" sz="2646" dirty="0">
                <a:solidFill>
                  <a:srgbClr val="C00000"/>
                </a:solidFill>
              </a:endParaRP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A67C8EE-7D4D-430E-AB10-906C6600F4DB}"/>
              </a:ext>
            </a:extLst>
          </p:cNvPr>
          <p:cNvSpPr/>
          <p:nvPr/>
        </p:nvSpPr>
        <p:spPr>
          <a:xfrm flipH="1">
            <a:off x="5293523" y="1656455"/>
            <a:ext cx="495745" cy="3056771"/>
          </a:xfrm>
          <a:custGeom>
            <a:avLst/>
            <a:gdLst>
              <a:gd name="connsiteX0" fmla="*/ 222069 w 614147"/>
              <a:gd name="connsiteY0" fmla="*/ 0 h 7132320"/>
              <a:gd name="connsiteX1" fmla="*/ 450669 w 614147"/>
              <a:gd name="connsiteY1" fmla="*/ 1685109 h 7132320"/>
              <a:gd name="connsiteX2" fmla="*/ 241663 w 614147"/>
              <a:gd name="connsiteY2" fmla="*/ 2834640 h 7132320"/>
              <a:gd name="connsiteX3" fmla="*/ 613954 w 614147"/>
              <a:gd name="connsiteY3" fmla="*/ 3546566 h 7132320"/>
              <a:gd name="connsiteX4" fmla="*/ 293914 w 614147"/>
              <a:gd name="connsiteY4" fmla="*/ 4114800 h 7132320"/>
              <a:gd name="connsiteX5" fmla="*/ 365760 w 614147"/>
              <a:gd name="connsiteY5" fmla="*/ 4722223 h 7132320"/>
              <a:gd name="connsiteX6" fmla="*/ 346166 w 614147"/>
              <a:gd name="connsiteY6" fmla="*/ 5466806 h 7132320"/>
              <a:gd name="connsiteX7" fmla="*/ 581297 w 614147"/>
              <a:gd name="connsiteY7" fmla="*/ 5937069 h 7132320"/>
              <a:gd name="connsiteX8" fmla="*/ 0 w 614147"/>
              <a:gd name="connsiteY8" fmla="*/ 7132320 h 7132320"/>
              <a:gd name="connsiteX9" fmla="*/ 0 w 614147"/>
              <a:gd name="connsiteY9" fmla="*/ 7132320 h 7132320"/>
              <a:gd name="connsiteX10" fmla="*/ 0 w 614147"/>
              <a:gd name="connsiteY10" fmla="*/ 7132320 h 713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4147" h="7132320">
                <a:moveTo>
                  <a:pt x="222069" y="0"/>
                </a:moveTo>
                <a:cubicBezTo>
                  <a:pt x="334736" y="606334"/>
                  <a:pt x="447403" y="1212669"/>
                  <a:pt x="450669" y="1685109"/>
                </a:cubicBezTo>
                <a:cubicBezTo>
                  <a:pt x="453935" y="2157549"/>
                  <a:pt x="214449" y="2524397"/>
                  <a:pt x="241663" y="2834640"/>
                </a:cubicBezTo>
                <a:cubicBezTo>
                  <a:pt x="268877" y="3144883"/>
                  <a:pt x="605246" y="3333206"/>
                  <a:pt x="613954" y="3546566"/>
                </a:cubicBezTo>
                <a:cubicBezTo>
                  <a:pt x="622662" y="3759926"/>
                  <a:pt x="335280" y="3918857"/>
                  <a:pt x="293914" y="4114800"/>
                </a:cubicBezTo>
                <a:cubicBezTo>
                  <a:pt x="252548" y="4310743"/>
                  <a:pt x="357051" y="4496889"/>
                  <a:pt x="365760" y="4722223"/>
                </a:cubicBezTo>
                <a:cubicBezTo>
                  <a:pt x="374469" y="4947557"/>
                  <a:pt x="310243" y="5264332"/>
                  <a:pt x="346166" y="5466806"/>
                </a:cubicBezTo>
                <a:cubicBezTo>
                  <a:pt x="382089" y="5669280"/>
                  <a:pt x="638991" y="5659483"/>
                  <a:pt x="581297" y="5937069"/>
                </a:cubicBezTo>
                <a:cubicBezTo>
                  <a:pt x="523603" y="6214655"/>
                  <a:pt x="0" y="7132320"/>
                  <a:pt x="0" y="7132320"/>
                </a:cubicBezTo>
                <a:lnTo>
                  <a:pt x="0" y="7132320"/>
                </a:lnTo>
                <a:lnTo>
                  <a:pt x="0" y="713232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4F3208-CBEA-4036-BA1F-B5D1B93EB71E}"/>
              </a:ext>
            </a:extLst>
          </p:cNvPr>
          <p:cNvSpPr txBox="1"/>
          <p:nvPr/>
        </p:nvSpPr>
        <p:spPr>
          <a:xfrm>
            <a:off x="439000" y="3432214"/>
            <a:ext cx="3855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kern="0" dirty="0">
                <a:latin typeface="Corbel Light" panose="020B0303020204020204" pitchFamily="34" charset="0"/>
                <a:sym typeface="Symbol"/>
              </a:rPr>
              <a:t>Proof: </a:t>
            </a:r>
            <a:r>
              <a:rPr lang="fr-FR" sz="2800" kern="0" dirty="0">
                <a:latin typeface="Corbel Light" panose="020B0303020204020204" pitchFamily="34" charset="0"/>
                <a:sym typeface="Symbol"/>
              </a:rPr>
              <a:t> Farkas’ </a:t>
            </a:r>
            <a:r>
              <a:rPr lang="fr-FR" sz="2800" kern="0" dirty="0" err="1">
                <a:latin typeface="Corbel Light" panose="020B0303020204020204" pitchFamily="34" charset="0"/>
                <a:sym typeface="Symbol"/>
              </a:rPr>
              <a:t>lemma</a:t>
            </a:r>
            <a:endParaRPr lang="en-US" sz="28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C11E6A2-AD66-47B2-8331-FA71988E9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750" y="3432214"/>
            <a:ext cx="719366" cy="42594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E0231A3-743B-4F7C-A852-87921B545966}"/>
              </a:ext>
            </a:extLst>
          </p:cNvPr>
          <p:cNvSpPr txBox="1"/>
          <p:nvPr/>
        </p:nvSpPr>
        <p:spPr>
          <a:xfrm>
            <a:off x="2433928" y="643989"/>
            <a:ext cx="6850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 Light" panose="020B0303020204020204" pitchFamily="34" charset="0"/>
                <a:ea typeface="Microsoft YaHei" pitchFamily="2"/>
                <a:cs typeface="Mangal" pitchFamily="2"/>
              </a:rPr>
              <a:t>Discrete                                          Continuous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F630C8-9F67-4C19-B66F-8A51548DB81C}"/>
                  </a:ext>
                </a:extLst>
              </p:cNvPr>
              <p:cNvSpPr txBox="1"/>
              <p:nvPr/>
            </p:nvSpPr>
            <p:spPr>
              <a:xfrm>
                <a:off x="9114322" y="4093160"/>
                <a:ext cx="1083012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sz="2800" b="1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SupPr>
                      <m:e>
                        <m:r>
                          <a:rPr lang="en-US" sz="2800" b="1" i="0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+ </m:t>
                        </m:r>
                        <m:r>
                          <a:rPr lang="fr-FR" sz="2800" b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ℝ</m:t>
                        </m:r>
                      </m:e>
                      <m:sub>
                        <m:r>
                          <a:rPr lang="fr-FR" sz="2800" b="1" i="0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+</m:t>
                        </m:r>
                      </m:sub>
                      <m:sup>
                        <m:r>
                          <a:rPr lang="fr-FR" sz="2800" b="1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fr-FR" sz="1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F630C8-9F67-4C19-B66F-8A51548DB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322" y="4093160"/>
                <a:ext cx="1083012" cy="513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A54868-580D-4017-B1EB-D85035847655}"/>
                  </a:ext>
                </a:extLst>
              </p:cNvPr>
              <p:cNvSpPr txBox="1"/>
              <p:nvPr/>
            </p:nvSpPr>
            <p:spPr>
              <a:xfrm>
                <a:off x="2295029" y="5832211"/>
                <a:ext cx="647901" cy="614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4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2060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A54868-580D-4017-B1EB-D85035847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29" y="5832211"/>
                <a:ext cx="647901" cy="6149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71CF647C-7008-4229-9D6A-34B3DF8506FC}"/>
              </a:ext>
            </a:extLst>
          </p:cNvPr>
          <p:cNvGrpSpPr/>
          <p:nvPr/>
        </p:nvGrpSpPr>
        <p:grpSpPr>
          <a:xfrm>
            <a:off x="411626" y="5796061"/>
            <a:ext cx="4200885" cy="1446594"/>
            <a:chOff x="1960444" y="4256378"/>
            <a:chExt cx="4692248" cy="1574769"/>
          </a:xfrm>
        </p:grpSpPr>
        <p:grpSp>
          <p:nvGrpSpPr>
            <p:cNvPr id="97" name="Groupe 42">
              <a:extLst>
                <a:ext uri="{FF2B5EF4-FFF2-40B4-BE49-F238E27FC236}">
                  <a16:creationId xmlns:a16="http://schemas.microsoft.com/office/drawing/2014/main" id="{CDB186B4-8C9D-407C-9BF0-B4A121847673}"/>
                </a:ext>
              </a:extLst>
            </p:cNvPr>
            <p:cNvGrpSpPr/>
            <p:nvPr/>
          </p:nvGrpSpPr>
          <p:grpSpPr>
            <a:xfrm>
              <a:off x="2015976" y="4302616"/>
              <a:ext cx="4636716" cy="1490754"/>
              <a:chOff x="5486400" y="3343275"/>
              <a:chExt cx="2715750" cy="1228725"/>
            </a:xfrm>
            <a:noFill/>
          </p:grpSpPr>
          <p:cxnSp>
            <p:nvCxnSpPr>
              <p:cNvPr id="113" name="Connecteur droit 43">
                <a:extLst>
                  <a:ext uri="{FF2B5EF4-FFF2-40B4-BE49-F238E27FC236}">
                    <a16:creationId xmlns:a16="http://schemas.microsoft.com/office/drawing/2014/main" id="{A948117B-495A-4E26-9C28-AADC5593A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734" y="3979543"/>
                <a:ext cx="983141" cy="1163"/>
              </a:xfrm>
              <a:prstGeom prst="lin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grpSp>
            <p:nvGrpSpPr>
              <p:cNvPr id="114" name="Groupe 44">
                <a:extLst>
                  <a:ext uri="{FF2B5EF4-FFF2-40B4-BE49-F238E27FC236}">
                    <a16:creationId xmlns:a16="http://schemas.microsoft.com/office/drawing/2014/main" id="{6ACCC348-EBB7-4DB1-869E-FFA57A4EAB46}"/>
                  </a:ext>
                </a:extLst>
              </p:cNvPr>
              <p:cNvGrpSpPr/>
              <p:nvPr/>
            </p:nvGrpSpPr>
            <p:grpSpPr>
              <a:xfrm>
                <a:off x="5501250" y="3352800"/>
                <a:ext cx="2628630" cy="1184549"/>
                <a:chOff x="609600" y="1075628"/>
                <a:chExt cx="2628630" cy="1184549"/>
              </a:xfrm>
              <a:grpFill/>
            </p:grpSpPr>
            <p:cxnSp>
              <p:nvCxnSpPr>
                <p:cNvPr id="123" name="Connecteur droit 53">
                  <a:extLst>
                    <a:ext uri="{FF2B5EF4-FFF2-40B4-BE49-F238E27FC236}">
                      <a16:creationId xmlns:a16="http://schemas.microsoft.com/office/drawing/2014/main" id="{5052FB6C-305C-441A-A3E3-9B0CB6C30B7D}"/>
                    </a:ext>
                  </a:extLst>
                </p:cNvPr>
                <p:cNvCxnSpPr/>
                <p:nvPr/>
              </p:nvCxnSpPr>
              <p:spPr>
                <a:xfrm flipV="1">
                  <a:off x="619125" y="2230905"/>
                  <a:ext cx="2619105" cy="29272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24" name="Connecteur droit 54">
                  <a:extLst>
                    <a:ext uri="{FF2B5EF4-FFF2-40B4-BE49-F238E27FC236}">
                      <a16:creationId xmlns:a16="http://schemas.microsoft.com/office/drawing/2014/main" id="{0E5A4E64-E3E5-45BA-BCD3-2A6843EB1461}"/>
                    </a:ext>
                  </a:extLst>
                </p:cNvPr>
                <p:cNvCxnSpPr/>
                <p:nvPr/>
              </p:nvCxnSpPr>
              <p:spPr>
                <a:xfrm flipV="1">
                  <a:off x="609600" y="1075628"/>
                  <a:ext cx="2619105" cy="29272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15" name="Triangle isocèle 45">
                <a:extLst>
                  <a:ext uri="{FF2B5EF4-FFF2-40B4-BE49-F238E27FC236}">
                    <a16:creationId xmlns:a16="http://schemas.microsoft.com/office/drawing/2014/main" id="{4826E9FB-39C0-4AEB-8CD8-E4E8A78DD3A8}"/>
                  </a:ext>
                </a:extLst>
              </p:cNvPr>
              <p:cNvSpPr/>
              <p:nvPr/>
            </p:nvSpPr>
            <p:spPr>
              <a:xfrm rot="5400000">
                <a:off x="5340947" y="3551201"/>
                <a:ext cx="1138585" cy="817983"/>
              </a:xfrm>
              <a:prstGeom prst="triangle">
                <a:avLst/>
              </a:prstGeom>
              <a:grpFill/>
              <a:ln w="12700" cap="flat" cmpd="sng" algn="ctr">
                <a:solidFill>
                  <a:srgbClr val="C00000"/>
                </a:solidFill>
                <a:prstDash val="lgDash"/>
              </a:ln>
              <a:effectLst/>
            </p:spPr>
            <p:txBody>
              <a:bodyPr rtlCol="0" anchor="ctr"/>
              <a:lstStyle/>
              <a:p>
                <a:pPr defTabSz="829366">
                  <a:defRPr/>
                </a:pPr>
                <a:endParaRPr lang="fr-FR" kern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6" name="Triangle isocèle 46">
                <a:extLst>
                  <a:ext uri="{FF2B5EF4-FFF2-40B4-BE49-F238E27FC236}">
                    <a16:creationId xmlns:a16="http://schemas.microsoft.com/office/drawing/2014/main" id="{E7F9A475-6564-4354-BE82-0BAF296F651E}"/>
                  </a:ext>
                </a:extLst>
              </p:cNvPr>
              <p:cNvSpPr/>
              <p:nvPr/>
            </p:nvSpPr>
            <p:spPr>
              <a:xfrm rot="16200000" flipH="1">
                <a:off x="7169749" y="3540979"/>
                <a:ext cx="1138585" cy="817983"/>
              </a:xfrm>
              <a:prstGeom prst="triangle">
                <a:avLst/>
              </a:prstGeom>
              <a:grpFill/>
              <a:ln w="12700" cap="flat" cmpd="sng" algn="ctr">
                <a:solidFill>
                  <a:srgbClr val="C00000"/>
                </a:solidFill>
                <a:prstDash val="lgDash"/>
              </a:ln>
              <a:effectLst/>
            </p:spPr>
            <p:txBody>
              <a:bodyPr rtlCol="0" anchor="ctr"/>
              <a:lstStyle/>
              <a:p>
                <a:pPr defTabSz="829366">
                  <a:defRPr/>
                </a:pPr>
                <a:endParaRPr lang="fr-FR" kern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7" name="Ellipse 47">
                <a:extLst>
                  <a:ext uri="{FF2B5EF4-FFF2-40B4-BE49-F238E27FC236}">
                    <a16:creationId xmlns:a16="http://schemas.microsoft.com/office/drawing/2014/main" id="{C2FFF6A0-3A6C-4548-892E-05D23A682C2D}"/>
                  </a:ext>
                </a:extLst>
              </p:cNvPr>
              <p:cNvSpPr/>
              <p:nvPr/>
            </p:nvSpPr>
            <p:spPr>
              <a:xfrm>
                <a:off x="8101575" y="3343275"/>
                <a:ext cx="72000" cy="7200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829366">
                  <a:defRPr/>
                </a:pPr>
                <a:endParaRPr lang="fr-FR" kern="0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8" name="Ellipse 48">
                <a:extLst>
                  <a:ext uri="{FF2B5EF4-FFF2-40B4-BE49-F238E27FC236}">
                    <a16:creationId xmlns:a16="http://schemas.microsoft.com/office/drawing/2014/main" id="{D41A4141-DA0D-425A-AF33-C7634CA36E32}"/>
                  </a:ext>
                </a:extLst>
              </p:cNvPr>
              <p:cNvSpPr/>
              <p:nvPr/>
            </p:nvSpPr>
            <p:spPr>
              <a:xfrm>
                <a:off x="8130150" y="4471425"/>
                <a:ext cx="72000" cy="7200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829366">
                  <a:defRPr/>
                </a:pPr>
                <a:endParaRPr lang="fr-FR" kern="0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9" name="Ellipse 49">
                <a:extLst>
                  <a:ext uri="{FF2B5EF4-FFF2-40B4-BE49-F238E27FC236}">
                    <a16:creationId xmlns:a16="http://schemas.microsoft.com/office/drawing/2014/main" id="{2E4DFE59-B672-40E0-83F3-2A1618BDD5AD}"/>
                  </a:ext>
                </a:extLst>
              </p:cNvPr>
              <p:cNvSpPr/>
              <p:nvPr/>
            </p:nvSpPr>
            <p:spPr>
              <a:xfrm>
                <a:off x="7320525" y="3909450"/>
                <a:ext cx="72000" cy="7200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829366">
                  <a:defRPr/>
                </a:pPr>
                <a:endParaRPr lang="fr-FR" kern="0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0" name="Ellipse 50">
                <a:extLst>
                  <a:ext uri="{FF2B5EF4-FFF2-40B4-BE49-F238E27FC236}">
                    <a16:creationId xmlns:a16="http://schemas.microsoft.com/office/drawing/2014/main" id="{09E9FA1E-0EB7-4679-89F5-B24FF0322AAD}"/>
                  </a:ext>
                </a:extLst>
              </p:cNvPr>
              <p:cNvSpPr/>
              <p:nvPr/>
            </p:nvSpPr>
            <p:spPr>
              <a:xfrm>
                <a:off x="6282300" y="3924300"/>
                <a:ext cx="72000" cy="7200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829366">
                  <a:defRPr/>
                </a:pPr>
                <a:endParaRPr lang="fr-FR" kern="0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1" name="Ellipse 51">
                <a:extLst>
                  <a:ext uri="{FF2B5EF4-FFF2-40B4-BE49-F238E27FC236}">
                    <a16:creationId xmlns:a16="http://schemas.microsoft.com/office/drawing/2014/main" id="{00D9A0C3-6135-4C8A-A0F1-03C31D754732}"/>
                  </a:ext>
                </a:extLst>
              </p:cNvPr>
              <p:cNvSpPr/>
              <p:nvPr/>
            </p:nvSpPr>
            <p:spPr>
              <a:xfrm>
                <a:off x="5486400" y="4500000"/>
                <a:ext cx="72000" cy="7200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829366">
                  <a:defRPr/>
                </a:pPr>
                <a:endParaRPr lang="fr-FR" kern="0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2" name="Ellipse 52">
                <a:extLst>
                  <a:ext uri="{FF2B5EF4-FFF2-40B4-BE49-F238E27FC236}">
                    <a16:creationId xmlns:a16="http://schemas.microsoft.com/office/drawing/2014/main" id="{38FD7954-6678-41E6-A4E8-54FC05008B52}"/>
                  </a:ext>
                </a:extLst>
              </p:cNvPr>
              <p:cNvSpPr/>
              <p:nvPr/>
            </p:nvSpPr>
            <p:spPr>
              <a:xfrm>
                <a:off x="5491725" y="3357000"/>
                <a:ext cx="72000" cy="7200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829366">
                  <a:defRPr/>
                </a:pPr>
                <a:endParaRPr lang="fr-FR" kern="0">
                  <a:ln>
                    <a:solidFill>
                      <a:sysClr val="windowText" lastClr="000000"/>
                    </a:solidFill>
                  </a:ln>
                  <a:solidFill>
                    <a:srgbClr val="0070C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98" name="Ellipse 60">
              <a:extLst>
                <a:ext uri="{FF2B5EF4-FFF2-40B4-BE49-F238E27FC236}">
                  <a16:creationId xmlns:a16="http://schemas.microsoft.com/office/drawing/2014/main" id="{9B3AE4FC-E4DF-442E-A90C-29FFCAAC980A}"/>
                </a:ext>
              </a:extLst>
            </p:cNvPr>
            <p:cNvSpPr/>
            <p:nvPr/>
          </p:nvSpPr>
          <p:spPr>
            <a:xfrm>
              <a:off x="1982874" y="4272151"/>
              <a:ext cx="163276" cy="16329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99" name="Ellipse 60">
              <a:extLst>
                <a:ext uri="{FF2B5EF4-FFF2-40B4-BE49-F238E27FC236}">
                  <a16:creationId xmlns:a16="http://schemas.microsoft.com/office/drawing/2014/main" id="{85826CC8-68D3-4A81-AEB6-9257C5820E12}"/>
                </a:ext>
              </a:extLst>
            </p:cNvPr>
            <p:cNvSpPr/>
            <p:nvPr/>
          </p:nvSpPr>
          <p:spPr>
            <a:xfrm>
              <a:off x="3597650" y="4298703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00" name="Ellipse 60">
              <a:extLst>
                <a:ext uri="{FF2B5EF4-FFF2-40B4-BE49-F238E27FC236}">
                  <a16:creationId xmlns:a16="http://schemas.microsoft.com/office/drawing/2014/main" id="{7288E1DC-3749-4958-804A-146E291421AE}"/>
                </a:ext>
              </a:extLst>
            </p:cNvPr>
            <p:cNvSpPr/>
            <p:nvPr/>
          </p:nvSpPr>
          <p:spPr>
            <a:xfrm>
              <a:off x="6484929" y="5623511"/>
              <a:ext cx="163276" cy="16329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01" name="Ellipse 60">
              <a:extLst>
                <a:ext uri="{FF2B5EF4-FFF2-40B4-BE49-F238E27FC236}">
                  <a16:creationId xmlns:a16="http://schemas.microsoft.com/office/drawing/2014/main" id="{011C1D12-5B6B-476D-B79F-8B8BD5EBD226}"/>
                </a:ext>
              </a:extLst>
            </p:cNvPr>
            <p:cNvSpPr/>
            <p:nvPr/>
          </p:nvSpPr>
          <p:spPr>
            <a:xfrm>
              <a:off x="1960444" y="5667854"/>
              <a:ext cx="163276" cy="16329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Ellipse 60">
              <a:extLst>
                <a:ext uri="{FF2B5EF4-FFF2-40B4-BE49-F238E27FC236}">
                  <a16:creationId xmlns:a16="http://schemas.microsoft.com/office/drawing/2014/main" id="{A7094AEC-E7D0-41AC-AD08-5E549BB1B3AC}"/>
                </a:ext>
              </a:extLst>
            </p:cNvPr>
            <p:cNvSpPr/>
            <p:nvPr/>
          </p:nvSpPr>
          <p:spPr>
            <a:xfrm>
              <a:off x="3356896" y="4958145"/>
              <a:ext cx="163276" cy="16329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03" name="Ellipse 60">
              <a:extLst>
                <a:ext uri="{FF2B5EF4-FFF2-40B4-BE49-F238E27FC236}">
                  <a16:creationId xmlns:a16="http://schemas.microsoft.com/office/drawing/2014/main" id="{05AFF6DF-51B1-4100-A128-7869589D3AC9}"/>
                </a:ext>
              </a:extLst>
            </p:cNvPr>
            <p:cNvSpPr/>
            <p:nvPr/>
          </p:nvSpPr>
          <p:spPr>
            <a:xfrm>
              <a:off x="6469450" y="4256378"/>
              <a:ext cx="163276" cy="16329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04" name="Ellipse 60">
              <a:extLst>
                <a:ext uri="{FF2B5EF4-FFF2-40B4-BE49-F238E27FC236}">
                  <a16:creationId xmlns:a16="http://schemas.microsoft.com/office/drawing/2014/main" id="{70D13E3B-CF4F-4ADC-90F6-66EAF0E475FB}"/>
                </a:ext>
              </a:extLst>
            </p:cNvPr>
            <p:cNvSpPr/>
            <p:nvPr/>
          </p:nvSpPr>
          <p:spPr>
            <a:xfrm>
              <a:off x="5145272" y="4937402"/>
              <a:ext cx="163276" cy="16329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05" name="Ellipse 60">
              <a:extLst>
                <a:ext uri="{FF2B5EF4-FFF2-40B4-BE49-F238E27FC236}">
                  <a16:creationId xmlns:a16="http://schemas.microsoft.com/office/drawing/2014/main" id="{4A3EBAE2-43C7-41D7-B191-C561263C6AE6}"/>
                </a:ext>
              </a:extLst>
            </p:cNvPr>
            <p:cNvSpPr/>
            <p:nvPr/>
          </p:nvSpPr>
          <p:spPr>
            <a:xfrm>
              <a:off x="5095852" y="4292139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06" name="Ellipse 60">
              <a:extLst>
                <a:ext uri="{FF2B5EF4-FFF2-40B4-BE49-F238E27FC236}">
                  <a16:creationId xmlns:a16="http://schemas.microsoft.com/office/drawing/2014/main" id="{2C1B503E-7A4B-4DAC-B9E3-0B47CD6E8580}"/>
                </a:ext>
              </a:extLst>
            </p:cNvPr>
            <p:cNvSpPr/>
            <p:nvPr/>
          </p:nvSpPr>
          <p:spPr>
            <a:xfrm>
              <a:off x="4320240" y="4995743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07" name="Ellipse 60">
              <a:extLst>
                <a:ext uri="{FF2B5EF4-FFF2-40B4-BE49-F238E27FC236}">
                  <a16:creationId xmlns:a16="http://schemas.microsoft.com/office/drawing/2014/main" id="{BAC1A516-AF90-432C-AC77-62FC7D3B5674}"/>
                </a:ext>
              </a:extLst>
            </p:cNvPr>
            <p:cNvSpPr/>
            <p:nvPr/>
          </p:nvSpPr>
          <p:spPr>
            <a:xfrm>
              <a:off x="4335700" y="43025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08" name="Ellipse 60">
              <a:extLst>
                <a:ext uri="{FF2B5EF4-FFF2-40B4-BE49-F238E27FC236}">
                  <a16:creationId xmlns:a16="http://schemas.microsoft.com/office/drawing/2014/main" id="{18AAAA33-3570-42B9-8BD3-6DD27C042685}"/>
                </a:ext>
              </a:extLst>
            </p:cNvPr>
            <p:cNvSpPr/>
            <p:nvPr/>
          </p:nvSpPr>
          <p:spPr>
            <a:xfrm>
              <a:off x="2880072" y="4300377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09" name="Ellipse 60">
              <a:extLst>
                <a:ext uri="{FF2B5EF4-FFF2-40B4-BE49-F238E27FC236}">
                  <a16:creationId xmlns:a16="http://schemas.microsoft.com/office/drawing/2014/main" id="{23F7C4D2-0F4E-4D12-AD50-AADD6599A881}"/>
                </a:ext>
              </a:extLst>
            </p:cNvPr>
            <p:cNvSpPr/>
            <p:nvPr/>
          </p:nvSpPr>
          <p:spPr>
            <a:xfrm>
              <a:off x="5824170" y="4283893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10" name="Ellipse 60">
              <a:extLst>
                <a:ext uri="{FF2B5EF4-FFF2-40B4-BE49-F238E27FC236}">
                  <a16:creationId xmlns:a16="http://schemas.microsoft.com/office/drawing/2014/main" id="{661FA5F5-9827-4C66-AEDC-435DDE7B2E24}"/>
                </a:ext>
              </a:extLst>
            </p:cNvPr>
            <p:cNvSpPr/>
            <p:nvPr/>
          </p:nvSpPr>
          <p:spPr>
            <a:xfrm>
              <a:off x="3605537" y="5691109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11" name="Ellipse 60">
              <a:extLst>
                <a:ext uri="{FF2B5EF4-FFF2-40B4-BE49-F238E27FC236}">
                  <a16:creationId xmlns:a16="http://schemas.microsoft.com/office/drawing/2014/main" id="{43DCEC77-1EB7-4574-8CAC-C93A9F20DBFF}"/>
                </a:ext>
              </a:extLst>
            </p:cNvPr>
            <p:cNvSpPr/>
            <p:nvPr/>
          </p:nvSpPr>
          <p:spPr>
            <a:xfrm>
              <a:off x="5055287" y="5682871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82936" tIns="41469" rIns="82936" bIns="41469" rtlCol="0" anchor="ctr"/>
            <a:lstStyle/>
            <a:p>
              <a:pPr defTabSz="829366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E957223-E361-414D-B9A0-DD9D78A6B885}"/>
              </a:ext>
            </a:extLst>
          </p:cNvPr>
          <p:cNvGrpSpPr/>
          <p:nvPr/>
        </p:nvGrpSpPr>
        <p:grpSpPr>
          <a:xfrm>
            <a:off x="6267575" y="5828373"/>
            <a:ext cx="3146371" cy="1245587"/>
            <a:chOff x="6691185" y="6033938"/>
            <a:chExt cx="3146371" cy="1245587"/>
          </a:xfrm>
        </p:grpSpPr>
        <p:sp>
          <p:nvSpPr>
            <p:cNvPr id="128" name="Ellipse 160">
              <a:extLst>
                <a:ext uri="{FF2B5EF4-FFF2-40B4-BE49-F238E27FC236}">
                  <a16:creationId xmlns:a16="http://schemas.microsoft.com/office/drawing/2014/main" id="{94F3C210-EAF4-4757-99BA-ACA09B6F4219}"/>
                </a:ext>
              </a:extLst>
            </p:cNvPr>
            <p:cNvSpPr/>
            <p:nvPr/>
          </p:nvSpPr>
          <p:spPr>
            <a:xfrm>
              <a:off x="7160202" y="6033938"/>
              <a:ext cx="84176" cy="1078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29" name="Ellipse 162">
              <a:extLst>
                <a:ext uri="{FF2B5EF4-FFF2-40B4-BE49-F238E27FC236}">
                  <a16:creationId xmlns:a16="http://schemas.microsoft.com/office/drawing/2014/main" id="{2E20FC11-E3A1-4400-AB76-7CB23779EDAC}"/>
                </a:ext>
              </a:extLst>
            </p:cNvPr>
            <p:cNvSpPr/>
            <p:nvPr/>
          </p:nvSpPr>
          <p:spPr>
            <a:xfrm>
              <a:off x="7827001" y="6055140"/>
              <a:ext cx="84176" cy="1078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30" name="Ellipse 163">
              <a:extLst>
                <a:ext uri="{FF2B5EF4-FFF2-40B4-BE49-F238E27FC236}">
                  <a16:creationId xmlns:a16="http://schemas.microsoft.com/office/drawing/2014/main" id="{C9858DD3-6966-4AC6-B9BB-BE07D11DA568}"/>
                </a:ext>
              </a:extLst>
            </p:cNvPr>
            <p:cNvSpPr/>
            <p:nvPr/>
          </p:nvSpPr>
          <p:spPr>
            <a:xfrm>
              <a:off x="8544792" y="6055140"/>
              <a:ext cx="84176" cy="1078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31" name="Ellipse 166">
              <a:extLst>
                <a:ext uri="{FF2B5EF4-FFF2-40B4-BE49-F238E27FC236}">
                  <a16:creationId xmlns:a16="http://schemas.microsoft.com/office/drawing/2014/main" id="{CCE65C30-A535-4D5C-99E6-13C03B3D2000}"/>
                </a:ext>
              </a:extLst>
            </p:cNvPr>
            <p:cNvSpPr/>
            <p:nvPr/>
          </p:nvSpPr>
          <p:spPr>
            <a:xfrm>
              <a:off x="9253448" y="6055140"/>
              <a:ext cx="84176" cy="1078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36A8B34-F6A6-441F-9539-718C42BA9040}"/>
                    </a:ext>
                  </a:extLst>
                </p:cNvPr>
                <p:cNvSpPr txBox="1"/>
                <p:nvPr/>
              </p:nvSpPr>
              <p:spPr>
                <a:xfrm>
                  <a:off x="8074979" y="6311181"/>
                  <a:ext cx="647901" cy="616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fr-FR" sz="2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fr-FR" sz="2400" dirty="0">
                      <a:solidFill>
                        <a:srgbClr val="002060"/>
                      </a:solidFill>
                      <a:latin typeface="Corbel Light" panose="020B0303020204020204" pitchFamily="34" charset="0"/>
                      <a:sym typeface="Symbol"/>
                    </a:rPr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36A8B34-F6A6-441F-9539-718C42BA9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979" y="6311181"/>
                  <a:ext cx="647901" cy="616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Triangle isocèle 149">
              <a:extLst>
                <a:ext uri="{FF2B5EF4-FFF2-40B4-BE49-F238E27FC236}">
                  <a16:creationId xmlns:a16="http://schemas.microsoft.com/office/drawing/2014/main" id="{0E0CCB71-E2CD-4A8A-BC5B-3CB95E803B11}"/>
                </a:ext>
              </a:extLst>
            </p:cNvPr>
            <p:cNvSpPr/>
            <p:nvPr/>
          </p:nvSpPr>
          <p:spPr>
            <a:xfrm rot="5400000" flipH="1">
              <a:off x="8879417" y="6541234"/>
              <a:ext cx="1126289" cy="29093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Triangle isocèle 150">
              <a:extLst>
                <a:ext uri="{FF2B5EF4-FFF2-40B4-BE49-F238E27FC236}">
                  <a16:creationId xmlns:a16="http://schemas.microsoft.com/office/drawing/2014/main" id="{DAC9DEA4-23A3-408A-A28B-0A4FEB5A3172}"/>
                </a:ext>
              </a:extLst>
            </p:cNvPr>
            <p:cNvSpPr/>
            <p:nvPr/>
          </p:nvSpPr>
          <p:spPr>
            <a:xfrm rot="16200000">
              <a:off x="6499193" y="6541236"/>
              <a:ext cx="1126289" cy="29093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5" name="Connecteur droit 151">
              <a:extLst>
                <a:ext uri="{FF2B5EF4-FFF2-40B4-BE49-F238E27FC236}">
                  <a16:creationId xmlns:a16="http://schemas.microsoft.com/office/drawing/2014/main" id="{74EB57E1-348E-49A9-85D5-106AF4B8E551}"/>
                </a:ext>
              </a:extLst>
            </p:cNvPr>
            <p:cNvCxnSpPr/>
            <p:nvPr/>
          </p:nvCxnSpPr>
          <p:spPr>
            <a:xfrm>
              <a:off x="7186276" y="6137897"/>
              <a:ext cx="6490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52">
              <a:extLst>
                <a:ext uri="{FF2B5EF4-FFF2-40B4-BE49-F238E27FC236}">
                  <a16:creationId xmlns:a16="http://schemas.microsoft.com/office/drawing/2014/main" id="{6D8EAF25-2957-4E6C-984D-573B2FC3D4A6}"/>
                </a:ext>
              </a:extLst>
            </p:cNvPr>
            <p:cNvCxnSpPr/>
            <p:nvPr/>
          </p:nvCxnSpPr>
          <p:spPr>
            <a:xfrm>
              <a:off x="7896322" y="6137899"/>
              <a:ext cx="6490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53">
              <a:extLst>
                <a:ext uri="{FF2B5EF4-FFF2-40B4-BE49-F238E27FC236}">
                  <a16:creationId xmlns:a16="http://schemas.microsoft.com/office/drawing/2014/main" id="{31306270-EC96-4AA8-AD5D-E8C29A380241}"/>
                </a:ext>
              </a:extLst>
            </p:cNvPr>
            <p:cNvCxnSpPr/>
            <p:nvPr/>
          </p:nvCxnSpPr>
          <p:spPr>
            <a:xfrm>
              <a:off x="8613653" y="6137899"/>
              <a:ext cx="6490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54">
              <a:extLst>
                <a:ext uri="{FF2B5EF4-FFF2-40B4-BE49-F238E27FC236}">
                  <a16:creationId xmlns:a16="http://schemas.microsoft.com/office/drawing/2014/main" id="{EDEE5E26-88E9-4BCF-874A-35921CBE1AE0}"/>
                </a:ext>
              </a:extLst>
            </p:cNvPr>
            <p:cNvCxnSpPr/>
            <p:nvPr/>
          </p:nvCxnSpPr>
          <p:spPr>
            <a:xfrm>
              <a:off x="7195837" y="7205587"/>
              <a:ext cx="6490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55">
              <a:extLst>
                <a:ext uri="{FF2B5EF4-FFF2-40B4-BE49-F238E27FC236}">
                  <a16:creationId xmlns:a16="http://schemas.microsoft.com/office/drawing/2014/main" id="{E6A9D4EE-5C9F-4160-9912-84CF119BDC85}"/>
                </a:ext>
              </a:extLst>
            </p:cNvPr>
            <p:cNvCxnSpPr/>
            <p:nvPr/>
          </p:nvCxnSpPr>
          <p:spPr>
            <a:xfrm>
              <a:off x="7889039" y="7205588"/>
              <a:ext cx="6490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56">
              <a:extLst>
                <a:ext uri="{FF2B5EF4-FFF2-40B4-BE49-F238E27FC236}">
                  <a16:creationId xmlns:a16="http://schemas.microsoft.com/office/drawing/2014/main" id="{254B0F2E-DFC0-42BA-ACBC-E9D4B750EA2E}"/>
                </a:ext>
              </a:extLst>
            </p:cNvPr>
            <p:cNvCxnSpPr/>
            <p:nvPr/>
          </p:nvCxnSpPr>
          <p:spPr>
            <a:xfrm>
              <a:off x="8589526" y="7205588"/>
              <a:ext cx="6490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Ellipse 159">
              <a:extLst>
                <a:ext uri="{FF2B5EF4-FFF2-40B4-BE49-F238E27FC236}">
                  <a16:creationId xmlns:a16="http://schemas.microsoft.com/office/drawing/2014/main" id="{16E46F06-7154-4968-8948-747C61FB1BF9}"/>
                </a:ext>
              </a:extLst>
            </p:cNvPr>
            <p:cNvSpPr/>
            <p:nvPr/>
          </p:nvSpPr>
          <p:spPr>
            <a:xfrm>
              <a:off x="7161731" y="7163185"/>
              <a:ext cx="84176" cy="1078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42" name="Ellipse 161">
              <a:extLst>
                <a:ext uri="{FF2B5EF4-FFF2-40B4-BE49-F238E27FC236}">
                  <a16:creationId xmlns:a16="http://schemas.microsoft.com/office/drawing/2014/main" id="{A45AA07C-D0F4-4D64-BC43-40522E41F53E}"/>
                </a:ext>
              </a:extLst>
            </p:cNvPr>
            <p:cNvSpPr/>
            <p:nvPr/>
          </p:nvSpPr>
          <p:spPr>
            <a:xfrm>
              <a:off x="7845836" y="7152322"/>
              <a:ext cx="84176" cy="1078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43" name="Ellipse 164">
              <a:extLst>
                <a:ext uri="{FF2B5EF4-FFF2-40B4-BE49-F238E27FC236}">
                  <a16:creationId xmlns:a16="http://schemas.microsoft.com/office/drawing/2014/main" id="{5FA51764-2075-43F3-905B-01FB0E9DCD44}"/>
                </a:ext>
              </a:extLst>
            </p:cNvPr>
            <p:cNvSpPr/>
            <p:nvPr/>
          </p:nvSpPr>
          <p:spPr>
            <a:xfrm>
              <a:off x="8546277" y="7150459"/>
              <a:ext cx="84176" cy="1078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44" name="Ellipse 165">
              <a:extLst>
                <a:ext uri="{FF2B5EF4-FFF2-40B4-BE49-F238E27FC236}">
                  <a16:creationId xmlns:a16="http://schemas.microsoft.com/office/drawing/2014/main" id="{4A634F50-CA80-4376-8E29-ED0F3F1FB1FD}"/>
                </a:ext>
              </a:extLst>
            </p:cNvPr>
            <p:cNvSpPr/>
            <p:nvPr/>
          </p:nvSpPr>
          <p:spPr>
            <a:xfrm>
              <a:off x="9246764" y="7152322"/>
              <a:ext cx="84176" cy="1078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45" name="ZoneTexte 167">
              <a:extLst>
                <a:ext uri="{FF2B5EF4-FFF2-40B4-BE49-F238E27FC236}">
                  <a16:creationId xmlns:a16="http://schemas.microsoft.com/office/drawing/2014/main" id="{4E64B302-9728-456A-8515-46EEA3EDA974}"/>
                </a:ext>
              </a:extLst>
            </p:cNvPr>
            <p:cNvSpPr txBox="1"/>
            <p:nvPr/>
          </p:nvSpPr>
          <p:spPr>
            <a:xfrm>
              <a:off x="6691185" y="6120301"/>
              <a:ext cx="357705" cy="64937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200" b="1" i="1" dirty="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46" name="ZoneTexte 171">
              <a:extLst>
                <a:ext uri="{FF2B5EF4-FFF2-40B4-BE49-F238E27FC236}">
                  <a16:creationId xmlns:a16="http://schemas.microsoft.com/office/drawing/2014/main" id="{30CA911E-35CD-4082-AB43-95A747860855}"/>
                </a:ext>
              </a:extLst>
            </p:cNvPr>
            <p:cNvSpPr txBox="1"/>
            <p:nvPr/>
          </p:nvSpPr>
          <p:spPr>
            <a:xfrm>
              <a:off x="9479851" y="6630147"/>
              <a:ext cx="357705" cy="649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b="1" i="1" dirty="0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47" name="Ellipse 192">
              <a:extLst>
                <a:ext uri="{FF2B5EF4-FFF2-40B4-BE49-F238E27FC236}">
                  <a16:creationId xmlns:a16="http://schemas.microsoft.com/office/drawing/2014/main" id="{15DC1ED2-686D-4254-BB55-780CF839DE2A}"/>
                </a:ext>
              </a:extLst>
            </p:cNvPr>
            <p:cNvSpPr/>
            <p:nvPr/>
          </p:nvSpPr>
          <p:spPr>
            <a:xfrm>
              <a:off x="6883642" y="6620983"/>
              <a:ext cx="84176" cy="1078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48" name="Ellipse 196">
              <a:extLst>
                <a:ext uri="{FF2B5EF4-FFF2-40B4-BE49-F238E27FC236}">
                  <a16:creationId xmlns:a16="http://schemas.microsoft.com/office/drawing/2014/main" id="{119E76CE-CBC7-489D-9322-708D34DE5BA5}"/>
                </a:ext>
              </a:extLst>
            </p:cNvPr>
            <p:cNvSpPr/>
            <p:nvPr/>
          </p:nvSpPr>
          <p:spPr>
            <a:xfrm>
              <a:off x="9533992" y="6601120"/>
              <a:ext cx="84176" cy="1078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</p:grpSp>
      <p:cxnSp>
        <p:nvCxnSpPr>
          <p:cNvPr id="149" name="Connecteur droit 43">
            <a:extLst>
              <a:ext uri="{FF2B5EF4-FFF2-40B4-BE49-F238E27FC236}">
                <a16:creationId xmlns:a16="http://schemas.microsoft.com/office/drawing/2014/main" id="{4B3751F1-6E05-46AD-906E-2EDCC7AA8757}"/>
              </a:ext>
            </a:extLst>
          </p:cNvPr>
          <p:cNvCxnSpPr>
            <a:cxnSpLocks/>
          </p:cNvCxnSpPr>
          <p:nvPr/>
        </p:nvCxnSpPr>
        <p:spPr>
          <a:xfrm>
            <a:off x="6790516" y="5838533"/>
            <a:ext cx="2077600" cy="2120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C166870-0F7A-4FCB-AAAB-B35046997B42}"/>
              </a:ext>
            </a:extLst>
          </p:cNvPr>
          <p:cNvGrpSpPr/>
          <p:nvPr/>
        </p:nvGrpSpPr>
        <p:grpSpPr>
          <a:xfrm>
            <a:off x="4320232" y="5340390"/>
            <a:ext cx="2564833" cy="416534"/>
            <a:chOff x="4775623" y="5392942"/>
            <a:chExt cx="1636214" cy="466357"/>
          </a:xfrm>
        </p:grpSpPr>
        <p:sp>
          <p:nvSpPr>
            <p:cNvPr id="151" name="Rectangle à coins arrondis 66">
              <a:extLst>
                <a:ext uri="{FF2B5EF4-FFF2-40B4-BE49-F238E27FC236}">
                  <a16:creationId xmlns:a16="http://schemas.microsoft.com/office/drawing/2014/main" id="{91B97520-21F6-47C4-8B2C-82FED923A4C6}"/>
                </a:ext>
              </a:extLst>
            </p:cNvPr>
            <p:cNvSpPr/>
            <p:nvPr/>
          </p:nvSpPr>
          <p:spPr>
            <a:xfrm>
              <a:off x="4971626" y="5406601"/>
              <a:ext cx="1390343" cy="408624"/>
            </a:xfrm>
            <a:prstGeom prst="wedgeRoundRectCallout">
              <a:avLst>
                <a:gd name="adj1" fmla="val 72738"/>
                <a:gd name="adj2" fmla="val 43955"/>
                <a:gd name="adj3" fmla="val 16667"/>
              </a:avLst>
            </a:prstGeom>
            <a:solidFill>
              <a:srgbClr val="FFFCE5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2060"/>
                  </a:solidFill>
                  <a:latin typeface="Corbel Light" panose="020B0303020204020204" pitchFamily="34" charset="0"/>
                </a:rPr>
                <a:t>Lower bound</a:t>
              </a:r>
              <a:endParaRPr lang="fr-FR" dirty="0">
                <a:solidFill>
                  <a:srgbClr val="00206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152" name="Rectangle à coins arrondis 66">
              <a:extLst>
                <a:ext uri="{FF2B5EF4-FFF2-40B4-BE49-F238E27FC236}">
                  <a16:creationId xmlns:a16="http://schemas.microsoft.com/office/drawing/2014/main" id="{AF0CFBB2-3F0F-485D-8479-AAD500347DF8}"/>
                </a:ext>
              </a:extLst>
            </p:cNvPr>
            <p:cNvSpPr/>
            <p:nvPr/>
          </p:nvSpPr>
          <p:spPr>
            <a:xfrm>
              <a:off x="4775623" y="5392942"/>
              <a:ext cx="1636214" cy="466357"/>
            </a:xfrm>
            <a:prstGeom prst="wedgeRoundRectCallout">
              <a:avLst>
                <a:gd name="adj1" fmla="val -71526"/>
                <a:gd name="adj2" fmla="val 41626"/>
                <a:gd name="adj3" fmla="val 16667"/>
              </a:avLst>
            </a:prstGeom>
            <a:solidFill>
              <a:srgbClr val="FFFCE5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2060"/>
                  </a:solidFill>
                  <a:latin typeface="Corbel Light" panose="020B0303020204020204" pitchFamily="34" charset="0"/>
                </a:rPr>
                <a:t>Lower bound c</a:t>
              </a:r>
              <a:r>
                <a:rPr lang="fr-FR" dirty="0" err="1">
                  <a:solidFill>
                    <a:srgbClr val="002060"/>
                  </a:solidFill>
                  <a:latin typeface="Corbel Light" panose="020B0303020204020204" pitchFamily="34" charset="0"/>
                </a:rPr>
                <a:t>oefficients</a:t>
              </a:r>
              <a:endParaRPr lang="fr-FR" dirty="0">
                <a:solidFill>
                  <a:srgbClr val="002060"/>
                </a:solidFill>
                <a:latin typeface="Corbel Light" panose="020B0303020204020204" pitchFamily="34" charset="0"/>
              </a:endParaRPr>
            </a:p>
          </p:txBody>
        </p:sp>
      </p:grpSp>
      <p:sp>
        <p:nvSpPr>
          <p:cNvPr id="84" name="Rectangle à coins arrondis 66">
            <a:extLst>
              <a:ext uri="{FF2B5EF4-FFF2-40B4-BE49-F238E27FC236}">
                <a16:creationId xmlns:a16="http://schemas.microsoft.com/office/drawing/2014/main" id="{EFCF839F-C647-4BD6-8504-69981BEDE97D}"/>
              </a:ext>
            </a:extLst>
          </p:cNvPr>
          <p:cNvSpPr/>
          <p:nvPr/>
        </p:nvSpPr>
        <p:spPr>
          <a:xfrm>
            <a:off x="2262070" y="7198802"/>
            <a:ext cx="7223079" cy="319169"/>
          </a:xfrm>
          <a:prstGeom prst="wedgeRoundRectCallout">
            <a:avLst>
              <a:gd name="adj1" fmla="val -6956"/>
              <a:gd name="adj2" fmla="val -12223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</a:rPr>
              <a:t>Lower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</a:rPr>
              <a:t>bound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</a:rPr>
              <a:t> for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</a:rPr>
              <a:t>approximability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</a:rPr>
              <a:t>: 1+ 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 (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Karpinsky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,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Lampis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,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Schmied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, … ,2015)</a:t>
            </a:r>
            <a:endParaRPr lang="fr-FR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cxnSp>
        <p:nvCxnSpPr>
          <p:cNvPr id="85" name="Connecteur droit 43">
            <a:extLst>
              <a:ext uri="{FF2B5EF4-FFF2-40B4-BE49-F238E27FC236}">
                <a16:creationId xmlns:a16="http://schemas.microsoft.com/office/drawing/2014/main" id="{7919E6BE-08AF-427A-B0B0-8B58A537483B}"/>
              </a:ext>
            </a:extLst>
          </p:cNvPr>
          <p:cNvCxnSpPr>
            <a:cxnSpLocks/>
          </p:cNvCxnSpPr>
          <p:nvPr/>
        </p:nvCxnSpPr>
        <p:spPr>
          <a:xfrm>
            <a:off x="1784052" y="6450462"/>
            <a:ext cx="1502784" cy="1296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78" name="Rectangle à coins arrondis 43">
            <a:extLst>
              <a:ext uri="{FF2B5EF4-FFF2-40B4-BE49-F238E27FC236}">
                <a16:creationId xmlns:a16="http://schemas.microsoft.com/office/drawing/2014/main" id="{46DE7C55-7348-419E-86F9-53F21EF8FDA8}"/>
              </a:ext>
            </a:extLst>
          </p:cNvPr>
          <p:cNvSpPr/>
          <p:nvPr/>
        </p:nvSpPr>
        <p:spPr>
          <a:xfrm>
            <a:off x="7442421" y="1282065"/>
            <a:ext cx="1841883" cy="369972"/>
          </a:xfrm>
          <a:prstGeom prst="wedgeRoundRectCallout">
            <a:avLst>
              <a:gd name="adj1" fmla="val 25847"/>
              <a:gd name="adj2" fmla="val 177754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kern="0" dirty="0" err="1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Integrality</a:t>
            </a:r>
            <a:r>
              <a:rPr lang="fr-FR" sz="2000" b="1" kern="0" dirty="0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 ratio</a:t>
            </a:r>
            <a:endParaRPr lang="fr-FR" sz="1984" b="1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94" grpId="0"/>
      <p:bldP spid="95" grpId="0"/>
      <p:bldP spid="84" grpId="0" animBg="1"/>
      <p:bldP spid="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47FD-64C8-4140-A593-9B700719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2" y="-252611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 :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4E33234-B12C-45FF-9DA7-5FC75614BFFC}"/>
              </a:ext>
            </a:extLst>
          </p:cNvPr>
          <p:cNvSpPr/>
          <p:nvPr/>
        </p:nvSpPr>
        <p:spPr>
          <a:xfrm>
            <a:off x="3733889" y="1088165"/>
            <a:ext cx="1584176" cy="1368152"/>
          </a:xfrm>
          <a:prstGeom prst="triangl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F13515-9190-48F9-9AFE-C74D35E280E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18065" y="2456317"/>
            <a:ext cx="1656184" cy="576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7C2E0AA-D182-45D8-BB21-B101199C029D}"/>
              </a:ext>
            </a:extLst>
          </p:cNvPr>
          <p:cNvSpPr/>
          <p:nvPr/>
        </p:nvSpPr>
        <p:spPr>
          <a:xfrm rot="17531324">
            <a:off x="6833781" y="2620005"/>
            <a:ext cx="1584176" cy="1368152"/>
          </a:xfrm>
          <a:prstGeom prst="triangl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25658-6376-4176-A828-1F692745B322}"/>
              </a:ext>
            </a:extLst>
          </p:cNvPr>
          <p:cNvCxnSpPr>
            <a:cxnSpLocks/>
          </p:cNvCxnSpPr>
          <p:nvPr/>
        </p:nvCxnSpPr>
        <p:spPr>
          <a:xfrm>
            <a:off x="4533265" y="1088165"/>
            <a:ext cx="1576888" cy="88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1F96C4D-A364-4964-8E82-B938046D913B}"/>
              </a:ext>
            </a:extLst>
          </p:cNvPr>
          <p:cNvSpPr/>
          <p:nvPr/>
        </p:nvSpPr>
        <p:spPr>
          <a:xfrm rot="3446406">
            <a:off x="6320911" y="757785"/>
            <a:ext cx="1584176" cy="1368152"/>
          </a:xfrm>
          <a:prstGeom prst="triangl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C9331F-4CD7-4564-B77C-9D932ACBF49A}"/>
              </a:ext>
            </a:extLst>
          </p:cNvPr>
          <p:cNvCxnSpPr>
            <a:cxnSpLocks/>
          </p:cNvCxnSpPr>
          <p:nvPr/>
        </p:nvCxnSpPr>
        <p:spPr>
          <a:xfrm flipH="1" flipV="1">
            <a:off x="2693417" y="2168285"/>
            <a:ext cx="1044116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C5ADC5-1987-4330-97C1-E1894B90A3E3}"/>
              </a:ext>
            </a:extLst>
          </p:cNvPr>
          <p:cNvCxnSpPr>
            <a:cxnSpLocks/>
          </p:cNvCxnSpPr>
          <p:nvPr/>
        </p:nvCxnSpPr>
        <p:spPr>
          <a:xfrm flipV="1">
            <a:off x="7693644" y="395461"/>
            <a:ext cx="1368837" cy="6927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FB527B-ABA7-4136-9B18-9912B827AE0B}"/>
              </a:ext>
            </a:extLst>
          </p:cNvPr>
          <p:cNvCxnSpPr>
            <a:cxnSpLocks/>
          </p:cNvCxnSpPr>
          <p:nvPr/>
        </p:nvCxnSpPr>
        <p:spPr>
          <a:xfrm flipH="1" flipV="1">
            <a:off x="8554781" y="2850341"/>
            <a:ext cx="1044116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3CA425-E15D-4828-A260-B3583FB98D81}"/>
              </a:ext>
            </a:extLst>
          </p:cNvPr>
          <p:cNvCxnSpPr>
            <a:cxnSpLocks/>
          </p:cNvCxnSpPr>
          <p:nvPr/>
        </p:nvCxnSpPr>
        <p:spPr>
          <a:xfrm flipH="1">
            <a:off x="6925509" y="2279633"/>
            <a:ext cx="1188515" cy="1873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832D0B-5B5B-4EFB-859B-1D2C701B80A5}"/>
              </a:ext>
            </a:extLst>
          </p:cNvPr>
          <p:cNvCxnSpPr>
            <a:cxnSpLocks/>
          </p:cNvCxnSpPr>
          <p:nvPr/>
        </p:nvCxnSpPr>
        <p:spPr>
          <a:xfrm flipH="1" flipV="1">
            <a:off x="6925509" y="3935817"/>
            <a:ext cx="1053592" cy="373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utoShape 7">
                <a:extLst>
                  <a:ext uri="{FF2B5EF4-FFF2-40B4-BE49-F238E27FC236}">
                    <a16:creationId xmlns:a16="http://schemas.microsoft.com/office/drawing/2014/main" id="{9A45B050-3031-46D6-A063-BEB107F7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33" y="3460301"/>
                <a:ext cx="5694328" cy="473807"/>
              </a:xfrm>
              <a:prstGeom prst="roundRect">
                <a:avLst>
                  <a:gd name="adj" fmla="val 16667"/>
                </a:avLst>
              </a:prstGeom>
              <a:solidFill>
                <a:srgbClr val="E5FAFF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marL="377979" indent="-377979" algn="ctr" eaLnBrk="0" hangingPunct="0">
                  <a:spcBef>
                    <a:spcPct val="20000"/>
                  </a:spcBef>
                </a:pPr>
                <a:r>
                  <a:rPr lang="en-US" sz="2646" b="1" kern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Symbol"/>
                  </a:rPr>
                  <a:t>4/3 conjecture </a:t>
                </a:r>
                <a:r>
                  <a:rPr lang="en-US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: 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   </a:t>
                </a:r>
                <a:r>
                  <a:rPr lang="fr-FR" sz="2646" kern="0" dirty="0" err="1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conv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(tours) </a:t>
                </a: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 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646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646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4</m:t>
                        </m:r>
                      </m:num>
                      <m:den>
                        <m:r>
                          <a:rPr lang="en-US" sz="2646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 LP</a:t>
                </a:r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  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?</a:t>
                </a:r>
                <a:r>
                  <a:rPr lang="en-US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endParaRPr lang="en-US" sz="2646" kern="0" dirty="0">
                  <a:solidFill>
                    <a:schemeClr val="tx1"/>
                  </a:solidFill>
                  <a:latin typeface="Corbel Light" panose="020B0303020204020204" pitchFamily="34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AutoShape 7">
                <a:extLst>
                  <a:ext uri="{FF2B5EF4-FFF2-40B4-BE49-F238E27FC236}">
                    <a16:creationId xmlns:a16="http://schemas.microsoft.com/office/drawing/2014/main" id="{9A45B050-3031-46D6-A063-BEB107F75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433" y="3460301"/>
                <a:ext cx="5694328" cy="47380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t="-9677"/>
                </a:stretch>
              </a:blip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AutoShape 7">
                <a:extLst>
                  <a:ext uri="{FF2B5EF4-FFF2-40B4-BE49-F238E27FC236}">
                    <a16:creationId xmlns:a16="http://schemas.microsoft.com/office/drawing/2014/main" id="{D6BFA7F9-0285-4446-B34A-1F1D76BF2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35" y="4788493"/>
                <a:ext cx="9217024" cy="308196"/>
              </a:xfrm>
              <a:prstGeom prst="roundRect">
                <a:avLst>
                  <a:gd name="adj" fmla="val 16667"/>
                </a:avLst>
              </a:prstGeom>
              <a:solidFill>
                <a:srgbClr val="FEF5DA"/>
              </a:solid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marL="377979" indent="-377979" algn="ctr" eaLnBrk="0" hangingPunct="0">
                  <a:spcBef>
                    <a:spcPct val="20000"/>
                  </a:spcBef>
                </a:pPr>
                <a:r>
                  <a:rPr lang="en-US" sz="2646" b="1" kern="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Symbol"/>
                  </a:rPr>
                  <a:t>If the ½-edges form partitioning triangles</a:t>
                </a:r>
                <a:r>
                  <a:rPr lang="en-US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: 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   </a:t>
                </a:r>
                <a:r>
                  <a:rPr lang="fr-FR" sz="2646" kern="0" dirty="0" err="1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conv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(tours) </a:t>
                </a: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 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646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646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4</m:t>
                        </m:r>
                      </m:num>
                      <m:den>
                        <m:r>
                          <a:rPr lang="en-US" sz="2646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 LP</a:t>
                </a:r>
                <a:r>
                  <a:rPr lang="fr-FR" sz="2646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  </a:t>
                </a:r>
                <a:r>
                  <a:rPr lang="fr-FR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?</a:t>
                </a:r>
                <a:r>
                  <a:rPr lang="en-US" sz="2646" kern="0" dirty="0">
                    <a:solidFill>
                      <a:schemeClr val="tx1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endParaRPr lang="en-US" sz="2646" kern="0" dirty="0">
                  <a:solidFill>
                    <a:schemeClr val="tx1"/>
                  </a:solidFill>
                  <a:latin typeface="Corbel Light" panose="020B0303020204020204" pitchFamily="34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5" name="AutoShape 7">
                <a:extLst>
                  <a:ext uri="{FF2B5EF4-FFF2-40B4-BE49-F238E27FC236}">
                    <a16:creationId xmlns:a16="http://schemas.microsoft.com/office/drawing/2014/main" id="{D6BFA7F9-0285-4446-B34A-1F1D76B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935" y="4788493"/>
                <a:ext cx="9217024" cy="308196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t="-10569"/>
                </a:stretch>
              </a:blipFill>
              <a:ln w="9525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246B26F-AF95-48A1-BDD8-32D41A453FFD}"/>
              </a:ext>
            </a:extLst>
          </p:cNvPr>
          <p:cNvGrpSpPr/>
          <p:nvPr/>
        </p:nvGrpSpPr>
        <p:grpSpPr>
          <a:xfrm>
            <a:off x="928011" y="611485"/>
            <a:ext cx="2240093" cy="677558"/>
            <a:chOff x="7488584" y="1590111"/>
            <a:chExt cx="2240093" cy="6775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B40E61-305A-4E3A-9626-3CA8662B26C6}"/>
                </a:ext>
              </a:extLst>
            </p:cNvPr>
            <p:cNvSpPr/>
            <p:nvPr/>
          </p:nvSpPr>
          <p:spPr>
            <a:xfrm>
              <a:off x="8357095" y="1590111"/>
              <a:ext cx="1371582" cy="67755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br>
                <a:rPr lang="en-US" sz="1488" dirty="0"/>
              </a:br>
              <a:r>
                <a:rPr lang="en-US" sz="2315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1-edges</a:t>
              </a:r>
            </a:p>
          </p:txBody>
        </p:sp>
        <p:cxnSp>
          <p:nvCxnSpPr>
            <p:cNvPr id="27" name="Connecteur droit 28">
              <a:extLst>
                <a:ext uri="{FF2B5EF4-FFF2-40B4-BE49-F238E27FC236}">
                  <a16:creationId xmlns:a16="http://schemas.microsoft.com/office/drawing/2014/main" id="{156F1B38-C55D-4BDB-B74F-F5314DE8E034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17" y="2083180"/>
              <a:ext cx="85724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56">
              <a:extLst>
                <a:ext uri="{FF2B5EF4-FFF2-40B4-BE49-F238E27FC236}">
                  <a16:creationId xmlns:a16="http://schemas.microsoft.com/office/drawing/2014/main" id="{12EC1A0F-E8B1-4BFE-B9D6-79309295EC5F}"/>
                </a:ext>
              </a:extLst>
            </p:cNvPr>
            <p:cNvCxnSpPr>
              <a:cxnSpLocks/>
            </p:cNvCxnSpPr>
            <p:nvPr/>
          </p:nvCxnSpPr>
          <p:spPr>
            <a:xfrm>
              <a:off x="7488584" y="1702137"/>
              <a:ext cx="988932" cy="1"/>
            </a:xfrm>
            <a:prstGeom prst="line">
              <a:avLst/>
            </a:prstGeom>
            <a:ln w="127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999DF4A-E7A7-45E5-ADA1-44D28167CA83}"/>
              </a:ext>
            </a:extLst>
          </p:cNvPr>
          <p:cNvSpPr/>
          <p:nvPr/>
        </p:nvSpPr>
        <p:spPr>
          <a:xfrm>
            <a:off x="1875621" y="252175"/>
            <a:ext cx="1371582" cy="67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br>
              <a:rPr lang="en-US" sz="1488" dirty="0"/>
            </a:br>
            <a:r>
              <a:rPr lang="en-US" sz="2315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½ -edges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C8D23D-CC1F-448D-8D7D-BF5870E04EF6}"/>
                  </a:ext>
                </a:extLst>
              </p:cNvPr>
              <p:cNvSpPr txBox="1"/>
              <p:nvPr/>
            </p:nvSpPr>
            <p:spPr>
              <a:xfrm>
                <a:off x="142935" y="5770377"/>
                <a:ext cx="9801336" cy="1509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kern="0" dirty="0">
                    <a:sym typeface="Symbol"/>
                  </a:rPr>
                  <a:t>Proof</a:t>
                </a:r>
                <a:r>
                  <a:rPr lang="fr-FR" sz="2800" b="1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: </a:t>
                </a:r>
                <a:r>
                  <a:rPr lang="fr-FR" sz="2800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lang="fr-FR" sz="2650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No </a:t>
                </a:r>
                <a:r>
                  <a:rPr lang="fr-FR" sz="2650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bridge, </a:t>
                </a:r>
                <a:r>
                  <a:rPr lang="fr-FR" sz="2650" kern="0" dirty="0" err="1">
                    <a:latin typeface="Corbel Light" panose="020B0303020204020204" pitchFamily="34" charset="0"/>
                    <a:sym typeface="Symbol"/>
                  </a:rPr>
                  <a:t>so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    </a:t>
                </a:r>
                <a:r>
                  <a:rPr lang="en-US" sz="2650" u="sng" kern="0" dirty="0">
                    <a:solidFill>
                      <a:srgbClr val="C00000"/>
                    </a:solidFill>
                    <a:cs typeface="Calibri Light" panose="020F0302020204030204" pitchFamily="34" charset="0"/>
                    <a:sym typeface="Symbol"/>
                  </a:rPr>
                  <a:t>1</a:t>
                </a:r>
                <a:r>
                  <a:rPr lang="en-US" sz="2650" kern="0" dirty="0">
                    <a:solidFill>
                      <a:srgbClr val="C00000"/>
                    </a:solidFill>
                    <a:cs typeface="Calibri Light" panose="020F0302020204030204" pitchFamily="34" charset="0"/>
                    <a:sym typeface="Symbol"/>
                  </a:rPr>
                  <a:t>/3</a:t>
                </a:r>
                <a:r>
                  <a:rPr lang="en-US" sz="2650" kern="0" dirty="0">
                    <a:solidFill>
                      <a:srgbClr val="C0000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  </a:t>
                </a:r>
                <a:r>
                  <a:rPr lang="en-US" sz="2650" kern="0" dirty="0">
                    <a:solidFill>
                      <a:srgbClr val="C0000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 PM(G) !   </a:t>
                </a:r>
                <a:r>
                  <a:rPr lang="en-US" sz="265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For each matching in the convex combination, delete its </a:t>
                </a:r>
                <a:r>
                  <a:rPr lang="en-US" sz="2650" kern="0" dirty="0">
                    <a:solidFill>
                      <a:srgbClr val="00B0F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1/2</a:t>
                </a:r>
                <a:r>
                  <a:rPr lang="fr-FR" sz="2650" kern="0" dirty="0">
                    <a:solidFill>
                      <a:srgbClr val="00B0F0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–</a:t>
                </a:r>
                <a:r>
                  <a:rPr lang="fr-FR" sz="2650" kern="0" dirty="0" err="1">
                    <a:latin typeface="Corbel Light" panose="020B0303020204020204" pitchFamily="34" charset="0"/>
                    <a:sym typeface="Symbol"/>
                  </a:rPr>
                  <a:t>edges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 and double </a:t>
                </a:r>
                <a:r>
                  <a:rPr lang="fr-FR" sz="2650" kern="0" dirty="0" err="1">
                    <a:latin typeface="Corbel Light" panose="020B0303020204020204" pitchFamily="34" charset="0"/>
                    <a:sym typeface="Symbol"/>
                  </a:rPr>
                  <a:t>its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lang="fr-FR" sz="2650" b="1" kern="0" dirty="0">
                    <a:solidFill>
                      <a:schemeClr val="tx2"/>
                    </a:solidFill>
                    <a:latin typeface="Corbel Light" panose="020B0303020204020204" pitchFamily="34" charset="0"/>
                    <a:sym typeface="Symbol"/>
                  </a:rPr>
                  <a:t>1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-edges. The graph </a:t>
                </a:r>
                <a:r>
                  <a:rPr lang="fr-FR" sz="2650" kern="0" dirty="0" err="1">
                    <a:latin typeface="Corbel Light" panose="020B0303020204020204" pitchFamily="34" charset="0"/>
                    <a:sym typeface="Symbol"/>
                  </a:rPr>
                  <a:t>remains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lang="fr-FR" sz="2650" kern="0" dirty="0" err="1">
                    <a:latin typeface="Corbel Light" panose="020B0303020204020204" pitchFamily="34" charset="0"/>
                    <a:sym typeface="Symbol"/>
                  </a:rPr>
                  <a:t>connected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, </a:t>
                </a:r>
                <a:r>
                  <a:rPr lang="fr-FR" sz="2650" kern="0" dirty="0" err="1">
                    <a:latin typeface="Corbel Light" panose="020B0303020204020204" pitchFamily="34" charset="0"/>
                    <a:sym typeface="Symbol"/>
                  </a:rPr>
                  <a:t>so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 tours: the </a:t>
                </a:r>
                <a:r>
                  <a:rPr lang="fr-FR" sz="2650" kern="0" dirty="0" err="1">
                    <a:latin typeface="Corbel Light" panose="020B0303020204020204" pitchFamily="34" charset="0"/>
                    <a:sym typeface="Symbol"/>
                  </a:rPr>
                  <a:t>conv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lang="fr-FR" sz="2650" kern="0" dirty="0" err="1">
                    <a:latin typeface="Corbel Light" panose="020B0303020204020204" pitchFamily="34" charset="0"/>
                    <a:sym typeface="Symbol"/>
                  </a:rPr>
                  <a:t>comb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lang="fr-FR" sz="2650" kern="0" dirty="0" err="1">
                    <a:latin typeface="Corbel Light" panose="020B0303020204020204" pitchFamily="34" charset="0"/>
                    <a:sym typeface="Symbol"/>
                  </a:rPr>
                  <a:t>is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650" i="1" kern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650" b="0" i="0" kern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num>
                      <m:den>
                        <m:r>
                          <a:rPr lang="en-US" sz="2650" kern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650" kern="0" dirty="0">
                    <a:solidFill>
                      <a:srgbClr val="0070C0"/>
                    </a:solidFill>
                    <a:latin typeface="Corbel Light" panose="020B0303020204020204" pitchFamily="34" charset="0"/>
                    <a:sym typeface="Symbol"/>
                  </a:rPr>
                  <a:t>  on __ </a:t>
                </a:r>
                <a:r>
                  <a:rPr lang="fr-FR" sz="2650" kern="0" dirty="0">
                    <a:solidFill>
                      <a:srgbClr val="002060"/>
                    </a:solidFill>
                    <a:latin typeface="Corbel Light" panose="020B0303020204020204" pitchFamily="34" charset="0"/>
                    <a:sym typeface="Symbol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650" i="1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650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4</m:t>
                        </m:r>
                      </m:num>
                      <m:den>
                        <m:r>
                          <a:rPr lang="en-US" sz="2650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650" kern="0" dirty="0">
                    <a:solidFill>
                      <a:srgbClr val="002060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lang="fr-FR" sz="2650" kern="0" dirty="0">
                    <a:latin typeface="Corbel Light" panose="020B0303020204020204" pitchFamily="34" charset="0"/>
                    <a:sym typeface="Symbol"/>
                  </a:rPr>
                  <a:t>on</a:t>
                </a:r>
                <a:r>
                  <a:rPr lang="fr-FR" sz="2650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r>
                  <a:rPr lang="fr-FR" sz="2650" kern="0" dirty="0">
                    <a:solidFill>
                      <a:srgbClr val="0070C0"/>
                    </a:solidFill>
                    <a:sym typeface="Symbol"/>
                  </a:rPr>
                  <a:t>__</a:t>
                </a:r>
                <a:r>
                  <a:rPr lang="fr-FR" sz="2650" kern="0" dirty="0">
                    <a:solidFill>
                      <a:srgbClr val="C00000"/>
                    </a:solidFill>
                    <a:sym typeface="Symbol"/>
                  </a:rPr>
                  <a:t>= </a:t>
                </a:r>
                <a:r>
                  <a:rPr lang="fr-FR" sz="2650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650" i="1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650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4</m:t>
                        </m:r>
                      </m:num>
                      <m:den>
                        <m:r>
                          <a:rPr lang="en-US" sz="2650" kern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650" kern="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/>
                  </a:rPr>
                  <a:t> x</a:t>
                </a:r>
                <a:endParaRPr lang="en-US" sz="265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C8D23D-CC1F-448D-8D7D-BF5870E0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5" y="5770377"/>
                <a:ext cx="9801336" cy="1509772"/>
              </a:xfrm>
              <a:prstGeom prst="rect">
                <a:avLst/>
              </a:prstGeom>
              <a:blipFill>
                <a:blip r:embed="rId5"/>
                <a:stretch>
                  <a:fillRect l="-1244" t="-4049" r="-1182" b="-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175A392-8A85-4498-9BA9-869366E0D1D0}"/>
              </a:ext>
            </a:extLst>
          </p:cNvPr>
          <p:cNvSpPr txBox="1"/>
          <p:nvPr/>
        </p:nvSpPr>
        <p:spPr>
          <a:xfrm>
            <a:off x="519431" y="1745610"/>
            <a:ext cx="29485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kern="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Assume x </a:t>
            </a:r>
            <a:r>
              <a:rPr lang="fr-FR" sz="2800" kern="0" dirty="0">
                <a:solidFill>
                  <a:srgbClr val="0070C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 </a:t>
            </a:r>
            <a:r>
              <a:rPr lang="fr-FR" sz="2800" kern="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LP</a:t>
            </a:r>
          </a:p>
          <a:p>
            <a:r>
              <a:rPr lang="fr-FR" sz="2800" kern="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i.e. no bridge 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60CC8E-76CA-4EE2-ADB9-FFA1E065EB64}"/>
                  </a:ext>
                </a:extLst>
              </p:cNvPr>
              <p:cNvSpPr txBox="1"/>
              <p:nvPr/>
            </p:nvSpPr>
            <p:spPr>
              <a:xfrm>
                <a:off x="7286077" y="3074197"/>
                <a:ext cx="1044116" cy="4854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kern="0" dirty="0">
                    <a:solidFill>
                      <a:srgbClr val="0070C0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kern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0" i="0" kern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num>
                      <m:den>
                        <m:r>
                          <a:rPr lang="en-US" kern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1800" kern="0" dirty="0">
                    <a:solidFill>
                      <a:srgbClr val="0070C0"/>
                    </a:solidFill>
                    <a:latin typeface="Corbel Light" panose="020B0303020204020204" pitchFamily="34" charset="0"/>
                    <a:sym typeface="Symbo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kern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kern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4</m:t>
                        </m:r>
                      </m:num>
                      <m:den>
                        <m:r>
                          <a:rPr lang="en-US" kern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den>
                    </m:f>
                    <m:r>
                      <a:rPr lang="en-US" i="1" kern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</m:t>
                    </m:r>
                    <m:f>
                      <m:fPr>
                        <m:ctrlPr>
                          <a:rPr lang="fr-FR" i="1" kern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kern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kern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60CC8E-76CA-4EE2-ADB9-FFA1E065E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77" y="3074197"/>
                <a:ext cx="1044116" cy="485454"/>
              </a:xfrm>
              <a:prstGeom prst="rect">
                <a:avLst/>
              </a:prstGeom>
              <a:blipFill>
                <a:blip r:embed="rId6"/>
                <a:stretch>
                  <a:fillRect b="-609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E05B85-5637-496D-8D0C-01ADFA01F1D9}"/>
                  </a:ext>
                </a:extLst>
              </p:cNvPr>
              <p:cNvSpPr txBox="1"/>
              <p:nvPr/>
            </p:nvSpPr>
            <p:spPr>
              <a:xfrm>
                <a:off x="9007601" y="3071055"/>
                <a:ext cx="857247" cy="49173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1800" b="1" i="1" kern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1800" b="1" i="0" kern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𝟒</m:t>
                        </m:r>
                      </m:num>
                      <m:den>
                        <m:r>
                          <a:rPr lang="en-US" sz="1800" b="1" i="1" kern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kern="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kern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</m:t>
                    </m:r>
                  </m:oMath>
                </a14:m>
                <a:r>
                  <a:rPr lang="fr-FR" sz="1800" b="1" kern="0" dirty="0">
                    <a:solidFill>
                      <a:srgbClr val="0070C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Symbol"/>
                  </a:rPr>
                  <a:t> 1</a:t>
                </a:r>
                <a:r>
                  <a:rPr lang="fr-FR" sz="1800" b="1" kern="0" dirty="0">
                    <a:solidFill>
                      <a:srgbClr val="0070C0"/>
                    </a:solidFill>
                    <a:latin typeface="Corbel Light" panose="020B0303020204020204" pitchFamily="34" charset="0"/>
                    <a:sym typeface="Symbol"/>
                  </a:rPr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E05B85-5637-496D-8D0C-01ADFA01F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01" y="3071055"/>
                <a:ext cx="857247" cy="491738"/>
              </a:xfrm>
              <a:prstGeom prst="rect">
                <a:avLst/>
              </a:prstGeom>
              <a:blipFill>
                <a:blip r:embed="rId7"/>
                <a:stretch>
                  <a:fillRect b="-731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6DACDE2-848F-4C59-856C-5244DA69E9F6}"/>
              </a:ext>
            </a:extLst>
          </p:cNvPr>
          <p:cNvSpPr txBox="1"/>
          <p:nvPr/>
        </p:nvSpPr>
        <p:spPr>
          <a:xfrm>
            <a:off x="330428" y="626489"/>
            <a:ext cx="962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kern="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x:=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E9C94-3C38-4AA0-9412-988920C330AC}"/>
              </a:ext>
            </a:extLst>
          </p:cNvPr>
          <p:cNvSpPr txBox="1"/>
          <p:nvPr/>
        </p:nvSpPr>
        <p:spPr>
          <a:xfrm>
            <a:off x="5233090" y="1434283"/>
            <a:ext cx="527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kern="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G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2" grpId="0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4DA6291-1F86-4E75-8A2C-EA796D85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264" y="-108595"/>
            <a:ext cx="10008428" cy="864096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4000" dirty="0">
                <a:latin typeface="Corbel Light" panose="020B0303020204020204" pitchFamily="34" charset="0"/>
              </a:rPr>
              <a:t>. Deterministic                                      Probabilistic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7">
                <a:extLst>
                  <a:ext uri="{FF2B5EF4-FFF2-40B4-BE49-F238E27FC236}">
                    <a16:creationId xmlns:a16="http://schemas.microsoft.com/office/drawing/2014/main" id="{B150DD51-23B7-45D5-97E7-8CA5E3FB6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959" y="827509"/>
                <a:ext cx="3466561" cy="1080120"/>
              </a:xfrm>
              <a:prstGeom prst="roundRect">
                <a:avLst>
                  <a:gd name="adj" fmla="val 16667"/>
                </a:avLst>
              </a:prstGeom>
              <a:solidFill>
                <a:srgbClr val="E5FAFF"/>
              </a:solidFill>
              <a:ln w="9525">
                <a:solidFill>
                  <a:srgbClr val="E5FDFF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marL="342900" indent="-342900" eaLnBrk="0" hangingPunct="0">
                  <a:spcBef>
                    <a:spcPct val="20000"/>
                  </a:spcBef>
                  <a:defRPr/>
                </a:pPr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sym typeface="Symbol"/>
                  </a:rPr>
                  <a:t>x </a:t>
                </a:r>
                <a:r>
                  <a:rPr lang="en-US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sym typeface="Symbol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fr-FR" sz="28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/>
                      <m:sup/>
                      <m:e>
                        <m:r>
                          <a:rPr lang="fr-FR" sz="2800" b="0" i="1" kern="0" baseline="-25000" smtClean="0">
                            <a:solidFill>
                              <a:srgbClr val="002060"/>
                            </a:solidFill>
                            <a:latin typeface="Cambria Math"/>
                            <a:sym typeface="Symbol"/>
                          </a:rPr>
                          <m:t>𝑀</m:t>
                        </m:r>
                        <m:r>
                          <a:rPr lang="fr-FR" sz="2800" b="0" i="1" kern="0" baseline="-25000" smtClean="0">
                            <a:solidFill>
                              <a:srgbClr val="002060"/>
                            </a:solidFill>
                            <a:latin typeface="Cambria Math"/>
                            <a:sym typeface="Symbol"/>
                          </a:rPr>
                          <m:t></m:t>
                        </m:r>
                        <m:r>
                          <m:rPr>
                            <m:nor/>
                          </m:rPr>
                          <a:rPr lang="fr-FR" sz="2800" b="0" i="0" kern="0" baseline="-25000" smtClean="0">
                            <a:solidFill>
                              <a:srgbClr val="002060"/>
                            </a:solidFill>
                            <a:latin typeface="French Script MT" panose="03020402040607040605" pitchFamily="66" charset="0"/>
                            <a:sym typeface="Symbol"/>
                          </a:rPr>
                          <m:t>M</m:t>
                        </m:r>
                      </m:e>
                    </m:nary>
                    <m:r>
                      <a:rPr lang="en-US" sz="2800" b="0" i="0" kern="0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</a:t>
                </a:r>
                <a:r>
                  <a:rPr lang="fr-FR" sz="2800" kern="0" baseline="-25000" dirty="0">
                    <a:solidFill>
                      <a:srgbClr val="002060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800" kern="0" baseline="-25000">
                        <a:solidFill>
                          <a:srgbClr val="002060"/>
                        </a:solidFill>
                        <a:latin typeface="Cambria Math"/>
                        <a:sym typeface="Symbol"/>
                      </a:rPr>
                      <m:t>M</m:t>
                    </m:r>
                    <m:r>
                      <m:rPr>
                        <m:nor/>
                      </m:rPr>
                      <a:rPr lang="en-US" sz="2800" b="0" i="0" kern="0" baseline="-25000" smtClean="0">
                        <a:solidFill>
                          <a:srgbClr val="002060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fr-FR" sz="2800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M</m:t>
                    </m:r>
                  </m:oMath>
                </a14:m>
                <a:endParaRPr lang="en-US" sz="2800" kern="0" dirty="0">
                  <a:solidFill>
                    <a:srgbClr val="002060"/>
                  </a:solidFill>
                  <a:latin typeface="Corbel Light" panose="020B0303020204020204" pitchFamily="34" charset="0"/>
                  <a:sym typeface="Symbol"/>
                </a:endParaRPr>
              </a:p>
              <a:p>
                <a:pPr marL="342900" indent="-342900" eaLnBrk="0" hangingPunct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fr-FR" sz="2800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sym typeface="Symbol"/>
                      </a:rPr>
                      <m:t></m:t>
                    </m:r>
                    <m:r>
                      <m:rPr>
                        <m:sty m:val="p"/>
                      </m:rPr>
                      <a:rPr lang="fr-FR" sz="2800" kern="0" baseline="-25000" dirty="0">
                        <a:solidFill>
                          <a:srgbClr val="002060"/>
                        </a:solidFill>
                        <a:latin typeface="Cambria Math"/>
                        <a:sym typeface="Symbol"/>
                      </a:rPr>
                      <m:t>M</m:t>
                    </m:r>
                    <m:r>
                      <a:rPr lang="fr-FR" sz="2800" kern="0" dirty="0">
                        <a:solidFill>
                          <a:srgbClr val="002060"/>
                        </a:solidFill>
                        <a:latin typeface="Cambria Math"/>
                        <a:sym typeface="Symbol"/>
                      </a:rPr>
                      <m:t></m:t>
                    </m:r>
                    <m:r>
                      <m:rPr>
                        <m:nor/>
                      </m:rPr>
                      <a:rPr lang="en-US" sz="2800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sym typeface="Symbol"/>
                      </a:rPr>
                      <m:t> 0</m:t>
                    </m:r>
                    <m:r>
                      <a:rPr lang="en-US" sz="2800" kern="0" dirty="0">
                        <a:solidFill>
                          <a:srgbClr val="002060"/>
                        </a:solidFill>
                        <a:latin typeface="Cambria Math"/>
                        <a:sym typeface="Symbol"/>
                      </a:rPr>
                      <m:t>, 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fr-FR" sz="28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fr-FR" sz="2800" kern="0" baseline="-25000">
                            <a:solidFill>
                              <a:srgbClr val="002060"/>
                            </a:solidFill>
                            <a:latin typeface="Cambria Math"/>
                            <a:sym typeface="Symbol"/>
                          </a:rPr>
                          <m:t>M</m:t>
                        </m:r>
                        <m:r>
                          <a:rPr lang="fr-FR" sz="2800" kern="0" baseline="-25000">
                            <a:solidFill>
                              <a:srgbClr val="002060"/>
                            </a:solidFill>
                            <a:latin typeface="Cambria Math"/>
                            <a:sym typeface="Symbol"/>
                          </a:rPr>
                          <m:t></m:t>
                        </m:r>
                        <m:r>
                          <m:rPr>
                            <m:nor/>
                          </m:rPr>
                          <a:rPr lang="fr-FR" sz="2800" kern="0" baseline="-25000">
                            <a:solidFill>
                              <a:srgbClr val="002060"/>
                            </a:solidFill>
                            <a:latin typeface="Corbel Light" panose="020B0303020204020204" pitchFamily="34" charset="0"/>
                            <a:sym typeface="Symbol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800" kern="0" baseline="-25000">
                            <a:solidFill>
                              <a:srgbClr val="002060"/>
                            </a:solidFill>
                            <a:latin typeface="Corbel Light" panose="020B0303020204020204" pitchFamily="34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2800" kern="0" dirty="0">
                            <a:solidFill>
                              <a:srgbClr val="002060"/>
                            </a:solidFill>
                            <a:latin typeface="Corbel Light" panose="020B0303020204020204" pitchFamily="34" charset="0"/>
                            <a:sym typeface="Symbol"/>
                          </a:rPr>
                          <m:t></m:t>
                        </m:r>
                      </m:e>
                    </m:nary>
                    <m:r>
                      <m:rPr>
                        <m:sty m:val="p"/>
                      </m:rPr>
                      <a:rPr lang="fr-FR" sz="2800" kern="0" baseline="-25000" dirty="0">
                        <a:solidFill>
                          <a:srgbClr val="002060"/>
                        </a:solidFill>
                        <a:latin typeface="Cambria Math"/>
                        <a:sym typeface="Symbol"/>
                      </a:rPr>
                      <m:t>M</m:t>
                    </m:r>
                    <m:r>
                      <m:rPr>
                        <m:nor/>
                      </m:rPr>
                      <a:rPr lang="fr-FR" sz="2800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sym typeface="Symbol"/>
                      </a:rPr>
                      <m:t>= 1</m:t>
                    </m:r>
                    <m:r>
                      <m:rPr>
                        <m:nor/>
                      </m:rPr>
                      <a:rPr lang="en-US" sz="2800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sym typeface="Symbol"/>
                      </a:rPr>
                      <m:t>) </m:t>
                    </m:r>
                  </m:oMath>
                </a14:m>
                <a:r>
                  <a:rPr lang="fr-FR" sz="2800" b="0" kern="0" dirty="0">
                    <a:solidFill>
                      <a:srgbClr val="002060"/>
                    </a:solidFill>
                    <a:sym typeface="Symbol"/>
                  </a:rPr>
                  <a:t>	</a:t>
                </a:r>
                <a:endParaRPr lang="en-US" sz="2800" dirty="0">
                  <a:solidFill>
                    <a:srgbClr val="00206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AutoShape 7">
                <a:extLst>
                  <a:ext uri="{FF2B5EF4-FFF2-40B4-BE49-F238E27FC236}">
                    <a16:creationId xmlns:a16="http://schemas.microsoft.com/office/drawing/2014/main" id="{B150DD51-23B7-45D5-97E7-8CA5E3FB6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959" y="827509"/>
                <a:ext cx="3466561" cy="108012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l="-1884" t="-4167"/>
                </a:stretch>
              </a:blipFill>
              <a:ln w="9525">
                <a:solidFill>
                  <a:srgbClr val="E5FDFF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AutoShape 7">
                <a:extLst>
                  <a:ext uri="{FF2B5EF4-FFF2-40B4-BE49-F238E27FC236}">
                    <a16:creationId xmlns:a16="http://schemas.microsoft.com/office/drawing/2014/main" id="{2EE7646C-7E4A-46B6-A466-A8FB21A1B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0712" y="675910"/>
                <a:ext cx="2808314" cy="1368152"/>
              </a:xfrm>
              <a:prstGeom prst="roundRect">
                <a:avLst>
                  <a:gd name="adj" fmla="val 16667"/>
                </a:avLst>
              </a:prstGeom>
              <a:solidFill>
                <a:srgbClr val="FEFAF2"/>
              </a:solidFill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Pr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800" kern="0">
                        <a:solidFill>
                          <a:srgbClr val="002060"/>
                        </a:solidFill>
                        <a:latin typeface="French Script MT" panose="03020402040607040605" pitchFamily="66" charset="0"/>
                        <a:sym typeface="Symbol"/>
                      </a:rPr>
                      <m:t>M</m:t>
                    </m:r>
                  </m:oMath>
                </a14:m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= M)  =  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800" kern="0" baseline="-25000" dirty="0">
                        <a:solidFill>
                          <a:srgbClr val="002060"/>
                        </a:solidFill>
                        <a:latin typeface="Cambria Math"/>
                        <a:sym typeface="Symbol"/>
                      </a:rPr>
                      <m:t>M</m:t>
                    </m:r>
                  </m:oMath>
                </a14:m>
                <a:endParaRPr lang="fr-FR" sz="2800" kern="0" dirty="0">
                  <a:solidFill>
                    <a:srgbClr val="002060"/>
                  </a:solidFill>
                  <a:latin typeface="Corbel Light" panose="020B0303020204020204" pitchFamily="34" charset="0"/>
                  <a:cs typeface="Calibri Light" panose="020F0302020204030204" pitchFamily="34" charset="0"/>
                  <a:sym typeface="Symbol"/>
                </a:endParaRPr>
              </a:p>
              <a:p>
                <a:r>
                  <a:rPr lang="en-US" sz="28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Pr</a:t>
                </a:r>
                <a:r>
                  <a:rPr lang="en-US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800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e</m:t>
                    </m:r>
                    <m:r>
                      <m:rPr>
                        <m:nor/>
                      </m:rPr>
                      <a:rPr lang="fr-FR" sz="2800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</m:t>
                    </m:r>
                    <m:r>
                      <m:rPr>
                        <m:nor/>
                      </m:rPr>
                      <a:rPr lang="fr-FR" sz="2800" kern="0">
                        <a:solidFill>
                          <a:srgbClr val="002060"/>
                        </a:solidFill>
                        <a:latin typeface="French Script MT" panose="03020402040607040605" pitchFamily="66" charset="0"/>
                        <a:sym typeface="Symbol"/>
                      </a:rPr>
                      <m:t>M</m:t>
                    </m:r>
                  </m:oMath>
                </a14:m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) = x(e)</a:t>
                </a:r>
              </a:p>
              <a:p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E[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800" kern="0">
                        <a:solidFill>
                          <a:srgbClr val="002060"/>
                        </a:solidFill>
                        <a:latin typeface="French Script MT" panose="03020402040607040605" pitchFamily="66" charset="0"/>
                        <a:sym typeface="Symbol"/>
                      </a:rPr>
                      <m:t>M</m:t>
                    </m:r>
                  </m:oMath>
                </a14:m>
                <a:r>
                  <a:rPr lang="fr-FR" sz="28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]= x</a:t>
                </a:r>
              </a:p>
            </p:txBody>
          </p:sp>
        </mc:Choice>
        <mc:Fallback xmlns="">
          <p:sp>
            <p:nvSpPr>
              <p:cNvPr id="5" name="AutoShape 7">
                <a:extLst>
                  <a:ext uri="{FF2B5EF4-FFF2-40B4-BE49-F238E27FC236}">
                    <a16:creationId xmlns:a16="http://schemas.microsoft.com/office/drawing/2014/main" id="{2EE7646C-7E4A-46B6-A466-A8FB21A1B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0712" y="675910"/>
                <a:ext cx="2808314" cy="1368152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1948" t="-5778" b="-12889"/>
                </a:stretch>
              </a:blipFill>
              <a:ln w="31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à coins arrondis 43">
                <a:extLst>
                  <a:ext uri="{FF2B5EF4-FFF2-40B4-BE49-F238E27FC236}">
                    <a16:creationId xmlns:a16="http://schemas.microsoft.com/office/drawing/2014/main" id="{3F7B2921-A9F0-415A-B8F7-016E56690DC2}"/>
                  </a:ext>
                </a:extLst>
              </p:cNvPr>
              <p:cNvSpPr/>
              <p:nvPr/>
            </p:nvSpPr>
            <p:spPr>
              <a:xfrm>
                <a:off x="3986328" y="842605"/>
                <a:ext cx="2422136" cy="706438"/>
              </a:xfrm>
              <a:prstGeom prst="wedgeRoundRectCallout">
                <a:avLst>
                  <a:gd name="adj1" fmla="val -42639"/>
                  <a:gd name="adj2" fmla="val 22655"/>
                  <a:gd name="adj3" fmla="val 16667"/>
                </a:avLst>
              </a:prstGeom>
              <a:solidFill>
                <a:srgbClr val="FFFCE5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1600" kern="0" smtClean="0">
                          <a:solidFill>
                            <a:srgbClr val="002060"/>
                          </a:solidFill>
                          <a:latin typeface="French Script MT" panose="03020402040607040605" pitchFamily="66" charset="0"/>
                          <a:sym typeface="Symbol"/>
                        </a:rPr>
                        <m:t>M</m:t>
                      </m:r>
                      <m:r>
                        <m:rPr>
                          <m:nor/>
                        </m:rPr>
                        <a:rPr lang="en-US" sz="1600" kern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1600" kern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set</m:t>
                      </m:r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incidences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  <a:latin typeface="Corbel Light" panose="020B0303020204020204" pitchFamily="34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perfect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matchings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  <a:latin typeface="Corbel Light" panose="020B0303020204020204" pitchFamily="34" charset="0"/>
                  <a:sym typeface="Wingdings" pitchFamily="2" charset="2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rbel Light" panose="020B0303020204020204" pitchFamily="34" charset="0"/>
                  </a:rPr>
                  <a:t>In the example E[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600" kern="0">
                        <a:solidFill>
                          <a:srgbClr val="002060"/>
                        </a:solidFill>
                        <a:latin typeface="French Script MT" panose="03020402040607040605" pitchFamily="66" charset="0"/>
                        <a:sym typeface="Symbol"/>
                      </a:rPr>
                      <m:t>M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rbel Light" panose="020B0303020204020204" pitchFamily="34" charset="0"/>
                  </a:rPr>
                  <a:t>]=1/3 …</a:t>
                </a:r>
              </a:p>
            </p:txBody>
          </p:sp>
        </mc:Choice>
        <mc:Fallback xmlns="">
          <p:sp>
            <p:nvSpPr>
              <p:cNvPr id="6" name="Rectangle à coins arrondis 43">
                <a:extLst>
                  <a:ext uri="{FF2B5EF4-FFF2-40B4-BE49-F238E27FC236}">
                    <a16:creationId xmlns:a16="http://schemas.microsoft.com/office/drawing/2014/main" id="{3F7B2921-A9F0-415A-B8F7-016E56690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28" y="842605"/>
                <a:ext cx="2422136" cy="706438"/>
              </a:xfrm>
              <a:prstGeom prst="wedgeRoundRectCallout">
                <a:avLst>
                  <a:gd name="adj1" fmla="val -42639"/>
                  <a:gd name="adj2" fmla="val 22655"/>
                  <a:gd name="adj3" fmla="val 16667"/>
                </a:avLst>
              </a:prstGeom>
              <a:blipFill>
                <a:blip r:embed="rId5"/>
                <a:stretch>
                  <a:fillRect b="-18803"/>
                </a:stretch>
              </a:blipFill>
              <a:ln w="31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à coins arrondis 43">
                <a:extLst>
                  <a:ext uri="{FF2B5EF4-FFF2-40B4-BE49-F238E27FC236}">
                    <a16:creationId xmlns:a16="http://schemas.microsoft.com/office/drawing/2014/main" id="{56528AEA-4D32-43A4-8720-FEA28B490CE2}"/>
                  </a:ext>
                </a:extLst>
              </p:cNvPr>
              <p:cNvSpPr/>
              <p:nvPr/>
            </p:nvSpPr>
            <p:spPr>
              <a:xfrm>
                <a:off x="3990346" y="1633747"/>
                <a:ext cx="2161477" cy="340733"/>
              </a:xfrm>
              <a:prstGeom prst="wedgeRoundRectCallout">
                <a:avLst>
                  <a:gd name="adj1" fmla="val -47381"/>
                  <a:gd name="adj2" fmla="val -11291"/>
                  <a:gd name="adj3" fmla="val 16667"/>
                </a:avLst>
              </a:prstGeom>
              <a:solidFill>
                <a:srgbClr val="FFFCE5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1600" b="0" i="0" kern="0" smtClean="0">
                          <a:solidFill>
                            <a:srgbClr val="002060"/>
                          </a:solidFill>
                          <a:latin typeface="French Script MT" panose="03020402040607040605" pitchFamily="66" charset="0"/>
                          <a:sym typeface="Symbol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600" b="0" i="0" kern="0" smtClean="0">
                          <a:solidFill>
                            <a:srgbClr val="002060"/>
                          </a:solidFill>
                          <a:latin typeface="French Script MT" panose="03020402040607040605" pitchFamily="66" charset="0"/>
                          <a:sym typeface="Symbol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set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tours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rgbClr val="002060"/>
                          </a:solidFill>
                          <a:latin typeface="Corbel Light" panose="020B0303020204020204" pitchFamily="34" charset="0"/>
                          <a:sym typeface="Wingdings" pitchFamily="2" charset="2"/>
                        </a:rPr>
                        <m:t>,...</m:t>
                      </m:r>
                    </m:oMath>
                  </m:oMathPara>
                </a14:m>
                <a:endParaRPr lang="en-US" sz="1600" dirty="0"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7" name="Rectangle à coins arrondis 43">
                <a:extLst>
                  <a:ext uri="{FF2B5EF4-FFF2-40B4-BE49-F238E27FC236}">
                    <a16:creationId xmlns:a16="http://schemas.microsoft.com/office/drawing/2014/main" id="{56528AEA-4D32-43A4-8720-FEA28B490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346" y="1633747"/>
                <a:ext cx="2161477" cy="340733"/>
              </a:xfrm>
              <a:prstGeom prst="wedgeRoundRectCallout">
                <a:avLst>
                  <a:gd name="adj1" fmla="val -47381"/>
                  <a:gd name="adj2" fmla="val -11291"/>
                  <a:gd name="adj3" fmla="val 16667"/>
                </a:avLst>
              </a:prstGeom>
              <a:blipFill>
                <a:blip r:embed="rId6"/>
                <a:stretch>
                  <a:fillRect b="-1754"/>
                </a:stretch>
              </a:blipFill>
              <a:ln w="31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69316919-5332-4A70-B5FA-D85FC9D0D6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7604" y="2584964"/>
                <a:ext cx="4983021" cy="1153970"/>
              </a:xfrm>
              <a:prstGeom prst="rect">
                <a:avLst/>
              </a:prstGeom>
            </p:spPr>
            <p:txBody>
              <a:bodyPr vert="horz" lIns="100794" tIns="50397" rIns="100794" bIns="50397" rtlCol="0">
                <a:normAutofit/>
              </a:bodyPr>
              <a:lstStyle/>
              <a:p>
                <a:pPr marL="377979" indent="-377979" defTabSz="1007943">
                  <a:spcBef>
                    <a:spcPct val="20000"/>
                  </a:spcBef>
                  <a:defRPr/>
                </a:pPr>
                <a:r>
                  <a:rPr lang="fr-FR" sz="2400" dirty="0">
                    <a:latin typeface="Corbel Light" panose="020B0303020204020204" pitchFamily="34" charset="0"/>
                    <a:sym typeface="Symbol" panose="05050102010706020507" pitchFamily="18" charset="2"/>
                  </a:rPr>
                  <a:t>  </a:t>
                </a:r>
                <a:r>
                  <a:rPr lang="fr-FR" sz="2200" dirty="0" err="1">
                    <a:latin typeface="Corbel Light" panose="020B0303020204020204" pitchFamily="34" charset="0"/>
                    <a:sym typeface="Symbol" panose="05050102010706020507" pitchFamily="18" charset="2"/>
                  </a:rPr>
                  <a:t>Oveis</a:t>
                </a:r>
                <a:r>
                  <a:rPr lang="fr-FR" sz="2200" dirty="0">
                    <a:latin typeface="Corbel Light" panose="020B0303020204020204" pitchFamily="34" charset="0"/>
                    <a:sym typeface="Symbol" panose="05050102010706020507" pitchFamily="18" charset="2"/>
                  </a:rPr>
                  <a:t> </a:t>
                </a:r>
                <a:r>
                  <a:rPr lang="fr-FR" sz="2200" dirty="0" err="1">
                    <a:latin typeface="Corbel Light" panose="020B0303020204020204" pitchFamily="34" charset="0"/>
                    <a:sym typeface="Symbol" panose="05050102010706020507" pitchFamily="18" charset="2"/>
                  </a:rPr>
                  <a:t>Gharan</a:t>
                </a:r>
                <a:r>
                  <a:rPr lang="fr-FR" sz="2200" dirty="0">
                    <a:latin typeface="Corbel Light" panose="020B0303020204020204" pitchFamily="34" charset="0"/>
                    <a:sym typeface="Symbol" panose="05050102010706020507" pitchFamily="18" charset="2"/>
                  </a:rPr>
                  <a:t>, </a:t>
                </a:r>
                <a:r>
                  <a:rPr lang="fr-FR" sz="2200" dirty="0" err="1">
                    <a:latin typeface="Corbel Light" panose="020B0303020204020204" pitchFamily="34" charset="0"/>
                    <a:sym typeface="Symbol" panose="05050102010706020507" pitchFamily="18" charset="2"/>
                  </a:rPr>
                  <a:t>Saberi</a:t>
                </a:r>
                <a:r>
                  <a:rPr lang="fr-FR" sz="2200" dirty="0">
                    <a:latin typeface="Corbel Light" panose="020B0303020204020204" pitchFamily="34" charset="0"/>
                    <a:sym typeface="Symbol" panose="05050102010706020507" pitchFamily="18" charset="2"/>
                  </a:rPr>
                  <a:t>, Singh (2011)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𝟑</m:t>
                        </m:r>
                      </m:num>
                      <m:den>
                        <m:r>
                          <a:rPr lang="en-US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𝟐</m:t>
                        </m:r>
                      </m:den>
                    </m:f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fr-FR" sz="2200" b="1" dirty="0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-</a:t>
                </a:r>
                <a:r>
                  <a:rPr lang="fr-FR" sz="2200" b="1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   </a:t>
                </a:r>
                <a:r>
                  <a:rPr lang="fr-FR" sz="2200" b="1" dirty="0" err="1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with</a:t>
                </a:r>
                <a:r>
                  <a:rPr lang="fr-FR" sz="2200" b="1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 maximum </a:t>
                </a:r>
                <a:r>
                  <a:rPr lang="fr-FR" sz="2200" b="1" dirty="0" err="1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entropy</a:t>
                </a:r>
                <a:r>
                  <a:rPr lang="fr-FR" sz="2200" b="1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 distribution</a:t>
                </a:r>
                <a:endParaRPr lang="fr-FR" sz="2200" b="1" dirty="0">
                  <a:solidFill>
                    <a:srgbClr val="C00000"/>
                  </a:solidFill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69316919-5332-4A70-B5FA-D85FC9D0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04" y="2584964"/>
                <a:ext cx="4983021" cy="1153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2311B1F-7949-4EE3-9177-8E08B33F4BDD}"/>
              </a:ext>
            </a:extLst>
          </p:cNvPr>
          <p:cNvSpPr txBox="1">
            <a:spLocks/>
          </p:cNvSpPr>
          <p:nvPr/>
        </p:nvSpPr>
        <p:spPr>
          <a:xfrm>
            <a:off x="5770967" y="4620080"/>
            <a:ext cx="4536257" cy="206719"/>
          </a:xfrm>
          <a:prstGeom prst="rect">
            <a:avLst/>
          </a:prstGeom>
        </p:spPr>
        <p:txBody>
          <a:bodyPr vert="horz" lIns="100794" tIns="50397" rIns="100794" bIns="50397" rtlCol="0">
            <a:normAutofit fontScale="32500" lnSpcReduction="20000"/>
          </a:bodyPr>
          <a:lstStyle/>
          <a:p>
            <a:pPr marL="377979" indent="-377979" defTabSz="1007943">
              <a:spcBef>
                <a:spcPct val="20000"/>
              </a:spcBef>
              <a:defRPr/>
            </a:pPr>
            <a:endParaRPr lang="fr-FR" sz="26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B092A0E8-A298-4379-BBED-3BAAE73652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351" y="2575904"/>
                <a:ext cx="4260427" cy="550954"/>
              </a:xfrm>
              <a:prstGeom prst="rect">
                <a:avLst/>
              </a:prstGeom>
            </p:spPr>
            <p:txBody>
              <a:bodyPr vert="horz" lIns="100794" tIns="50397" rIns="100794" bIns="50397" rtlCol="0">
                <a:normAutofit lnSpcReduction="10000"/>
              </a:bodyPr>
              <a:lstStyle/>
              <a:p>
                <a:pPr marL="377979" indent="-377979" defTabSz="1007943">
                  <a:spcBef>
                    <a:spcPct val="20000"/>
                  </a:spcBef>
                  <a:defRPr/>
                </a:pPr>
                <a:r>
                  <a:rPr lang="en-US" sz="2200" dirty="0" err="1">
                    <a:solidFill>
                      <a:schemeClr val="tx1"/>
                    </a:solidFill>
                    <a:latin typeface="Corbel Light" panose="020B0303020204020204" pitchFamily="34" charset="0"/>
                  </a:rPr>
                  <a:t>Christofides</a:t>
                </a:r>
                <a:r>
                  <a:rPr lang="en-US" sz="2200" dirty="0">
                    <a:solidFill>
                      <a:schemeClr val="tx1"/>
                    </a:solidFill>
                    <a:latin typeface="Corbel Light" panose="020B0303020204020204" pitchFamily="34" charset="0"/>
                  </a:rPr>
                  <a:t>, Serdyukov (1976)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𝟑</m:t>
                        </m:r>
                      </m:num>
                      <m:den>
                        <m:r>
                          <a:rPr lang="en-US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𝟐</m:t>
                        </m:r>
                      </m:den>
                    </m:f>
                    <m:r>
                      <a:rPr lang="en-US" sz="2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endParaRPr lang="fr-FR" sz="2200" dirty="0">
                  <a:solidFill>
                    <a:schemeClr val="tx1"/>
                  </a:solidFill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B092A0E8-A298-4379-BBED-3BAAE7365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51" y="2575904"/>
                <a:ext cx="4260427" cy="550954"/>
              </a:xfrm>
              <a:prstGeom prst="rect">
                <a:avLst/>
              </a:prstGeom>
              <a:blipFill>
                <a:blip r:embed="rId8"/>
                <a:stretch>
                  <a:fillRect l="-171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BBEF47C5-C6BE-420B-B4D1-124515537A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206" y="3370995"/>
                <a:ext cx="3939242" cy="623678"/>
              </a:xfrm>
              <a:prstGeom prst="rect">
                <a:avLst/>
              </a:prstGeom>
            </p:spPr>
            <p:txBody>
              <a:bodyPr vert="horz" lIns="100794" tIns="50397" rIns="100794" bIns="50397" rtlCol="0">
                <a:noAutofit/>
              </a:bodyPr>
              <a:lstStyle/>
              <a:p>
                <a:pPr marL="377979" indent="-377979" defTabSz="1007943">
                  <a:spcBef>
                    <a:spcPct val="20000"/>
                  </a:spcBef>
                  <a:defRPr/>
                </a:pPr>
                <a:r>
                  <a:rPr lang="en-US" sz="2200" dirty="0">
                    <a:latin typeface="Corbel Light" panose="020B0303020204020204" pitchFamily="34" charset="0"/>
                  </a:rPr>
                  <a:t>Seb</a:t>
                </a:r>
                <a:r>
                  <a:rPr lang="hu-HU" sz="2200" dirty="0">
                    <a:latin typeface="Corbel Light" panose="020B0303020204020204" pitchFamily="34" charset="0"/>
                  </a:rPr>
                  <a:t>ő</a:t>
                </a:r>
                <a:r>
                  <a:rPr lang="en-US" sz="2200" dirty="0">
                    <a:latin typeface="Corbel Light" panose="020B0303020204020204" pitchFamily="34" charset="0"/>
                  </a:rPr>
                  <a:t>, </a:t>
                </a:r>
                <a:r>
                  <a:rPr lang="en-US" sz="2200" dirty="0" err="1">
                    <a:latin typeface="Corbel Light" panose="020B0303020204020204" pitchFamily="34" charset="0"/>
                  </a:rPr>
                  <a:t>Vygen</a:t>
                </a:r>
                <a:r>
                  <a:rPr lang="hu-HU" sz="2200" dirty="0">
                    <a:latin typeface="Corbel Light" panose="020B0303020204020204" pitchFamily="34" charset="0"/>
                  </a:rPr>
                  <a:t> </a:t>
                </a:r>
                <a:r>
                  <a:rPr lang="en-US" sz="2200" dirty="0">
                    <a:latin typeface="Corbel Light" panose="020B0303020204020204" pitchFamily="34" charset="0"/>
                  </a:rPr>
                  <a:t>(</a:t>
                </a:r>
                <a:r>
                  <a:rPr lang="hu-HU" sz="2200" dirty="0">
                    <a:latin typeface="Corbel Light" panose="020B0303020204020204" pitchFamily="34" charset="0"/>
                  </a:rPr>
                  <a:t>2</a:t>
                </a:r>
                <a:r>
                  <a:rPr lang="en-US" sz="2200" dirty="0">
                    <a:latin typeface="Corbel Light" panose="020B0303020204020204" pitchFamily="34" charset="0"/>
                  </a:rPr>
                  <a:t>014)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𝟕</m:t>
                        </m:r>
                      </m:num>
                      <m:den>
                        <m:r>
                          <a:rPr lang="en-US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𝟓</m:t>
                        </m:r>
                      </m:den>
                    </m:f>
                    <m:r>
                      <a:rPr lang="en-US" sz="2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endParaRPr lang="en-US" sz="2200" b="1" dirty="0">
                  <a:solidFill>
                    <a:srgbClr val="C00000"/>
                  </a:solidFill>
                  <a:latin typeface="Corbel Light" panose="020B0303020204020204" pitchFamily="34" charset="0"/>
                  <a:sym typeface="Symbol"/>
                </a:endParaRPr>
              </a:p>
              <a:p>
                <a:pPr marL="377979" indent="-377979" defTabSz="1007943">
                  <a:spcBef>
                    <a:spcPct val="20000"/>
                  </a:spcBef>
                  <a:defRPr/>
                </a:pPr>
                <a:endParaRPr lang="en-US" sz="2200" dirty="0"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14" name="Espace réservé du contenu 2">
                <a:extLst>
                  <a:ext uri="{FF2B5EF4-FFF2-40B4-BE49-F238E27FC236}">
                    <a16:creationId xmlns:a16="http://schemas.microsoft.com/office/drawing/2014/main" id="{BBEF47C5-C6BE-420B-B4D1-12451553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6" y="3370995"/>
                <a:ext cx="3939242" cy="623678"/>
              </a:xfrm>
              <a:prstGeom prst="rect">
                <a:avLst/>
              </a:prstGeom>
              <a:blipFill>
                <a:blip r:embed="rId9"/>
                <a:stretch>
                  <a:fillRect l="-170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BAA3800-1312-4B05-ABA6-582AEACE50AE}"/>
              </a:ext>
            </a:extLst>
          </p:cNvPr>
          <p:cNvSpPr txBox="1"/>
          <p:nvPr/>
        </p:nvSpPr>
        <p:spPr>
          <a:xfrm>
            <a:off x="5227238" y="3481390"/>
            <a:ext cx="49424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-37797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rbel Light" panose="020B0303020204020204" pitchFamily="34" charset="0"/>
              </a:rPr>
              <a:t>Mömke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rbel Light" panose="020B0303020204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rbel Light" panose="020B0303020204020204" pitchFamily="34" charset="0"/>
              </a:rPr>
              <a:t>Svensson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rbel Light" panose="020B0303020204020204" pitchFamily="34" charset="0"/>
              </a:rPr>
              <a:t> (2012)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</a:rPr>
              <a:t>: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</a:rPr>
              <a:t>Removable pairs</a:t>
            </a:r>
            <a:endParaRPr kumimoji="0" lang="fr-FR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rbel Light" panose="020B03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719B5-1747-4418-99DE-AD7FC1D2A9EF}"/>
              </a:ext>
            </a:extLst>
          </p:cNvPr>
          <p:cNvSpPr txBox="1"/>
          <p:nvPr/>
        </p:nvSpPr>
        <p:spPr>
          <a:xfrm rot="19355895">
            <a:off x="3551054" y="4294945"/>
            <a:ext cx="10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LP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D5D594E-8FA1-4726-8BA1-8F766A3CB5EE}"/>
              </a:ext>
            </a:extLst>
          </p:cNvPr>
          <p:cNvSpPr/>
          <p:nvPr/>
        </p:nvSpPr>
        <p:spPr>
          <a:xfrm>
            <a:off x="5003561" y="141402"/>
            <a:ext cx="1525368" cy="7484883"/>
          </a:xfrm>
          <a:custGeom>
            <a:avLst/>
            <a:gdLst>
              <a:gd name="connsiteX0" fmla="*/ 1453800 w 1525368"/>
              <a:gd name="connsiteY0" fmla="*/ 0 h 7484883"/>
              <a:gd name="connsiteX1" fmla="*/ 1416093 w 1525368"/>
              <a:gd name="connsiteY1" fmla="*/ 1461155 h 7484883"/>
              <a:gd name="connsiteX2" fmla="*/ 859911 w 1525368"/>
              <a:gd name="connsiteY2" fmla="*/ 2234153 h 7484883"/>
              <a:gd name="connsiteX3" fmla="*/ 49206 w 1525368"/>
              <a:gd name="connsiteY3" fmla="*/ 2903456 h 7484883"/>
              <a:gd name="connsiteX4" fmla="*/ 200035 w 1525368"/>
              <a:gd name="connsiteY4" fmla="*/ 3846136 h 7484883"/>
              <a:gd name="connsiteX5" fmla="*/ 1105008 w 1525368"/>
              <a:gd name="connsiteY5" fmla="*/ 4279769 h 7484883"/>
              <a:gd name="connsiteX6" fmla="*/ 1472653 w 1525368"/>
              <a:gd name="connsiteY6" fmla="*/ 4986779 h 7484883"/>
              <a:gd name="connsiteX7" fmla="*/ 2072 w 1525368"/>
              <a:gd name="connsiteY7" fmla="*/ 7484883 h 7484883"/>
              <a:gd name="connsiteX8" fmla="*/ 2072 w 1525368"/>
              <a:gd name="connsiteY8" fmla="*/ 7484883 h 7484883"/>
              <a:gd name="connsiteX9" fmla="*/ 11499 w 1525368"/>
              <a:gd name="connsiteY9" fmla="*/ 7484883 h 74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5368" h="7484883">
                <a:moveTo>
                  <a:pt x="1453800" y="0"/>
                </a:moveTo>
                <a:cubicBezTo>
                  <a:pt x="1484437" y="544398"/>
                  <a:pt x="1515075" y="1088796"/>
                  <a:pt x="1416093" y="1461155"/>
                </a:cubicBezTo>
                <a:cubicBezTo>
                  <a:pt x="1317111" y="1833514"/>
                  <a:pt x="1087725" y="1993770"/>
                  <a:pt x="859911" y="2234153"/>
                </a:cubicBezTo>
                <a:cubicBezTo>
                  <a:pt x="632097" y="2474536"/>
                  <a:pt x="159185" y="2634792"/>
                  <a:pt x="49206" y="2903456"/>
                </a:cubicBezTo>
                <a:cubicBezTo>
                  <a:pt x="-60773" y="3172120"/>
                  <a:pt x="24068" y="3616751"/>
                  <a:pt x="200035" y="3846136"/>
                </a:cubicBezTo>
                <a:cubicBezTo>
                  <a:pt x="376002" y="4075521"/>
                  <a:pt x="892905" y="4089662"/>
                  <a:pt x="1105008" y="4279769"/>
                </a:cubicBezTo>
                <a:cubicBezTo>
                  <a:pt x="1317111" y="4469876"/>
                  <a:pt x="1656476" y="4452593"/>
                  <a:pt x="1472653" y="4986779"/>
                </a:cubicBezTo>
                <a:cubicBezTo>
                  <a:pt x="1288830" y="5520965"/>
                  <a:pt x="2072" y="7484883"/>
                  <a:pt x="2072" y="7484883"/>
                </a:cubicBezTo>
                <a:lnTo>
                  <a:pt x="2072" y="7484883"/>
                </a:lnTo>
                <a:lnTo>
                  <a:pt x="11499" y="748488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D944B4-D754-4E15-922A-6FD72523D076}"/>
              </a:ext>
            </a:extLst>
          </p:cNvPr>
          <p:cNvGrpSpPr/>
          <p:nvPr/>
        </p:nvGrpSpPr>
        <p:grpSpPr>
          <a:xfrm>
            <a:off x="3682156" y="3116557"/>
            <a:ext cx="1111146" cy="395797"/>
            <a:chOff x="3388760" y="3057704"/>
            <a:chExt cx="1377104" cy="495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à coins arrondis 43">
                  <a:extLst>
                    <a:ext uri="{FF2B5EF4-FFF2-40B4-BE49-F238E27FC236}">
                      <a16:creationId xmlns:a16="http://schemas.microsoft.com/office/drawing/2014/main" id="{7EF37671-2305-4FE9-B161-D186E99AB249}"/>
                    </a:ext>
                  </a:extLst>
                </p:cNvPr>
                <p:cNvSpPr/>
                <p:nvPr/>
              </p:nvSpPr>
              <p:spPr>
                <a:xfrm>
                  <a:off x="3563986" y="3066408"/>
                  <a:ext cx="1192607" cy="481078"/>
                </a:xfrm>
                <a:prstGeom prst="wedgeRoundRectCallout">
                  <a:avLst>
                    <a:gd name="adj1" fmla="val -113808"/>
                    <a:gd name="adj2" fmla="val 72028"/>
                    <a:gd name="adj3" fmla="val 16667"/>
                  </a:avLst>
                </a:prstGeom>
                <a:solidFill>
                  <a:srgbClr val="FFFCE5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sz="2000" i="1" smtClean="0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sz="2000" dirty="0">
                    <a:latin typeface="Corbel Light" panose="020B0303020204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à coins arrondis 43">
                  <a:extLst>
                    <a:ext uri="{FF2B5EF4-FFF2-40B4-BE49-F238E27FC236}">
                      <a16:creationId xmlns:a16="http://schemas.microsoft.com/office/drawing/2014/main" id="{7EF37671-2305-4FE9-B161-D186E99AB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986" y="3066408"/>
                  <a:ext cx="1192607" cy="481078"/>
                </a:xfrm>
                <a:prstGeom prst="wedgeRoundRectCallout">
                  <a:avLst>
                    <a:gd name="adj1" fmla="val -113808"/>
                    <a:gd name="adj2" fmla="val 72028"/>
                    <a:gd name="adj3" fmla="val 16667"/>
                  </a:avLst>
                </a:prstGeom>
                <a:blipFill>
                  <a:blip r:embed="rId10"/>
                  <a:stretch>
                    <a:fillRect t="-51282" r="-13846" b="-41026"/>
                  </a:stretch>
                </a:blipFill>
                <a:ln w="31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à coins arrondis 43">
              <a:extLst>
                <a:ext uri="{FF2B5EF4-FFF2-40B4-BE49-F238E27FC236}">
                  <a16:creationId xmlns:a16="http://schemas.microsoft.com/office/drawing/2014/main" id="{C818D999-A079-45C2-9FF3-474107000A58}"/>
                </a:ext>
              </a:extLst>
            </p:cNvPr>
            <p:cNvSpPr/>
            <p:nvPr/>
          </p:nvSpPr>
          <p:spPr>
            <a:xfrm>
              <a:off x="3388760" y="3057704"/>
              <a:ext cx="1377104" cy="495376"/>
            </a:xfrm>
            <a:prstGeom prst="wedgeRoundRectCallout">
              <a:avLst>
                <a:gd name="adj1" fmla="val 81070"/>
                <a:gd name="adj2" fmla="val -28954"/>
                <a:gd name="adj3" fmla="val 16667"/>
              </a:avLst>
            </a:prstGeom>
            <a:solidFill>
              <a:srgbClr val="FFFCE5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rbel Light" panose="020B0303020204020204" pitchFamily="34" charset="0"/>
                </a:rPr>
                <a:t>graph TSP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59B6B94-1B3D-40AE-B793-CF5765B2E8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3888" y="1621054"/>
            <a:ext cx="575461" cy="34073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8923F3-3632-4261-AB15-4B80F7D5C0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448751">
            <a:off x="5004896" y="3934035"/>
            <a:ext cx="520134" cy="3079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15CF896F-75FD-4676-836D-0C7AF2A20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233" y="6539701"/>
                <a:ext cx="8477543" cy="90692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C00000"/>
                </a:solidFill>
              </a:ln>
            </p:spPr>
            <p:txBody>
              <a:bodyPr vert="horz" lIns="100794" tIns="50397" rIns="100794" bIns="50397" rtlCol="0">
                <a:noAutofit/>
              </a:bodyPr>
              <a:lstStyle/>
              <a:p>
                <a:pPr marL="377979" indent="-377979" defTabSz="1007943">
                  <a:spcBef>
                    <a:spcPct val="20000"/>
                  </a:spcBef>
                  <a:defRPr/>
                </a:pPr>
                <a:r>
                  <a:rPr lang="en-US" sz="2200" dirty="0" err="1">
                    <a:latin typeface="Corbel Light" panose="020B0303020204020204" pitchFamily="34" charset="0"/>
                  </a:rPr>
                  <a:t>Karlin</a:t>
                </a:r>
                <a:r>
                  <a:rPr lang="en-US" sz="2200" dirty="0">
                    <a:latin typeface="Corbel Light" panose="020B0303020204020204" pitchFamily="34" charset="0"/>
                  </a:rPr>
                  <a:t>, Klein, </a:t>
                </a:r>
                <a:r>
                  <a:rPr lang="en-US" sz="2200" dirty="0" err="1">
                    <a:latin typeface="Corbel Light" panose="020B0303020204020204" pitchFamily="34" charset="0"/>
                  </a:rPr>
                  <a:t>Oveis</a:t>
                </a:r>
                <a:r>
                  <a:rPr lang="en-US" sz="2200" dirty="0">
                    <a:latin typeface="Corbel Light" panose="020B0303020204020204" pitchFamily="34" charset="0"/>
                  </a:rPr>
                  <a:t> </a:t>
                </a:r>
                <a:r>
                  <a:rPr lang="en-US" sz="2200" dirty="0" err="1">
                    <a:latin typeface="Corbel Light" panose="020B0303020204020204" pitchFamily="34" charset="0"/>
                  </a:rPr>
                  <a:t>Gharan</a:t>
                </a:r>
                <a:r>
                  <a:rPr lang="en-US" sz="2200" dirty="0">
                    <a:latin typeface="Corbel Light" panose="020B0303020204020204" pitchFamily="34" charset="0"/>
                  </a:rPr>
                  <a:t> 2020-2023,</a:t>
                </a:r>
                <a:r>
                  <a:rPr lang="en-US" sz="2200" dirty="0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𝟑</m:t>
                        </m:r>
                      </m:num>
                      <m:den>
                        <m:r>
                          <a:rPr lang="en-US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𝟐</m:t>
                        </m:r>
                      </m:den>
                    </m:f>
                    <m:r>
                      <a:rPr lang="en-US" sz="2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fr-FR" sz="2200" b="1" dirty="0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- </a:t>
                </a:r>
                <a:r>
                  <a:rPr lang="fr-FR" sz="2200" b="1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 </a:t>
                </a:r>
                <a:r>
                  <a:rPr lang="fr-FR" sz="2200" b="1" dirty="0" err="1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with</a:t>
                </a:r>
                <a:r>
                  <a:rPr lang="fr-FR" sz="2200" b="1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 max </a:t>
                </a:r>
                <a:r>
                  <a:rPr lang="fr-FR" sz="2200" b="1" dirty="0" err="1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entropy</a:t>
                </a:r>
                <a:r>
                  <a:rPr lang="fr-FR" sz="2200" b="1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, in </a:t>
                </a:r>
                <a:r>
                  <a:rPr lang="fr-FR" sz="2200" b="1" dirty="0" err="1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general</a:t>
                </a:r>
                <a:endParaRPr lang="en-US" sz="2200" dirty="0">
                  <a:solidFill>
                    <a:srgbClr val="C00000"/>
                  </a:solidFill>
                  <a:latin typeface="Corbel Light" panose="020B0303020204020204" pitchFamily="34" charset="0"/>
                </a:endParaRPr>
              </a:p>
              <a:p>
                <a:pPr marL="377979" indent="-377979" defTabSz="1007943">
                  <a:spcBef>
                    <a:spcPct val="20000"/>
                  </a:spcBef>
                  <a:defRPr/>
                </a:pPr>
                <a:r>
                  <a:rPr lang="en-US" sz="2200" b="1" dirty="0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Deterministic  (2023)</a:t>
                </a:r>
                <a:endParaRPr lang="fr-FR" sz="2200" dirty="0">
                  <a:solidFill>
                    <a:srgbClr val="C00000"/>
                  </a:solidFill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15CF896F-75FD-4676-836D-0C7AF2A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33" y="6539701"/>
                <a:ext cx="8477543" cy="906925"/>
              </a:xfrm>
              <a:prstGeom prst="rect">
                <a:avLst/>
              </a:prstGeom>
              <a:blipFill>
                <a:blip r:embed="rId12"/>
                <a:stretch>
                  <a:fillRect l="-718" b="-2053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>
                <a:extLst>
                  <a:ext uri="{FF2B5EF4-FFF2-40B4-BE49-F238E27FC236}">
                    <a16:creationId xmlns:a16="http://schemas.microsoft.com/office/drawing/2014/main" id="{3E5092A1-AC2A-4ADD-8AE8-5E9A59904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16376" y="4571925"/>
                <a:ext cx="4385246" cy="16186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vert="horz" lIns="100794" tIns="50397" rIns="100794" bIns="50397" rtlCol="0">
                <a:normAutofit fontScale="25000" lnSpcReduction="20000"/>
              </a:bodyPr>
              <a:lstStyle/>
              <a:p>
                <a:pPr marL="377979" indent="-377979" defTabSz="1007943">
                  <a:spcBef>
                    <a:spcPct val="20000"/>
                  </a:spcBef>
                  <a:defRPr/>
                </a:pPr>
                <a:r>
                  <a:rPr lang="en-US" sz="8800" dirty="0">
                    <a:latin typeface="Corbel Light" panose="020B0303020204020204" pitchFamily="34" charset="0"/>
                  </a:rPr>
                  <a:t>An, Kleinberg, </a:t>
                </a:r>
                <a:r>
                  <a:rPr lang="en-US" sz="8800" dirty="0" err="1">
                    <a:latin typeface="Corbel Light" panose="020B0303020204020204" pitchFamily="34" charset="0"/>
                  </a:rPr>
                  <a:t>Shmoys</a:t>
                </a:r>
                <a:r>
                  <a:rPr lang="en-US" sz="8800" dirty="0">
                    <a:latin typeface="Corbel Light" panose="020B0303020204020204" pitchFamily="34" charset="0"/>
                  </a:rPr>
                  <a:t> (2011)</a:t>
                </a:r>
                <a:r>
                  <a:rPr lang="en-US" sz="8800" dirty="0">
                    <a:latin typeface="Corbel Light" panose="020B0303020204020204" pitchFamily="34" charset="0"/>
                    <a:sym typeface="Symbol" panose="05050102010706020507" pitchFamily="18" charset="2"/>
                  </a:rPr>
                  <a:t>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8800" b="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8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8800" b="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8800" b="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8800" dirty="0">
                  <a:latin typeface="Corbel Light" panose="020B0303020204020204" pitchFamily="34" charset="0"/>
                </a:endParaRPr>
              </a:p>
              <a:p>
                <a:pPr indent="-377979" defTabSz="1007943">
                  <a:spcBef>
                    <a:spcPct val="20000"/>
                  </a:spcBef>
                  <a:defRPr/>
                </a:pPr>
                <a:br>
                  <a:rPr lang="en-US" sz="3200" dirty="0">
                    <a:latin typeface="Corbel Light" panose="020B0303020204020204" pitchFamily="34" charset="0"/>
                  </a:rPr>
                </a:br>
                <a:r>
                  <a:rPr lang="en-US" sz="8800" dirty="0" err="1">
                    <a:latin typeface="Corbel Light" panose="020B0303020204020204" pitchFamily="34" charset="0"/>
                  </a:rPr>
                  <a:t>Seb</a:t>
                </a:r>
                <a:r>
                  <a:rPr lang="hu-HU" sz="8800" dirty="0">
                    <a:latin typeface="Corbel Light" panose="020B0303020204020204" pitchFamily="34" charset="0"/>
                  </a:rPr>
                  <a:t>ő</a:t>
                </a:r>
                <a:r>
                  <a:rPr lang="en-US" sz="8800" dirty="0">
                    <a:latin typeface="Corbel Light" panose="020B0303020204020204" pitchFamily="34" charset="0"/>
                  </a:rPr>
                  <a:t> (2013)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8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8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𝟖</m:t>
                        </m:r>
                      </m:num>
                      <m:den>
                        <m:r>
                          <a:rPr lang="en-US" sz="8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𝟓</m:t>
                        </m:r>
                      </m:den>
                    </m:f>
                  </m:oMath>
                </a14:m>
                <a:br>
                  <a:rPr lang="en-US" sz="8800" dirty="0">
                    <a:latin typeface="Corbel Light" panose="020B0303020204020204" pitchFamily="34" charset="0"/>
                  </a:rPr>
                </a:br>
                <a:r>
                  <a:rPr lang="en-US" sz="8800" dirty="0" err="1">
                    <a:latin typeface="Corbel Light" panose="020B0303020204020204" pitchFamily="34" charset="0"/>
                  </a:rPr>
                  <a:t>Seb</a:t>
                </a:r>
                <a:r>
                  <a:rPr lang="hu-HU" sz="8800" dirty="0">
                    <a:latin typeface="Corbel Light" panose="020B0303020204020204" pitchFamily="34" charset="0"/>
                  </a:rPr>
                  <a:t>ő</a:t>
                </a:r>
                <a:r>
                  <a:rPr lang="en-US" sz="8800" dirty="0">
                    <a:latin typeface="Corbel Light" panose="020B0303020204020204" pitchFamily="34" charset="0"/>
                  </a:rPr>
                  <a:t>, van </a:t>
                </a:r>
                <a:r>
                  <a:rPr lang="en-US" sz="8800" dirty="0" err="1">
                    <a:latin typeface="Corbel Light" panose="020B0303020204020204" pitchFamily="34" charset="0"/>
                  </a:rPr>
                  <a:t>Zuylen</a:t>
                </a:r>
                <a:r>
                  <a:rPr lang="en-US" sz="8800" dirty="0">
                    <a:latin typeface="Corbel Light" panose="020B0303020204020204" pitchFamily="34" charset="0"/>
                  </a:rPr>
                  <a:t> (2019)</a:t>
                </a:r>
                <a:r>
                  <a:rPr lang="fr-FR" sz="8800" dirty="0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 OPT</a:t>
                </a:r>
                <a:r>
                  <a:rPr lang="fr-FR" sz="8800" b="1" baseline="-25000" dirty="0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 LP</a:t>
                </a:r>
                <a:r>
                  <a:rPr lang="fr-FR" sz="8800" b="1" kern="0" dirty="0">
                    <a:solidFill>
                      <a:srgbClr val="002060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fr-FR" sz="8800" b="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≤</m:t>
                    </m:r>
                  </m:oMath>
                </a14:m>
                <a:r>
                  <a:rPr lang="fr-FR" sz="8800" dirty="0">
                    <a:latin typeface="Corbel Light" panose="020B03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8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88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num>
                      <m:den>
                        <m:r>
                          <a:rPr lang="en-US" sz="88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8800" dirty="0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+</a:t>
                </a:r>
                <a:r>
                  <a:rPr lang="fr-FR" sz="880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 </a:t>
                </a:r>
                <a:br>
                  <a:rPr lang="en-US" sz="8800" dirty="0">
                    <a:latin typeface="Corbel Light" panose="020B0303020204020204" pitchFamily="34" charset="0"/>
                  </a:rPr>
                </a:br>
                <a:r>
                  <a:rPr lang="en-US" sz="8800" dirty="0">
                    <a:latin typeface="Corbel Light" panose="020B0303020204020204" pitchFamily="34" charset="0"/>
                  </a:rPr>
                  <a:t>Traub (2020) + </a:t>
                </a:r>
                <a:r>
                  <a:rPr lang="en-US" sz="8800" dirty="0">
                    <a:latin typeface="Corbel Light" panose="020B0303020204020204" pitchFamily="34" charset="0"/>
                    <a:sym typeface="Symbol" panose="05050102010706020507" pitchFamily="18" charset="2"/>
                  </a:rPr>
                  <a:t>’</a:t>
                </a:r>
                <a:br>
                  <a:rPr lang="en-US" sz="7400" dirty="0">
                    <a:latin typeface="Corbel Light" panose="020B0303020204020204" pitchFamily="34" charset="0"/>
                  </a:rPr>
                </a:br>
                <a:endParaRPr lang="fr-FR" sz="7400" dirty="0">
                  <a:solidFill>
                    <a:schemeClr val="tx1"/>
                  </a:solidFill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13" name="Espace réservé du contenu 2">
                <a:extLst>
                  <a:ext uri="{FF2B5EF4-FFF2-40B4-BE49-F238E27FC236}">
                    <a16:creationId xmlns:a16="http://schemas.microsoft.com/office/drawing/2014/main" id="{3E5092A1-AC2A-4ADD-8AE8-5E9A5990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376" y="4571925"/>
                <a:ext cx="4385246" cy="1618674"/>
              </a:xfrm>
              <a:prstGeom prst="rect">
                <a:avLst/>
              </a:prstGeom>
              <a:blipFill>
                <a:blip r:embed="rId13"/>
                <a:stretch>
                  <a:fillRect l="-1526" b="-11236"/>
                </a:stretch>
              </a:blipFill>
              <a:ln w="31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3FD8E57-4218-4EA5-A0C0-569B9AE18666}"/>
              </a:ext>
            </a:extLst>
          </p:cNvPr>
          <p:cNvGrpSpPr/>
          <p:nvPr/>
        </p:nvGrpSpPr>
        <p:grpSpPr>
          <a:xfrm>
            <a:off x="4259987" y="4312200"/>
            <a:ext cx="1377104" cy="576063"/>
            <a:chOff x="3849618" y="4462082"/>
            <a:chExt cx="1377104" cy="576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à coins arrondis 43">
                  <a:extLst>
                    <a:ext uri="{FF2B5EF4-FFF2-40B4-BE49-F238E27FC236}">
                      <a16:creationId xmlns:a16="http://schemas.microsoft.com/office/drawing/2014/main" id="{7CEFC29F-AE67-4B54-96B1-5A4406197087}"/>
                    </a:ext>
                  </a:extLst>
                </p:cNvPr>
                <p:cNvSpPr/>
                <p:nvPr/>
              </p:nvSpPr>
              <p:spPr>
                <a:xfrm>
                  <a:off x="3863668" y="4491780"/>
                  <a:ext cx="1192608" cy="481077"/>
                </a:xfrm>
                <a:prstGeom prst="wedgeRoundRectCallout">
                  <a:avLst>
                    <a:gd name="adj1" fmla="val -63688"/>
                    <a:gd name="adj2" fmla="val 37486"/>
                    <a:gd name="adj3" fmla="val 16667"/>
                  </a:avLst>
                </a:prstGeom>
                <a:solidFill>
                  <a:srgbClr val="FFFCE5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𝑔</m:t>
                        </m:r>
                        <m:r>
                          <a:rPr lang="en-US" sz="20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𝑟𝑎𝑝h</m:t>
                        </m:r>
                        <m:r>
                          <a:rPr lang="en-US" sz="20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 </m:t>
                        </m:r>
                        <m:r>
                          <a:rPr lang="en-US" sz="20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𝑇𝑆𝑃</m:t>
                        </m:r>
                      </m:oMath>
                    </m:oMathPara>
                  </a14:m>
                  <a:endParaRPr lang="en-US" sz="2000" dirty="0">
                    <a:latin typeface="Corbel Light" panose="020B0303020204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Rectangle à coins arrondis 43">
                  <a:extLst>
                    <a:ext uri="{FF2B5EF4-FFF2-40B4-BE49-F238E27FC236}">
                      <a16:creationId xmlns:a16="http://schemas.microsoft.com/office/drawing/2014/main" id="{7CEFC29F-AE67-4B54-96B1-5A4406197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668" y="4491780"/>
                  <a:ext cx="1192608" cy="481077"/>
                </a:xfrm>
                <a:prstGeom prst="wedgeRoundRectCallout">
                  <a:avLst>
                    <a:gd name="adj1" fmla="val -63688"/>
                    <a:gd name="adj2" fmla="val 37486"/>
                    <a:gd name="adj3" fmla="val 16667"/>
                  </a:avLst>
                </a:prstGeom>
                <a:blipFill>
                  <a:blip r:embed="rId14"/>
                  <a:stretch>
                    <a:fillRect r="-15179" b="-2500"/>
                  </a:stretch>
                </a:blipFill>
                <a:ln w="31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à coins arrondis 43">
                  <a:extLst>
                    <a:ext uri="{FF2B5EF4-FFF2-40B4-BE49-F238E27FC236}">
                      <a16:creationId xmlns:a16="http://schemas.microsoft.com/office/drawing/2014/main" id="{3DC82EA9-72FA-4A4E-B53A-D086FBC40505}"/>
                    </a:ext>
                  </a:extLst>
                </p:cNvPr>
                <p:cNvSpPr/>
                <p:nvPr/>
              </p:nvSpPr>
              <p:spPr>
                <a:xfrm>
                  <a:off x="3849618" y="4462082"/>
                  <a:ext cx="1377104" cy="576063"/>
                </a:xfrm>
                <a:prstGeom prst="wedgeRoundRectCallout">
                  <a:avLst>
                    <a:gd name="adj1" fmla="val 59750"/>
                    <a:gd name="adj2" fmla="val 32900"/>
                    <a:gd name="adj3" fmla="val 16667"/>
                  </a:avLst>
                </a:prstGeom>
                <a:solidFill>
                  <a:srgbClr val="FFFCE5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orbel Light" panose="020B0303020204020204" pitchFamily="34" charset="0"/>
                          </a:rPr>
                          <m:t>path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orbel Light" panose="020B0303020204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orbel Light" panose="020B0303020204020204" pitchFamily="34" charset="0"/>
                          </a:rPr>
                          <m:t>TSP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orbel Light" panose="020B0303020204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Rectangle à coins arrondis 43">
                  <a:extLst>
                    <a:ext uri="{FF2B5EF4-FFF2-40B4-BE49-F238E27FC236}">
                      <a16:creationId xmlns:a16="http://schemas.microsoft.com/office/drawing/2014/main" id="{3DC82EA9-72FA-4A4E-B53A-D086FBC40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618" y="4462082"/>
                  <a:ext cx="1377104" cy="576063"/>
                </a:xfrm>
                <a:prstGeom prst="wedgeRoundRectCallout">
                  <a:avLst>
                    <a:gd name="adj1" fmla="val 59750"/>
                    <a:gd name="adj2" fmla="val 32900"/>
                    <a:gd name="adj3" fmla="val 16667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 w="31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DE13A71-A3E4-4A5B-B529-E748890B3C05}"/>
              </a:ext>
            </a:extLst>
          </p:cNvPr>
          <p:cNvSpPr txBox="1"/>
          <p:nvPr/>
        </p:nvSpPr>
        <p:spPr>
          <a:xfrm>
            <a:off x="3279275" y="7102215"/>
            <a:ext cx="6499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rbel Light" panose="020B0303020204020204" pitchFamily="34" charset="0"/>
              </a:rPr>
              <a:t>… with lower bound (202</a:t>
            </a:r>
            <a:r>
              <a:rPr lang="hu-HU" sz="2200" dirty="0">
                <a:latin typeface="Corbel Light" panose="020B0303020204020204" pitchFamily="34" charset="0"/>
              </a:rPr>
              <a:t>4</a:t>
            </a:r>
            <a:r>
              <a:rPr lang="en-US" sz="2200" dirty="0">
                <a:latin typeface="Corbel Light" panose="020B0303020204020204" pitchFamily="34" charset="0"/>
              </a:rPr>
              <a:t>)</a:t>
            </a:r>
            <a:r>
              <a:rPr lang="en-US" sz="2200" b="1" dirty="0">
                <a:latin typeface="Corbel Light" panose="020B0303020204020204" pitchFamily="34" charset="0"/>
              </a:rPr>
              <a:t> </a:t>
            </a:r>
            <a:r>
              <a:rPr lang="en-US" sz="2200" dirty="0">
                <a:latin typeface="Corbel Light" panose="020B0303020204020204" pitchFamily="34" charset="0"/>
              </a:rPr>
              <a:t>using  Boyd, </a:t>
            </a:r>
            <a:r>
              <a:rPr lang="en-US" sz="2200" dirty="0" err="1">
                <a:latin typeface="Corbel Light" panose="020B0303020204020204" pitchFamily="34" charset="0"/>
              </a:rPr>
              <a:t>Seb</a:t>
            </a:r>
            <a:r>
              <a:rPr lang="hu-HU" sz="2200" dirty="0">
                <a:latin typeface="Corbel Light" panose="020B0303020204020204" pitchFamily="34" charset="0"/>
              </a:rPr>
              <a:t>ő</a:t>
            </a:r>
            <a:r>
              <a:rPr lang="en-US" sz="2200" dirty="0">
                <a:latin typeface="Corbel Light" panose="020B0303020204020204" pitchFamily="34" charset="0"/>
              </a:rPr>
              <a:t> (2021) 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Espace réservé du contenu 2">
                <a:extLst>
                  <a:ext uri="{FF2B5EF4-FFF2-40B4-BE49-F238E27FC236}">
                    <a16:creationId xmlns:a16="http://schemas.microsoft.com/office/drawing/2014/main" id="{615427BD-EB5D-4FD6-92BB-A7E83FD82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795" y="4940787"/>
                <a:ext cx="4045200" cy="1215314"/>
              </a:xfrm>
              <a:prstGeom prst="rect">
                <a:avLst/>
              </a:prstGeom>
              <a:ln w="3175">
                <a:solidFill>
                  <a:schemeClr val="bg1"/>
                </a:solidFill>
              </a:ln>
            </p:spPr>
            <p:txBody>
              <a:bodyPr vert="horz" lIns="100794" tIns="50397" rIns="100794" bIns="50397" rtlCol="0">
                <a:normAutofit fontScale="25000" lnSpcReduction="20000"/>
              </a:bodyPr>
              <a:lstStyle/>
              <a:p>
                <a:pPr marL="377979" indent="-377979" defTabSz="1007943">
                  <a:spcBef>
                    <a:spcPct val="20000"/>
                  </a:spcBef>
                  <a:defRPr/>
                </a:pPr>
                <a:r>
                  <a:rPr lang="en-US" sz="8800" dirty="0" err="1">
                    <a:latin typeface="Corbel Light" panose="020B0303020204020204" pitchFamily="34" charset="0"/>
                  </a:rPr>
                  <a:t>Zenklusen</a:t>
                </a:r>
                <a:r>
                  <a:rPr lang="en-US" sz="8800" dirty="0">
                    <a:latin typeface="Corbel Light" panose="020B0303020204020204" pitchFamily="34" charset="0"/>
                  </a:rPr>
                  <a:t>(2019)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8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88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3</m:t>
                        </m:r>
                      </m:num>
                      <m:den>
                        <m:r>
                          <a:rPr lang="en-US" sz="88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8800" dirty="0">
                    <a:latin typeface="Corbel Light" panose="020B0303020204020204" pitchFamily="34" charset="0"/>
                  </a:rPr>
                  <a:t> </a:t>
                </a:r>
              </a:p>
              <a:p>
                <a:pPr lvl="0" indent="-377979" defTabSz="1007943">
                  <a:spcBef>
                    <a:spcPct val="20000"/>
                  </a:spcBef>
                  <a:defRPr/>
                </a:pPr>
                <a:endParaRPr lang="fr-FR" sz="3200" dirty="0">
                  <a:solidFill>
                    <a:prstClr val="black"/>
                  </a:solidFill>
                  <a:latin typeface="Corbel Light" panose="020B0303020204020204" pitchFamily="34" charset="0"/>
                </a:endParaRPr>
              </a:p>
              <a:p>
                <a:pPr lvl="0" indent="-377979" defTabSz="1007943">
                  <a:spcBef>
                    <a:spcPct val="20000"/>
                  </a:spcBef>
                  <a:defRPr/>
                </a:pPr>
                <a:r>
                  <a:rPr lang="fr-FR" sz="8800" dirty="0" err="1">
                    <a:solidFill>
                      <a:prstClr val="black"/>
                    </a:solidFill>
                    <a:latin typeface="Corbel Light" panose="020B0303020204020204" pitchFamily="34" charset="0"/>
                  </a:rPr>
                  <a:t>Traub</a:t>
                </a:r>
                <a:r>
                  <a:rPr lang="fr-FR" sz="8800" dirty="0">
                    <a:solidFill>
                      <a:prstClr val="black"/>
                    </a:solidFill>
                    <a:latin typeface="Corbel Light" panose="020B0303020204020204" pitchFamily="34" charset="0"/>
                  </a:rPr>
                  <a:t> </a:t>
                </a:r>
                <a:r>
                  <a:rPr lang="fr-FR" sz="8800" dirty="0" err="1">
                    <a:solidFill>
                      <a:prstClr val="black"/>
                    </a:solidFill>
                    <a:latin typeface="Corbel Light" panose="020B0303020204020204" pitchFamily="34" charset="0"/>
                  </a:rPr>
                  <a:t>Vygen</a:t>
                </a:r>
                <a:r>
                  <a:rPr lang="fr-FR" sz="8800" dirty="0">
                    <a:solidFill>
                      <a:prstClr val="black"/>
                    </a:solidFill>
                    <a:latin typeface="Corbel Light" panose="020B0303020204020204" pitchFamily="34" charset="0"/>
                  </a:rPr>
                  <a:t>, </a:t>
                </a:r>
                <a:r>
                  <a:rPr lang="fr-FR" sz="8800" dirty="0" err="1">
                    <a:solidFill>
                      <a:prstClr val="black"/>
                    </a:solidFill>
                    <a:latin typeface="Corbel Light" panose="020B0303020204020204" pitchFamily="34" charset="0"/>
                  </a:rPr>
                  <a:t>Zenklusen</a:t>
                </a:r>
                <a:r>
                  <a:rPr lang="fr-FR" sz="8800" dirty="0">
                    <a:solidFill>
                      <a:prstClr val="black"/>
                    </a:solidFill>
                    <a:latin typeface="Corbel Light" panose="020B0303020204020204" pitchFamily="34" charset="0"/>
                  </a:rPr>
                  <a:t> (2019)</a:t>
                </a:r>
                <a:r>
                  <a:rPr lang="fr-FR" sz="3200" dirty="0">
                    <a:solidFill>
                      <a:prstClr val="black"/>
                    </a:solidFill>
                    <a:latin typeface="Corbel Light" panose="020B0303020204020204" pitchFamily="34" charset="0"/>
                  </a:rPr>
                  <a:t> </a:t>
                </a:r>
                <a:br>
                  <a:rPr lang="fr-FR" sz="3200" dirty="0">
                    <a:solidFill>
                      <a:srgbClr val="C00000"/>
                    </a:solidFill>
                    <a:latin typeface="Corbel Light" panose="020B0303020204020204" pitchFamily="34" charset="0"/>
                  </a:rPr>
                </a:br>
                <a:r>
                  <a:rPr lang="fr-FR" sz="8800" dirty="0" err="1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s,t</a:t>
                </a:r>
                <a:r>
                  <a:rPr lang="fr-FR" sz="8800" dirty="0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  tour  = </a:t>
                </a:r>
                <a:r>
                  <a:rPr lang="fr-FR" sz="8800" dirty="0" err="1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OPT</a:t>
                </a:r>
                <a:r>
                  <a:rPr lang="fr-FR" sz="8800" baseline="-25000" dirty="0" err="1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not</a:t>
                </a:r>
                <a:r>
                  <a:rPr lang="fr-FR" sz="8800" baseline="-25000" dirty="0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 LP </a:t>
                </a:r>
                <a:r>
                  <a:rPr lang="fr-FR" sz="8800" dirty="0">
                    <a:solidFill>
                      <a:srgbClr val="C00000"/>
                    </a:solidFill>
                    <a:latin typeface="Corbel Light" panose="020B0303020204020204" pitchFamily="34" charset="0"/>
                  </a:rPr>
                  <a:t>tour   + </a:t>
                </a:r>
                <a:r>
                  <a:rPr lang="fr-FR" sz="8800" dirty="0">
                    <a:solidFill>
                      <a:srgbClr val="C00000"/>
                    </a:solidFill>
                    <a:latin typeface="Corbel Light" panose="020B0303020204020204" pitchFamily="34" charset="0"/>
                    <a:sym typeface="Symbol" panose="05050102010706020507" pitchFamily="18" charset="2"/>
                  </a:rPr>
                  <a:t></a:t>
                </a:r>
                <a:endParaRPr lang="en-US" sz="8800" dirty="0">
                  <a:solidFill>
                    <a:srgbClr val="C00000"/>
                  </a:solidFill>
                  <a:latin typeface="Corbel Light" panose="020B0303020204020204" pitchFamily="34" charset="0"/>
                </a:endParaRPr>
              </a:p>
              <a:p>
                <a:pPr marL="377979" indent="-377979" defTabSz="1007943">
                  <a:spcBef>
                    <a:spcPct val="20000"/>
                  </a:spcBef>
                  <a:defRPr/>
                </a:pPr>
                <a:r>
                  <a:rPr lang="en-US" sz="2200" dirty="0">
                    <a:latin typeface="Corbel Light" panose="020B0303020204020204" pitchFamily="34" charset="0"/>
                  </a:rPr>
                  <a:t> </a:t>
                </a:r>
                <a:endParaRPr lang="fr-FR" sz="2200" dirty="0">
                  <a:solidFill>
                    <a:schemeClr val="tx1"/>
                  </a:solidFill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39" name="Espace réservé du contenu 2">
                <a:extLst>
                  <a:ext uri="{FF2B5EF4-FFF2-40B4-BE49-F238E27FC236}">
                    <a16:creationId xmlns:a16="http://schemas.microsoft.com/office/drawing/2014/main" id="{615427BD-EB5D-4FD6-92BB-A7E83FD8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5" y="4940787"/>
                <a:ext cx="4045200" cy="1215314"/>
              </a:xfrm>
              <a:prstGeom prst="rect">
                <a:avLst/>
              </a:prstGeom>
              <a:blipFill>
                <a:blip r:embed="rId16"/>
                <a:stretch>
                  <a:fillRect l="-1805" t="-2488" b="-8955"/>
                </a:stretch>
              </a:blipFill>
              <a:ln w="31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à coins arrondis 43">
            <a:extLst>
              <a:ext uri="{FF2B5EF4-FFF2-40B4-BE49-F238E27FC236}">
                <a16:creationId xmlns:a16="http://schemas.microsoft.com/office/drawing/2014/main" id="{19D2F0BD-7963-4263-9002-335000965EC5}"/>
              </a:ext>
            </a:extLst>
          </p:cNvPr>
          <p:cNvSpPr/>
          <p:nvPr/>
        </p:nvSpPr>
        <p:spPr>
          <a:xfrm>
            <a:off x="4621920" y="2148323"/>
            <a:ext cx="2002568" cy="386731"/>
          </a:xfrm>
          <a:prstGeom prst="wedgeRoundRectCallout">
            <a:avLst>
              <a:gd name="adj1" fmla="val 13760"/>
              <a:gd name="adj2" fmla="val 27312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kern="0" dirty="0" err="1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Integrality</a:t>
            </a:r>
            <a:r>
              <a:rPr lang="fr-FR" sz="2000" b="1" kern="0" dirty="0">
                <a:solidFill>
                  <a:srgbClr val="C0000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 ratios:</a:t>
            </a:r>
            <a:endParaRPr lang="fr-FR" sz="1984" b="1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à coins arrondis 43">
                <a:extLst>
                  <a:ext uri="{FF2B5EF4-FFF2-40B4-BE49-F238E27FC236}">
                    <a16:creationId xmlns:a16="http://schemas.microsoft.com/office/drawing/2014/main" id="{2EE857B9-2FF1-4F92-A510-C837B57F44E8}"/>
                  </a:ext>
                </a:extLst>
              </p:cNvPr>
              <p:cNvSpPr/>
              <p:nvPr/>
            </p:nvSpPr>
            <p:spPr>
              <a:xfrm>
                <a:off x="6758061" y="2300243"/>
                <a:ext cx="2967635" cy="309718"/>
              </a:xfrm>
              <a:prstGeom prst="wedgeRoundRectCallout">
                <a:avLst>
                  <a:gd name="adj1" fmla="val -17003"/>
                  <a:gd name="adj2" fmla="val 64662"/>
                  <a:gd name="adj3" fmla="val 16667"/>
                </a:avLst>
              </a:prstGeom>
              <a:solidFill>
                <a:srgbClr val="FFFCE5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0" dirty="0">
                    <a:solidFill>
                      <a:srgbClr val="002060"/>
                    </a:solidFill>
                    <a:latin typeface="Corbel Light" panose="020B0303020204020204" pitchFamily="34" charset="0"/>
                    <a:sym typeface="Wingdings" pitchFamily="2" charset="2"/>
                  </a:rPr>
                  <a:t>Max of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0" i="1" dirty="0" smtClean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sym typeface="Wingdings" pitchFamily="2" charset="2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fr-FR" sz="14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b="0" i="1" kern="0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  <m:r>
                          <a:rPr lang="fr-FR" sz="1400" i="1" kern="0" baseline="-25000">
                            <a:solidFill>
                              <a:srgbClr val="002060"/>
                            </a:solidFill>
                            <a:latin typeface="Cambria Math"/>
                            <a:sym typeface="Symbol"/>
                          </a:rPr>
                          <m:t></m:t>
                        </m:r>
                        <m:r>
                          <m:rPr>
                            <m:nor/>
                          </m:rPr>
                          <a:rPr lang="en-US" sz="1400" b="0" i="0" kern="0" baseline="-25000" smtClean="0">
                            <a:solidFill>
                              <a:srgbClr val="002060"/>
                            </a:solidFill>
                            <a:latin typeface="French Script MT" panose="03020402040607040605" pitchFamily="66" charset="0"/>
                            <a:sym typeface="Symbol"/>
                          </a:rPr>
                          <m:t>F</m:t>
                        </m:r>
                      </m:e>
                    </m:nary>
                    <m:r>
                      <m:rPr>
                        <m:nor/>
                      </m:rPr>
                      <a:rPr lang="fr-FR" sz="1400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</m:t>
                    </m:r>
                    <m:r>
                      <m:rPr>
                        <m:nor/>
                      </m:rPr>
                      <a:rPr lang="fr-FR" sz="1400" kern="0" baseline="-25000" dirty="0">
                        <a:solidFill>
                          <a:srgbClr val="002060"/>
                        </a:solidFill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/>
                      </a:rPr>
                      <m:t>F</m:t>
                    </m:r>
                    <m:r>
                      <m:rPr>
                        <m:nor/>
                      </m:rPr>
                      <a:rPr lang="fr-FR" sz="1400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</m:t>
                    </m:r>
                    <m:r>
                      <m:rPr>
                        <m:nor/>
                      </m:rPr>
                      <a:rPr lang="fr-FR" sz="1400" kern="0" baseline="-25000" dirty="0">
                        <a:solidFill>
                          <a:srgbClr val="002060"/>
                        </a:solidFill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F</m:t>
                    </m:r>
                    <m:r>
                      <a:rPr lang="en-US" sz="1400" b="0" i="0" kern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orbel Light" panose="020B0303020204020204" pitchFamily="34" charset="0"/>
                  </a:rPr>
                  <a:t>log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rbel Light" panose="020B0303020204020204" pitchFamily="34" charset="0"/>
                  </a:rPr>
                  <a:t>2</a:t>
                </a:r>
                <a:r>
                  <a:rPr lang="fr-FR" sz="1400" kern="0" dirty="0">
                    <a:solidFill>
                      <a:schemeClr val="tx1"/>
                    </a:solidFill>
                    <a:cs typeface="Calibri Light" panose="020F0302020204030204" pitchFamily="34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400" kern="0" dirty="0">
                        <a:solidFill>
                          <a:srgbClr val="002060"/>
                        </a:solidFill>
                        <a:latin typeface="Corbel Light" panose="020B0303020204020204" pitchFamily="34" charset="0"/>
                        <a:cs typeface="Calibri Light" panose="020F0302020204030204" pitchFamily="34" charset="0"/>
                        <a:sym typeface="Symbol"/>
                      </a:rPr>
                      <m:t></m:t>
                    </m:r>
                    <m:r>
                      <m:rPr>
                        <m:nor/>
                      </m:rPr>
                      <a:rPr lang="fr-FR" sz="1400" kern="0" baseline="-25000" dirty="0">
                        <a:solidFill>
                          <a:srgbClr val="002060"/>
                        </a:solidFill>
                        <a:sym typeface="Symbol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F</m:t>
                    </m:r>
                    <m:r>
                      <a:rPr lang="en-US" sz="1400" b="0" i="0" kern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orbel Light" panose="020B0303020204020204" pitchFamily="34" charset="0"/>
                  </a:rPr>
                  <a:t> on trees </a:t>
                </a:r>
                <a:endParaRPr lang="en-US" sz="1400" dirty="0"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27" name="Rectangle à coins arrondis 43">
                <a:extLst>
                  <a:ext uri="{FF2B5EF4-FFF2-40B4-BE49-F238E27FC236}">
                    <a16:creationId xmlns:a16="http://schemas.microsoft.com/office/drawing/2014/main" id="{2EE857B9-2FF1-4F92-A510-C837B57F4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61" y="2300243"/>
                <a:ext cx="2967635" cy="309718"/>
              </a:xfrm>
              <a:prstGeom prst="wedgeRoundRectCallout">
                <a:avLst>
                  <a:gd name="adj1" fmla="val -17003"/>
                  <a:gd name="adj2" fmla="val 64662"/>
                  <a:gd name="adj3" fmla="val 16667"/>
                </a:avLst>
              </a:prstGeom>
              <a:blipFill>
                <a:blip r:embed="rId17"/>
                <a:stretch>
                  <a:fillRect l="-205" t="-85000" b="-120000"/>
                </a:stretch>
              </a:blipFill>
              <a:ln w="31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space réservé du contenu 2">
                <a:extLst>
                  <a:ext uri="{FF2B5EF4-FFF2-40B4-BE49-F238E27FC236}">
                    <a16:creationId xmlns:a16="http://schemas.microsoft.com/office/drawing/2014/main" id="{DB2AB1E1-545A-4445-A4C9-72AA5840CC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4135" y="4079796"/>
                <a:ext cx="3939242" cy="623678"/>
              </a:xfrm>
              <a:prstGeom prst="rect">
                <a:avLst/>
              </a:prstGeom>
            </p:spPr>
            <p:txBody>
              <a:bodyPr vert="horz" lIns="100794" tIns="50397" rIns="100794" bIns="50397" rtlCol="0">
                <a:noAutofit/>
              </a:bodyPr>
              <a:lstStyle/>
              <a:p>
                <a:pPr marL="377979" indent="-377979" defTabSz="1007943">
                  <a:spcBef>
                    <a:spcPct val="20000"/>
                  </a:spcBef>
                  <a:defRPr/>
                </a:pPr>
                <a:r>
                  <a:rPr lang="en-US" sz="2200" dirty="0">
                    <a:latin typeface="Corbel Light" panose="020B0303020204020204" pitchFamily="34" charset="0"/>
                  </a:rPr>
                  <a:t>Hoogeveen </a:t>
                </a:r>
                <a:r>
                  <a:rPr lang="hu-HU" sz="2200" dirty="0">
                    <a:latin typeface="Corbel Light" panose="020B0303020204020204" pitchFamily="34" charset="0"/>
                  </a:rPr>
                  <a:t> </a:t>
                </a:r>
                <a:r>
                  <a:rPr lang="en-US" sz="2200" dirty="0">
                    <a:latin typeface="Corbel Light" panose="020B0303020204020204" pitchFamily="34" charset="0"/>
                  </a:rPr>
                  <a:t>(1991)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𝟓</m:t>
                        </m:r>
                      </m:num>
                      <m:den>
                        <m:r>
                          <a:rPr lang="en-US" sz="2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𝟑</m:t>
                        </m:r>
                      </m:den>
                    </m:f>
                    <m:r>
                      <a:rPr lang="en-US" sz="2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endParaRPr lang="en-US" sz="2200" b="1" dirty="0">
                  <a:solidFill>
                    <a:srgbClr val="C00000"/>
                  </a:solidFill>
                  <a:latin typeface="Corbel Light" panose="020B0303020204020204" pitchFamily="34" charset="0"/>
                  <a:sym typeface="Symbol"/>
                </a:endParaRPr>
              </a:p>
              <a:p>
                <a:pPr marL="377979" indent="-377979" defTabSz="1007943">
                  <a:spcBef>
                    <a:spcPct val="20000"/>
                  </a:spcBef>
                  <a:defRPr/>
                </a:pPr>
                <a:endParaRPr lang="en-US" sz="2200" dirty="0"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29" name="Espace réservé du contenu 2">
                <a:extLst>
                  <a:ext uri="{FF2B5EF4-FFF2-40B4-BE49-F238E27FC236}">
                    <a16:creationId xmlns:a16="http://schemas.microsoft.com/office/drawing/2014/main" id="{DB2AB1E1-545A-4445-A4C9-72AA5840C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35" y="4079796"/>
                <a:ext cx="3939242" cy="623678"/>
              </a:xfrm>
              <a:prstGeom prst="rect">
                <a:avLst/>
              </a:prstGeom>
              <a:blipFill>
                <a:blip r:embed="rId18"/>
                <a:stretch>
                  <a:fillRect l="-1700" b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/>
      <p:bldP spid="14" grpId="0"/>
      <p:bldP spid="57" grpId="0"/>
      <p:bldP spid="2" grpId="0"/>
      <p:bldP spid="9" grpId="0" animBg="1"/>
      <p:bldP spid="13" grpId="0" animBg="1"/>
      <p:bldP spid="21" grpId="0"/>
      <p:bldP spid="39" grpId="0" animBg="1"/>
      <p:bldP spid="26" grpId="0" animBg="1"/>
      <p:bldP spid="27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8895" y="-1009880"/>
            <a:ext cx="10945705" cy="856955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pic>
      <p:sp>
        <p:nvSpPr>
          <p:cNvPr id="8" name="Rectangle 7"/>
          <p:cNvSpPr/>
          <p:nvPr/>
        </p:nvSpPr>
        <p:spPr>
          <a:xfrm rot="9304441">
            <a:off x="8309586" y="1402307"/>
            <a:ext cx="3306794" cy="2125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25444" y="3189865"/>
            <a:ext cx="1180736" cy="161755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</p:pic>
      <p:grpSp>
        <p:nvGrpSpPr>
          <p:cNvPr id="6" name="Groupe 5"/>
          <p:cNvGrpSpPr/>
          <p:nvPr/>
        </p:nvGrpSpPr>
        <p:grpSpPr>
          <a:xfrm>
            <a:off x="3248929" y="3189865"/>
            <a:ext cx="1190387" cy="1407133"/>
            <a:chOff x="-355972" y="1223200"/>
            <a:chExt cx="1190387" cy="140713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-355972" y="1406197"/>
              <a:ext cx="1190387" cy="122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18881" y="1223200"/>
              <a:ext cx="432048" cy="365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9A0E811C-3D97-4965-8FD3-BC040A503FC3}"/>
              </a:ext>
            </a:extLst>
          </p:cNvPr>
          <p:cNvSpPr txBox="1">
            <a:spLocks/>
          </p:cNvSpPr>
          <p:nvPr/>
        </p:nvSpPr>
        <p:spPr>
          <a:xfrm>
            <a:off x="287784" y="110718"/>
            <a:ext cx="9102752" cy="1096006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756026">
              <a:defRPr/>
            </a:pPr>
            <a:r>
              <a:rPr lang="en-US" sz="3600" dirty="0">
                <a:latin typeface="Corbel Light" panose="020B0303020204020204" pitchFamily="34" charset="0"/>
              </a:rPr>
              <a:t>Opening</a:t>
            </a:r>
            <a:r>
              <a:rPr lang="en-US" sz="3600" dirty="0">
                <a:solidFill>
                  <a:schemeClr val="bg1"/>
                </a:solidFill>
                <a:latin typeface="Corbel Light" panose="020B0303020204020204" pitchFamily="34" charset="0"/>
              </a:rPr>
              <a:t> the frontier between </a:t>
            </a:r>
          </a:p>
          <a:p>
            <a:pPr algn="ctr" defTabSz="756026">
              <a:defRPr/>
            </a:pPr>
            <a:r>
              <a:rPr lang="en-US" sz="3600" dirty="0">
                <a:latin typeface="Corbel Light" panose="020B0303020204020204" pitchFamily="34" charset="0"/>
              </a:rPr>
              <a:t>connectivi</a:t>
            </a:r>
            <a:r>
              <a:rPr lang="en-US" sz="3600" dirty="0">
                <a:solidFill>
                  <a:schemeClr val="bg1"/>
                </a:solidFill>
                <a:latin typeface="Corbel Light" panose="020B0303020204020204" pitchFamily="34" charset="0"/>
              </a:rPr>
              <a:t>ty and parity connection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D46553-7F0E-4A26-87C5-3F6D75961D76}"/>
              </a:ext>
            </a:extLst>
          </p:cNvPr>
          <p:cNvSpPr/>
          <p:nvPr/>
        </p:nvSpPr>
        <p:spPr>
          <a:xfrm>
            <a:off x="3360682" y="2834770"/>
            <a:ext cx="3047782" cy="3321331"/>
          </a:xfrm>
          <a:custGeom>
            <a:avLst/>
            <a:gdLst>
              <a:gd name="connsiteX0" fmla="*/ 0 w 321030"/>
              <a:gd name="connsiteY0" fmla="*/ 0 h 1714500"/>
              <a:gd name="connsiteX1" fmla="*/ 320040 w 321030"/>
              <a:gd name="connsiteY1" fmla="*/ 373380 h 1714500"/>
              <a:gd name="connsiteX2" fmla="*/ 106680 w 321030"/>
              <a:gd name="connsiteY2" fmla="*/ 723900 h 1714500"/>
              <a:gd name="connsiteX3" fmla="*/ 297180 w 321030"/>
              <a:gd name="connsiteY3" fmla="*/ 1082040 h 1714500"/>
              <a:gd name="connsiteX4" fmla="*/ 312420 w 321030"/>
              <a:gd name="connsiteY4" fmla="*/ 1714500 h 1714500"/>
              <a:gd name="connsiteX5" fmla="*/ 312420 w 321030"/>
              <a:gd name="connsiteY5" fmla="*/ 1714500 h 1714500"/>
              <a:gd name="connsiteX6" fmla="*/ 312420 w 321030"/>
              <a:gd name="connsiteY6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030" h="1714500">
                <a:moveTo>
                  <a:pt x="0" y="0"/>
                </a:moveTo>
                <a:cubicBezTo>
                  <a:pt x="151130" y="126365"/>
                  <a:pt x="302260" y="252730"/>
                  <a:pt x="320040" y="373380"/>
                </a:cubicBezTo>
                <a:cubicBezTo>
                  <a:pt x="337820" y="494030"/>
                  <a:pt x="110490" y="605790"/>
                  <a:pt x="106680" y="723900"/>
                </a:cubicBezTo>
                <a:cubicBezTo>
                  <a:pt x="102870" y="842010"/>
                  <a:pt x="262890" y="916940"/>
                  <a:pt x="297180" y="1082040"/>
                </a:cubicBezTo>
                <a:cubicBezTo>
                  <a:pt x="331470" y="1247140"/>
                  <a:pt x="312420" y="1714500"/>
                  <a:pt x="312420" y="1714500"/>
                </a:cubicBezTo>
                <a:lnTo>
                  <a:pt x="312420" y="1714500"/>
                </a:lnTo>
                <a:lnTo>
                  <a:pt x="312420" y="171450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0CAC4-0E10-49B6-8337-6590EEB03998}"/>
              </a:ext>
            </a:extLst>
          </p:cNvPr>
          <p:cNvSpPr txBox="1"/>
          <p:nvPr/>
        </p:nvSpPr>
        <p:spPr>
          <a:xfrm>
            <a:off x="3812246" y="5163574"/>
            <a:ext cx="1632726" cy="400110"/>
          </a:xfrm>
          <a:prstGeom prst="rect">
            <a:avLst/>
          </a:prstGeom>
          <a:solidFill>
            <a:srgbClr val="E5FAFF"/>
          </a:solidFill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 Light" panose="020B0303020204020204" pitchFamily="34" charset="0"/>
              </a:rPr>
              <a:t>connectivity</a:t>
            </a:r>
            <a:endParaRPr lang="en-US" sz="2000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B2C9B-9273-4725-9BA9-7C0CAD695927}"/>
              </a:ext>
            </a:extLst>
          </p:cNvPr>
          <p:cNvSpPr txBox="1"/>
          <p:nvPr/>
        </p:nvSpPr>
        <p:spPr>
          <a:xfrm>
            <a:off x="8220124" y="2434660"/>
            <a:ext cx="18960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</a:rPr>
              <a:t>Parity correction</a:t>
            </a:r>
            <a:endParaRPr lang="en-US" sz="20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05344-FF1E-4B48-9F47-ED92ACEE6205}"/>
              </a:ext>
            </a:extLst>
          </p:cNvPr>
          <p:cNvSpPr txBox="1"/>
          <p:nvPr/>
        </p:nvSpPr>
        <p:spPr>
          <a:xfrm>
            <a:off x="195401" y="2057208"/>
            <a:ext cx="4939581" cy="27392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orbel Light" panose="020B0303020204020204" pitchFamily="34" charset="0"/>
              </a:rPr>
              <a:t>Simultaneous connectivity and p</a:t>
            </a:r>
            <a:r>
              <a:rPr lang="en-US" sz="2400" dirty="0">
                <a:solidFill>
                  <a:schemeClr val="bg1"/>
                </a:solidFill>
                <a:latin typeface="Corbel Light" panose="020B0303020204020204" pitchFamily="34" charset="0"/>
              </a:rPr>
              <a:t>arity</a:t>
            </a:r>
            <a:r>
              <a:rPr lang="en-US" sz="2400" dirty="0">
                <a:solidFill>
                  <a:srgbClr val="002060"/>
                </a:solidFill>
                <a:latin typeface="Corbel Light" panose="020B0303020204020204" pitchFamily="34" charset="0"/>
              </a:rPr>
              <a:t> correction made possible by </a:t>
            </a:r>
            <a:r>
              <a:rPr lang="en-US" sz="2400" b="1" dirty="0">
                <a:solidFill>
                  <a:srgbClr val="C00000"/>
                </a:solidFill>
                <a:latin typeface="Corbel Light" panose="020B0303020204020204" pitchFamily="34" charset="0"/>
              </a:rPr>
              <a:t>matroid intersection</a:t>
            </a:r>
            <a:r>
              <a:rPr lang="en-US" sz="2400" dirty="0">
                <a:solidFill>
                  <a:srgbClr val="002060"/>
                </a:solidFill>
                <a:latin typeface="Corbel Light" panose="020B0303020204020204" pitchFamily="34" charset="0"/>
              </a:rPr>
              <a:t> in the best bounds:</a:t>
            </a:r>
          </a:p>
          <a:p>
            <a:r>
              <a:rPr lang="en-US" sz="2400" dirty="0">
                <a:solidFill>
                  <a:srgbClr val="002060"/>
                </a:solidFill>
                <a:latin typeface="Corbel Light" panose="020B0303020204020204" pitchFamily="34" charset="0"/>
              </a:rPr>
              <a:t>- for the       graph TSP</a:t>
            </a:r>
          </a:p>
          <a:p>
            <a:r>
              <a:rPr lang="en-US" sz="2400" dirty="0">
                <a:solidFill>
                  <a:srgbClr val="002060"/>
                </a:solidFill>
                <a:latin typeface="Corbel Light" panose="020B0303020204020204" pitchFamily="34" charset="0"/>
              </a:rPr>
              <a:t>- for “fundamental vertices”   </a:t>
            </a:r>
          </a:p>
          <a:p>
            <a:r>
              <a:rPr lang="en-US" sz="2400" dirty="0">
                <a:solidFill>
                  <a:srgbClr val="002060"/>
                </a:solidFill>
                <a:latin typeface="Corbel Light" panose="020B0303020204020204" pitchFamily="34" charset="0"/>
              </a:rPr>
              <a:t>- for general path TSP/LP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       </a:t>
            </a:r>
            <a:r>
              <a:rPr lang="en-US" sz="2800" dirty="0">
                <a:solidFill>
                  <a:srgbClr val="00B050"/>
                </a:solidFill>
                <a:latin typeface="Corbel Light" panose="020B0303020204020204" pitchFamily="34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63F063-83A4-46DB-90F2-37C61E802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466297">
            <a:off x="5126978" y="4354771"/>
            <a:ext cx="942003" cy="557765"/>
          </a:xfrm>
          <a:prstGeom prst="rect">
            <a:avLst/>
          </a:prstGeom>
        </p:spPr>
      </p:pic>
      <p:sp>
        <p:nvSpPr>
          <p:cNvPr id="21" name="Rectangle à coins arrondis 43">
            <a:extLst>
              <a:ext uri="{FF2B5EF4-FFF2-40B4-BE49-F238E27FC236}">
                <a16:creationId xmlns:a16="http://schemas.microsoft.com/office/drawing/2014/main" id="{AA9168C3-9C71-4F22-BB52-F6D862C6D9DB}"/>
              </a:ext>
            </a:extLst>
          </p:cNvPr>
          <p:cNvSpPr/>
          <p:nvPr/>
        </p:nvSpPr>
        <p:spPr>
          <a:xfrm>
            <a:off x="218895" y="5007909"/>
            <a:ext cx="5181457" cy="1686284"/>
          </a:xfrm>
          <a:prstGeom prst="wedgeRoundRectCallout">
            <a:avLst>
              <a:gd name="adj1" fmla="val -42639"/>
              <a:gd name="adj2" fmla="val 22655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rbel Light" panose="020B0303020204020204" pitchFamily="34" charset="0"/>
              </a:rPr>
              <a:t>Matroid intersection</a:t>
            </a:r>
            <a:r>
              <a:rPr lang="en-US" sz="2400" dirty="0">
                <a:solidFill>
                  <a:schemeClr val="tx1"/>
                </a:solidFill>
                <a:latin typeface="Corbel Light" panose="020B0303020204020204" pitchFamily="34" charset="0"/>
              </a:rPr>
              <a:t>: </a:t>
            </a:r>
            <a:br>
              <a:rPr lang="en-US" sz="2400" dirty="0">
                <a:solidFill>
                  <a:schemeClr val="tx1"/>
                </a:solidFill>
                <a:latin typeface="Corbel Light" panose="020B0303020204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orbel Light" panose="020B0303020204020204" pitchFamily="34" charset="0"/>
              </a:rPr>
              <a:t>Max weight of common elements of two particular hypergraphs, solved in polynomial time by Edmonds (1979)</a:t>
            </a:r>
          </a:p>
        </p:txBody>
      </p:sp>
    </p:spTree>
    <p:extLst>
      <p:ext uri="{BB962C8B-B14F-4D97-AF65-F5344CB8AC3E}">
        <p14:creationId xmlns:p14="http://schemas.microsoft.com/office/powerpoint/2010/main" val="13109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739E-7 -9.11382E-7 L 0.13048 0.102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4" y="51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4819E-6 -1.46997E-7 L -0.12007 0.074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4" y="3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48948" y="4454762"/>
            <a:ext cx="9864849" cy="753863"/>
          </a:xfrm>
          <a:prstGeom prst="roundRect">
            <a:avLst>
              <a:gd name="adj" fmla="val 50000"/>
            </a:avLst>
          </a:prstGeom>
          <a:solidFill>
            <a:srgbClr val="FEFAF2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kern="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(Whitney, </a:t>
            </a:r>
            <a:r>
              <a:rPr lang="fr-FR" sz="2400" kern="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Cheriyan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hu-HU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Sebő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fr-FR" sz="2400" kern="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Szigeti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fr-FR" sz="2400" kern="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Vygen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1932-2012) If G </a:t>
            </a:r>
            <a:b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fr-FR" sz="2400" kern="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2-connected, 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 pitchFamily="18" charset="2"/>
              </a:rPr>
              <a:t> </a:t>
            </a:r>
            <a:r>
              <a:rPr lang="fr-FR" sz="2400" kern="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 pitchFamily="18" charset="2"/>
              </a:rPr>
              <a:t>then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 pitchFamily="18" charset="2"/>
              </a:rPr>
              <a:t> </a:t>
            </a:r>
            <a:r>
              <a:rPr lang="fr-FR" sz="2400" kern="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 pitchFamily="18" charset="2"/>
              </a:rPr>
              <a:t>there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 pitchFamily="18" charset="2"/>
              </a:rPr>
              <a:t> </a:t>
            </a:r>
            <a:r>
              <a:rPr lang="fr-FR" sz="2400" kern="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 pitchFamily="18" charset="2"/>
              </a:rPr>
              <a:t>exists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 pitchFamily="18" charset="2"/>
              </a:rPr>
              <a:t> a </a:t>
            </a:r>
            <a:r>
              <a:rPr lang="fr-FR" sz="2400" kern="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 pitchFamily="18" charset="2"/>
              </a:rPr>
              <a:t>nice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 pitchFamily="18" charset="2"/>
              </a:rPr>
              <a:t> open </a:t>
            </a:r>
            <a:r>
              <a:rPr lang="fr-FR" sz="2400" kern="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 pitchFamily="18" charset="2"/>
              </a:rPr>
              <a:t>ear-decomposition</a:t>
            </a:r>
            <a:r>
              <a:rPr lang="fr-FR" sz="2400" kern="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 pitchFamily="18" charset="2"/>
              </a:rPr>
              <a:t>, i.e.   </a:t>
            </a:r>
            <a:endParaRPr lang="fr-FR" sz="2400" kern="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69573" y="598186"/>
            <a:ext cx="3502587" cy="3682750"/>
            <a:chOff x="4595250" y="1383476"/>
            <a:chExt cx="3177150" cy="3340924"/>
          </a:xfrm>
        </p:grpSpPr>
        <p:sp>
          <p:nvSpPr>
            <p:cNvPr id="7" name="Forme libre 6"/>
            <p:cNvSpPr/>
            <p:nvPr/>
          </p:nvSpPr>
          <p:spPr>
            <a:xfrm>
              <a:off x="5238750" y="3667125"/>
              <a:ext cx="723900" cy="1038225"/>
            </a:xfrm>
            <a:custGeom>
              <a:avLst/>
              <a:gdLst>
                <a:gd name="connsiteX0" fmla="*/ 0 w 723900"/>
                <a:gd name="connsiteY0" fmla="*/ 1038225 h 1038225"/>
                <a:gd name="connsiteX1" fmla="*/ 85725 w 723900"/>
                <a:gd name="connsiteY1" fmla="*/ 228600 h 1038225"/>
                <a:gd name="connsiteX2" fmla="*/ 723900 w 723900"/>
                <a:gd name="connsiteY2" fmla="*/ 0 h 1038225"/>
                <a:gd name="connsiteX3" fmla="*/ 714375 w 723900"/>
                <a:gd name="connsiteY3" fmla="*/ 685800 h 1038225"/>
                <a:gd name="connsiteX4" fmla="*/ 0 w 723900"/>
                <a:gd name="connsiteY4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038225">
                  <a:moveTo>
                    <a:pt x="0" y="1038225"/>
                  </a:moveTo>
                  <a:lnTo>
                    <a:pt x="85725" y="228600"/>
                  </a:lnTo>
                  <a:lnTo>
                    <a:pt x="723900" y="0"/>
                  </a:lnTo>
                  <a:lnTo>
                    <a:pt x="714375" y="685800"/>
                  </a:lnTo>
                  <a:lnTo>
                    <a:pt x="0" y="1038225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orbel Light" panose="020B0303020204020204" pitchFamily="34" charset="0"/>
              </a:endParaRPr>
            </a:p>
          </p:txBody>
        </p:sp>
        <p:sp>
          <p:nvSpPr>
            <p:cNvPr id="8" name="Pentagone régulier 7"/>
            <p:cNvSpPr/>
            <p:nvPr/>
          </p:nvSpPr>
          <p:spPr>
            <a:xfrm>
              <a:off x="4657725" y="1825624"/>
              <a:ext cx="2895600" cy="2879726"/>
            </a:xfrm>
            <a:prstGeom prst="pent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Corbel Light" panose="020B0303020204020204" pitchFamily="34" charset="0"/>
              </a:endParaRPr>
            </a:p>
          </p:txBody>
        </p:sp>
        <p:sp>
          <p:nvSpPr>
            <p:cNvPr id="9" name="Forme libre 8"/>
            <p:cNvSpPr/>
            <p:nvPr/>
          </p:nvSpPr>
          <p:spPr>
            <a:xfrm flipH="1">
              <a:off x="4621211" y="1581945"/>
              <a:ext cx="1489076" cy="1370805"/>
            </a:xfrm>
            <a:custGeom>
              <a:avLst/>
              <a:gdLst>
                <a:gd name="connsiteX0" fmla="*/ 0 w 1489587"/>
                <a:gd name="connsiteY0" fmla="*/ 206477 h 1179871"/>
                <a:gd name="connsiteX1" fmla="*/ 471948 w 1489587"/>
                <a:gd name="connsiteY1" fmla="*/ 0 h 1179871"/>
                <a:gd name="connsiteX2" fmla="*/ 899652 w 1489587"/>
                <a:gd name="connsiteY2" fmla="*/ 44245 h 1179871"/>
                <a:gd name="connsiteX3" fmla="*/ 1297858 w 1489587"/>
                <a:gd name="connsiteY3" fmla="*/ 324464 h 1179871"/>
                <a:gd name="connsiteX4" fmla="*/ 1489587 w 1489587"/>
                <a:gd name="connsiteY4" fmla="*/ 648929 h 1179871"/>
                <a:gd name="connsiteX5" fmla="*/ 1445342 w 1489587"/>
                <a:gd name="connsiteY5" fmla="*/ 1179871 h 1179871"/>
                <a:gd name="connsiteX6" fmla="*/ 1445342 w 1489587"/>
                <a:gd name="connsiteY6" fmla="*/ 1179871 h 1179871"/>
                <a:gd name="connsiteX7" fmla="*/ 1445342 w 1489587"/>
                <a:gd name="connsiteY7" fmla="*/ 1179871 h 117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9587" h="1179871">
                  <a:moveTo>
                    <a:pt x="0" y="206477"/>
                  </a:moveTo>
                  <a:lnTo>
                    <a:pt x="471948" y="0"/>
                  </a:lnTo>
                  <a:lnTo>
                    <a:pt x="899652" y="44245"/>
                  </a:lnTo>
                  <a:lnTo>
                    <a:pt x="1297858" y="324464"/>
                  </a:lnTo>
                  <a:lnTo>
                    <a:pt x="1489587" y="648929"/>
                  </a:lnTo>
                  <a:lnTo>
                    <a:pt x="1445342" y="1179871"/>
                  </a:lnTo>
                  <a:lnTo>
                    <a:pt x="1445342" y="1179871"/>
                  </a:lnTo>
                  <a:lnTo>
                    <a:pt x="1445342" y="1179871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Corbel Light" panose="020B0303020204020204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5077345" y="1383476"/>
              <a:ext cx="2428355" cy="692974"/>
            </a:xfrm>
            <a:custGeom>
              <a:avLst/>
              <a:gdLst>
                <a:gd name="connsiteX0" fmla="*/ 0 w 2295525"/>
                <a:gd name="connsiteY0" fmla="*/ 508239 h 974964"/>
                <a:gd name="connsiteX1" fmla="*/ 1000125 w 2295525"/>
                <a:gd name="connsiteY1" fmla="*/ 12939 h 974964"/>
                <a:gd name="connsiteX2" fmla="*/ 2295525 w 2295525"/>
                <a:gd name="connsiteY2" fmla="*/ 974964 h 974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5525" h="974964">
                  <a:moveTo>
                    <a:pt x="0" y="508239"/>
                  </a:moveTo>
                  <a:cubicBezTo>
                    <a:pt x="308769" y="221695"/>
                    <a:pt x="617538" y="-64848"/>
                    <a:pt x="1000125" y="12939"/>
                  </a:cubicBezTo>
                  <a:cubicBezTo>
                    <a:pt x="1382712" y="90726"/>
                    <a:pt x="1839118" y="532845"/>
                    <a:pt x="2295525" y="9749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orbel Light" panose="020B0303020204020204" pitchFamily="34" charset="0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6119813" y="1825624"/>
              <a:ext cx="252412" cy="11176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 11"/>
            <p:cNvSpPr/>
            <p:nvPr/>
          </p:nvSpPr>
          <p:spPr>
            <a:xfrm>
              <a:off x="4733925" y="2924175"/>
              <a:ext cx="2288100" cy="1771650"/>
            </a:xfrm>
            <a:custGeom>
              <a:avLst/>
              <a:gdLst>
                <a:gd name="connsiteX0" fmla="*/ 0 w 2305050"/>
                <a:gd name="connsiteY0" fmla="*/ 0 h 1771650"/>
                <a:gd name="connsiteX1" fmla="*/ 1628775 w 2305050"/>
                <a:gd name="connsiteY1" fmla="*/ 19050 h 1771650"/>
                <a:gd name="connsiteX2" fmla="*/ 2305050 w 2305050"/>
                <a:gd name="connsiteY2" fmla="*/ 177165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5050" h="1771650">
                  <a:moveTo>
                    <a:pt x="0" y="0"/>
                  </a:moveTo>
                  <a:lnTo>
                    <a:pt x="1628775" y="19050"/>
                  </a:lnTo>
                  <a:lnTo>
                    <a:pt x="2305050" y="17716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orbel Light" panose="020B0303020204020204" pitchFamily="34" charset="0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172200" y="1771650"/>
              <a:ext cx="1562100" cy="1162050"/>
            </a:xfrm>
            <a:custGeom>
              <a:avLst/>
              <a:gdLst>
                <a:gd name="connsiteX0" fmla="*/ 0 w 1562100"/>
                <a:gd name="connsiteY0" fmla="*/ 66675 h 1162050"/>
                <a:gd name="connsiteX1" fmla="*/ 438150 w 1562100"/>
                <a:gd name="connsiteY1" fmla="*/ 0 h 1162050"/>
                <a:gd name="connsiteX2" fmla="*/ 1323975 w 1562100"/>
                <a:gd name="connsiteY2" fmla="*/ 304800 h 1162050"/>
                <a:gd name="connsiteX3" fmla="*/ 1562100 w 1562100"/>
                <a:gd name="connsiteY3" fmla="*/ 666750 h 1162050"/>
                <a:gd name="connsiteX4" fmla="*/ 1390650 w 1562100"/>
                <a:gd name="connsiteY4" fmla="*/ 116205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1162050">
                  <a:moveTo>
                    <a:pt x="0" y="66675"/>
                  </a:moveTo>
                  <a:lnTo>
                    <a:pt x="438150" y="0"/>
                  </a:lnTo>
                  <a:lnTo>
                    <a:pt x="1323975" y="304800"/>
                  </a:lnTo>
                  <a:lnTo>
                    <a:pt x="1562100" y="666750"/>
                  </a:lnTo>
                  <a:lnTo>
                    <a:pt x="1390650" y="11620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orbel Light" panose="020B0303020204020204" pitchFamily="34" charset="0"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6386056" y="2957056"/>
              <a:ext cx="1209675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5200650" y="46524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4643438" y="2895088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7534275" y="290512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18" name="Ellipse 17"/>
            <p:cNvSpPr/>
            <p:nvPr/>
          </p:nvSpPr>
          <p:spPr>
            <a:xfrm>
              <a:off x="6986025" y="46524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19" name="Ellipse 18"/>
            <p:cNvSpPr/>
            <p:nvPr/>
          </p:nvSpPr>
          <p:spPr>
            <a:xfrm>
              <a:off x="5633475" y="15621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324600" y="291465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5372100" y="233362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4819650" y="188595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6094008" y="180232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7452750" y="202882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7700400" y="238545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cxnSp>
          <p:nvCxnSpPr>
            <p:cNvPr id="26" name="Connecteur droit 25"/>
            <p:cNvCxnSpPr>
              <a:stCxn id="16" idx="5"/>
              <a:endCxn id="7" idx="1"/>
            </p:cNvCxnSpPr>
            <p:nvPr/>
          </p:nvCxnSpPr>
          <p:spPr>
            <a:xfrm>
              <a:off x="4704894" y="2956544"/>
              <a:ext cx="619581" cy="9391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5229225" y="157162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6619875" y="17526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5324475" y="386182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5928750" y="36576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31" name="Ellipse 30"/>
            <p:cNvSpPr/>
            <p:nvPr/>
          </p:nvSpPr>
          <p:spPr>
            <a:xfrm>
              <a:off x="5886450" y="429997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5250" y="228067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Corbel Light" panose="020B0303020204020204" pitchFamily="34" charset="0"/>
              </a:endParaRPr>
            </a:p>
          </p:txBody>
        </p:sp>
      </p:grpSp>
      <p:sp>
        <p:nvSpPr>
          <p:cNvPr id="33" name="Forme libre 32"/>
          <p:cNvSpPr/>
          <p:nvPr/>
        </p:nvSpPr>
        <p:spPr>
          <a:xfrm>
            <a:off x="868486" y="3118443"/>
            <a:ext cx="798049" cy="1144451"/>
          </a:xfrm>
          <a:custGeom>
            <a:avLst/>
            <a:gdLst>
              <a:gd name="connsiteX0" fmla="*/ 0 w 723900"/>
              <a:gd name="connsiteY0" fmla="*/ 1038225 h 1038225"/>
              <a:gd name="connsiteX1" fmla="*/ 85725 w 723900"/>
              <a:gd name="connsiteY1" fmla="*/ 228600 h 1038225"/>
              <a:gd name="connsiteX2" fmla="*/ 723900 w 723900"/>
              <a:gd name="connsiteY2" fmla="*/ 0 h 1038225"/>
              <a:gd name="connsiteX3" fmla="*/ 714375 w 723900"/>
              <a:gd name="connsiteY3" fmla="*/ 685800 h 1038225"/>
              <a:gd name="connsiteX4" fmla="*/ 0 w 723900"/>
              <a:gd name="connsiteY4" fmla="*/ 103822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1038225">
                <a:moveTo>
                  <a:pt x="0" y="1038225"/>
                </a:moveTo>
                <a:lnTo>
                  <a:pt x="85725" y="228600"/>
                </a:lnTo>
                <a:lnTo>
                  <a:pt x="723900" y="0"/>
                </a:lnTo>
                <a:lnTo>
                  <a:pt x="714375" y="685800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atin typeface="Corbel Light" panose="020B0303020204020204" pitchFamily="34" charset="0"/>
            </a:endParaRPr>
          </a:p>
        </p:txBody>
      </p:sp>
      <p:sp>
        <p:nvSpPr>
          <p:cNvPr id="34" name="Pentagone régulier 33"/>
          <p:cNvSpPr/>
          <p:nvPr/>
        </p:nvSpPr>
        <p:spPr>
          <a:xfrm>
            <a:off x="256800" y="1088894"/>
            <a:ext cx="3192198" cy="3174365"/>
          </a:xfrm>
          <a:prstGeom prst="pent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fr-FR">
              <a:latin typeface="Corbel Light" panose="020B0303020204020204" pitchFamily="34" charset="0"/>
            </a:endParaRPr>
          </a:p>
        </p:txBody>
      </p:sp>
      <p:sp>
        <p:nvSpPr>
          <p:cNvPr id="35" name="Forme libre 34"/>
          <p:cNvSpPr/>
          <p:nvPr/>
        </p:nvSpPr>
        <p:spPr>
          <a:xfrm flipH="1">
            <a:off x="198193" y="829541"/>
            <a:ext cx="1641603" cy="1511059"/>
          </a:xfrm>
          <a:custGeom>
            <a:avLst/>
            <a:gdLst>
              <a:gd name="connsiteX0" fmla="*/ 0 w 1489587"/>
              <a:gd name="connsiteY0" fmla="*/ 206477 h 1179871"/>
              <a:gd name="connsiteX1" fmla="*/ 471948 w 1489587"/>
              <a:gd name="connsiteY1" fmla="*/ 0 h 1179871"/>
              <a:gd name="connsiteX2" fmla="*/ 899652 w 1489587"/>
              <a:gd name="connsiteY2" fmla="*/ 44245 h 1179871"/>
              <a:gd name="connsiteX3" fmla="*/ 1297858 w 1489587"/>
              <a:gd name="connsiteY3" fmla="*/ 324464 h 1179871"/>
              <a:gd name="connsiteX4" fmla="*/ 1489587 w 1489587"/>
              <a:gd name="connsiteY4" fmla="*/ 648929 h 1179871"/>
              <a:gd name="connsiteX5" fmla="*/ 1445342 w 1489587"/>
              <a:gd name="connsiteY5" fmla="*/ 1179871 h 1179871"/>
              <a:gd name="connsiteX6" fmla="*/ 1445342 w 1489587"/>
              <a:gd name="connsiteY6" fmla="*/ 1179871 h 1179871"/>
              <a:gd name="connsiteX7" fmla="*/ 1445342 w 1489587"/>
              <a:gd name="connsiteY7" fmla="*/ 1179871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9587" h="1179871">
                <a:moveTo>
                  <a:pt x="0" y="206477"/>
                </a:moveTo>
                <a:lnTo>
                  <a:pt x="471948" y="0"/>
                </a:lnTo>
                <a:lnTo>
                  <a:pt x="899652" y="44245"/>
                </a:lnTo>
                <a:lnTo>
                  <a:pt x="1297858" y="324464"/>
                </a:lnTo>
                <a:lnTo>
                  <a:pt x="1489587" y="648929"/>
                </a:lnTo>
                <a:lnTo>
                  <a:pt x="1445342" y="1179871"/>
                </a:lnTo>
                <a:lnTo>
                  <a:pt x="1445342" y="1179871"/>
                </a:lnTo>
                <a:lnTo>
                  <a:pt x="1445342" y="1179871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fr-FR">
              <a:latin typeface="Corbel Light" panose="020B0303020204020204" pitchFamily="34" charset="0"/>
            </a:endParaRPr>
          </a:p>
        </p:txBody>
      </p:sp>
      <p:sp>
        <p:nvSpPr>
          <p:cNvPr id="36" name="Forme libre 35"/>
          <p:cNvSpPr/>
          <p:nvPr/>
        </p:nvSpPr>
        <p:spPr>
          <a:xfrm>
            <a:off x="680048" y="598551"/>
            <a:ext cx="2687594" cy="766467"/>
          </a:xfrm>
          <a:custGeom>
            <a:avLst/>
            <a:gdLst>
              <a:gd name="connsiteX0" fmla="*/ 0 w 2295525"/>
              <a:gd name="connsiteY0" fmla="*/ 508239 h 974964"/>
              <a:gd name="connsiteX1" fmla="*/ 1000125 w 2295525"/>
              <a:gd name="connsiteY1" fmla="*/ 12939 h 974964"/>
              <a:gd name="connsiteX2" fmla="*/ 2295525 w 2295525"/>
              <a:gd name="connsiteY2" fmla="*/ 974964 h 97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5525" h="974964">
                <a:moveTo>
                  <a:pt x="0" y="508239"/>
                </a:moveTo>
                <a:cubicBezTo>
                  <a:pt x="308769" y="221695"/>
                  <a:pt x="617538" y="-64848"/>
                  <a:pt x="1000125" y="12939"/>
                </a:cubicBezTo>
                <a:cubicBezTo>
                  <a:pt x="1382712" y="90726"/>
                  <a:pt x="1839118" y="532845"/>
                  <a:pt x="2295525" y="97496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atin typeface="Corbel Light" panose="020B0303020204020204" pitchFamily="34" charset="0"/>
            </a:endParaRPr>
          </a:p>
        </p:txBody>
      </p:sp>
      <p:cxnSp>
        <p:nvCxnSpPr>
          <p:cNvPr id="37" name="Connecteur droit 36"/>
          <p:cNvCxnSpPr>
            <a:cxnSpLocks/>
          </p:cNvCxnSpPr>
          <p:nvPr/>
        </p:nvCxnSpPr>
        <p:spPr>
          <a:xfrm>
            <a:off x="1839797" y="1088529"/>
            <a:ext cx="278267" cy="12319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311952" y="2299478"/>
            <a:ext cx="2522471" cy="1952916"/>
          </a:xfrm>
          <a:custGeom>
            <a:avLst/>
            <a:gdLst>
              <a:gd name="connsiteX0" fmla="*/ 0 w 2305050"/>
              <a:gd name="connsiteY0" fmla="*/ 0 h 1771650"/>
              <a:gd name="connsiteX1" fmla="*/ 1628775 w 2305050"/>
              <a:gd name="connsiteY1" fmla="*/ 19050 h 1771650"/>
              <a:gd name="connsiteX2" fmla="*/ 2305050 w 2305050"/>
              <a:gd name="connsiteY2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1771650">
                <a:moveTo>
                  <a:pt x="0" y="0"/>
                </a:moveTo>
                <a:lnTo>
                  <a:pt x="1628775" y="19050"/>
                </a:lnTo>
                <a:lnTo>
                  <a:pt x="2305050" y="177165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atin typeface="Corbel Light" panose="020B0303020204020204" pitchFamily="34" charset="0"/>
            </a:endParaRPr>
          </a:p>
        </p:txBody>
      </p:sp>
      <p:sp>
        <p:nvSpPr>
          <p:cNvPr id="39" name="Forme libre 38"/>
          <p:cNvSpPr/>
          <p:nvPr/>
        </p:nvSpPr>
        <p:spPr>
          <a:xfrm>
            <a:off x="1897550" y="1029032"/>
            <a:ext cx="1722107" cy="1280945"/>
          </a:xfrm>
          <a:custGeom>
            <a:avLst/>
            <a:gdLst>
              <a:gd name="connsiteX0" fmla="*/ 0 w 1562100"/>
              <a:gd name="connsiteY0" fmla="*/ 66675 h 1162050"/>
              <a:gd name="connsiteX1" fmla="*/ 438150 w 1562100"/>
              <a:gd name="connsiteY1" fmla="*/ 0 h 1162050"/>
              <a:gd name="connsiteX2" fmla="*/ 1323975 w 1562100"/>
              <a:gd name="connsiteY2" fmla="*/ 304800 h 1162050"/>
              <a:gd name="connsiteX3" fmla="*/ 1562100 w 1562100"/>
              <a:gd name="connsiteY3" fmla="*/ 666750 h 1162050"/>
              <a:gd name="connsiteX4" fmla="*/ 1390650 w 1562100"/>
              <a:gd name="connsiteY4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1162050">
                <a:moveTo>
                  <a:pt x="0" y="66675"/>
                </a:moveTo>
                <a:lnTo>
                  <a:pt x="438150" y="0"/>
                </a:lnTo>
                <a:lnTo>
                  <a:pt x="1323975" y="304800"/>
                </a:lnTo>
                <a:lnTo>
                  <a:pt x="1562100" y="666750"/>
                </a:lnTo>
                <a:lnTo>
                  <a:pt x="1390650" y="116205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atin typeface="Corbel Light" panose="020B0303020204020204" pitchFamily="34" charset="0"/>
            </a:endParaRPr>
          </a:p>
        </p:txBody>
      </p:sp>
      <p:cxnSp>
        <p:nvCxnSpPr>
          <p:cNvPr id="40" name="Connecteur droit 39"/>
          <p:cNvCxnSpPr>
            <a:cxnSpLocks/>
          </p:cNvCxnSpPr>
          <p:nvPr/>
        </p:nvCxnSpPr>
        <p:spPr>
          <a:xfrm flipV="1">
            <a:off x="2133311" y="2335723"/>
            <a:ext cx="1333583" cy="105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826483" y="4204526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212196" y="2267414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3399143" y="2278478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2794735" y="4204526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1303643" y="798042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2065560" y="2288978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1015495" y="1648505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406457" y="1155027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1811348" y="1062846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309267" y="1312520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3582284" y="1705633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cxnSp>
        <p:nvCxnSpPr>
          <p:cNvPr id="52" name="Connecteur droit 51"/>
          <p:cNvCxnSpPr>
            <a:cxnSpLocks/>
          </p:cNvCxnSpPr>
          <p:nvPr/>
        </p:nvCxnSpPr>
        <p:spPr>
          <a:xfrm>
            <a:off x="290448" y="2335159"/>
            <a:ext cx="683045" cy="10352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857985" y="808542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2391080" y="1008033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962992" y="3333063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1629163" y="3107943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582530" y="3816042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159072" y="1590138"/>
            <a:ext cx="79375" cy="79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59448" y="3914854"/>
            <a:ext cx="588036" cy="44104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buNone/>
            </a:pPr>
            <a:r>
              <a:rPr lang="fr-FR" sz="2200" b="1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200" b="1" baseline="-2500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0</a:t>
            </a:r>
            <a:endParaRPr lang="fr-FR" sz="2200" b="1" baseline="-250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1671166" y="3254871"/>
            <a:ext cx="588036" cy="44104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buNone/>
            </a:pPr>
            <a:r>
              <a:rPr lang="fr-FR" sz="220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200" baseline="-2500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2</a:t>
            </a:r>
            <a:endParaRPr lang="fr-FR" sz="2200" baseline="-25000" dirty="0"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2666006" y="2952030"/>
            <a:ext cx="588036" cy="44104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buNone/>
            </a:pPr>
            <a:r>
              <a:rPr lang="fr-FR" sz="2200" b="1" dirty="0"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200" b="1" baseline="-25000" dirty="0">
                <a:latin typeface="Corbel Light" panose="020B0303020204020204" pitchFamily="34" charset="0"/>
                <a:sym typeface="Symbol"/>
              </a:rPr>
              <a:t>1</a:t>
            </a:r>
            <a:endParaRPr lang="fr-FR" sz="2200" b="1" baseline="-25000" dirty="0">
              <a:latin typeface="Corbel Light" panose="020B0303020204020204" pitchFamily="34" charset="0"/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765924" y="4137235"/>
            <a:ext cx="198438" cy="1984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95093" y="1008033"/>
            <a:ext cx="588036" cy="44104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buNone/>
            </a:pPr>
            <a:r>
              <a:rPr lang="fr-FR" sz="220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200" baseline="-2500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3</a:t>
            </a:r>
            <a:endParaRPr lang="fr-FR" sz="2200" baseline="-25000" dirty="0"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651019" y="543916"/>
            <a:ext cx="588036" cy="44104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buNone/>
            </a:pPr>
            <a:r>
              <a:rPr lang="fr-FR" sz="2200" dirty="0">
                <a:solidFill>
                  <a:srgbClr val="00B05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200" baseline="-25000" dirty="0">
                <a:solidFill>
                  <a:srgbClr val="00B050"/>
                </a:solidFill>
                <a:latin typeface="Corbel Light" panose="020B0303020204020204" pitchFamily="34" charset="0"/>
                <a:sym typeface="Symbol"/>
              </a:rPr>
              <a:t>6</a:t>
            </a:r>
            <a:endParaRPr lang="fr-FR" sz="2200" baseline="-25000" dirty="0">
              <a:solidFill>
                <a:srgbClr val="00B050"/>
              </a:solidFill>
              <a:latin typeface="Corbel Light" panose="020B0303020204020204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335145" y="1847997"/>
            <a:ext cx="588036" cy="44104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buNone/>
            </a:pPr>
            <a:r>
              <a:rPr lang="fr-FR" sz="220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200" baseline="-2500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4</a:t>
            </a:r>
            <a:endParaRPr lang="fr-FR" sz="2200" baseline="-25000" dirty="0"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007187" y="1596008"/>
            <a:ext cx="588036" cy="44104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buNone/>
            </a:pPr>
            <a:r>
              <a:rPr lang="fr-FR" sz="2200" dirty="0">
                <a:solidFill>
                  <a:srgbClr val="00B05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200" baseline="-25000" dirty="0">
                <a:solidFill>
                  <a:srgbClr val="00B050"/>
                </a:solidFill>
                <a:latin typeface="Corbel Light" panose="020B0303020204020204" pitchFamily="34" charset="0"/>
                <a:sym typeface="Symbol"/>
              </a:rPr>
              <a:t>7</a:t>
            </a:r>
            <a:endParaRPr lang="fr-FR" sz="2200" baseline="-25000" dirty="0">
              <a:solidFill>
                <a:srgbClr val="00B050"/>
              </a:solidFill>
              <a:latin typeface="Corbel Light" panose="020B0303020204020204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763234" y="1154961"/>
            <a:ext cx="588036" cy="44104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buNone/>
            </a:pPr>
            <a:r>
              <a:rPr lang="fr-FR" sz="220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200" baseline="-2500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5</a:t>
            </a:r>
            <a:endParaRPr lang="fr-FR" sz="2200" baseline="-25000" dirty="0"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2679228" y="1910928"/>
            <a:ext cx="588036" cy="44104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buNone/>
            </a:pPr>
            <a:r>
              <a:rPr lang="fr-FR" sz="2200" dirty="0">
                <a:solidFill>
                  <a:srgbClr val="00B05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200" baseline="-25000" dirty="0">
                <a:solidFill>
                  <a:srgbClr val="00B050"/>
                </a:solidFill>
                <a:latin typeface="Corbel Light" panose="020B0303020204020204" pitchFamily="34" charset="0"/>
                <a:sym typeface="Symbol"/>
              </a:rPr>
              <a:t>8</a:t>
            </a:r>
            <a:endParaRPr lang="fr-FR" sz="2200" baseline="-25000" dirty="0">
              <a:solidFill>
                <a:srgbClr val="00B050"/>
              </a:solidFill>
              <a:latin typeface="Corbel Light" panose="020B0303020204020204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63103" y="2666896"/>
            <a:ext cx="588036" cy="44104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>
              <a:buNone/>
            </a:pPr>
            <a:r>
              <a:rPr lang="fr-FR" sz="2200" dirty="0">
                <a:solidFill>
                  <a:srgbClr val="00B05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200" baseline="-25000" dirty="0">
                <a:solidFill>
                  <a:srgbClr val="00B050"/>
                </a:solidFill>
                <a:latin typeface="Corbel Light" panose="020B0303020204020204" pitchFamily="34" charset="0"/>
                <a:sym typeface="Symbol"/>
              </a:rPr>
              <a:t>9</a:t>
            </a:r>
            <a:endParaRPr lang="fr-FR" sz="2200" baseline="-25000" dirty="0">
              <a:solidFill>
                <a:srgbClr val="00B050"/>
              </a:solidFill>
              <a:latin typeface="Corbel Light" panose="020B0303020204020204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732243" y="1436439"/>
            <a:ext cx="3609861" cy="12815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sz="2800" dirty="0">
                <a:latin typeface="Corbel Light" panose="020B0303020204020204" pitchFamily="34" charset="0"/>
                <a:sym typeface="Symbol"/>
              </a:rPr>
              <a:t>G 2-edge-connected </a:t>
            </a:r>
            <a:r>
              <a:rPr lang="fr-FR" sz="2800" dirty="0">
                <a:latin typeface="Corbel Light" panose="020B0303020204020204" pitchFamily="34" charset="0"/>
                <a:sym typeface="Symbol" panose="05050102010706020507" pitchFamily="18" charset="2"/>
              </a:rPr>
              <a:t> </a:t>
            </a:r>
            <a:r>
              <a:rPr lang="fr-FR" sz="2800" dirty="0">
                <a:latin typeface="Corbel Light" panose="020B0303020204020204" pitchFamily="34" charset="0"/>
                <a:sym typeface="Symbol"/>
              </a:rPr>
              <a:t>G = </a:t>
            </a:r>
            <a:r>
              <a:rPr lang="fr-FR" sz="280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800" baseline="-2500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0 </a:t>
            </a:r>
            <a:r>
              <a:rPr lang="fr-FR" sz="2800" dirty="0">
                <a:latin typeface="Corbel Light" panose="020B0303020204020204" pitchFamily="34" charset="0"/>
                <a:sym typeface="Symbol"/>
              </a:rPr>
              <a:t>+P</a:t>
            </a:r>
            <a:r>
              <a:rPr lang="fr-FR" sz="2800" baseline="-25000" dirty="0">
                <a:latin typeface="Corbel Light" panose="020B0303020204020204" pitchFamily="34" charset="0"/>
                <a:sym typeface="Symbol"/>
              </a:rPr>
              <a:t>1 </a:t>
            </a:r>
            <a:r>
              <a:rPr lang="fr-FR" sz="2800" dirty="0">
                <a:latin typeface="Corbel Light" panose="020B0303020204020204" pitchFamily="34" charset="0"/>
                <a:sym typeface="Symbol"/>
              </a:rPr>
              <a:t>+ </a:t>
            </a:r>
            <a:r>
              <a:rPr lang="fr-FR" sz="280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800" baseline="-2500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2 </a:t>
            </a:r>
            <a:r>
              <a:rPr lang="fr-FR" sz="2800" dirty="0">
                <a:solidFill>
                  <a:srgbClr val="0070C0"/>
                </a:solidFill>
                <a:latin typeface="Corbel Light" panose="020B0303020204020204" pitchFamily="34" charset="0"/>
                <a:sym typeface="Symbol"/>
              </a:rPr>
              <a:t>+ … + </a:t>
            </a:r>
            <a:r>
              <a:rPr lang="fr-FR" sz="2800" dirty="0">
                <a:solidFill>
                  <a:srgbClr val="00B050"/>
                </a:solidFill>
                <a:latin typeface="Corbel Light" panose="020B0303020204020204" pitchFamily="34" charset="0"/>
                <a:sym typeface="Symbol"/>
              </a:rPr>
              <a:t>P</a:t>
            </a:r>
            <a:r>
              <a:rPr lang="fr-FR" sz="2800" baseline="-25000" dirty="0">
                <a:solidFill>
                  <a:srgbClr val="00B050"/>
                </a:solidFill>
                <a:latin typeface="Corbel Light" panose="020B0303020204020204" pitchFamily="34" charset="0"/>
                <a:sym typeface="Symbol"/>
              </a:rPr>
              <a:t>k</a:t>
            </a:r>
            <a:endParaRPr lang="fr-FR" sz="2800" baseline="-25000" dirty="0">
              <a:solidFill>
                <a:srgbClr val="00B050"/>
              </a:solidFill>
              <a:latin typeface="Corbel Light" panose="020B0303020204020204" pitchFamily="34" charset="0"/>
            </a:endParaRPr>
          </a:p>
          <a:p>
            <a:pPr>
              <a:buNone/>
            </a:pPr>
            <a:endParaRPr lang="fr-FR" sz="3100" baseline="-25000" dirty="0">
              <a:latin typeface="Corbel Light" panose="020B0303020204020204" pitchFamily="34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417196" y="5225818"/>
            <a:ext cx="7355028" cy="135750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-  1-ears last,  2-ears, 3-ears « </a:t>
            </a:r>
            <a:r>
              <a:rPr lang="fr-FR" sz="24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before</a:t>
            </a: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 the last »</a:t>
            </a:r>
            <a:endParaRPr lang="fr-FR" sz="2400" dirty="0">
              <a:solidFill>
                <a:srgbClr val="0070C0"/>
              </a:solidFill>
              <a:latin typeface="Corbel Light" panose="020B0303020204020204" pitchFamily="34" charset="0"/>
              <a:sym typeface="Wingdings" pitchFamily="2" charset="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-  no </a:t>
            </a:r>
            <a:r>
              <a:rPr lang="fr-FR" sz="24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edges</a:t>
            </a: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 </a:t>
            </a:r>
            <a:r>
              <a:rPr lang="fr-FR" sz="24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between</a:t>
            </a: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 </a:t>
            </a:r>
            <a:r>
              <a:rPr lang="fr-FR" sz="24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their</a:t>
            </a: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  </a:t>
            </a:r>
            <a:r>
              <a:rPr lang="fr-FR" sz="24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inner</a:t>
            </a: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 </a:t>
            </a:r>
            <a:r>
              <a:rPr lang="fr-FR" sz="24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vertices</a:t>
            </a: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,  </a:t>
            </a:r>
            <a:endParaRPr lang="fr-FR" sz="2400" dirty="0">
              <a:solidFill>
                <a:srgbClr val="0070C0"/>
              </a:solidFill>
              <a:latin typeface="Corbel Light" panose="020B0303020204020204" pitchFamily="34" charset="0"/>
              <a:sym typeface="Wingdings" pitchFamily="2" charset="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-  min </a:t>
            </a:r>
            <a:r>
              <a:rPr lang="fr-FR" sz="24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number</a:t>
            </a: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 of </a:t>
            </a:r>
            <a:r>
              <a:rPr lang="fr-FR" sz="24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even</a:t>
            </a: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 </a:t>
            </a:r>
            <a:r>
              <a:rPr lang="fr-FR" sz="24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ears</a:t>
            </a:r>
            <a:r>
              <a:rPr lang="fr-FR" sz="2400" dirty="0">
                <a:solidFill>
                  <a:srgbClr val="C00000"/>
                </a:solidFill>
                <a:latin typeface="Corbel Light" panose="020B0303020204020204" pitchFamily="34" charset="0"/>
              </a:rPr>
              <a:t> </a:t>
            </a:r>
          </a:p>
        </p:txBody>
      </p:sp>
      <p:sp>
        <p:nvSpPr>
          <p:cNvPr id="83" name="Espace réservé du texte 2"/>
          <p:cNvSpPr txBox="1">
            <a:spLocks/>
          </p:cNvSpPr>
          <p:nvPr/>
        </p:nvSpPr>
        <p:spPr bwMode="auto">
          <a:xfrm>
            <a:off x="8112359" y="5717062"/>
            <a:ext cx="764046" cy="4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None/>
            </a:pPr>
            <a:r>
              <a:rPr lang="fr-FR" dirty="0"/>
              <a:t> …</a:t>
            </a:r>
          </a:p>
          <a:p>
            <a:pPr>
              <a:buFontTx/>
              <a:buNone/>
            </a:pPr>
            <a:endParaRPr lang="fr-FR" dirty="0"/>
          </a:p>
          <a:p>
            <a:pPr>
              <a:buFontTx/>
              <a:buNone/>
            </a:pPr>
            <a:endParaRPr lang="fr-FR" dirty="0"/>
          </a:p>
          <a:p>
            <a:pPr>
              <a:buFontTx/>
              <a:buNone/>
            </a:pPr>
            <a:endParaRPr lang="fr-FR" dirty="0"/>
          </a:p>
          <a:p>
            <a:pPr>
              <a:buFontTx/>
              <a:buNone/>
            </a:pPr>
            <a:endParaRPr lang="fr-FR" dirty="0"/>
          </a:p>
          <a:p>
            <a:pPr>
              <a:buFontTx/>
              <a:buNone/>
            </a:pPr>
            <a:r>
              <a:rPr lang="fr-FR" dirty="0"/>
              <a:t> </a:t>
            </a:r>
          </a:p>
          <a:p>
            <a:pPr>
              <a:buFontTx/>
              <a:buNone/>
            </a:pP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6648208" y="5377571"/>
            <a:ext cx="3421344" cy="780285"/>
            <a:chOff x="6587520" y="6444133"/>
            <a:chExt cx="3421344" cy="780285"/>
          </a:xfrm>
        </p:grpSpPr>
        <p:sp>
          <p:nvSpPr>
            <p:cNvPr id="76" name="Forme libre 75"/>
            <p:cNvSpPr/>
            <p:nvPr/>
          </p:nvSpPr>
          <p:spPr>
            <a:xfrm>
              <a:off x="7971371" y="6511599"/>
              <a:ext cx="778903" cy="663713"/>
            </a:xfrm>
            <a:custGeom>
              <a:avLst/>
              <a:gdLst>
                <a:gd name="connsiteX0" fmla="*/ 0 w 1165122"/>
                <a:gd name="connsiteY0" fmla="*/ 973394 h 973394"/>
                <a:gd name="connsiteX1" fmla="*/ 324464 w 1165122"/>
                <a:gd name="connsiteY1" fmla="*/ 14749 h 973394"/>
                <a:gd name="connsiteX2" fmla="*/ 929148 w 1165122"/>
                <a:gd name="connsiteY2" fmla="*/ 0 h 973394"/>
                <a:gd name="connsiteX3" fmla="*/ 1165122 w 1165122"/>
                <a:gd name="connsiteY3" fmla="*/ 943897 h 97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122" h="973394">
                  <a:moveTo>
                    <a:pt x="0" y="973394"/>
                  </a:moveTo>
                  <a:lnTo>
                    <a:pt x="324464" y="14749"/>
                  </a:lnTo>
                  <a:lnTo>
                    <a:pt x="929148" y="0"/>
                  </a:lnTo>
                  <a:lnTo>
                    <a:pt x="1165122" y="94389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77" name="Forme libre 76"/>
            <p:cNvSpPr/>
            <p:nvPr/>
          </p:nvSpPr>
          <p:spPr>
            <a:xfrm>
              <a:off x="9133357" y="6511599"/>
              <a:ext cx="778903" cy="663713"/>
            </a:xfrm>
            <a:custGeom>
              <a:avLst/>
              <a:gdLst>
                <a:gd name="connsiteX0" fmla="*/ 0 w 1165122"/>
                <a:gd name="connsiteY0" fmla="*/ 973394 h 973394"/>
                <a:gd name="connsiteX1" fmla="*/ 324464 w 1165122"/>
                <a:gd name="connsiteY1" fmla="*/ 14749 h 973394"/>
                <a:gd name="connsiteX2" fmla="*/ 929148 w 1165122"/>
                <a:gd name="connsiteY2" fmla="*/ 0 h 973394"/>
                <a:gd name="connsiteX3" fmla="*/ 1165122 w 1165122"/>
                <a:gd name="connsiteY3" fmla="*/ 943897 h 97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122" h="973394">
                  <a:moveTo>
                    <a:pt x="0" y="973394"/>
                  </a:moveTo>
                  <a:lnTo>
                    <a:pt x="324464" y="14749"/>
                  </a:lnTo>
                  <a:lnTo>
                    <a:pt x="929148" y="0"/>
                  </a:lnTo>
                  <a:lnTo>
                    <a:pt x="1165122" y="94389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cxnSp>
          <p:nvCxnSpPr>
            <p:cNvPr id="78" name="Connecteur droit 77"/>
            <p:cNvCxnSpPr>
              <a:stCxn id="76" idx="2"/>
              <a:endCxn id="77" idx="1"/>
            </p:cNvCxnSpPr>
            <p:nvPr/>
          </p:nvCxnSpPr>
          <p:spPr>
            <a:xfrm>
              <a:off x="8593220" y="6511599"/>
              <a:ext cx="756618" cy="9744"/>
            </a:xfrm>
            <a:prstGeom prst="line">
              <a:avLst/>
            </a:prstGeom>
            <a:ln w="28575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6838249" y="6557444"/>
              <a:ext cx="420225" cy="55977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H="1">
              <a:off x="6616464" y="6557444"/>
              <a:ext cx="240886" cy="64205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orme libre 80"/>
            <p:cNvSpPr/>
            <p:nvPr/>
          </p:nvSpPr>
          <p:spPr>
            <a:xfrm>
              <a:off x="6866901" y="6547699"/>
              <a:ext cx="769352" cy="341060"/>
            </a:xfrm>
            <a:custGeom>
              <a:avLst/>
              <a:gdLst>
                <a:gd name="connsiteX0" fmla="*/ 0 w 1150374"/>
                <a:gd name="connsiteY0" fmla="*/ 44245 h 825910"/>
                <a:gd name="connsiteX1" fmla="*/ 825909 w 1150374"/>
                <a:gd name="connsiteY1" fmla="*/ 0 h 825910"/>
                <a:gd name="connsiteX2" fmla="*/ 1150374 w 1150374"/>
                <a:gd name="connsiteY2" fmla="*/ 825910 h 8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0374" h="825910">
                  <a:moveTo>
                    <a:pt x="0" y="44245"/>
                  </a:moveTo>
                  <a:lnTo>
                    <a:pt x="825909" y="0"/>
                  </a:lnTo>
                  <a:lnTo>
                    <a:pt x="1150374" y="82591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cxnSp>
          <p:nvCxnSpPr>
            <p:cNvPr id="82" name="Connecteur droit 81"/>
            <p:cNvCxnSpPr/>
            <p:nvPr/>
          </p:nvCxnSpPr>
          <p:spPr>
            <a:xfrm flipV="1">
              <a:off x="7636252" y="6888759"/>
              <a:ext cx="0" cy="2284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 flipH="1">
              <a:off x="9748132" y="6502553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 flipH="1">
              <a:off x="9889622" y="7123341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/>
            <p:cNvSpPr/>
            <p:nvPr/>
          </p:nvSpPr>
          <p:spPr>
            <a:xfrm flipH="1">
              <a:off x="9088766" y="7175312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/>
            <p:cNvSpPr/>
            <p:nvPr/>
          </p:nvSpPr>
          <p:spPr>
            <a:xfrm flipH="1">
              <a:off x="9340640" y="6528562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Ellipse 87"/>
            <p:cNvSpPr/>
            <p:nvPr/>
          </p:nvSpPr>
          <p:spPr>
            <a:xfrm flipH="1">
              <a:off x="8726551" y="7123341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/>
            <p:cNvSpPr/>
            <p:nvPr/>
          </p:nvSpPr>
          <p:spPr>
            <a:xfrm flipH="1">
              <a:off x="8576594" y="6517013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/>
            <p:cNvSpPr/>
            <p:nvPr/>
          </p:nvSpPr>
          <p:spPr>
            <a:xfrm flipH="1">
              <a:off x="7937059" y="7163763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90"/>
            <p:cNvSpPr/>
            <p:nvPr/>
          </p:nvSpPr>
          <p:spPr>
            <a:xfrm flipH="1">
              <a:off x="8163443" y="6514102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Ellipse 91"/>
            <p:cNvSpPr/>
            <p:nvPr/>
          </p:nvSpPr>
          <p:spPr>
            <a:xfrm flipH="1">
              <a:off x="7617836" y="7117215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Ellipse 92"/>
            <p:cNvSpPr/>
            <p:nvPr/>
          </p:nvSpPr>
          <p:spPr>
            <a:xfrm flipH="1">
              <a:off x="7615029" y="6897782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 flipH="1">
              <a:off x="7399964" y="6545534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Ellipse 94"/>
            <p:cNvSpPr/>
            <p:nvPr/>
          </p:nvSpPr>
          <p:spPr>
            <a:xfrm flipH="1">
              <a:off x="7258474" y="7117215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Ellipse 95"/>
            <p:cNvSpPr/>
            <p:nvPr/>
          </p:nvSpPr>
          <p:spPr>
            <a:xfrm flipH="1">
              <a:off x="6853790" y="6574407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/>
            <p:cNvSpPr/>
            <p:nvPr/>
          </p:nvSpPr>
          <p:spPr>
            <a:xfrm flipH="1">
              <a:off x="6599108" y="7169186"/>
              <a:ext cx="48129" cy="491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6587520" y="6493563"/>
              <a:ext cx="1117088" cy="655910"/>
            </a:xfrm>
            <a:custGeom>
              <a:avLst/>
              <a:gdLst>
                <a:gd name="connsiteX0" fmla="*/ 0 w 1671145"/>
                <a:gd name="connsiteY0" fmla="*/ 961697 h 961697"/>
                <a:gd name="connsiteX1" fmla="*/ 362607 w 1671145"/>
                <a:gd name="connsiteY1" fmla="*/ 47297 h 961697"/>
                <a:gd name="connsiteX2" fmla="*/ 1277007 w 1671145"/>
                <a:gd name="connsiteY2" fmla="*/ 0 h 961697"/>
                <a:gd name="connsiteX3" fmla="*/ 1671145 w 1671145"/>
                <a:gd name="connsiteY3" fmla="*/ 614855 h 961697"/>
                <a:gd name="connsiteX4" fmla="*/ 1671145 w 1671145"/>
                <a:gd name="connsiteY4" fmla="*/ 945931 h 9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1145" h="961697">
                  <a:moveTo>
                    <a:pt x="0" y="961697"/>
                  </a:moveTo>
                  <a:lnTo>
                    <a:pt x="362607" y="47297"/>
                  </a:lnTo>
                  <a:lnTo>
                    <a:pt x="1277007" y="0"/>
                  </a:lnTo>
                  <a:lnTo>
                    <a:pt x="1671145" y="614855"/>
                  </a:lnTo>
                  <a:lnTo>
                    <a:pt x="1671145" y="945931"/>
                  </a:ln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Forme libre 98"/>
            <p:cNvSpPr/>
            <p:nvPr/>
          </p:nvSpPr>
          <p:spPr>
            <a:xfrm>
              <a:off x="7880073" y="6444133"/>
              <a:ext cx="2128791" cy="731179"/>
            </a:xfrm>
            <a:custGeom>
              <a:avLst/>
              <a:gdLst>
                <a:gd name="connsiteX0" fmla="*/ 0 w 3184635"/>
                <a:gd name="connsiteY0" fmla="*/ 1072056 h 1072056"/>
                <a:gd name="connsiteX1" fmla="*/ 378373 w 3184635"/>
                <a:gd name="connsiteY1" fmla="*/ 0 h 1072056"/>
                <a:gd name="connsiteX2" fmla="*/ 2916621 w 3184635"/>
                <a:gd name="connsiteY2" fmla="*/ 15766 h 1072056"/>
                <a:gd name="connsiteX3" fmla="*/ 3184635 w 3184635"/>
                <a:gd name="connsiteY3" fmla="*/ 1056290 h 107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4635" h="1072056">
                  <a:moveTo>
                    <a:pt x="0" y="1072056"/>
                  </a:moveTo>
                  <a:lnTo>
                    <a:pt x="378373" y="0"/>
                  </a:lnTo>
                  <a:lnTo>
                    <a:pt x="2916621" y="15766"/>
                  </a:lnTo>
                  <a:lnTo>
                    <a:pt x="3184635" y="1056290"/>
                  </a:ln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0" name="Titre 1">
            <a:extLst>
              <a:ext uri="{FF2B5EF4-FFF2-40B4-BE49-F238E27FC236}">
                <a16:creationId xmlns:a16="http://schemas.microsoft.com/office/drawing/2014/main" id="{036B7DEE-B086-4070-8392-4EEE18400FCC}"/>
              </a:ext>
            </a:extLst>
          </p:cNvPr>
          <p:cNvSpPr txBox="1">
            <a:spLocks/>
          </p:cNvSpPr>
          <p:nvPr/>
        </p:nvSpPr>
        <p:spPr>
          <a:xfrm>
            <a:off x="1198778" y="-52215"/>
            <a:ext cx="8694539" cy="1055775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756026">
              <a:defRPr/>
            </a:pPr>
            <a:endParaRPr lang="en-US" sz="3638" dirty="0">
              <a:latin typeface="Corbel Light" panose="020B0303020204020204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EC55714-5CF7-40AC-AB32-9106411755A5}"/>
              </a:ext>
            </a:extLst>
          </p:cNvPr>
          <p:cNvGrpSpPr/>
          <p:nvPr/>
        </p:nvGrpSpPr>
        <p:grpSpPr>
          <a:xfrm>
            <a:off x="7087857" y="1791961"/>
            <a:ext cx="2976604" cy="1679671"/>
            <a:chOff x="7037986" y="1870003"/>
            <a:chExt cx="2976604" cy="1679671"/>
          </a:xfrm>
        </p:grpSpPr>
        <p:cxnSp>
          <p:nvCxnSpPr>
            <p:cNvPr id="102" name="Connecteur droit 2">
              <a:extLst>
                <a:ext uri="{FF2B5EF4-FFF2-40B4-BE49-F238E27FC236}">
                  <a16:creationId xmlns:a16="http://schemas.microsoft.com/office/drawing/2014/main" id="{6081E090-2D08-43C9-AED8-DF36CA91EDF0}"/>
                </a:ext>
              </a:extLst>
            </p:cNvPr>
            <p:cNvCxnSpPr/>
            <p:nvPr/>
          </p:nvCxnSpPr>
          <p:spPr>
            <a:xfrm flipV="1">
              <a:off x="9361397" y="1994052"/>
              <a:ext cx="512460" cy="96866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lipse 3">
              <a:extLst>
                <a:ext uri="{FF2B5EF4-FFF2-40B4-BE49-F238E27FC236}">
                  <a16:creationId xmlns:a16="http://schemas.microsoft.com/office/drawing/2014/main" id="{622C26D3-103C-4857-8BD1-F29BDFD01999}"/>
                </a:ext>
              </a:extLst>
            </p:cNvPr>
            <p:cNvSpPr/>
            <p:nvPr/>
          </p:nvSpPr>
          <p:spPr>
            <a:xfrm>
              <a:off x="7498876" y="2771863"/>
              <a:ext cx="2515714" cy="7778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fr-FR">
                <a:latin typeface="Corbel Light" panose="020B0303020204020204" pitchFamily="34" charset="0"/>
              </a:endParaRPr>
            </a:p>
          </p:txBody>
        </p:sp>
        <p:sp>
          <p:nvSpPr>
            <p:cNvPr id="104" name="ZoneTexte 2">
              <a:extLst>
                <a:ext uri="{FF2B5EF4-FFF2-40B4-BE49-F238E27FC236}">
                  <a16:creationId xmlns:a16="http://schemas.microsoft.com/office/drawing/2014/main" id="{3CD1C5A0-CF4D-4379-B1E5-0493911DF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8926" y="2901285"/>
              <a:ext cx="2031400" cy="64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94" tIns="50397" rIns="100794" bIns="5039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fr-FR" sz="3500" dirty="0">
                  <a:latin typeface="Corbel Light" panose="020B0303020204020204" pitchFamily="34" charset="0"/>
                </a:rPr>
                <a:t>G</a:t>
              </a:r>
              <a:r>
                <a:rPr lang="fr-FR" sz="3500" baseline="-25000" dirty="0">
                  <a:latin typeface="Corbel Light" panose="020B0303020204020204" pitchFamily="34" charset="0"/>
                </a:rPr>
                <a:t>0</a:t>
              </a:r>
              <a:r>
                <a:rPr lang="fr-FR" sz="3500" dirty="0">
                  <a:latin typeface="Corbel Light" panose="020B0303020204020204" pitchFamily="34" charset="0"/>
                </a:rPr>
                <a:t>:= G -</a:t>
              </a:r>
              <a:r>
                <a:rPr lang="fr-FR" sz="800" dirty="0">
                  <a:latin typeface="Corbel Light" panose="020B0303020204020204" pitchFamily="34" charset="0"/>
                </a:rPr>
                <a:t>   </a:t>
              </a:r>
              <a:r>
                <a:rPr lang="fr-FR" sz="3500" dirty="0">
                  <a:solidFill>
                    <a:srgbClr val="C00000"/>
                  </a:solidFill>
                  <a:latin typeface="Corbel Light" panose="020B0303020204020204" pitchFamily="34" charset="0"/>
                </a:rPr>
                <a:t>R</a:t>
              </a:r>
              <a:endParaRPr lang="fr-FR" sz="3500" baseline="-25000" dirty="0">
                <a:solidFill>
                  <a:srgbClr val="C00000"/>
                </a:solidFill>
                <a:latin typeface="Corbel Light" panose="020B0303020204020204" pitchFamily="34" charset="0"/>
              </a:endParaRPr>
            </a:p>
          </p:txBody>
        </p:sp>
        <p:cxnSp>
          <p:nvCxnSpPr>
            <p:cNvPr id="105" name="Connecteur droit 5">
              <a:extLst>
                <a:ext uri="{FF2B5EF4-FFF2-40B4-BE49-F238E27FC236}">
                  <a16:creationId xmlns:a16="http://schemas.microsoft.com/office/drawing/2014/main" id="{DD4FCB1E-BE50-4CA4-9CA1-3CB8139F495C}"/>
                </a:ext>
              </a:extLst>
            </p:cNvPr>
            <p:cNvCxnSpPr/>
            <p:nvPr/>
          </p:nvCxnSpPr>
          <p:spPr>
            <a:xfrm flipV="1">
              <a:off x="8374566" y="1954884"/>
              <a:ext cx="783249" cy="5041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lipse 6">
              <a:extLst>
                <a:ext uri="{FF2B5EF4-FFF2-40B4-BE49-F238E27FC236}">
                  <a16:creationId xmlns:a16="http://schemas.microsoft.com/office/drawing/2014/main" id="{18D2C724-D2B4-44EA-9E0E-C867E4B862F6}"/>
                </a:ext>
              </a:extLst>
            </p:cNvPr>
            <p:cNvSpPr/>
            <p:nvPr/>
          </p:nvSpPr>
          <p:spPr>
            <a:xfrm>
              <a:off x="9845474" y="1980090"/>
              <a:ext cx="65998" cy="6121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fr-FR">
                <a:latin typeface="Corbel Light" panose="020B0303020204020204" pitchFamily="34" charset="0"/>
              </a:endParaRPr>
            </a:p>
          </p:txBody>
        </p:sp>
        <p:cxnSp>
          <p:nvCxnSpPr>
            <p:cNvPr id="107" name="Connecteur droit 7">
              <a:extLst>
                <a:ext uri="{FF2B5EF4-FFF2-40B4-BE49-F238E27FC236}">
                  <a16:creationId xmlns:a16="http://schemas.microsoft.com/office/drawing/2014/main" id="{936350AF-6C00-4859-A83C-CD271B31D46A}"/>
                </a:ext>
              </a:extLst>
            </p:cNvPr>
            <p:cNvCxnSpPr/>
            <p:nvPr/>
          </p:nvCxnSpPr>
          <p:spPr>
            <a:xfrm flipV="1">
              <a:off x="7051444" y="2166899"/>
              <a:ext cx="817219" cy="30248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8">
              <a:extLst>
                <a:ext uri="{FF2B5EF4-FFF2-40B4-BE49-F238E27FC236}">
                  <a16:creationId xmlns:a16="http://schemas.microsoft.com/office/drawing/2014/main" id="{FCABBCC0-86B9-43A3-B11E-69ADF52CFDCC}"/>
                </a:ext>
              </a:extLst>
            </p:cNvPr>
            <p:cNvCxnSpPr/>
            <p:nvPr/>
          </p:nvCxnSpPr>
          <p:spPr>
            <a:xfrm flipH="1" flipV="1">
              <a:off x="7862838" y="2166899"/>
              <a:ext cx="586224" cy="8642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9">
              <a:extLst>
                <a:ext uri="{FF2B5EF4-FFF2-40B4-BE49-F238E27FC236}">
                  <a16:creationId xmlns:a16="http://schemas.microsoft.com/office/drawing/2014/main" id="{AEBEA1D0-00C6-4466-B3EE-3EFBE7338B61}"/>
                </a:ext>
              </a:extLst>
            </p:cNvPr>
            <p:cNvCxnSpPr/>
            <p:nvPr/>
          </p:nvCxnSpPr>
          <p:spPr>
            <a:xfrm flipH="1" flipV="1">
              <a:off x="7051443" y="2461280"/>
              <a:ext cx="652222" cy="7787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">
              <a:extLst>
                <a:ext uri="{FF2B5EF4-FFF2-40B4-BE49-F238E27FC236}">
                  <a16:creationId xmlns:a16="http://schemas.microsoft.com/office/drawing/2014/main" id="{308E4DF3-BC27-4D82-ADDA-EB14CB57E77E}"/>
                </a:ext>
              </a:extLst>
            </p:cNvPr>
            <p:cNvCxnSpPr/>
            <p:nvPr/>
          </p:nvCxnSpPr>
          <p:spPr>
            <a:xfrm flipH="1" flipV="1">
              <a:off x="8364623" y="1986850"/>
              <a:ext cx="392110" cy="95786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">
              <a:extLst>
                <a:ext uri="{FF2B5EF4-FFF2-40B4-BE49-F238E27FC236}">
                  <a16:creationId xmlns:a16="http://schemas.microsoft.com/office/drawing/2014/main" id="{9DD24FAA-02AA-4C8D-BE45-0C603E868EE4}"/>
                </a:ext>
              </a:extLst>
            </p:cNvPr>
            <p:cNvCxnSpPr/>
            <p:nvPr/>
          </p:nvCxnSpPr>
          <p:spPr>
            <a:xfrm flipH="1" flipV="1">
              <a:off x="9126519" y="1936437"/>
              <a:ext cx="161114" cy="100827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2">
              <a:extLst>
                <a:ext uri="{FF2B5EF4-FFF2-40B4-BE49-F238E27FC236}">
                  <a16:creationId xmlns:a16="http://schemas.microsoft.com/office/drawing/2014/main" id="{63F15937-0352-46BF-AB00-5889A1B953B9}"/>
                </a:ext>
              </a:extLst>
            </p:cNvPr>
            <p:cNvCxnSpPr/>
            <p:nvPr/>
          </p:nvCxnSpPr>
          <p:spPr>
            <a:xfrm flipH="1" flipV="1">
              <a:off x="7051443" y="2465780"/>
              <a:ext cx="811396" cy="60856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3">
              <a:extLst>
                <a:ext uri="{FF2B5EF4-FFF2-40B4-BE49-F238E27FC236}">
                  <a16:creationId xmlns:a16="http://schemas.microsoft.com/office/drawing/2014/main" id="{A1CAFF4F-8615-40E3-8820-7D277AD8F66E}"/>
                </a:ext>
              </a:extLst>
            </p:cNvPr>
            <p:cNvCxnSpPr/>
            <p:nvPr/>
          </p:nvCxnSpPr>
          <p:spPr>
            <a:xfrm flipH="1" flipV="1">
              <a:off x="7067943" y="2469381"/>
              <a:ext cx="1008420" cy="5617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4">
              <a:extLst>
                <a:ext uri="{FF2B5EF4-FFF2-40B4-BE49-F238E27FC236}">
                  <a16:creationId xmlns:a16="http://schemas.microsoft.com/office/drawing/2014/main" id="{17A4A988-DA93-4018-A149-97C060C5E8E5}"/>
                </a:ext>
              </a:extLst>
            </p:cNvPr>
            <p:cNvCxnSpPr/>
            <p:nvPr/>
          </p:nvCxnSpPr>
          <p:spPr>
            <a:xfrm flipH="1" flipV="1">
              <a:off x="7894868" y="2180403"/>
              <a:ext cx="665810" cy="7643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5">
              <a:extLst>
                <a:ext uri="{FF2B5EF4-FFF2-40B4-BE49-F238E27FC236}">
                  <a16:creationId xmlns:a16="http://schemas.microsoft.com/office/drawing/2014/main" id="{9621BE72-0A2F-463F-A6E7-3941BC043E26}"/>
                </a:ext>
              </a:extLst>
            </p:cNvPr>
            <p:cNvCxnSpPr/>
            <p:nvPr/>
          </p:nvCxnSpPr>
          <p:spPr>
            <a:xfrm flipV="1">
              <a:off x="9473983" y="2029162"/>
              <a:ext cx="381434" cy="100197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6">
              <a:extLst>
                <a:ext uri="{FF2B5EF4-FFF2-40B4-BE49-F238E27FC236}">
                  <a16:creationId xmlns:a16="http://schemas.microsoft.com/office/drawing/2014/main" id="{BF4066D4-4329-417F-912C-9DBA47A483D3}"/>
                </a:ext>
              </a:extLst>
            </p:cNvPr>
            <p:cNvCxnSpPr/>
            <p:nvPr/>
          </p:nvCxnSpPr>
          <p:spPr>
            <a:xfrm flipV="1">
              <a:off x="9753507" y="2041765"/>
              <a:ext cx="134910" cy="119822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7">
              <a:extLst>
                <a:ext uri="{FF2B5EF4-FFF2-40B4-BE49-F238E27FC236}">
                  <a16:creationId xmlns:a16="http://schemas.microsoft.com/office/drawing/2014/main" id="{9E71D38D-F492-45FB-8A81-11DB6D79A9CF}"/>
                </a:ext>
              </a:extLst>
            </p:cNvPr>
            <p:cNvCxnSpPr/>
            <p:nvPr/>
          </p:nvCxnSpPr>
          <p:spPr>
            <a:xfrm flipV="1">
              <a:off x="9613745" y="2020160"/>
              <a:ext cx="247495" cy="10253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8">
              <a:extLst>
                <a:ext uri="{FF2B5EF4-FFF2-40B4-BE49-F238E27FC236}">
                  <a16:creationId xmlns:a16="http://schemas.microsoft.com/office/drawing/2014/main" id="{86B1467A-260E-417C-8858-979B1B3CD1D3}"/>
                </a:ext>
              </a:extLst>
            </p:cNvPr>
            <p:cNvCxnSpPr/>
            <p:nvPr/>
          </p:nvCxnSpPr>
          <p:spPr>
            <a:xfrm flipH="1" flipV="1">
              <a:off x="8388887" y="1994052"/>
              <a:ext cx="572636" cy="9506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lipse 19">
              <a:extLst>
                <a:ext uri="{FF2B5EF4-FFF2-40B4-BE49-F238E27FC236}">
                  <a16:creationId xmlns:a16="http://schemas.microsoft.com/office/drawing/2014/main" id="{68F2F2FA-5E49-4E64-B6A9-309AF0EBBE8D}"/>
                </a:ext>
              </a:extLst>
            </p:cNvPr>
            <p:cNvSpPr/>
            <p:nvPr/>
          </p:nvSpPr>
          <p:spPr>
            <a:xfrm>
              <a:off x="9101284" y="1907629"/>
              <a:ext cx="65998" cy="6121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fr-FR">
                <a:latin typeface="Corbel Light" panose="020B0303020204020204" pitchFamily="34" charset="0"/>
              </a:endParaRPr>
            </a:p>
          </p:txBody>
        </p:sp>
        <p:sp>
          <p:nvSpPr>
            <p:cNvPr id="120" name="Ellipse 20">
              <a:extLst>
                <a:ext uri="{FF2B5EF4-FFF2-40B4-BE49-F238E27FC236}">
                  <a16:creationId xmlns:a16="http://schemas.microsoft.com/office/drawing/2014/main" id="{52F3FE29-925C-471D-A372-F669705E45DE}"/>
                </a:ext>
              </a:extLst>
            </p:cNvPr>
            <p:cNvSpPr/>
            <p:nvPr/>
          </p:nvSpPr>
          <p:spPr>
            <a:xfrm>
              <a:off x="8355888" y="1994052"/>
              <a:ext cx="65998" cy="6121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fr-FR">
                <a:latin typeface="Corbel Light" panose="020B0303020204020204" pitchFamily="34" charset="0"/>
              </a:endParaRPr>
            </a:p>
          </p:txBody>
        </p:sp>
        <p:sp>
          <p:nvSpPr>
            <p:cNvPr id="121" name="Ellipse 21">
              <a:extLst>
                <a:ext uri="{FF2B5EF4-FFF2-40B4-BE49-F238E27FC236}">
                  <a16:creationId xmlns:a16="http://schemas.microsoft.com/office/drawing/2014/main" id="{7B1E4C8E-37BE-4203-929A-15E33E523AAA}"/>
                </a:ext>
              </a:extLst>
            </p:cNvPr>
            <p:cNvSpPr/>
            <p:nvPr/>
          </p:nvSpPr>
          <p:spPr>
            <a:xfrm>
              <a:off x="7843428" y="2148894"/>
              <a:ext cx="65998" cy="6121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fr-FR">
                <a:latin typeface="Corbel Light" panose="020B0303020204020204" pitchFamily="34" charset="0"/>
              </a:endParaRPr>
            </a:p>
          </p:txBody>
        </p:sp>
        <p:sp>
          <p:nvSpPr>
            <p:cNvPr id="122" name="Ellipse 22">
              <a:extLst>
                <a:ext uri="{FF2B5EF4-FFF2-40B4-BE49-F238E27FC236}">
                  <a16:creationId xmlns:a16="http://schemas.microsoft.com/office/drawing/2014/main" id="{53C903E6-1573-41B1-9121-57BEAE975D41}"/>
                </a:ext>
              </a:extLst>
            </p:cNvPr>
            <p:cNvSpPr/>
            <p:nvPr/>
          </p:nvSpPr>
          <p:spPr>
            <a:xfrm>
              <a:off x="7037986" y="2444001"/>
              <a:ext cx="65998" cy="6121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anchor="ctr"/>
            <a:lstStyle/>
            <a:p>
              <a:pPr algn="ctr">
                <a:defRPr/>
              </a:pPr>
              <a:endParaRPr lang="fr-FR">
                <a:latin typeface="Corbel Light" panose="020B0303020204020204" pitchFamily="34" charset="0"/>
              </a:endParaRPr>
            </a:p>
          </p:txBody>
        </p:sp>
        <p:cxnSp>
          <p:nvCxnSpPr>
            <p:cNvPr id="123" name="Connecteur droit 23">
              <a:extLst>
                <a:ext uri="{FF2B5EF4-FFF2-40B4-BE49-F238E27FC236}">
                  <a16:creationId xmlns:a16="http://schemas.microsoft.com/office/drawing/2014/main" id="{58ABD5E3-60F3-4617-9935-FD26C8D6CFB2}"/>
                </a:ext>
              </a:extLst>
            </p:cNvPr>
            <p:cNvCxnSpPr/>
            <p:nvPr/>
          </p:nvCxnSpPr>
          <p:spPr>
            <a:xfrm flipV="1">
              <a:off x="9492423" y="2020160"/>
              <a:ext cx="381434" cy="11406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B154BAB-5061-4404-846A-5191D7DCB171}"/>
                </a:ext>
              </a:extLst>
            </p:cNvPr>
            <p:cNvSpPr txBox="1"/>
            <p:nvPr/>
          </p:nvSpPr>
          <p:spPr>
            <a:xfrm>
              <a:off x="9231429" y="1870003"/>
              <a:ext cx="556495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fr-FR" sz="35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rbel Light" panose="020B0303020204020204" pitchFamily="34" charset="0"/>
                </a:rPr>
                <a:t>R</a:t>
              </a:r>
              <a:endParaRPr lang="en-US" dirty="0">
                <a:latin typeface="Corbel Light" panose="020B0303020204020204" pitchFamily="34" charset="0"/>
              </a:endParaRPr>
            </a:p>
          </p:txBody>
        </p:sp>
      </p:grpSp>
      <p:sp>
        <p:nvSpPr>
          <p:cNvPr id="128" name="AutoShape 7">
            <a:extLst>
              <a:ext uri="{FF2B5EF4-FFF2-40B4-BE49-F238E27FC236}">
                <a16:creationId xmlns:a16="http://schemas.microsoft.com/office/drawing/2014/main" id="{903F26FE-94F6-4FA6-9F21-D4E03DC6A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48" y="6929927"/>
            <a:ext cx="9583720" cy="554130"/>
          </a:xfrm>
          <a:prstGeom prst="roundRect">
            <a:avLst>
              <a:gd name="adj" fmla="val 16667"/>
            </a:avLst>
          </a:prstGeom>
          <a:solidFill>
            <a:srgbClr val="E5FA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00794" tIns="50397" rIns="100794" bIns="50397" anchor="ctr"/>
          <a:lstStyle/>
          <a:p>
            <a:r>
              <a:rPr lang="en-US" sz="2400" b="1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Thm</a:t>
            </a:r>
            <a:r>
              <a:rPr lang="en-US" sz="2400" b="1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Seb</a:t>
            </a:r>
            <a:r>
              <a:rPr lang="hu-HU" sz="2400" b="1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ő, </a:t>
            </a:r>
            <a:r>
              <a:rPr lang="en-US" sz="2400" b="1" dirty="0" err="1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Vygen</a:t>
            </a:r>
            <a:r>
              <a:rPr lang="en-US" sz="2400" b="1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 (2014): Tour in polytime of  </a:t>
            </a:r>
            <a:r>
              <a:rPr lang="fr-FR" sz="2400" b="1" dirty="0" err="1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cardinality</a:t>
            </a:r>
            <a:r>
              <a:rPr lang="fr-FR" sz="2400" b="1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    </a:t>
            </a:r>
            <a:r>
              <a:rPr lang="fr-FR" sz="2400" b="1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7/5 OPT</a:t>
            </a:r>
            <a:r>
              <a:rPr lang="fr-FR" sz="2400" b="1" baseline="-2500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LP</a:t>
            </a:r>
            <a:r>
              <a:rPr lang="en-US" sz="2400" b="1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   </a:t>
            </a:r>
          </a:p>
        </p:txBody>
      </p:sp>
      <p:sp>
        <p:nvSpPr>
          <p:cNvPr id="129" name="Rectangle à coins arrondis 43">
            <a:extLst>
              <a:ext uri="{FF2B5EF4-FFF2-40B4-BE49-F238E27FC236}">
                <a16:creationId xmlns:a16="http://schemas.microsoft.com/office/drawing/2014/main" id="{2A8A4647-72CF-494E-B9B7-17F7BA8F03F4}"/>
              </a:ext>
            </a:extLst>
          </p:cNvPr>
          <p:cNvSpPr/>
          <p:nvPr/>
        </p:nvSpPr>
        <p:spPr>
          <a:xfrm>
            <a:off x="7279488" y="1043533"/>
            <a:ext cx="2569313" cy="523833"/>
          </a:xfrm>
          <a:prstGeom prst="wedgeRoundRectCallout">
            <a:avLst>
              <a:gd name="adj1" fmla="val -56882"/>
              <a:gd name="adj2" fmla="val 27847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>
                <a:solidFill>
                  <a:srgbClr val="C00000"/>
                </a:solidFill>
                <a:latin typeface="Corbel Light" panose="020B0303020204020204" pitchFamily="34" charset="0"/>
              </a:rPr>
              <a:t>The longer the </a:t>
            </a:r>
            <a:r>
              <a:rPr lang="fr-FR" dirty="0" err="1">
                <a:solidFill>
                  <a:srgbClr val="C00000"/>
                </a:solidFill>
                <a:latin typeface="Corbel Light" panose="020B0303020204020204" pitchFamily="34" charset="0"/>
              </a:rPr>
              <a:t>ears</a:t>
            </a:r>
            <a:r>
              <a:rPr lang="fr-FR" dirty="0">
                <a:solidFill>
                  <a:srgbClr val="C00000"/>
                </a:solidFill>
                <a:latin typeface="Corbel Light" panose="020B0303020204020204" pitchFamily="34" charset="0"/>
              </a:rPr>
              <a:t>, the</a:t>
            </a:r>
          </a:p>
          <a:p>
            <a:pPr algn="just"/>
            <a:r>
              <a:rPr lang="fr-FR" dirty="0" err="1">
                <a:solidFill>
                  <a:srgbClr val="C00000"/>
                </a:solidFill>
                <a:latin typeface="Corbel Light" panose="020B0303020204020204" pitchFamily="34" charset="0"/>
              </a:rPr>
              <a:t>smaller</a:t>
            </a:r>
            <a:r>
              <a:rPr lang="fr-FR" dirty="0">
                <a:solidFill>
                  <a:srgbClr val="C00000"/>
                </a:solidFill>
                <a:latin typeface="Corbel Light" panose="020B0303020204020204" pitchFamily="34" charset="0"/>
              </a:rPr>
              <a:t> the quotient</a:t>
            </a:r>
          </a:p>
        </p:txBody>
      </p:sp>
      <p:sp>
        <p:nvSpPr>
          <p:cNvPr id="132" name="Rectangle à coins arrondis 43">
            <a:extLst>
              <a:ext uri="{FF2B5EF4-FFF2-40B4-BE49-F238E27FC236}">
                <a16:creationId xmlns:a16="http://schemas.microsoft.com/office/drawing/2014/main" id="{9300F0C7-A7E6-4021-943F-A2880D5FE5AD}"/>
              </a:ext>
            </a:extLst>
          </p:cNvPr>
          <p:cNvSpPr/>
          <p:nvPr/>
        </p:nvSpPr>
        <p:spPr>
          <a:xfrm>
            <a:off x="3436668" y="2852420"/>
            <a:ext cx="3866562" cy="1213702"/>
          </a:xfrm>
          <a:prstGeom prst="wedgeRoundRectCallout">
            <a:avLst>
              <a:gd name="adj1" fmla="val 53627"/>
              <a:gd name="adj2" fmla="val -23947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 err="1">
                <a:solidFill>
                  <a:schemeClr val="tx1"/>
                </a:solidFill>
                <a:latin typeface="Corbel Light" panose="020B0303020204020204" pitchFamily="34" charset="0"/>
              </a:rPr>
              <a:t>Probabilities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rbel Light" panose="020B0303020204020204" pitchFamily="34" charset="0"/>
              </a:rPr>
              <a:t>through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rbel Light" panose="020B0303020204020204" pitchFamily="34" charset="0"/>
              </a:rPr>
              <a:t>Mömke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 and </a:t>
            </a:r>
            <a:r>
              <a:rPr lang="fr-FR" dirty="0" err="1">
                <a:solidFill>
                  <a:schemeClr val="tx1"/>
                </a:solidFill>
                <a:latin typeface="Corbel Light" panose="020B0303020204020204" pitchFamily="34" charset="0"/>
              </a:rPr>
              <a:t>Svensson’s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rbel Light" panose="020B0303020204020204" pitchFamily="34" charset="0"/>
              </a:rPr>
              <a:t>ingenious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rbel Light" panose="020B0303020204020204" pitchFamily="34" charset="0"/>
              </a:rPr>
              <a:t>Lemma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 (2016) </a:t>
            </a:r>
            <a:r>
              <a:rPr lang="fr-FR" dirty="0" err="1">
                <a:solidFill>
                  <a:schemeClr val="tx1"/>
                </a:solidFill>
                <a:latin typeface="Corbel Light" panose="020B0303020204020204" pitchFamily="34" charset="0"/>
              </a:rPr>
              <a:t>combined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rbel Light" panose="020B0303020204020204" pitchFamily="34" charset="0"/>
              </a:rPr>
              <a:t>with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 the </a:t>
            </a:r>
            <a:r>
              <a:rPr lang="fr-FR" dirty="0" err="1">
                <a:solidFill>
                  <a:schemeClr val="tx1"/>
                </a:solidFill>
                <a:latin typeface="Corbel Light" panose="020B0303020204020204" pitchFamily="34" charset="0"/>
              </a:rPr>
              <a:t>ear-decomposition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, + </a:t>
            </a:r>
            <a:r>
              <a:rPr lang="fr-FR" dirty="0" err="1">
                <a:solidFill>
                  <a:schemeClr val="tx1"/>
                </a:solidFill>
                <a:latin typeface="Corbel Light" panose="020B0303020204020204" pitchFamily="34" charset="0"/>
              </a:rPr>
              <a:t>matroid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 intersection,  </a:t>
            </a:r>
            <a:r>
              <a:rPr lang="fr-FR" dirty="0" err="1">
                <a:solidFill>
                  <a:schemeClr val="tx1"/>
                </a:solidFill>
                <a:latin typeface="Corbel Light" panose="020B0303020204020204" pitchFamily="34" charset="0"/>
              </a:rPr>
              <a:t>Frank’s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 joins,</a:t>
            </a:r>
          </a:p>
        </p:txBody>
      </p:sp>
      <p:sp>
        <p:nvSpPr>
          <p:cNvPr id="124" name="Rectangle à coins arrondis 43">
            <a:extLst>
              <a:ext uri="{FF2B5EF4-FFF2-40B4-BE49-F238E27FC236}">
                <a16:creationId xmlns:a16="http://schemas.microsoft.com/office/drawing/2014/main" id="{6BE27163-B671-4FF8-91FD-93D1A9AF56F6}"/>
              </a:ext>
            </a:extLst>
          </p:cNvPr>
          <p:cNvSpPr/>
          <p:nvPr/>
        </p:nvSpPr>
        <p:spPr>
          <a:xfrm>
            <a:off x="4896296" y="6395221"/>
            <a:ext cx="5058796" cy="375342"/>
          </a:xfrm>
          <a:prstGeom prst="wedgeRoundRectCallout">
            <a:avLst>
              <a:gd name="adj1" fmla="val 7638"/>
              <a:gd name="adj2" fmla="val 117339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Best </a:t>
            </a:r>
            <a:r>
              <a:rPr lang="fr-FR" b="1" dirty="0" err="1">
                <a:solidFill>
                  <a:srgbClr val="C00000"/>
                </a:solidFill>
                <a:latin typeface="Corbel Light" panose="020B0303020204020204" pitchFamily="34" charset="0"/>
              </a:rPr>
              <a:t>integrality</a:t>
            </a:r>
            <a:r>
              <a:rPr lang="fr-FR" b="1" dirty="0">
                <a:solidFill>
                  <a:srgbClr val="C00000"/>
                </a:solidFill>
                <a:latin typeface="Corbel Light" panose="020B0303020204020204" pitchFamily="34" charset="0"/>
              </a:rPr>
              <a:t> and approx ratio </a:t>
            </a:r>
            <a:r>
              <a:rPr lang="fr-FR" dirty="0">
                <a:solidFill>
                  <a:schemeClr val="tx1"/>
                </a:solidFill>
                <a:latin typeface="Corbel Light" panose="020B0303020204020204" pitchFamily="34" charset="0"/>
              </a:rPr>
              <a:t>for the graph TSP : </a:t>
            </a:r>
          </a:p>
        </p:txBody>
      </p:sp>
    </p:spTree>
    <p:extLst>
      <p:ext uri="{BB962C8B-B14F-4D97-AF65-F5344CB8AC3E}">
        <p14:creationId xmlns:p14="http://schemas.microsoft.com/office/powerpoint/2010/main" val="15242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9" grpId="0"/>
      <p:bldP spid="60" grpId="0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83" grpId="0"/>
      <p:bldP spid="129" grpId="0" animBg="1"/>
      <p:bldP spid="132" grpId="0" animBg="1"/>
      <p:bldP spid="1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-1007436"/>
            <a:ext cx="10945705" cy="85695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 rot="9304441">
            <a:off x="8309586" y="1402308"/>
            <a:ext cx="3306794" cy="2125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919372" y="1778246"/>
            <a:ext cx="1180736" cy="161755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</p:pic>
      <p:grpSp>
        <p:nvGrpSpPr>
          <p:cNvPr id="6" name="Groupe 5"/>
          <p:cNvGrpSpPr/>
          <p:nvPr/>
        </p:nvGrpSpPr>
        <p:grpSpPr>
          <a:xfrm>
            <a:off x="-57950" y="749397"/>
            <a:ext cx="1190387" cy="1390804"/>
            <a:chOff x="-355972" y="1239529"/>
            <a:chExt cx="1190387" cy="139080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-355972" y="1406197"/>
              <a:ext cx="1190387" cy="122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2552" y="1239529"/>
              <a:ext cx="432048" cy="365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E5AABE4B-8300-47F9-ADD6-0E4921FE96F9}"/>
              </a:ext>
            </a:extLst>
          </p:cNvPr>
          <p:cNvSpPr txBox="1">
            <a:spLocks/>
          </p:cNvSpPr>
          <p:nvPr/>
        </p:nvSpPr>
        <p:spPr>
          <a:xfrm>
            <a:off x="-1486724" y="3068466"/>
            <a:ext cx="10639400" cy="331236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 rtl="0" hangingPunct="0"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The  Salesman  and the Postman :</a:t>
            </a:r>
            <a:b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Frontiers and Crossroads  of and </a:t>
            </a:r>
            <a:r>
              <a:rPr lang="en-US" sz="4000" dirty="0">
                <a:solidFill>
                  <a:schemeClr val="bg1"/>
                </a:solidFill>
                <a:latin typeface="Corbel Light" panose="020B0303020204020204" pitchFamily="34" charset="0"/>
              </a:rPr>
              <a:t>in</a:t>
            </a:r>
            <a: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                       </a:t>
            </a:r>
            <a:b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within </a:t>
            </a:r>
            <a:r>
              <a:rPr lang="en-US" sz="800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Corbel Light" panose="020B0303020204020204" pitchFamily="34" charset="0"/>
              </a:rPr>
              <a:t>Combinatorial Optimization 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9A79FDF-220B-4ECA-8334-ED0B5CC3F6F4}"/>
              </a:ext>
            </a:extLst>
          </p:cNvPr>
          <p:cNvSpPr txBox="1">
            <a:spLocks/>
          </p:cNvSpPr>
          <p:nvPr/>
        </p:nvSpPr>
        <p:spPr>
          <a:xfrm>
            <a:off x="1150364" y="5240666"/>
            <a:ext cx="7848872" cy="699411"/>
          </a:xfrm>
          <a:prstGeom prst="rect">
            <a:avLst/>
          </a:prstGeom>
        </p:spPr>
        <p:txBody>
          <a:bodyPr/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 algn="ctr"/>
            <a:r>
              <a:rPr lang="en-US" sz="4000" dirty="0" err="1">
                <a:solidFill>
                  <a:schemeClr val="tx2"/>
                </a:solidFill>
                <a:latin typeface="Corbel Light" panose="020B0303020204020204" pitchFamily="34" charset="0"/>
              </a:rPr>
              <a:t>András</a:t>
            </a:r>
            <a:r>
              <a:rPr lang="en-US" sz="4000" dirty="0">
                <a:solidFill>
                  <a:schemeClr val="tx2"/>
                </a:solidFill>
                <a:latin typeface="Corbel Light" panose="020B0303020204020204" pitchFamily="34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Corbel Light" panose="020B0303020204020204" pitchFamily="34" charset="0"/>
              </a:rPr>
              <a:t>Sebő</a:t>
            </a:r>
            <a:endParaRPr lang="en-US" sz="4000" dirty="0">
              <a:solidFill>
                <a:schemeClr val="tx2"/>
              </a:solidFill>
              <a:latin typeface="Corbel Light" panose="020B03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B07B7-F7D2-4663-9D65-920C53CF7B9F}"/>
              </a:ext>
            </a:extLst>
          </p:cNvPr>
          <p:cNvSpPr txBox="1"/>
          <p:nvPr/>
        </p:nvSpPr>
        <p:spPr>
          <a:xfrm>
            <a:off x="1739115" y="5868069"/>
            <a:ext cx="6554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CNRS, G-SCOP, Univ. Grenoble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2BC3-7A76-47D6-9112-85D1B49AB8A4}"/>
              </a:ext>
            </a:extLst>
          </p:cNvPr>
          <p:cNvSpPr/>
          <p:nvPr/>
        </p:nvSpPr>
        <p:spPr>
          <a:xfrm>
            <a:off x="1943968" y="1987729"/>
            <a:ext cx="7364570" cy="4816444"/>
          </a:xfrm>
          <a:custGeom>
            <a:avLst/>
            <a:gdLst>
              <a:gd name="connsiteX0" fmla="*/ 0 w 7315200"/>
              <a:gd name="connsiteY0" fmla="*/ 0 h 4816444"/>
              <a:gd name="connsiteX1" fmla="*/ 3014804 w 7315200"/>
              <a:gd name="connsiteY1" fmla="*/ 1276539 h 4816444"/>
              <a:gd name="connsiteX2" fmla="*/ 2969536 w 7315200"/>
              <a:gd name="connsiteY2" fmla="*/ 1774479 h 4816444"/>
              <a:gd name="connsiteX3" fmla="*/ 4083112 w 7315200"/>
              <a:gd name="connsiteY3" fmla="*/ 1738266 h 4816444"/>
              <a:gd name="connsiteX4" fmla="*/ 4119326 w 7315200"/>
              <a:gd name="connsiteY4" fmla="*/ 2390115 h 4816444"/>
              <a:gd name="connsiteX5" fmla="*/ 5269116 w 7315200"/>
              <a:gd name="connsiteY5" fmla="*/ 2553077 h 4816444"/>
              <a:gd name="connsiteX6" fmla="*/ 7315200 w 7315200"/>
              <a:gd name="connsiteY6" fmla="*/ 4816444 h 4816444"/>
              <a:gd name="connsiteX7" fmla="*/ 7315200 w 7315200"/>
              <a:gd name="connsiteY7" fmla="*/ 4816444 h 4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15200" h="4816444">
                <a:moveTo>
                  <a:pt x="0" y="0"/>
                </a:moveTo>
                <a:cubicBezTo>
                  <a:pt x="1259940" y="490396"/>
                  <a:pt x="2519881" y="980793"/>
                  <a:pt x="3014804" y="1276539"/>
                </a:cubicBezTo>
                <a:cubicBezTo>
                  <a:pt x="3509727" y="1572286"/>
                  <a:pt x="2791485" y="1697525"/>
                  <a:pt x="2969536" y="1774479"/>
                </a:cubicBezTo>
                <a:cubicBezTo>
                  <a:pt x="3147587" y="1851433"/>
                  <a:pt x="3891480" y="1635660"/>
                  <a:pt x="4083112" y="1738266"/>
                </a:cubicBezTo>
                <a:cubicBezTo>
                  <a:pt x="4274744" y="1840872"/>
                  <a:pt x="3921659" y="2254313"/>
                  <a:pt x="4119326" y="2390115"/>
                </a:cubicBezTo>
                <a:cubicBezTo>
                  <a:pt x="4316993" y="2525917"/>
                  <a:pt x="4736470" y="2148689"/>
                  <a:pt x="5269116" y="2553077"/>
                </a:cubicBezTo>
                <a:cubicBezTo>
                  <a:pt x="5801762" y="2957465"/>
                  <a:pt x="7315200" y="4816444"/>
                  <a:pt x="7315200" y="4816444"/>
                </a:cubicBezTo>
                <a:lnTo>
                  <a:pt x="7315200" y="4816444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3AD26B0-70DA-45ED-A8B0-B36E3687BD21}"/>
              </a:ext>
            </a:extLst>
          </p:cNvPr>
          <p:cNvSpPr/>
          <p:nvPr/>
        </p:nvSpPr>
        <p:spPr>
          <a:xfrm>
            <a:off x="195942" y="518776"/>
            <a:ext cx="1841863" cy="1495697"/>
          </a:xfrm>
          <a:custGeom>
            <a:avLst/>
            <a:gdLst>
              <a:gd name="connsiteX0" fmla="*/ 1841863 w 1841863"/>
              <a:gd name="connsiteY0" fmla="*/ 1495697 h 1495697"/>
              <a:gd name="connsiteX1" fmla="*/ 1325880 w 1841863"/>
              <a:gd name="connsiteY1" fmla="*/ 1286692 h 1495697"/>
              <a:gd name="connsiteX2" fmla="*/ 1064623 w 1841863"/>
              <a:gd name="connsiteY2" fmla="*/ 744583 h 1495697"/>
              <a:gd name="connsiteX3" fmla="*/ 568234 w 1841863"/>
              <a:gd name="connsiteY3" fmla="*/ 254726 h 1495697"/>
              <a:gd name="connsiteX4" fmla="*/ 137160 w 1841863"/>
              <a:gd name="connsiteY4" fmla="*/ 97972 h 1495697"/>
              <a:gd name="connsiteX5" fmla="*/ 0 w 1841863"/>
              <a:gd name="connsiteY5" fmla="*/ 0 h 149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1863" h="1495697">
                <a:moveTo>
                  <a:pt x="1841863" y="1495697"/>
                </a:moveTo>
                <a:cubicBezTo>
                  <a:pt x="1648641" y="1453787"/>
                  <a:pt x="1455420" y="1411878"/>
                  <a:pt x="1325880" y="1286692"/>
                </a:cubicBezTo>
                <a:cubicBezTo>
                  <a:pt x="1196340" y="1161506"/>
                  <a:pt x="1190897" y="916577"/>
                  <a:pt x="1064623" y="744583"/>
                </a:cubicBezTo>
                <a:cubicBezTo>
                  <a:pt x="938349" y="572589"/>
                  <a:pt x="722811" y="362494"/>
                  <a:pt x="568234" y="254726"/>
                </a:cubicBezTo>
                <a:cubicBezTo>
                  <a:pt x="413657" y="146958"/>
                  <a:pt x="231866" y="140426"/>
                  <a:pt x="137160" y="97972"/>
                </a:cubicBezTo>
                <a:cubicBezTo>
                  <a:pt x="42454" y="55518"/>
                  <a:pt x="21227" y="27759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B38932B-28CB-4B11-8688-13300CD3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560" y="35421"/>
            <a:ext cx="3240360" cy="65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rbel Light" panose="020B0303020204020204" pitchFamily="34" charset="0"/>
              </a:rPr>
              <a:t>Shanghai, 2024 </a:t>
            </a:r>
            <a:r>
              <a:rPr lang="fr-FR" dirty="0" err="1">
                <a:solidFill>
                  <a:schemeClr val="bg1"/>
                </a:solidFill>
                <a:latin typeface="Corbel Light" panose="020B0303020204020204" pitchFamily="34" charset="0"/>
              </a:rPr>
              <a:t>October</a:t>
            </a:r>
            <a:r>
              <a:rPr lang="fr-FR" dirty="0">
                <a:solidFill>
                  <a:schemeClr val="bg1"/>
                </a:solidFill>
                <a:latin typeface="Corbel Light" panose="020B0303020204020204" pitchFamily="34" charset="0"/>
              </a:rPr>
              <a:t> 22</a:t>
            </a:r>
          </a:p>
          <a:p>
            <a:r>
              <a:rPr lang="fr-FR" dirty="0" err="1">
                <a:solidFill>
                  <a:schemeClr val="bg1"/>
                </a:solidFill>
                <a:latin typeface="Corbel Light" panose="020B0303020204020204" pitchFamily="34" charset="0"/>
              </a:rPr>
              <a:t>Frontiers</a:t>
            </a:r>
            <a:r>
              <a:rPr lang="fr-FR" dirty="0">
                <a:solidFill>
                  <a:schemeClr val="bg1"/>
                </a:solidFill>
                <a:latin typeface="Corbel Light" panose="020B0303020204020204" pitchFamily="34" charset="0"/>
              </a:rPr>
              <a:t> of </a:t>
            </a:r>
            <a:r>
              <a:rPr lang="fr-FR" dirty="0" err="1">
                <a:solidFill>
                  <a:schemeClr val="bg1"/>
                </a:solidFill>
                <a:latin typeface="Corbel Light" panose="020B0303020204020204" pitchFamily="34" charset="0"/>
              </a:rPr>
              <a:t>Mathematics</a:t>
            </a:r>
            <a:endParaRPr lang="fr-FR" sz="44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A047A8-564A-456F-8E13-C02FE2164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578961">
            <a:off x="7136008" y="4523556"/>
            <a:ext cx="1144813" cy="677850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36DC2321-02D7-4703-B147-7803EAF24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524" y="884189"/>
            <a:ext cx="2083300" cy="6732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感谢您的邀请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!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!</a:t>
            </a:r>
            <a:r>
              <a:rPr kumimoji="0" lang="zh-C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97854" y="3829512"/>
            <a:ext cx="3191628" cy="161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88" dirty="0"/>
            </a:br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Boyd-</a:t>
            </a:r>
            <a:r>
              <a:rPr lang="en-US" sz="28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Carr</a:t>
            </a:r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square </a:t>
            </a:r>
            <a:b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fundamental vertex</a:t>
            </a:r>
            <a:b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215776" y="2761892"/>
            <a:ext cx="1213493" cy="1225327"/>
            <a:chOff x="3596645" y="1064027"/>
            <a:chExt cx="1467658" cy="1481970"/>
          </a:xfrm>
        </p:grpSpPr>
        <p:sp>
          <p:nvSpPr>
            <p:cNvPr id="7" name="Pentagone régulier 6"/>
            <p:cNvSpPr/>
            <p:nvPr/>
          </p:nvSpPr>
          <p:spPr>
            <a:xfrm rot="5400000">
              <a:off x="3614624" y="1104483"/>
              <a:ext cx="1447682" cy="1401203"/>
            </a:xfrm>
            <a:prstGeom prst="pentagon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449007" y="1064027"/>
              <a:ext cx="82436" cy="87354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4981867" y="1787651"/>
              <a:ext cx="82436" cy="87354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4442433" y="2458643"/>
              <a:ext cx="82436" cy="87354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596645" y="2180815"/>
              <a:ext cx="82436" cy="87354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3620129" y="1340326"/>
              <a:ext cx="82436" cy="87354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 flipH="1">
            <a:off x="1950710" y="2731218"/>
            <a:ext cx="1213493" cy="1225327"/>
            <a:chOff x="3596645" y="1064027"/>
            <a:chExt cx="1467658" cy="1481970"/>
          </a:xfrm>
        </p:grpSpPr>
        <p:sp>
          <p:nvSpPr>
            <p:cNvPr id="18" name="Pentagone régulier 17"/>
            <p:cNvSpPr/>
            <p:nvPr/>
          </p:nvSpPr>
          <p:spPr>
            <a:xfrm rot="5400000">
              <a:off x="3614624" y="1104483"/>
              <a:ext cx="1447682" cy="1401203"/>
            </a:xfrm>
            <a:prstGeom prst="pentagon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/>
            </a:p>
          </p:txBody>
        </p:sp>
        <p:sp>
          <p:nvSpPr>
            <p:cNvPr id="19" name="Ellipse 18"/>
            <p:cNvSpPr/>
            <p:nvPr/>
          </p:nvSpPr>
          <p:spPr>
            <a:xfrm>
              <a:off x="4449007" y="1064027"/>
              <a:ext cx="82436" cy="87354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4981867" y="1787651"/>
              <a:ext cx="82436" cy="87354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4442433" y="2458643"/>
              <a:ext cx="82436" cy="87354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596645" y="2180815"/>
              <a:ext cx="82436" cy="87354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3620129" y="1340326"/>
              <a:ext cx="82436" cy="87354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9266911" y="3682905"/>
            <a:ext cx="428632" cy="435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31" name="Rectangle 30"/>
          <p:cNvSpPr/>
          <p:nvPr/>
        </p:nvSpPr>
        <p:spPr>
          <a:xfrm>
            <a:off x="9272897" y="2450340"/>
            <a:ext cx="428632" cy="435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32" name="Rectangle 31"/>
          <p:cNvSpPr/>
          <p:nvPr/>
        </p:nvSpPr>
        <p:spPr>
          <a:xfrm>
            <a:off x="7507877" y="3069498"/>
            <a:ext cx="428632" cy="435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33" name="Rectangle 32"/>
          <p:cNvSpPr/>
          <p:nvPr/>
        </p:nvSpPr>
        <p:spPr>
          <a:xfrm>
            <a:off x="8433147" y="3068834"/>
            <a:ext cx="428632" cy="435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grpSp>
        <p:nvGrpSpPr>
          <p:cNvPr id="132" name="Groupe 131"/>
          <p:cNvGrpSpPr/>
          <p:nvPr/>
        </p:nvGrpSpPr>
        <p:grpSpPr>
          <a:xfrm>
            <a:off x="242210" y="2519980"/>
            <a:ext cx="3429950" cy="1697607"/>
            <a:chOff x="3458497" y="1061786"/>
            <a:chExt cx="4120372" cy="2053449"/>
          </a:xfrm>
        </p:grpSpPr>
        <p:cxnSp>
          <p:nvCxnSpPr>
            <p:cNvPr id="55" name="Connecteur droit 54"/>
            <p:cNvCxnSpPr/>
            <p:nvPr/>
          </p:nvCxnSpPr>
          <p:spPr>
            <a:xfrm>
              <a:off x="4833673" y="2095764"/>
              <a:ext cx="1211309" cy="677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cxnSpLocks/>
            </p:cNvCxnSpPr>
            <p:nvPr/>
          </p:nvCxnSpPr>
          <p:spPr>
            <a:xfrm flipV="1">
              <a:off x="4326510" y="2099643"/>
              <a:ext cx="1219666" cy="713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orme libre 60"/>
            <p:cNvSpPr/>
            <p:nvPr/>
          </p:nvSpPr>
          <p:spPr>
            <a:xfrm flipH="1">
              <a:off x="3538363" y="1072224"/>
              <a:ext cx="2496544" cy="526538"/>
            </a:xfrm>
            <a:custGeom>
              <a:avLst/>
              <a:gdLst>
                <a:gd name="connsiteX0" fmla="*/ 0 w 2651051"/>
                <a:gd name="connsiteY0" fmla="*/ 263988 h 547523"/>
                <a:gd name="connsiteX1" fmla="*/ 1814623 w 2651051"/>
                <a:gd name="connsiteY1" fmla="*/ 8807 h 547523"/>
                <a:gd name="connsiteX2" fmla="*/ 2651051 w 2651051"/>
                <a:gd name="connsiteY2" fmla="*/ 547523 h 54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1051" h="547523">
                  <a:moveTo>
                    <a:pt x="0" y="263988"/>
                  </a:moveTo>
                  <a:cubicBezTo>
                    <a:pt x="686390" y="112769"/>
                    <a:pt x="1372781" y="-38449"/>
                    <a:pt x="1814623" y="8807"/>
                  </a:cubicBezTo>
                  <a:cubicBezTo>
                    <a:pt x="2256465" y="56063"/>
                    <a:pt x="2453758" y="301793"/>
                    <a:pt x="2651051" y="54752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>
                <a:solidFill>
                  <a:schemeClr val="tx1"/>
                </a:solidFill>
              </a:endParaRPr>
            </a:p>
          </p:txBody>
        </p:sp>
        <p:sp>
          <p:nvSpPr>
            <p:cNvPr id="130" name="Forme libre 129"/>
            <p:cNvSpPr/>
            <p:nvPr/>
          </p:nvSpPr>
          <p:spPr>
            <a:xfrm>
              <a:off x="4321277" y="1061786"/>
              <a:ext cx="3186426" cy="1408569"/>
            </a:xfrm>
            <a:custGeom>
              <a:avLst/>
              <a:gdLst>
                <a:gd name="connsiteX0" fmla="*/ 0 w 3186426"/>
                <a:gd name="connsiteY0" fmla="*/ 354059 h 1408569"/>
                <a:gd name="connsiteX1" fmla="*/ 1946788 w 3186426"/>
                <a:gd name="connsiteY1" fmla="*/ 98 h 1408569"/>
                <a:gd name="connsiteX2" fmla="*/ 3163529 w 3186426"/>
                <a:gd name="connsiteY2" fmla="*/ 383556 h 1408569"/>
                <a:gd name="connsiteX3" fmla="*/ 2625213 w 3186426"/>
                <a:gd name="connsiteY3" fmla="*/ 1408569 h 140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6426" h="1408569">
                  <a:moveTo>
                    <a:pt x="0" y="354059"/>
                  </a:moveTo>
                  <a:cubicBezTo>
                    <a:pt x="709766" y="174620"/>
                    <a:pt x="1419533" y="-4818"/>
                    <a:pt x="1946788" y="98"/>
                  </a:cubicBezTo>
                  <a:cubicBezTo>
                    <a:pt x="2474043" y="5014"/>
                    <a:pt x="3050458" y="148811"/>
                    <a:pt x="3163529" y="383556"/>
                  </a:cubicBezTo>
                  <a:cubicBezTo>
                    <a:pt x="3276600" y="618301"/>
                    <a:pt x="2950906" y="1013435"/>
                    <a:pt x="2625213" y="140856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>
                <a:solidFill>
                  <a:schemeClr val="tx1"/>
                </a:solidFill>
              </a:endParaRPr>
            </a:p>
          </p:txBody>
        </p:sp>
        <p:sp>
          <p:nvSpPr>
            <p:cNvPr id="131" name="Forme libre 130"/>
            <p:cNvSpPr/>
            <p:nvPr/>
          </p:nvSpPr>
          <p:spPr>
            <a:xfrm>
              <a:off x="3458497" y="1659193"/>
              <a:ext cx="4120372" cy="1456042"/>
            </a:xfrm>
            <a:custGeom>
              <a:avLst/>
              <a:gdLst>
                <a:gd name="connsiteX0" fmla="*/ 3510116 w 4120372"/>
                <a:gd name="connsiteY0" fmla="*/ 0 h 1456042"/>
                <a:gd name="connsiteX1" fmla="*/ 3923071 w 4120372"/>
                <a:gd name="connsiteY1" fmla="*/ 1039761 h 1456042"/>
                <a:gd name="connsiteX2" fmla="*/ 737419 w 4120372"/>
                <a:gd name="connsiteY2" fmla="*/ 1452716 h 1456042"/>
                <a:gd name="connsiteX3" fmla="*/ 0 w 4120372"/>
                <a:gd name="connsiteY3" fmla="*/ 848032 h 145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0372" h="1456042">
                  <a:moveTo>
                    <a:pt x="3510116" y="0"/>
                  </a:moveTo>
                  <a:cubicBezTo>
                    <a:pt x="3947651" y="398821"/>
                    <a:pt x="4385187" y="797642"/>
                    <a:pt x="3923071" y="1039761"/>
                  </a:cubicBezTo>
                  <a:cubicBezTo>
                    <a:pt x="3460955" y="1281880"/>
                    <a:pt x="1391264" y="1484671"/>
                    <a:pt x="737419" y="1452716"/>
                  </a:cubicBezTo>
                  <a:cubicBezTo>
                    <a:pt x="83574" y="1420761"/>
                    <a:pt x="41787" y="1134396"/>
                    <a:pt x="0" y="848032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38" name="Connecteur droit 137"/>
          <p:cNvCxnSpPr/>
          <p:nvPr/>
        </p:nvCxnSpPr>
        <p:spPr>
          <a:xfrm flipH="1">
            <a:off x="7920445" y="3075167"/>
            <a:ext cx="877" cy="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e 151"/>
          <p:cNvGrpSpPr/>
          <p:nvPr/>
        </p:nvGrpSpPr>
        <p:grpSpPr>
          <a:xfrm>
            <a:off x="7495794" y="2436669"/>
            <a:ext cx="2491586" cy="1681370"/>
            <a:chOff x="5651232" y="3016045"/>
            <a:chExt cx="3013446" cy="2033531"/>
          </a:xfrm>
        </p:grpSpPr>
        <p:sp>
          <p:nvSpPr>
            <p:cNvPr id="133" name="Forme libre 132"/>
            <p:cNvSpPr/>
            <p:nvPr/>
          </p:nvSpPr>
          <p:spPr>
            <a:xfrm>
              <a:off x="8296834" y="3016045"/>
              <a:ext cx="367844" cy="2033531"/>
            </a:xfrm>
            <a:custGeom>
              <a:avLst/>
              <a:gdLst>
                <a:gd name="connsiteX0" fmla="*/ 29497 w 553132"/>
                <a:gd name="connsiteY0" fmla="*/ 0 h 1998406"/>
                <a:gd name="connsiteX1" fmla="*/ 553065 w 553132"/>
                <a:gd name="connsiteY1" fmla="*/ 914400 h 1998406"/>
                <a:gd name="connsiteX2" fmla="*/ 0 w 553132"/>
                <a:gd name="connsiteY2" fmla="*/ 1998406 h 199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132" h="1998406">
                  <a:moveTo>
                    <a:pt x="29497" y="0"/>
                  </a:moveTo>
                  <a:cubicBezTo>
                    <a:pt x="293739" y="290666"/>
                    <a:pt x="557981" y="581332"/>
                    <a:pt x="553065" y="914400"/>
                  </a:cubicBezTo>
                  <a:cubicBezTo>
                    <a:pt x="548149" y="1247468"/>
                    <a:pt x="274074" y="1622937"/>
                    <a:pt x="0" y="199840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/>
            </a:p>
          </p:txBody>
        </p:sp>
        <p:cxnSp>
          <p:nvCxnSpPr>
            <p:cNvPr id="135" name="Connecteur droit 134"/>
            <p:cNvCxnSpPr/>
            <p:nvPr/>
          </p:nvCxnSpPr>
          <p:spPr>
            <a:xfrm flipH="1">
              <a:off x="5665846" y="3032579"/>
              <a:ext cx="2134701" cy="7480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5651232" y="4290069"/>
              <a:ext cx="2134701" cy="7480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>
              <a:off x="6190955" y="3787990"/>
              <a:ext cx="5865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V="1">
              <a:off x="7279878" y="3555334"/>
              <a:ext cx="520669" cy="259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>
              <a:off x="7303321" y="4281872"/>
              <a:ext cx="503527" cy="2214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6173752" y="4294347"/>
              <a:ext cx="5865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Connecteur droit 154"/>
          <p:cNvCxnSpPr/>
          <p:nvPr/>
        </p:nvCxnSpPr>
        <p:spPr>
          <a:xfrm>
            <a:off x="9683238" y="2882566"/>
            <a:ext cx="12305" cy="783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orme libre 157"/>
          <p:cNvSpPr/>
          <p:nvPr/>
        </p:nvSpPr>
        <p:spPr>
          <a:xfrm>
            <a:off x="7489146" y="2427984"/>
            <a:ext cx="2524221" cy="1670620"/>
          </a:xfrm>
          <a:custGeom>
            <a:avLst/>
            <a:gdLst>
              <a:gd name="connsiteX0" fmla="*/ 538316 w 3052916"/>
              <a:gd name="connsiteY0" fmla="*/ 759542 h 2020529"/>
              <a:gd name="connsiteX1" fmla="*/ 1659194 w 3052916"/>
              <a:gd name="connsiteY1" fmla="*/ 759542 h 2020529"/>
              <a:gd name="connsiteX2" fmla="*/ 2160639 w 3052916"/>
              <a:gd name="connsiteY2" fmla="*/ 538316 h 2020529"/>
              <a:gd name="connsiteX3" fmla="*/ 2639962 w 3052916"/>
              <a:gd name="connsiteY3" fmla="*/ 538316 h 2020529"/>
              <a:gd name="connsiteX4" fmla="*/ 2676833 w 3052916"/>
              <a:gd name="connsiteY4" fmla="*/ 1474839 h 2020529"/>
              <a:gd name="connsiteX5" fmla="*/ 2662084 w 3052916"/>
              <a:gd name="connsiteY5" fmla="*/ 2020529 h 2020529"/>
              <a:gd name="connsiteX6" fmla="*/ 3052916 w 3052916"/>
              <a:gd name="connsiteY6" fmla="*/ 929149 h 2020529"/>
              <a:gd name="connsiteX7" fmla="*/ 2721078 w 3052916"/>
              <a:gd name="connsiteY7" fmla="*/ 0 h 2020529"/>
              <a:gd name="connsiteX8" fmla="*/ 2182762 w 3052916"/>
              <a:gd name="connsiteY8" fmla="*/ 22123 h 2020529"/>
              <a:gd name="connsiteX9" fmla="*/ 29497 w 3052916"/>
              <a:gd name="connsiteY9" fmla="*/ 752168 h 2020529"/>
              <a:gd name="connsiteX10" fmla="*/ 0 w 3052916"/>
              <a:gd name="connsiteY10" fmla="*/ 1275736 h 2020529"/>
              <a:gd name="connsiteX11" fmla="*/ 2153265 w 3052916"/>
              <a:gd name="connsiteY11" fmla="*/ 2013155 h 2020529"/>
              <a:gd name="connsiteX12" fmla="*/ 2153265 w 3052916"/>
              <a:gd name="connsiteY12" fmla="*/ 1482213 h 2020529"/>
              <a:gd name="connsiteX13" fmla="*/ 1659194 w 3052916"/>
              <a:gd name="connsiteY13" fmla="*/ 1283110 h 2020529"/>
              <a:gd name="connsiteX14" fmla="*/ 538316 w 3052916"/>
              <a:gd name="connsiteY14" fmla="*/ 1268361 h 2020529"/>
              <a:gd name="connsiteX15" fmla="*/ 538316 w 3052916"/>
              <a:gd name="connsiteY15" fmla="*/ 759542 h 202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52916" h="2020529">
                <a:moveTo>
                  <a:pt x="538316" y="759542"/>
                </a:moveTo>
                <a:lnTo>
                  <a:pt x="1659194" y="759542"/>
                </a:lnTo>
                <a:lnTo>
                  <a:pt x="2160639" y="538316"/>
                </a:lnTo>
                <a:lnTo>
                  <a:pt x="2639962" y="538316"/>
                </a:lnTo>
                <a:lnTo>
                  <a:pt x="2676833" y="1474839"/>
                </a:lnTo>
                <a:lnTo>
                  <a:pt x="2662084" y="2020529"/>
                </a:lnTo>
                <a:lnTo>
                  <a:pt x="3052916" y="929149"/>
                </a:lnTo>
                <a:lnTo>
                  <a:pt x="2721078" y="0"/>
                </a:lnTo>
                <a:lnTo>
                  <a:pt x="2182762" y="22123"/>
                </a:lnTo>
                <a:lnTo>
                  <a:pt x="29497" y="752168"/>
                </a:lnTo>
                <a:lnTo>
                  <a:pt x="0" y="1275736"/>
                </a:lnTo>
                <a:lnTo>
                  <a:pt x="2153265" y="2013155"/>
                </a:lnTo>
                <a:lnTo>
                  <a:pt x="2153265" y="1482213"/>
                </a:lnTo>
                <a:lnTo>
                  <a:pt x="1659194" y="1283110"/>
                </a:lnTo>
                <a:lnTo>
                  <a:pt x="538316" y="1268361"/>
                </a:lnTo>
                <a:lnTo>
                  <a:pt x="538316" y="759542"/>
                </a:lnTo>
                <a:close/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grpSp>
        <p:nvGrpSpPr>
          <p:cNvPr id="175" name="Groupe 174"/>
          <p:cNvGrpSpPr/>
          <p:nvPr/>
        </p:nvGrpSpPr>
        <p:grpSpPr>
          <a:xfrm>
            <a:off x="7465308" y="2417387"/>
            <a:ext cx="2288347" cy="1729995"/>
            <a:chOff x="5614362" y="2992724"/>
            <a:chExt cx="2767638" cy="2092341"/>
          </a:xfrm>
        </p:grpSpPr>
        <p:sp>
          <p:nvSpPr>
            <p:cNvPr id="159" name="Ellipse 158"/>
            <p:cNvSpPr/>
            <p:nvPr/>
          </p:nvSpPr>
          <p:spPr>
            <a:xfrm flipH="1">
              <a:off x="7267577" y="3722533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0" name="Ellipse 159"/>
            <p:cNvSpPr/>
            <p:nvPr/>
          </p:nvSpPr>
          <p:spPr>
            <a:xfrm flipH="1">
              <a:off x="6751385" y="3722535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1" name="Ellipse 160"/>
            <p:cNvSpPr/>
            <p:nvPr/>
          </p:nvSpPr>
          <p:spPr>
            <a:xfrm flipH="1">
              <a:off x="6734183" y="4236263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2" name="Ellipse 161"/>
            <p:cNvSpPr/>
            <p:nvPr/>
          </p:nvSpPr>
          <p:spPr>
            <a:xfrm flipH="1">
              <a:off x="7235621" y="4251014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3" name="Ellipse 162"/>
            <p:cNvSpPr/>
            <p:nvPr/>
          </p:nvSpPr>
          <p:spPr>
            <a:xfrm flipH="1">
              <a:off x="6154075" y="3752031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4" name="Ellipse 163"/>
            <p:cNvSpPr/>
            <p:nvPr/>
          </p:nvSpPr>
          <p:spPr>
            <a:xfrm flipH="1">
              <a:off x="6161451" y="4216604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5" name="Ellipse 164"/>
            <p:cNvSpPr/>
            <p:nvPr/>
          </p:nvSpPr>
          <p:spPr>
            <a:xfrm flipH="1">
              <a:off x="7791152" y="3508686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6" name="Ellipse 165"/>
            <p:cNvSpPr/>
            <p:nvPr/>
          </p:nvSpPr>
          <p:spPr>
            <a:xfrm flipH="1">
              <a:off x="8248348" y="3530808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7" name="Ellipse 166"/>
            <p:cNvSpPr/>
            <p:nvPr/>
          </p:nvSpPr>
          <p:spPr>
            <a:xfrm flipH="1">
              <a:off x="8268545" y="4997711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8" name="Ellipse 167"/>
            <p:cNvSpPr/>
            <p:nvPr/>
          </p:nvSpPr>
          <p:spPr>
            <a:xfrm flipH="1">
              <a:off x="8277844" y="4467326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69" name="Ellipse 168"/>
            <p:cNvSpPr/>
            <p:nvPr/>
          </p:nvSpPr>
          <p:spPr>
            <a:xfrm flipH="1">
              <a:off x="7769030" y="4445202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70" name="Ellipse 169"/>
            <p:cNvSpPr/>
            <p:nvPr/>
          </p:nvSpPr>
          <p:spPr>
            <a:xfrm flipH="1">
              <a:off x="8299564" y="2993269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71" name="Ellipse 170"/>
            <p:cNvSpPr/>
            <p:nvPr/>
          </p:nvSpPr>
          <p:spPr>
            <a:xfrm flipH="1">
              <a:off x="7776098" y="2992724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72" name="Ellipse 171"/>
            <p:cNvSpPr/>
            <p:nvPr/>
          </p:nvSpPr>
          <p:spPr>
            <a:xfrm flipH="1">
              <a:off x="5628976" y="3722535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73" name="Ellipse 172"/>
            <p:cNvSpPr/>
            <p:nvPr/>
          </p:nvSpPr>
          <p:spPr>
            <a:xfrm flipH="1">
              <a:off x="5614362" y="4224613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174" name="Ellipse 173"/>
            <p:cNvSpPr/>
            <p:nvPr/>
          </p:nvSpPr>
          <p:spPr>
            <a:xfrm flipH="1">
              <a:off x="7742261" y="4984246"/>
              <a:ext cx="82436" cy="8735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685720">
                <a:defRPr/>
              </a:pPr>
              <a:endParaRPr lang="fr-FR" sz="1488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AutoShape 7"/>
              <p:cNvSpPr>
                <a:spLocks noChangeArrowheads="1"/>
              </p:cNvSpPr>
              <p:nvPr/>
            </p:nvSpPr>
            <p:spPr bwMode="auto">
              <a:xfrm>
                <a:off x="139118" y="6810005"/>
                <a:ext cx="8861634" cy="494721"/>
              </a:xfrm>
              <a:prstGeom prst="roundRect">
                <a:avLst>
                  <a:gd name="adj" fmla="val 16667"/>
                </a:avLst>
              </a:prstGeom>
              <a:solidFill>
                <a:srgbClr val="E5FAFF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Conjecture: (</a:t>
                </a:r>
                <a:r>
                  <a:rPr lang="fr-FR" sz="20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Schalekamp</a:t>
                </a:r>
                <a:r>
                  <a:rPr lang="fr-FR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,  Williamson, van </a:t>
                </a:r>
                <a:r>
                  <a:rPr lang="fr-FR" sz="20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Zuylen</a:t>
                </a:r>
                <a:r>
                  <a:rPr lang="fr-FR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2014)   </a:t>
                </a:r>
                <a:r>
                  <a:rPr lang="en-US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</a:rPr>
                  <a:t>Largest ratio </a:t>
                </a:r>
                <a14:m>
                  <m:oMath xmlns:m="http://schemas.openxmlformats.org/officeDocument/2006/math">
                    <m:r>
                      <a:rPr lang="en-US" sz="2000" b="0" kern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: </m:t>
                    </m:r>
                    <m:f>
                      <m:fPr>
                        <m:ctrlPr>
                          <a:rPr lang="en-US" sz="2000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000" b="0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000" b="0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</a:rPr>
                  <a:t> - integer</a:t>
                </a:r>
                <a:endParaRPr lang="fr-FR" sz="2000" kern="0" dirty="0">
                  <a:solidFill>
                    <a:srgbClr val="002060"/>
                  </a:solidFill>
                  <a:latin typeface="Corbel Light" panose="020B0303020204020204" pitchFamily="34" charset="0"/>
                  <a:cs typeface="Calibri Light" panose="020F030202020403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176" name="AutoShap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118" y="6810005"/>
                <a:ext cx="8861634" cy="494721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l="-481" b="-12195"/>
                </a:stretch>
              </a:blipFill>
              <a:ln w="31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itre 1">
            <a:extLst>
              <a:ext uri="{FF2B5EF4-FFF2-40B4-BE49-F238E27FC236}">
                <a16:creationId xmlns:a16="http://schemas.microsoft.com/office/drawing/2014/main" id="{5859E0C3-3FF2-4219-A337-02726DD0EC96}"/>
              </a:ext>
            </a:extLst>
          </p:cNvPr>
          <p:cNvSpPr txBox="1">
            <a:spLocks/>
          </p:cNvSpPr>
          <p:nvPr/>
        </p:nvSpPr>
        <p:spPr>
          <a:xfrm>
            <a:off x="-213510" y="10252"/>
            <a:ext cx="10502992" cy="1096006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756026">
              <a:defRPr/>
            </a:pPr>
            <a:r>
              <a:rPr lang="en-US" sz="3600" dirty="0">
                <a:latin typeface="Corbel Light" panose="020B0303020204020204" pitchFamily="34" charset="0"/>
              </a:rPr>
              <a:t>Recent trials multiple methods :  Fundamental vertices, ½-vertices,  uniform covers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B917B0-A66E-4062-9A0D-884BCF691A67}"/>
              </a:ext>
            </a:extLst>
          </p:cNvPr>
          <p:cNvSpPr/>
          <p:nvPr/>
        </p:nvSpPr>
        <p:spPr>
          <a:xfrm>
            <a:off x="4002064" y="3823789"/>
            <a:ext cx="3191628" cy="161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88" dirty="0"/>
            </a:br>
            <a:r>
              <a:rPr lang="en-US" sz="28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Carr-Vempala</a:t>
            </a:r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fundamental vertex</a:t>
            </a:r>
            <a:b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0AAB4E4-832E-492D-9A4E-E355616CC412}"/>
              </a:ext>
            </a:extLst>
          </p:cNvPr>
          <p:cNvSpPr/>
          <p:nvPr/>
        </p:nvSpPr>
        <p:spPr>
          <a:xfrm>
            <a:off x="375258" y="4100419"/>
            <a:ext cx="3191628" cy="11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88" dirty="0"/>
            </a:br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Generalized Prism </a:t>
            </a:r>
            <a:br>
              <a:rPr lang="en-US" sz="2315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31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AC4D8F-2414-4246-A0FE-9C21FA55C91D}"/>
              </a:ext>
            </a:extLst>
          </p:cNvPr>
          <p:cNvSpPr/>
          <p:nvPr/>
        </p:nvSpPr>
        <p:spPr>
          <a:xfrm>
            <a:off x="3024088" y="943200"/>
            <a:ext cx="3088729" cy="11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88" dirty="0"/>
            </a:b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Boyd, Se</a:t>
            </a:r>
            <a:r>
              <a:rPr lang="hu-HU" sz="280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bő</a:t>
            </a: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 2018-24</a:t>
            </a:r>
            <a:br>
              <a:rPr lang="en-US" sz="2315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endParaRPr lang="en-US" sz="2315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DDA212-2D8E-4ADF-AFAE-8736FACF7BBA}"/>
              </a:ext>
            </a:extLst>
          </p:cNvPr>
          <p:cNvGrpSpPr/>
          <p:nvPr/>
        </p:nvGrpSpPr>
        <p:grpSpPr>
          <a:xfrm>
            <a:off x="4032200" y="1649204"/>
            <a:ext cx="2822070" cy="2520295"/>
            <a:chOff x="4321682" y="1443183"/>
            <a:chExt cx="2822070" cy="25202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EA4344-CB88-4335-9A4B-629DAE26286B}"/>
                </a:ext>
              </a:extLst>
            </p:cNvPr>
            <p:cNvSpPr/>
            <p:nvPr/>
          </p:nvSpPr>
          <p:spPr>
            <a:xfrm>
              <a:off x="4567568" y="1628960"/>
              <a:ext cx="2442832" cy="1182424"/>
            </a:xfrm>
            <a:custGeom>
              <a:avLst/>
              <a:gdLst>
                <a:gd name="connsiteX0" fmla="*/ 0 w 2631440"/>
                <a:gd name="connsiteY0" fmla="*/ 558800 h 1330960"/>
                <a:gd name="connsiteX1" fmla="*/ 792480 w 2631440"/>
                <a:gd name="connsiteY1" fmla="*/ 0 h 1330960"/>
                <a:gd name="connsiteX2" fmla="*/ 1910080 w 2631440"/>
                <a:gd name="connsiteY2" fmla="*/ 0 h 1330960"/>
                <a:gd name="connsiteX3" fmla="*/ 2621280 w 2631440"/>
                <a:gd name="connsiteY3" fmla="*/ 548640 h 1330960"/>
                <a:gd name="connsiteX4" fmla="*/ 2631440 w 2631440"/>
                <a:gd name="connsiteY4" fmla="*/ 1330960 h 133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1440" h="1330960">
                  <a:moveTo>
                    <a:pt x="0" y="558800"/>
                  </a:moveTo>
                  <a:lnTo>
                    <a:pt x="792480" y="0"/>
                  </a:lnTo>
                  <a:lnTo>
                    <a:pt x="1910080" y="0"/>
                  </a:lnTo>
                  <a:lnTo>
                    <a:pt x="2621280" y="548640"/>
                  </a:lnTo>
                  <a:lnTo>
                    <a:pt x="2631440" y="1330960"/>
                  </a:ln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FE4C36B-E747-47BA-ADB4-94B2AC750F02}"/>
                </a:ext>
              </a:extLst>
            </p:cNvPr>
            <p:cNvSpPr/>
            <p:nvPr/>
          </p:nvSpPr>
          <p:spPr>
            <a:xfrm rot="1979143" flipV="1">
              <a:off x="4346693" y="2543154"/>
              <a:ext cx="2502172" cy="1018241"/>
            </a:xfrm>
            <a:custGeom>
              <a:avLst/>
              <a:gdLst>
                <a:gd name="connsiteX0" fmla="*/ 0 w 2631440"/>
                <a:gd name="connsiteY0" fmla="*/ 558800 h 1330960"/>
                <a:gd name="connsiteX1" fmla="*/ 792480 w 2631440"/>
                <a:gd name="connsiteY1" fmla="*/ 0 h 1330960"/>
                <a:gd name="connsiteX2" fmla="*/ 1910080 w 2631440"/>
                <a:gd name="connsiteY2" fmla="*/ 0 h 1330960"/>
                <a:gd name="connsiteX3" fmla="*/ 2621280 w 2631440"/>
                <a:gd name="connsiteY3" fmla="*/ 548640 h 1330960"/>
                <a:gd name="connsiteX4" fmla="*/ 2631440 w 2631440"/>
                <a:gd name="connsiteY4" fmla="*/ 1330960 h 133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1440" h="1330960">
                  <a:moveTo>
                    <a:pt x="0" y="558800"/>
                  </a:moveTo>
                  <a:lnTo>
                    <a:pt x="792480" y="0"/>
                  </a:lnTo>
                  <a:lnTo>
                    <a:pt x="1910080" y="0"/>
                  </a:lnTo>
                  <a:lnTo>
                    <a:pt x="2621280" y="548640"/>
                  </a:lnTo>
                  <a:lnTo>
                    <a:pt x="2631440" y="1330960"/>
                  </a:ln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D143D1-3280-4082-B412-18BAB2276E0C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567434" y="2115898"/>
              <a:ext cx="2549417" cy="10401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242132-5690-4936-9784-AD776F74E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9103" y="2809149"/>
              <a:ext cx="2372877" cy="48695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5F83EF7-56F5-483C-AA42-02DF68BB3918}"/>
                </a:ext>
              </a:extLst>
            </p:cNvPr>
            <p:cNvCxnSpPr>
              <a:cxnSpLocks/>
            </p:cNvCxnSpPr>
            <p:nvPr/>
          </p:nvCxnSpPr>
          <p:spPr>
            <a:xfrm>
              <a:off x="4418315" y="2511927"/>
              <a:ext cx="2594702" cy="79209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E5FB9DB-06EB-410E-AB3E-241C0C68ED0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5278952" y="1517792"/>
              <a:ext cx="534487" cy="2445686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BC5A3BE-A5DD-4954-97E4-E7CDCBCED19F}"/>
                </a:ext>
              </a:extLst>
            </p:cNvPr>
            <p:cNvCxnSpPr>
              <a:cxnSpLocks/>
            </p:cNvCxnSpPr>
            <p:nvPr/>
          </p:nvCxnSpPr>
          <p:spPr>
            <a:xfrm>
              <a:off x="6276262" y="1443183"/>
              <a:ext cx="264743" cy="2516998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CAE25-8C34-413C-AC24-7D844573A134}"/>
                </a:ext>
              </a:extLst>
            </p:cNvPr>
            <p:cNvSpPr txBox="1"/>
            <p:nvPr/>
          </p:nvSpPr>
          <p:spPr>
            <a:xfrm>
              <a:off x="4321682" y="1969175"/>
              <a:ext cx="460462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…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30BAD09-3494-44A7-AC2C-576246D484B0}"/>
                </a:ext>
              </a:extLst>
            </p:cNvPr>
            <p:cNvSpPr txBox="1"/>
            <p:nvPr/>
          </p:nvSpPr>
          <p:spPr>
            <a:xfrm>
              <a:off x="6683290" y="2747773"/>
              <a:ext cx="460462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sp>
        <p:nvSpPr>
          <p:cNvPr id="100" name="Rectangle à coins arrondis 43">
            <a:extLst>
              <a:ext uri="{FF2B5EF4-FFF2-40B4-BE49-F238E27FC236}">
                <a16:creationId xmlns:a16="http://schemas.microsoft.com/office/drawing/2014/main" id="{CBA969F1-AB5F-477A-A930-5F3D78A95B27}"/>
              </a:ext>
            </a:extLst>
          </p:cNvPr>
          <p:cNvSpPr/>
          <p:nvPr/>
        </p:nvSpPr>
        <p:spPr>
          <a:xfrm>
            <a:off x="6850303" y="5021052"/>
            <a:ext cx="3288834" cy="555662"/>
          </a:xfrm>
          <a:prstGeom prst="wedgeRoundRectCallout">
            <a:avLst>
              <a:gd name="adj1" fmla="val -3793"/>
              <a:gd name="adj2" fmla="val -72955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kern="0" dirty="0">
                <a:solidFill>
                  <a:schemeClr val="tx1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10/7  for </a:t>
            </a: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½ -integer vertices </a:t>
            </a:r>
            <a:b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of subtour elimination (BS ‘21) </a:t>
            </a:r>
            <a:r>
              <a:rPr lang="fr-FR" sz="2000" kern="0" dirty="0">
                <a:solidFill>
                  <a:schemeClr val="tx1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 </a:t>
            </a:r>
            <a:endParaRPr lang="fr-FR" sz="1984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sp>
        <p:nvSpPr>
          <p:cNvPr id="104" name="Rectangle à coins arrondis 43">
            <a:extLst>
              <a:ext uri="{FF2B5EF4-FFF2-40B4-BE49-F238E27FC236}">
                <a16:creationId xmlns:a16="http://schemas.microsoft.com/office/drawing/2014/main" id="{2ABB18A2-97BC-45F1-901E-994A08D265F9}"/>
              </a:ext>
            </a:extLst>
          </p:cNvPr>
          <p:cNvSpPr/>
          <p:nvPr/>
        </p:nvSpPr>
        <p:spPr>
          <a:xfrm>
            <a:off x="4325937" y="5021862"/>
            <a:ext cx="2200493" cy="555662"/>
          </a:xfrm>
          <a:prstGeom prst="wedgeRoundRectCallout">
            <a:avLst>
              <a:gd name="adj1" fmla="val -3793"/>
              <a:gd name="adj2" fmla="val -72955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kern="0" dirty="0">
                <a:solidFill>
                  <a:schemeClr val="tx1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The reduction </a:t>
            </a:r>
          </a:p>
          <a:p>
            <a:r>
              <a:rPr lang="en-US" sz="2000" kern="0" dirty="0">
                <a:solidFill>
                  <a:schemeClr val="tx1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keeps </a:t>
            </a:r>
            <a:r>
              <a:rPr lang="en-US" sz="2000" dirty="0">
                <a:solidFill>
                  <a:schemeClr val="tx1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½ integrality</a:t>
            </a:r>
            <a:r>
              <a:rPr lang="en-US" sz="2000" kern="0" dirty="0">
                <a:solidFill>
                  <a:schemeClr val="tx1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</a:t>
            </a:r>
            <a:endParaRPr lang="fr-FR" sz="1984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à coins arrondis 43">
                <a:extLst>
                  <a:ext uri="{FF2B5EF4-FFF2-40B4-BE49-F238E27FC236}">
                    <a16:creationId xmlns:a16="http://schemas.microsoft.com/office/drawing/2014/main" id="{19651CD5-DF63-4746-B6CC-C4F190F52FCA}"/>
                  </a:ext>
                </a:extLst>
              </p:cNvPr>
              <p:cNvSpPr/>
              <p:nvPr/>
            </p:nvSpPr>
            <p:spPr>
              <a:xfrm>
                <a:off x="90424" y="6062359"/>
                <a:ext cx="4394489" cy="397677"/>
              </a:xfrm>
              <a:prstGeom prst="wedgeRoundRectCallout">
                <a:avLst>
                  <a:gd name="adj1" fmla="val -29023"/>
                  <a:gd name="adj2" fmla="val 157448"/>
                  <a:gd name="adj3" fmla="val 16667"/>
                </a:avLst>
              </a:prstGeom>
              <a:solidFill>
                <a:srgbClr val="FFFCE5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Not true, 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000" b="0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000" b="0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</a:rPr>
                  <a:t>   seems to </a:t>
                </a:r>
                <a:r>
                  <a:rPr lang="en-US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be still sufficient </a:t>
                </a:r>
                <a:endParaRPr lang="fr-FR" sz="1984" dirty="0"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105" name="Rectangle à coins arrondis 43">
                <a:extLst>
                  <a:ext uri="{FF2B5EF4-FFF2-40B4-BE49-F238E27FC236}">
                    <a16:creationId xmlns:a16="http://schemas.microsoft.com/office/drawing/2014/main" id="{19651CD5-DF63-4746-B6CC-C4F190F52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4" y="6062359"/>
                <a:ext cx="4394489" cy="397677"/>
              </a:xfrm>
              <a:prstGeom prst="wedgeRoundRectCallout">
                <a:avLst>
                  <a:gd name="adj1" fmla="val -29023"/>
                  <a:gd name="adj2" fmla="val 157448"/>
                  <a:gd name="adj3" fmla="val 16667"/>
                </a:avLst>
              </a:prstGeom>
              <a:blipFill>
                <a:blip r:embed="rId4"/>
                <a:stretch>
                  <a:fillRect l="-970" t="-2899" r="-1939"/>
                </a:stretch>
              </a:blipFill>
              <a:ln w="31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à coins arrondis 43">
            <a:extLst>
              <a:ext uri="{FF2B5EF4-FFF2-40B4-BE49-F238E27FC236}">
                <a16:creationId xmlns:a16="http://schemas.microsoft.com/office/drawing/2014/main" id="{137FC946-6CD4-4468-BFCE-184A73B42934}"/>
              </a:ext>
            </a:extLst>
          </p:cNvPr>
          <p:cNvSpPr/>
          <p:nvPr/>
        </p:nvSpPr>
        <p:spPr>
          <a:xfrm>
            <a:off x="887780" y="5021052"/>
            <a:ext cx="2125860" cy="555662"/>
          </a:xfrm>
          <a:prstGeom prst="wedgeRoundRectCallout">
            <a:avLst>
              <a:gd name="adj1" fmla="val -7172"/>
              <a:gd name="adj2" fmla="val -75310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kern="0" dirty="0">
                <a:solidFill>
                  <a:schemeClr val="tx1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Conjectures open for n </a:t>
            </a:r>
            <a:r>
              <a:rPr lang="en-US" sz="2000" kern="0" dirty="0">
                <a:solidFill>
                  <a:schemeClr val="tx1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 panose="05050102010706020507" pitchFamily="18" charset="2"/>
              </a:rPr>
              <a:t> 9</a:t>
            </a:r>
            <a:endParaRPr lang="fr-FR" sz="1984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sp>
        <p:nvSpPr>
          <p:cNvPr id="108" name="Rectangle à coins arrondis 43">
            <a:extLst>
              <a:ext uri="{FF2B5EF4-FFF2-40B4-BE49-F238E27FC236}">
                <a16:creationId xmlns:a16="http://schemas.microsoft.com/office/drawing/2014/main" id="{5A32CCCA-4443-40C9-BFEF-70865A2C6058}"/>
              </a:ext>
            </a:extLst>
          </p:cNvPr>
          <p:cNvSpPr/>
          <p:nvPr/>
        </p:nvSpPr>
        <p:spPr>
          <a:xfrm>
            <a:off x="4546988" y="6004216"/>
            <a:ext cx="5533638" cy="555663"/>
          </a:xfrm>
          <a:prstGeom prst="wedgeRoundRectCallout">
            <a:avLst>
              <a:gd name="adj1" fmla="val 29803"/>
              <a:gd name="adj2" fmla="val -83751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Uses delta-matroids (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Bouchet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),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polyhedra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, matroid  intersection,  elementary probabilities; </a:t>
            </a:r>
            <a:r>
              <a:rPr lang="en-US" sz="2000" i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½ not kept </a:t>
            </a:r>
            <a:endParaRPr lang="fr-FR" sz="2000" i="1" kern="0" dirty="0">
              <a:solidFill>
                <a:srgbClr val="002060"/>
              </a:solidFill>
              <a:latin typeface="Corbel Light" panose="020B0303020204020204" pitchFamily="34" charset="0"/>
              <a:cs typeface="Calibri Light" panose="020F0302020204030204" pitchFamily="34" charset="0"/>
              <a:sym typeface="Symbol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86AA5F-1A49-4FB3-9086-3EA5069DE59F}"/>
              </a:ext>
            </a:extLst>
          </p:cNvPr>
          <p:cNvGrpSpPr/>
          <p:nvPr/>
        </p:nvGrpSpPr>
        <p:grpSpPr>
          <a:xfrm>
            <a:off x="7001205" y="1090762"/>
            <a:ext cx="1927539" cy="1392931"/>
            <a:chOff x="247076" y="934474"/>
            <a:chExt cx="1927539" cy="1392931"/>
          </a:xfrm>
        </p:grpSpPr>
        <p:sp>
          <p:nvSpPr>
            <p:cNvPr id="5" name="Rectangle 4"/>
            <p:cNvSpPr/>
            <p:nvPr/>
          </p:nvSpPr>
          <p:spPr>
            <a:xfrm>
              <a:off x="259755" y="1790655"/>
              <a:ext cx="931212" cy="536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br>
                <a:rPr lang="en-US" sz="1488" dirty="0"/>
              </a:br>
              <a:r>
                <a:rPr lang="en-US" sz="1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1-edges</a:t>
              </a:r>
            </a:p>
          </p:txBody>
        </p:sp>
        <p:cxnSp>
          <p:nvCxnSpPr>
            <p:cNvPr id="29" name="Connecteur droit 28"/>
            <p:cNvCxnSpPr>
              <a:cxnSpLocks/>
            </p:cNvCxnSpPr>
            <p:nvPr/>
          </p:nvCxnSpPr>
          <p:spPr>
            <a:xfrm>
              <a:off x="1571652" y="2225732"/>
              <a:ext cx="4472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cxnSpLocks/>
            </p:cNvCxnSpPr>
            <p:nvPr/>
          </p:nvCxnSpPr>
          <p:spPr>
            <a:xfrm>
              <a:off x="1511920" y="1471280"/>
              <a:ext cx="513911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15762" y="1433702"/>
              <a:ext cx="1558853" cy="536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br>
                <a:rPr lang="en-US" sz="1488" dirty="0"/>
              </a:br>
              <a:r>
                <a:rPr lang="en-US" sz="1400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for k=2 :   ½ -edges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AF78886-78D0-414C-B0AC-F4227FF18BD8}"/>
                    </a:ext>
                  </a:extLst>
                </p:cNvPr>
                <p:cNvSpPr/>
                <p:nvPr/>
              </p:nvSpPr>
              <p:spPr>
                <a:xfrm>
                  <a:off x="247076" y="934474"/>
                  <a:ext cx="1691326" cy="7167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:r>
                    <a:rPr lang="en-US" sz="1400" dirty="0">
                      <a:solidFill>
                        <a:srgbClr val="0070C0"/>
                      </a:solidFill>
                      <a:latin typeface="Corbel Light" panose="020B0303020204020204" pitchFamily="34" charset="0"/>
                    </a:rPr>
                    <a:t>Alternating between  </a:t>
                  </a:r>
                  <a:br>
                    <a:rPr lang="en-US" sz="1400" dirty="0">
                      <a:solidFill>
                        <a:srgbClr val="0070C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1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𝑘</m:t>
                            </m:r>
                          </m:den>
                        </m:f>
                        <m:r>
                          <a:rPr lang="en-US" sz="1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 ,</m:t>
                        </m:r>
                        <m:f>
                          <m:fPr>
                            <m:ctrlPr>
                              <a:rPr lang="fr-FR" sz="1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𝑘</m:t>
                            </m:r>
                            <m:r>
                              <a:rPr lang="en-US" sz="1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𝑘</m:t>
                            </m:r>
                          </m:den>
                        </m:f>
                        <m:r>
                          <a:rPr lang="en-US" sz="1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 </m:t>
                        </m:r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AF78886-78D0-414C-B0AC-F4227FF18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76" y="934474"/>
                  <a:ext cx="1691326" cy="716799"/>
                </a:xfrm>
                <a:prstGeom prst="rect">
                  <a:avLst/>
                </a:prstGeom>
                <a:blipFill>
                  <a:blip r:embed="rId5"/>
                  <a:stretch>
                    <a:fillRect l="-1079" t="-1695" r="-1799" b="-8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32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76" grpId="0" animBg="1"/>
      <p:bldP spid="100" grpId="0" animBg="1"/>
      <p:bldP spid="104" grpId="0" animBg="1"/>
      <p:bldP spid="105" grpId="0" animBg="1"/>
      <p:bldP spid="106" grpId="0" animBg="1"/>
      <p:bldP spid="1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95285" y="-446341"/>
            <a:ext cx="9071610" cy="1259946"/>
          </a:xfrm>
          <a:prstGeom prst="rect">
            <a:avLst/>
          </a:prstGeom>
        </p:spPr>
        <p:txBody>
          <a:bodyPr vert="horz" lIns="100796" tIns="50398" rIns="100796" bIns="50398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68" dirty="0">
                <a:solidFill>
                  <a:srgbClr val="002060"/>
                </a:solidFill>
              </a:rPr>
              <a:t> </a:t>
            </a:r>
            <a:r>
              <a:rPr lang="fr-FR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Uniform </a:t>
            </a:r>
            <a:r>
              <a:rPr lang="fr-FR" sz="4000" dirty="0" err="1">
                <a:solidFill>
                  <a:srgbClr val="002060"/>
                </a:solidFill>
                <a:latin typeface="Corbel Light" panose="020B0303020204020204" pitchFamily="34" charset="0"/>
              </a:rPr>
              <a:t>Covers</a:t>
            </a:r>
            <a:r>
              <a:rPr lang="fr-FR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 by Tours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8071" y="3608051"/>
            <a:ext cx="352784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lang="fr-FR" sz="1984" dirty="0"/>
          </a:p>
        </p:txBody>
      </p:sp>
      <p:sp>
        <p:nvSpPr>
          <p:cNvPr id="5" name="Rectangle 4"/>
          <p:cNvSpPr/>
          <p:nvPr/>
        </p:nvSpPr>
        <p:spPr>
          <a:xfrm>
            <a:off x="-59982" y="3315605"/>
            <a:ext cx="10156149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979" indent="-377979">
              <a:spcBef>
                <a:spcPct val="20000"/>
              </a:spcBef>
            </a:pPr>
            <a:r>
              <a:rPr lang="en-US" sz="2800" b="1" dirty="0">
                <a:solidFill>
                  <a:srgbClr val="002060"/>
                </a:solidFill>
                <a:latin typeface="Corbel Light" panose="020B0303020204020204" pitchFamily="34" charset="0"/>
              </a:rPr>
              <a:t>Proof </a:t>
            </a: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:</a:t>
            </a:r>
            <a:r>
              <a:rPr lang="en-US" sz="2800" b="1" dirty="0">
                <a:solidFill>
                  <a:srgbClr val="002060"/>
                </a:solidFill>
                <a:latin typeface="Corbel Light" panose="020B0303020204020204" pitchFamily="34" charset="0"/>
              </a:rPr>
              <a:t>  </a:t>
            </a:r>
            <a:r>
              <a:rPr lang="en-US" sz="2800" u="sng" dirty="0">
                <a:solidFill>
                  <a:srgbClr val="002060"/>
                </a:solidFill>
                <a:latin typeface="Corbel Light" panose="020B0303020204020204" pitchFamily="34" charset="0"/>
              </a:rPr>
              <a:t>2</a:t>
            </a: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/3 dominates a point of the </a:t>
            </a:r>
            <a:r>
              <a:rPr lang="en-US" sz="2800" i="1" dirty="0">
                <a:solidFill>
                  <a:srgbClr val="002060"/>
                </a:solidFill>
                <a:latin typeface="Corbel Light" panose="020B0303020204020204" pitchFamily="34" charset="0"/>
              </a:rPr>
              <a:t>spanning tree polytope </a:t>
            </a: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endParaRPr lang="en-US" sz="2800" b="1" dirty="0">
              <a:solidFill>
                <a:srgbClr val="002060"/>
              </a:solidFill>
              <a:latin typeface="Corbel Light" panose="020B0303020204020204" pitchFamily="34" charset="0"/>
            </a:endParaRPr>
          </a:p>
          <a:p>
            <a:pPr marL="377979" indent="-377979">
              <a:spcBef>
                <a:spcPct val="20000"/>
              </a:spcBef>
            </a:pPr>
            <a:r>
              <a:rPr lang="en-US" sz="2800" b="1" dirty="0">
                <a:solidFill>
                  <a:srgbClr val="002060"/>
                </a:solidFill>
                <a:latin typeface="Corbel Light" panose="020B0303020204020204" pitchFamily="34" charset="0"/>
              </a:rPr>
              <a:t>                </a:t>
            </a:r>
            <a:r>
              <a:rPr lang="en-US" sz="2800" u="sng" dirty="0">
                <a:solidFill>
                  <a:srgbClr val="002060"/>
                </a:solidFill>
                <a:latin typeface="Corbel Light" panose="020B0303020204020204" pitchFamily="34" charset="0"/>
              </a:rPr>
              <a:t>1</a:t>
            </a: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/3 dominates  a point the </a:t>
            </a:r>
            <a:r>
              <a:rPr lang="en-US" sz="2800" i="1" dirty="0">
                <a:solidFill>
                  <a:srgbClr val="002060"/>
                </a:solidFill>
                <a:latin typeface="Corbel Light" panose="020B0303020204020204" pitchFamily="34" charset="0"/>
              </a:rPr>
              <a:t>T –join polyhedron  </a:t>
            </a: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  T.</a:t>
            </a:r>
          </a:p>
          <a:p>
            <a:pPr marL="377979" indent="-377979">
              <a:spcBef>
                <a:spcPct val="20000"/>
              </a:spcBef>
            </a:pP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   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E (tree F  +  parity correction for  F,  i.e. a T</a:t>
            </a:r>
            <a:r>
              <a:rPr lang="en-US" sz="2800" baseline="-2500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F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-join)  </a:t>
            </a:r>
            <a:r>
              <a:rPr lang="en-US" sz="2800" u="sng" dirty="0">
                <a:solidFill>
                  <a:srgbClr val="C00000"/>
                </a:solidFill>
                <a:latin typeface="Corbel Light" panose="020B0303020204020204" pitchFamily="34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/3 +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 </a:t>
            </a:r>
            <a:r>
              <a:rPr lang="en-US" sz="2800" u="sng" dirty="0">
                <a:solidFill>
                  <a:srgbClr val="C00000"/>
                </a:solidFill>
                <a:latin typeface="Corbel Light" panose="020B0303020204020204" pitchFamily="34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/3</a:t>
            </a:r>
          </a:p>
        </p:txBody>
      </p:sp>
      <p:sp>
        <p:nvSpPr>
          <p:cNvPr id="76" name="Rectangle 75"/>
          <p:cNvSpPr/>
          <p:nvPr/>
        </p:nvSpPr>
        <p:spPr>
          <a:xfrm flipH="1">
            <a:off x="4752280" y="2280517"/>
            <a:ext cx="409829" cy="56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86" kern="0" dirty="0">
                <a:sym typeface="Symbol"/>
              </a:rPr>
              <a:t>+</a:t>
            </a:r>
            <a:endParaRPr lang="fr-FR" sz="3086" dirty="0"/>
          </a:p>
        </p:txBody>
      </p:sp>
      <p:sp>
        <p:nvSpPr>
          <p:cNvPr id="78" name="AutoShape 7"/>
          <p:cNvSpPr>
            <a:spLocks noChangeArrowheads="1"/>
          </p:cNvSpPr>
          <p:nvPr/>
        </p:nvSpPr>
        <p:spPr bwMode="auto">
          <a:xfrm>
            <a:off x="49044" y="754748"/>
            <a:ext cx="9527772" cy="1302949"/>
          </a:xfrm>
          <a:prstGeom prst="roundRect">
            <a:avLst>
              <a:gd name="adj" fmla="val 16667"/>
            </a:avLst>
          </a:prstGeom>
          <a:solidFill>
            <a:srgbClr val="FEFAF2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Remark (A. S. 2018) : G= (V,E) 3-edge conn. Then</a:t>
            </a:r>
          </a:p>
          <a:p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          1 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 conv ( x  :  x  {0,1,2}E  is the incidence vector of a tour}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8838C5-956D-4047-B94D-B0527084F980}"/>
              </a:ext>
            </a:extLst>
          </p:cNvPr>
          <p:cNvGrpSpPr/>
          <p:nvPr/>
        </p:nvGrpSpPr>
        <p:grpSpPr>
          <a:xfrm>
            <a:off x="381060" y="2123653"/>
            <a:ext cx="1623685" cy="920288"/>
            <a:chOff x="248275" y="3191868"/>
            <a:chExt cx="3034633" cy="1413679"/>
          </a:xfrm>
        </p:grpSpPr>
        <p:sp>
          <p:nvSpPr>
            <p:cNvPr id="68" name="Rectangle 67"/>
            <p:cNvSpPr/>
            <p:nvPr/>
          </p:nvSpPr>
          <p:spPr>
            <a:xfrm>
              <a:off x="919220" y="3302480"/>
              <a:ext cx="632750" cy="567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kern="0" dirty="0">
                  <a:latin typeface="Corbel Light" panose="020B0303020204020204" pitchFamily="34" charset="0"/>
                  <a:sym typeface="Symbol"/>
                </a:rPr>
                <a:t>G</a:t>
              </a:r>
              <a:endParaRPr lang="fr-FR" dirty="0">
                <a:latin typeface="Corbel Light" panose="020B0303020204020204" pitchFamily="34" charset="0"/>
              </a:endParaRPr>
            </a:p>
          </p:txBody>
        </p:sp>
        <p:cxnSp>
          <p:nvCxnSpPr>
            <p:cNvPr id="82" name="Connecteur droit 81"/>
            <p:cNvCxnSpPr/>
            <p:nvPr/>
          </p:nvCxnSpPr>
          <p:spPr>
            <a:xfrm flipH="1">
              <a:off x="3162618" y="3254414"/>
              <a:ext cx="5870" cy="127494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orme libre 79"/>
            <p:cNvSpPr/>
            <p:nvPr/>
          </p:nvSpPr>
          <p:spPr>
            <a:xfrm>
              <a:off x="312612" y="3270498"/>
              <a:ext cx="2895194" cy="1243861"/>
            </a:xfrm>
            <a:custGeom>
              <a:avLst/>
              <a:gdLst>
                <a:gd name="connsiteX0" fmla="*/ 0 w 2626468"/>
                <a:gd name="connsiteY0" fmla="*/ 19455 h 1128408"/>
                <a:gd name="connsiteX1" fmla="*/ 817124 w 2626468"/>
                <a:gd name="connsiteY1" fmla="*/ 603115 h 1128408"/>
                <a:gd name="connsiteX2" fmla="*/ 19456 w 2626468"/>
                <a:gd name="connsiteY2" fmla="*/ 1128408 h 1128408"/>
                <a:gd name="connsiteX3" fmla="*/ 2626468 w 2626468"/>
                <a:gd name="connsiteY3" fmla="*/ 1128408 h 1128408"/>
                <a:gd name="connsiteX4" fmla="*/ 1828800 w 2626468"/>
                <a:gd name="connsiteY4" fmla="*/ 583659 h 1128408"/>
                <a:gd name="connsiteX5" fmla="*/ 2626468 w 2626468"/>
                <a:gd name="connsiteY5" fmla="*/ 0 h 1128408"/>
                <a:gd name="connsiteX6" fmla="*/ 0 w 2626468"/>
                <a:gd name="connsiteY6" fmla="*/ 19455 h 112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6468" h="1128408">
                  <a:moveTo>
                    <a:pt x="0" y="19455"/>
                  </a:moveTo>
                  <a:lnTo>
                    <a:pt x="817124" y="603115"/>
                  </a:lnTo>
                  <a:lnTo>
                    <a:pt x="19456" y="1128408"/>
                  </a:lnTo>
                  <a:lnTo>
                    <a:pt x="2626468" y="1128408"/>
                  </a:lnTo>
                  <a:lnTo>
                    <a:pt x="1828800" y="583659"/>
                  </a:lnTo>
                  <a:lnTo>
                    <a:pt x="2626468" y="0"/>
                  </a:lnTo>
                  <a:lnTo>
                    <a:pt x="0" y="19455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498614-568E-4367-AB3E-2C0DD540F913}"/>
                </a:ext>
              </a:extLst>
            </p:cNvPr>
            <p:cNvGrpSpPr/>
            <p:nvPr/>
          </p:nvGrpSpPr>
          <p:grpSpPr>
            <a:xfrm>
              <a:off x="248275" y="3191868"/>
              <a:ext cx="3034633" cy="1413679"/>
              <a:chOff x="248275" y="3191868"/>
              <a:chExt cx="3034633" cy="1413679"/>
            </a:xfrm>
          </p:grpSpPr>
          <p:cxnSp>
            <p:nvCxnSpPr>
              <p:cNvPr id="81" name="Connecteur droit 80"/>
              <p:cNvCxnSpPr/>
              <p:nvPr/>
            </p:nvCxnSpPr>
            <p:spPr>
              <a:xfrm flipH="1">
                <a:off x="353716" y="3260862"/>
                <a:ext cx="5870" cy="127494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>
                <a:off x="1215126" y="3903657"/>
                <a:ext cx="1083731" cy="12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Ellipse 78"/>
              <p:cNvSpPr/>
              <p:nvPr/>
            </p:nvSpPr>
            <p:spPr>
              <a:xfrm>
                <a:off x="291166" y="4378493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85" name="Ellipse 84"/>
              <p:cNvSpPr/>
              <p:nvPr/>
            </p:nvSpPr>
            <p:spPr>
              <a:xfrm>
                <a:off x="3075514" y="4407130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86" name="Ellipse 85"/>
              <p:cNvSpPr/>
              <p:nvPr/>
            </p:nvSpPr>
            <p:spPr>
              <a:xfrm>
                <a:off x="1100706" y="3820940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87" name="Ellipse 86"/>
              <p:cNvSpPr/>
              <p:nvPr/>
            </p:nvSpPr>
            <p:spPr>
              <a:xfrm>
                <a:off x="248275" y="3204327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2298100" y="3820937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3084491" y="3191868"/>
                <a:ext cx="198417" cy="1984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BFB4377-1A59-4077-A9E2-B010D328F2CC}"/>
              </a:ext>
            </a:extLst>
          </p:cNvPr>
          <p:cNvGrpSpPr/>
          <p:nvPr/>
        </p:nvGrpSpPr>
        <p:grpSpPr>
          <a:xfrm>
            <a:off x="2926180" y="2183052"/>
            <a:ext cx="1622480" cy="851324"/>
            <a:chOff x="3633820" y="3191862"/>
            <a:chExt cx="3176937" cy="1413686"/>
          </a:xfrm>
        </p:grpSpPr>
        <p:sp>
          <p:nvSpPr>
            <p:cNvPr id="74" name="Rectangle 73"/>
            <p:cNvSpPr/>
            <p:nvPr/>
          </p:nvSpPr>
          <p:spPr>
            <a:xfrm>
              <a:off x="4848418" y="3234755"/>
              <a:ext cx="1146889" cy="6133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kern="0" dirty="0">
                  <a:latin typeface="Calibri Light" panose="020F0302020204030204" pitchFamily="34" charset="0"/>
                  <a:cs typeface="Calibri Light" panose="020F0302020204030204" pitchFamily="34" charset="0"/>
                  <a:sym typeface="Symbol"/>
                </a:rPr>
                <a:t>1/2</a:t>
              </a:r>
              <a:endParaRPr lang="fr-FR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3776123" y="3191862"/>
              <a:ext cx="3034634" cy="1413686"/>
              <a:chOff x="-3030165" y="3372255"/>
              <a:chExt cx="2752965" cy="1282470"/>
            </a:xfrm>
          </p:grpSpPr>
          <p:sp>
            <p:nvSpPr>
              <p:cNvPr id="93" name="Ellipse 92"/>
              <p:cNvSpPr/>
              <p:nvPr/>
            </p:nvSpPr>
            <p:spPr>
              <a:xfrm>
                <a:off x="-2991255" y="444874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94" name="Forme libre 93"/>
              <p:cNvSpPr/>
              <p:nvPr/>
            </p:nvSpPr>
            <p:spPr>
              <a:xfrm>
                <a:off x="-2971799" y="3443593"/>
                <a:ext cx="2626466" cy="1128408"/>
              </a:xfrm>
              <a:custGeom>
                <a:avLst/>
                <a:gdLst>
                  <a:gd name="connsiteX0" fmla="*/ 0 w 2626468"/>
                  <a:gd name="connsiteY0" fmla="*/ 19455 h 1128408"/>
                  <a:gd name="connsiteX1" fmla="*/ 817124 w 2626468"/>
                  <a:gd name="connsiteY1" fmla="*/ 603115 h 1128408"/>
                  <a:gd name="connsiteX2" fmla="*/ 19456 w 2626468"/>
                  <a:gd name="connsiteY2" fmla="*/ 1128408 h 1128408"/>
                  <a:gd name="connsiteX3" fmla="*/ 2626468 w 2626468"/>
                  <a:gd name="connsiteY3" fmla="*/ 1128408 h 1128408"/>
                  <a:gd name="connsiteX4" fmla="*/ 1828800 w 2626468"/>
                  <a:gd name="connsiteY4" fmla="*/ 583659 h 1128408"/>
                  <a:gd name="connsiteX5" fmla="*/ 2626468 w 2626468"/>
                  <a:gd name="connsiteY5" fmla="*/ 0 h 1128408"/>
                  <a:gd name="connsiteX6" fmla="*/ 0 w 2626468"/>
                  <a:gd name="connsiteY6" fmla="*/ 19455 h 11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26468" h="1128408">
                    <a:moveTo>
                      <a:pt x="0" y="19455"/>
                    </a:moveTo>
                    <a:lnTo>
                      <a:pt x="817124" y="603115"/>
                    </a:lnTo>
                    <a:lnTo>
                      <a:pt x="19456" y="1128408"/>
                    </a:lnTo>
                    <a:lnTo>
                      <a:pt x="2626468" y="1128408"/>
                    </a:lnTo>
                    <a:lnTo>
                      <a:pt x="1828800" y="583659"/>
                    </a:lnTo>
                    <a:lnTo>
                      <a:pt x="2626468" y="0"/>
                    </a:lnTo>
                    <a:lnTo>
                      <a:pt x="0" y="19455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-465345" y="447472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-2256855" y="394294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97" name="Ellipse 96"/>
              <p:cNvSpPr/>
              <p:nvPr/>
            </p:nvSpPr>
            <p:spPr>
              <a:xfrm>
                <a:off x="-3030165" y="3383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-1170600" y="394294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-457200" y="337225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84"/>
              </a:p>
            </p:txBody>
          </p:sp>
        </p:grpSp>
        <p:sp>
          <p:nvSpPr>
            <p:cNvPr id="108" name="Forme libre 107"/>
            <p:cNvSpPr/>
            <p:nvPr/>
          </p:nvSpPr>
          <p:spPr>
            <a:xfrm rot="16200000">
              <a:off x="3147165" y="3762516"/>
              <a:ext cx="1227530" cy="254219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cxnSp>
          <p:nvCxnSpPr>
            <p:cNvPr id="109" name="Connecteur droit 108"/>
            <p:cNvCxnSpPr/>
            <p:nvPr/>
          </p:nvCxnSpPr>
          <p:spPr>
            <a:xfrm flipH="1">
              <a:off x="3907254" y="3256199"/>
              <a:ext cx="5870" cy="1274943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Forme libre 109"/>
            <p:cNvSpPr/>
            <p:nvPr/>
          </p:nvSpPr>
          <p:spPr>
            <a:xfrm flipV="1">
              <a:off x="4831214" y="3901247"/>
              <a:ext cx="1049599" cy="193130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cxnSp>
          <p:nvCxnSpPr>
            <p:cNvPr id="111" name="Connecteur droit 110"/>
            <p:cNvCxnSpPr/>
            <p:nvPr/>
          </p:nvCxnSpPr>
          <p:spPr>
            <a:xfrm>
              <a:off x="4809769" y="3885279"/>
              <a:ext cx="1083731" cy="128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B91662-C73D-4289-A5BD-61421882CA88}"/>
              </a:ext>
            </a:extLst>
          </p:cNvPr>
          <p:cNvGrpSpPr/>
          <p:nvPr/>
        </p:nvGrpSpPr>
        <p:grpSpPr>
          <a:xfrm>
            <a:off x="5328344" y="2136501"/>
            <a:ext cx="1656184" cy="899828"/>
            <a:chOff x="6951864" y="3191862"/>
            <a:chExt cx="3034634" cy="1413686"/>
          </a:xfrm>
        </p:grpSpPr>
        <p:sp>
          <p:nvSpPr>
            <p:cNvPr id="75" name="Rectangle 74"/>
            <p:cNvSpPr/>
            <p:nvPr/>
          </p:nvSpPr>
          <p:spPr>
            <a:xfrm>
              <a:off x="8080697" y="3611845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kern="0" dirty="0">
                  <a:latin typeface="Calibri Light" panose="020F0302020204030204" pitchFamily="34" charset="0"/>
                  <a:cs typeface="Calibri Light" panose="020F0302020204030204" pitchFamily="34" charset="0"/>
                  <a:sym typeface="Symbol"/>
                </a:rPr>
                <a:t>1/2</a:t>
              </a:r>
              <a:endParaRPr lang="fr-FR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6994755" y="4378493"/>
              <a:ext cx="198417" cy="1984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7016201" y="3270498"/>
              <a:ext cx="2895194" cy="1243861"/>
            </a:xfrm>
            <a:custGeom>
              <a:avLst/>
              <a:gdLst>
                <a:gd name="connsiteX0" fmla="*/ 0 w 2626468"/>
                <a:gd name="connsiteY0" fmla="*/ 19455 h 1128408"/>
                <a:gd name="connsiteX1" fmla="*/ 817124 w 2626468"/>
                <a:gd name="connsiteY1" fmla="*/ 603115 h 1128408"/>
                <a:gd name="connsiteX2" fmla="*/ 19456 w 2626468"/>
                <a:gd name="connsiteY2" fmla="*/ 1128408 h 1128408"/>
                <a:gd name="connsiteX3" fmla="*/ 2626468 w 2626468"/>
                <a:gd name="connsiteY3" fmla="*/ 1128408 h 1128408"/>
                <a:gd name="connsiteX4" fmla="*/ 1828800 w 2626468"/>
                <a:gd name="connsiteY4" fmla="*/ 583659 h 1128408"/>
                <a:gd name="connsiteX5" fmla="*/ 2626468 w 2626468"/>
                <a:gd name="connsiteY5" fmla="*/ 0 h 1128408"/>
                <a:gd name="connsiteX6" fmla="*/ 0 w 2626468"/>
                <a:gd name="connsiteY6" fmla="*/ 19455 h 112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6468" h="1128408">
                  <a:moveTo>
                    <a:pt x="0" y="19455"/>
                  </a:moveTo>
                  <a:lnTo>
                    <a:pt x="817124" y="603115"/>
                  </a:lnTo>
                  <a:lnTo>
                    <a:pt x="19456" y="1128408"/>
                  </a:lnTo>
                  <a:lnTo>
                    <a:pt x="2626468" y="1128408"/>
                  </a:lnTo>
                  <a:lnTo>
                    <a:pt x="1828800" y="583659"/>
                  </a:lnTo>
                  <a:lnTo>
                    <a:pt x="2626468" y="0"/>
                  </a:lnTo>
                  <a:lnTo>
                    <a:pt x="0" y="19455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9779103" y="4407131"/>
              <a:ext cx="198417" cy="1984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7804295" y="3820942"/>
              <a:ext cx="198417" cy="1984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951864" y="3204329"/>
              <a:ext cx="198417" cy="1984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9001690" y="3820942"/>
              <a:ext cx="198417" cy="1984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9788081" y="3191862"/>
              <a:ext cx="198417" cy="1984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12" name="Forme libre 111"/>
            <p:cNvSpPr/>
            <p:nvPr/>
          </p:nvSpPr>
          <p:spPr>
            <a:xfrm rot="16200000">
              <a:off x="9189856" y="3851559"/>
              <a:ext cx="1235617" cy="127109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9906233" y="3275859"/>
              <a:ext cx="5870" cy="1274943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9B5775E8-08ED-4A19-8914-0D1E805119E3}"/>
              </a:ext>
            </a:extLst>
          </p:cNvPr>
          <p:cNvSpPr/>
          <p:nvPr/>
        </p:nvSpPr>
        <p:spPr>
          <a:xfrm>
            <a:off x="2273010" y="2352525"/>
            <a:ext cx="195006" cy="341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86" kern="0" dirty="0">
                <a:sym typeface="Symbol"/>
              </a:rPr>
              <a:t>=</a:t>
            </a:r>
            <a:endParaRPr lang="fr-FR" sz="3086" dirty="0"/>
          </a:p>
        </p:txBody>
      </p:sp>
      <p:sp>
        <p:nvSpPr>
          <p:cNvPr id="51" name="AutoShape 7">
            <a:extLst>
              <a:ext uri="{FF2B5EF4-FFF2-40B4-BE49-F238E27FC236}">
                <a16:creationId xmlns:a16="http://schemas.microsoft.com/office/drawing/2014/main" id="{FD4622C6-7A7F-4A29-8467-27135250E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71" y="5649774"/>
            <a:ext cx="9855819" cy="783538"/>
          </a:xfrm>
          <a:prstGeom prst="roundRect">
            <a:avLst>
              <a:gd name="adj" fmla="val 16667"/>
            </a:avLst>
          </a:prstGeom>
          <a:solidFill>
            <a:srgbClr val="FEFAF2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Conjecture 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(A. S. 2018) :   G= (V,E) cubic,3-edge connected. Then 8/9</a:t>
            </a:r>
          </a:p>
          <a:p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 conv ( x  :  x  {0,1,2}</a:t>
            </a:r>
            <a:r>
              <a:rPr lang="en-US" sz="2800" kern="0" baseline="3000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 is the incidence vector of a tour}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0F7953-5082-4FAD-8F0B-7007E55547A6}"/>
              </a:ext>
            </a:extLst>
          </p:cNvPr>
          <p:cNvSpPr/>
          <p:nvPr/>
        </p:nvSpPr>
        <p:spPr>
          <a:xfrm>
            <a:off x="236220" y="4511040"/>
            <a:ext cx="9728907" cy="563880"/>
          </a:xfrm>
          <a:custGeom>
            <a:avLst/>
            <a:gdLst>
              <a:gd name="connsiteX0" fmla="*/ 0 w 9728907"/>
              <a:gd name="connsiteY0" fmla="*/ 464820 h 563880"/>
              <a:gd name="connsiteX1" fmla="*/ 1501140 w 9728907"/>
              <a:gd name="connsiteY1" fmla="*/ 381000 h 563880"/>
              <a:gd name="connsiteX2" fmla="*/ 3215640 w 9728907"/>
              <a:gd name="connsiteY2" fmla="*/ 563880 h 563880"/>
              <a:gd name="connsiteX3" fmla="*/ 5562600 w 9728907"/>
              <a:gd name="connsiteY3" fmla="*/ 510540 h 563880"/>
              <a:gd name="connsiteX4" fmla="*/ 9403080 w 9728907"/>
              <a:gd name="connsiteY4" fmla="*/ 472440 h 563880"/>
              <a:gd name="connsiteX5" fmla="*/ 9517380 w 9728907"/>
              <a:gd name="connsiteY5" fmla="*/ 0 h 563880"/>
              <a:gd name="connsiteX6" fmla="*/ 9517380 w 9728907"/>
              <a:gd name="connsiteY6" fmla="*/ 0 h 563880"/>
              <a:gd name="connsiteX7" fmla="*/ 9540240 w 9728907"/>
              <a:gd name="connsiteY7" fmla="*/ 2286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28907" h="563880">
                <a:moveTo>
                  <a:pt x="0" y="464820"/>
                </a:moveTo>
                <a:cubicBezTo>
                  <a:pt x="482600" y="414655"/>
                  <a:pt x="965200" y="364490"/>
                  <a:pt x="1501140" y="381000"/>
                </a:cubicBezTo>
                <a:cubicBezTo>
                  <a:pt x="2037080" y="397510"/>
                  <a:pt x="2538730" y="542290"/>
                  <a:pt x="3215640" y="563880"/>
                </a:cubicBezTo>
                <a:lnTo>
                  <a:pt x="5562600" y="510540"/>
                </a:lnTo>
                <a:lnTo>
                  <a:pt x="9403080" y="472440"/>
                </a:lnTo>
                <a:cubicBezTo>
                  <a:pt x="10062210" y="387350"/>
                  <a:pt x="9517380" y="0"/>
                  <a:pt x="9517380" y="0"/>
                </a:cubicBezTo>
                <a:lnTo>
                  <a:pt x="9517380" y="0"/>
                </a:lnTo>
                <a:lnTo>
                  <a:pt x="9540240" y="2286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B5BE0B-965F-4098-89D7-2C95B95EF9A0}"/>
              </a:ext>
            </a:extLst>
          </p:cNvPr>
          <p:cNvSpPr txBox="1"/>
          <p:nvPr/>
        </p:nvSpPr>
        <p:spPr>
          <a:xfrm>
            <a:off x="8879643" y="4545890"/>
            <a:ext cx="85469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 Light" panose="020B0303020204020204" pitchFamily="34" charset="0"/>
              </a:rPr>
              <a:t>solved</a:t>
            </a:r>
            <a:endParaRPr lang="en-US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65D57E-8233-42C1-AAFB-90756EF50C94}"/>
              </a:ext>
            </a:extLst>
          </p:cNvPr>
          <p:cNvSpPr txBox="1"/>
          <p:nvPr/>
        </p:nvSpPr>
        <p:spPr>
          <a:xfrm>
            <a:off x="1101690" y="5003973"/>
            <a:ext cx="1130310" cy="140645"/>
          </a:xfrm>
          <a:prstGeom prst="rect">
            <a:avLst/>
          </a:prstGeom>
          <a:solidFill>
            <a:srgbClr val="FEFAF2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>
              <a:defRPr sz="2800" kern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dirty="0"/>
              <a:t>unsolved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à coins arrondis 43">
                <a:extLst>
                  <a:ext uri="{FF2B5EF4-FFF2-40B4-BE49-F238E27FC236}">
                    <a16:creationId xmlns:a16="http://schemas.microsoft.com/office/drawing/2014/main" id="{3EE36035-1F1A-44FB-B67B-9F70E1FB02CE}"/>
                  </a:ext>
                </a:extLst>
              </p:cNvPr>
              <p:cNvSpPr/>
              <p:nvPr/>
            </p:nvSpPr>
            <p:spPr>
              <a:xfrm>
                <a:off x="394236" y="6706144"/>
                <a:ext cx="4502060" cy="458069"/>
              </a:xfrm>
              <a:prstGeom prst="wedgeRoundRectCallout">
                <a:avLst>
                  <a:gd name="adj1" fmla="val -21043"/>
                  <a:gd name="adj2" fmla="val -105062"/>
                  <a:gd name="adj3" fmla="val 16667"/>
                </a:avLst>
              </a:prstGeom>
              <a:solidFill>
                <a:srgbClr val="FFFCE5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Haddadad</a:t>
                </a:r>
                <a:r>
                  <a:rPr lang="en-US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, Newman, Ravi (2019):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000" b="0" i="0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18</m:t>
                        </m:r>
                      </m:num>
                      <m:den>
                        <m:r>
                          <a:rPr lang="en-US" sz="2000" b="0" i="0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19</m:t>
                        </m:r>
                      </m:den>
                    </m:f>
                  </m:oMath>
                </a14:m>
                <a:r>
                  <a:rPr lang="en-US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</a:rPr>
                  <a:t> </a:t>
                </a:r>
                <a:endParaRPr lang="fr-FR" sz="1984" dirty="0"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55" name="Rectangle à coins arrondis 43">
                <a:extLst>
                  <a:ext uri="{FF2B5EF4-FFF2-40B4-BE49-F238E27FC236}">
                    <a16:creationId xmlns:a16="http://schemas.microsoft.com/office/drawing/2014/main" id="{3EE36035-1F1A-44FB-B67B-9F70E1FB0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36" y="6706144"/>
                <a:ext cx="4502060" cy="458069"/>
              </a:xfrm>
              <a:prstGeom prst="wedgeRoundRectCallout">
                <a:avLst>
                  <a:gd name="adj1" fmla="val -21043"/>
                  <a:gd name="adj2" fmla="val -105062"/>
                  <a:gd name="adj3" fmla="val 16667"/>
                </a:avLst>
              </a:prstGeom>
              <a:blipFill>
                <a:blip r:embed="rId3"/>
                <a:stretch>
                  <a:fillRect l="-947" b="-11017"/>
                </a:stretch>
              </a:blipFill>
              <a:ln w="31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à coins arrondis 43">
                <a:extLst>
                  <a:ext uri="{FF2B5EF4-FFF2-40B4-BE49-F238E27FC236}">
                    <a16:creationId xmlns:a16="http://schemas.microsoft.com/office/drawing/2014/main" id="{E111C9FC-F4DF-4C3C-A392-53E02D561515}"/>
                  </a:ext>
                </a:extLst>
              </p:cNvPr>
              <p:cNvSpPr/>
              <p:nvPr/>
            </p:nvSpPr>
            <p:spPr>
              <a:xfrm>
                <a:off x="5880336" y="6693216"/>
                <a:ext cx="3806053" cy="470997"/>
              </a:xfrm>
              <a:prstGeom prst="wedgeRoundRectCallout">
                <a:avLst>
                  <a:gd name="adj1" fmla="val -21043"/>
                  <a:gd name="adj2" fmla="val -105062"/>
                  <a:gd name="adj3" fmla="val 16667"/>
                </a:avLst>
              </a:prstGeom>
              <a:solidFill>
                <a:srgbClr val="FFFCE5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Boyd, </a:t>
                </a:r>
                <a:r>
                  <a:rPr lang="en-US" sz="2000" kern="0" dirty="0" err="1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Seb</a:t>
                </a:r>
                <a:r>
                  <a:rPr lang="hu-HU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ő</a:t>
                </a:r>
                <a:r>
                  <a:rPr lang="en-US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 (20</a:t>
                </a:r>
                <a:r>
                  <a:rPr lang="hu-HU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21</a:t>
                </a:r>
                <a:r>
                  <a:rPr lang="en-US" sz="2000" kern="0" dirty="0">
                    <a:solidFill>
                      <a:srgbClr val="002060"/>
                    </a:solidFill>
                    <a:latin typeface="Corbel Light" panose="020B0303020204020204" pitchFamily="34" charset="0"/>
                    <a:cs typeface="Calibri Light" panose="020F0302020204030204" pitchFamily="34" charset="0"/>
                    <a:sym typeface="Symbol"/>
                  </a:rPr>
                  <a:t>):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hu-HU" sz="2000" b="0" i="0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</m:t>
                        </m:r>
                      </m:num>
                      <m:den>
                        <m:r>
                          <a:rPr lang="hu-HU" sz="2000" b="0" i="0" kern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7</m:t>
                        </m:r>
                      </m:den>
                    </m:f>
                  </m:oMath>
                </a14:m>
                <a:r>
                  <a:rPr lang="hu-HU" sz="1984" dirty="0">
                    <a:solidFill>
                      <a:schemeClr val="tx1"/>
                    </a:solidFill>
                    <a:latin typeface="Corbel Light" panose="020B0303020204020204" pitchFamily="34" charset="0"/>
                  </a:rPr>
                  <a:t>   for square 1</a:t>
                </a:r>
                <a:r>
                  <a:rPr lang="en-US" sz="1984" dirty="0">
                    <a:solidFill>
                      <a:schemeClr val="tx1"/>
                    </a:solidFill>
                    <a:latin typeface="Corbel Light" panose="020B0303020204020204" pitchFamily="34" charset="0"/>
                  </a:rPr>
                  <a:t>/2</a:t>
                </a:r>
                <a:endParaRPr lang="fr-FR" sz="1984" dirty="0">
                  <a:solidFill>
                    <a:schemeClr val="tx1"/>
                  </a:solidFill>
                  <a:latin typeface="Corbel Light" panose="020B0303020204020204" pitchFamily="34" charset="0"/>
                </a:endParaRPr>
              </a:p>
            </p:txBody>
          </p:sp>
        </mc:Choice>
        <mc:Fallback xmlns="">
          <p:sp>
            <p:nvSpPr>
              <p:cNvPr id="57" name="Rectangle à coins arrondis 43">
                <a:extLst>
                  <a:ext uri="{FF2B5EF4-FFF2-40B4-BE49-F238E27FC236}">
                    <a16:creationId xmlns:a16="http://schemas.microsoft.com/office/drawing/2014/main" id="{E111C9FC-F4DF-4C3C-A392-53E02D561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336" y="6693216"/>
                <a:ext cx="3806053" cy="470997"/>
              </a:xfrm>
              <a:prstGeom prst="wedgeRoundRectCallout">
                <a:avLst>
                  <a:gd name="adj1" fmla="val -21043"/>
                  <a:gd name="adj2" fmla="val -105062"/>
                  <a:gd name="adj3" fmla="val 16667"/>
                </a:avLst>
              </a:prstGeom>
              <a:blipFill>
                <a:blip r:embed="rId4"/>
                <a:stretch>
                  <a:fillRect l="-1120" b="-9917"/>
                </a:stretch>
              </a:blipFill>
              <a:ln w="31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à coins arrondis 43">
            <a:extLst>
              <a:ext uri="{FF2B5EF4-FFF2-40B4-BE49-F238E27FC236}">
                <a16:creationId xmlns:a16="http://schemas.microsoft.com/office/drawing/2014/main" id="{5A4845E7-03C8-4F20-8484-E9A6F54C8EC5}"/>
              </a:ext>
            </a:extLst>
          </p:cNvPr>
          <p:cNvSpPr/>
          <p:nvPr/>
        </p:nvSpPr>
        <p:spPr>
          <a:xfrm>
            <a:off x="8392681" y="5111130"/>
            <a:ext cx="1572446" cy="408692"/>
          </a:xfrm>
          <a:prstGeom prst="wedgeRoundRectCallout">
            <a:avLst>
              <a:gd name="adj1" fmla="val 28408"/>
              <a:gd name="adj2" fmla="val 92315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4/3 x </a:t>
            </a:r>
            <a:r>
              <a:rPr lang="en-US" sz="2000" i="1" u="sng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2</a:t>
            </a:r>
            <a:r>
              <a:rPr lang="en-US" sz="2000" i="1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/3 = </a:t>
            </a:r>
            <a:r>
              <a:rPr lang="en-US" sz="2000" i="1" u="sng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8</a:t>
            </a:r>
            <a:r>
              <a:rPr lang="en-US" sz="2000" i="1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/9</a:t>
            </a:r>
            <a:endParaRPr lang="fr-FR" sz="1984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1" grpId="0" animBg="1"/>
      <p:bldP spid="55" grpId="0" animBg="1"/>
      <p:bldP spid="57" grpId="0" animBg="1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867144B-87DF-4C95-ABFE-1C541DC0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37" y="3135186"/>
            <a:ext cx="1580814" cy="1164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F8D2D-E5A1-4AC8-95C6-A16B2FA6C7D2}"/>
              </a:ext>
            </a:extLst>
          </p:cNvPr>
          <p:cNvSpPr txBox="1"/>
          <p:nvPr/>
        </p:nvSpPr>
        <p:spPr>
          <a:xfrm>
            <a:off x="215776" y="290157"/>
            <a:ext cx="10009112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2800" dirty="0">
                <a:solidFill>
                  <a:sysClr val="windowText" lastClr="000000"/>
                </a:solidFill>
                <a:latin typeface="Corbel Light" panose="020B0303020204020204" pitchFamily="34" charset="0"/>
              </a:rPr>
              <a:t>. Combinatorial 			 </a:t>
            </a:r>
            <a:r>
              <a:rPr lang="en-US" sz="2800" b="1" dirty="0">
                <a:solidFill>
                  <a:srgbClr val="C00000"/>
                </a:solidFill>
                <a:latin typeface="Corbel Light" panose="020B0303020204020204" pitchFamily="34" charset="0"/>
              </a:rPr>
              <a:t>Geometric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 (</a:t>
            </a:r>
            <a:r>
              <a:rPr lang="en-US" sz="28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Lovász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 1979)</a:t>
            </a:r>
            <a:b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</a:b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		</a:t>
            </a:r>
            <a:r>
              <a:rPr lang="en-US" dirty="0">
                <a:solidFill>
                  <a:srgbClr val="C00000"/>
                </a:solidFill>
                <a:latin typeface="Corbel Light" panose="020B0303020204020204" pitchFamily="34" charset="0"/>
              </a:rPr>
              <a:t>Coloring  			            	Topology  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    </a:t>
            </a:r>
            <a:endParaRPr lang="en-US" sz="2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    	    </a:t>
            </a:r>
            <a:r>
              <a:rPr lang="en-US" sz="2000" dirty="0">
                <a:solidFill>
                  <a:sysClr val="windowText" lastClr="000000"/>
                </a:solidFill>
                <a:latin typeface="Corbel Light" panose="020B0303020204020204" pitchFamily="34" charset="0"/>
              </a:rPr>
              <a:t>Geometric			           </a:t>
            </a:r>
            <a:r>
              <a:rPr lang="en-US" sz="2000" dirty="0">
                <a:solidFill>
                  <a:srgbClr val="C00000"/>
                </a:solidFill>
                <a:latin typeface="Corbel Light" panose="020B0303020204020204" pitchFamily="34" charset="0"/>
              </a:rPr>
              <a:t>Combinatorial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rbel Light" panose="020B03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2060"/>
              </a:solidFill>
              <a:latin typeface="Corbel Light" panose="020B03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002060"/>
              </a:solidFill>
              <a:latin typeface="Corbel Light" panose="020B03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7  Linear, Combinatorial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	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Nonlinear:</a:t>
            </a:r>
            <a:r>
              <a:rPr lang="en-US" sz="800" dirty="0">
                <a:solidFill>
                  <a:srgbClr val="C00000"/>
                </a:solidFill>
                <a:latin typeface="Corbel Light" panose="020B0303020204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Semidef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programming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                                       			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Goemans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-</a:t>
            </a:r>
            <a:r>
              <a:rPr lang="en-US" sz="28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Williamson,max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 cut,1995)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					 Entropy maximization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8. Combinatorial	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Number Theoretic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: Hilbert bases, TDI, width 			                                                 1990-2025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9. Elementary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A55312-9AEC-49EE-8964-E4F96B2A8B56}"/>
              </a:ext>
            </a:extLst>
          </p:cNvPr>
          <p:cNvGrpSpPr/>
          <p:nvPr/>
        </p:nvGrpSpPr>
        <p:grpSpPr>
          <a:xfrm>
            <a:off x="3024088" y="-145747"/>
            <a:ext cx="2082998" cy="1433480"/>
            <a:chOff x="3024088" y="-145747"/>
            <a:chExt cx="2082998" cy="14334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799823-1D4B-414E-A1E4-453EABB6C37B}"/>
                </a:ext>
              </a:extLst>
            </p:cNvPr>
            <p:cNvSpPr/>
            <p:nvPr/>
          </p:nvSpPr>
          <p:spPr>
            <a:xfrm>
              <a:off x="4297413" y="279943"/>
              <a:ext cx="809673" cy="655776"/>
            </a:xfrm>
            <a:prstGeom prst="rect">
              <a:avLst/>
            </a:prstGeom>
          </p:spPr>
          <p:txBody>
            <a:bodyPr wrap="square" lIns="100794" tIns="50397" rIns="100794" bIns="50397">
              <a:spAutoFit/>
            </a:bodyPr>
            <a:lstStyle/>
            <a:p>
              <a:pPr>
                <a:defRPr/>
              </a:pPr>
              <a:r>
                <a:rPr lang="fr-FR" dirty="0">
                  <a:solidFill>
                    <a:schemeClr val="tx2"/>
                  </a:solidFill>
                  <a:latin typeface="+mj-lt"/>
                  <a:sym typeface="Symbol"/>
                </a:rPr>
                <a:t> u</a:t>
              </a:r>
            </a:p>
            <a:p>
              <a:pPr>
                <a:defRPr/>
              </a:pPr>
              <a:r>
                <a:rPr lang="fr-FR" dirty="0">
                  <a:solidFill>
                    <a:schemeClr val="tx2"/>
                  </a:solidFill>
                  <a:latin typeface="Calibri"/>
                  <a:sym typeface="Symbol"/>
                </a:rPr>
                <a:t>    </a:t>
              </a:r>
            </a:p>
          </p:txBody>
        </p:sp>
        <p:sp>
          <p:nvSpPr>
            <p:cNvPr id="15" name="Pentagone régulier 2">
              <a:extLst>
                <a:ext uri="{FF2B5EF4-FFF2-40B4-BE49-F238E27FC236}">
                  <a16:creationId xmlns:a16="http://schemas.microsoft.com/office/drawing/2014/main" id="{7BB8E4EE-322B-4FBF-823F-A8DD926D990C}"/>
                </a:ext>
              </a:extLst>
            </p:cNvPr>
            <p:cNvSpPr/>
            <p:nvPr/>
          </p:nvSpPr>
          <p:spPr>
            <a:xfrm>
              <a:off x="3375694" y="274318"/>
              <a:ext cx="1037140" cy="792088"/>
            </a:xfrm>
            <a:prstGeom prst="pentagon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759A6B-650A-4151-B12F-F5A3ED252D6F}"/>
                </a:ext>
              </a:extLst>
            </p:cNvPr>
            <p:cNvSpPr/>
            <p:nvPr/>
          </p:nvSpPr>
          <p:spPr>
            <a:xfrm>
              <a:off x="3684948" y="-145747"/>
              <a:ext cx="809673" cy="978942"/>
            </a:xfrm>
            <a:prstGeom prst="rect">
              <a:avLst/>
            </a:prstGeom>
          </p:spPr>
          <p:txBody>
            <a:bodyPr wrap="square" lIns="100794" tIns="50397" rIns="100794" bIns="50397">
              <a:spAutoFit/>
            </a:bodyPr>
            <a:lstStyle/>
            <a:p>
              <a:pPr>
                <a:defRPr/>
              </a:pPr>
              <a:r>
                <a:rPr lang="fr-FR" sz="2600" dirty="0">
                  <a:solidFill>
                    <a:schemeClr val="tx2"/>
                  </a:solidFill>
                  <a:latin typeface="+mj-lt"/>
                  <a:sym typeface="Symbol"/>
                </a:rPr>
                <a:t> </a:t>
              </a:r>
              <a:r>
                <a:rPr lang="fr-FR" dirty="0">
                  <a:solidFill>
                    <a:schemeClr val="tx2"/>
                  </a:solidFill>
                  <a:latin typeface="+mj-lt"/>
                  <a:sym typeface="Symbol"/>
                </a:rPr>
                <a:t>c</a:t>
              </a:r>
            </a:p>
            <a:p>
              <a:pPr>
                <a:defRPr/>
              </a:pPr>
              <a:r>
                <a:rPr lang="fr-FR" sz="3100" dirty="0">
                  <a:solidFill>
                    <a:schemeClr val="tx2"/>
                  </a:solidFill>
                  <a:latin typeface="Calibri"/>
                  <a:sym typeface="Symbol"/>
                </a:rPr>
                <a:t> </a:t>
              </a:r>
              <a:r>
                <a:rPr lang="fr-FR" sz="2600" dirty="0">
                  <a:solidFill>
                    <a:schemeClr val="tx2"/>
                  </a:solidFill>
                  <a:latin typeface="Calibri"/>
                  <a:sym typeface="Symbol"/>
                </a:rPr>
                <a:t> 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DAE3F8-CD50-4C1D-8677-CE5CD161E048}"/>
                </a:ext>
              </a:extLst>
            </p:cNvPr>
            <p:cNvSpPr/>
            <p:nvPr/>
          </p:nvSpPr>
          <p:spPr>
            <a:xfrm>
              <a:off x="3911244" y="631957"/>
              <a:ext cx="809673" cy="655776"/>
            </a:xfrm>
            <a:prstGeom prst="rect">
              <a:avLst/>
            </a:prstGeom>
          </p:spPr>
          <p:txBody>
            <a:bodyPr wrap="square" lIns="100794" tIns="50397" rIns="100794" bIns="50397">
              <a:spAutoFit/>
            </a:bodyPr>
            <a:lstStyle/>
            <a:p>
              <a:pPr>
                <a:defRPr/>
              </a:pPr>
              <a:r>
                <a:rPr lang="fr-FR" dirty="0">
                  <a:solidFill>
                    <a:schemeClr val="tx2"/>
                  </a:solidFill>
                  <a:latin typeface="+mj-lt"/>
                  <a:sym typeface="Symbol"/>
                </a:rPr>
                <a:t> v</a:t>
              </a:r>
            </a:p>
            <a:p>
              <a:pPr>
                <a:defRPr/>
              </a:pPr>
              <a:r>
                <a:rPr lang="fr-FR" dirty="0">
                  <a:solidFill>
                    <a:schemeClr val="tx2"/>
                  </a:solidFill>
                  <a:latin typeface="Calibri"/>
                  <a:sym typeface="Symbol"/>
                </a:rPr>
                <a:t>   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3A66D6-65B2-4F80-A895-457A9B7A8387}"/>
                </a:ext>
              </a:extLst>
            </p:cNvPr>
            <p:cNvSpPr/>
            <p:nvPr/>
          </p:nvSpPr>
          <p:spPr>
            <a:xfrm>
              <a:off x="3375694" y="619585"/>
              <a:ext cx="809673" cy="655776"/>
            </a:xfrm>
            <a:prstGeom prst="rect">
              <a:avLst/>
            </a:prstGeom>
          </p:spPr>
          <p:txBody>
            <a:bodyPr wrap="square" lIns="100794" tIns="50397" rIns="100794" bIns="50397">
              <a:spAutoFit/>
            </a:bodyPr>
            <a:lstStyle/>
            <a:p>
              <a:pPr>
                <a:defRPr/>
              </a:pPr>
              <a:r>
                <a:rPr lang="fr-FR" dirty="0">
                  <a:solidFill>
                    <a:schemeClr val="tx2"/>
                  </a:solidFill>
                  <a:latin typeface="+mj-lt"/>
                  <a:sym typeface="Symbol"/>
                </a:rPr>
                <a:t> w</a:t>
              </a:r>
            </a:p>
            <a:p>
              <a:pPr>
                <a:defRPr/>
              </a:pPr>
              <a:r>
                <a:rPr lang="fr-FR" dirty="0">
                  <a:solidFill>
                    <a:schemeClr val="tx2"/>
                  </a:solidFill>
                  <a:latin typeface="Calibri"/>
                  <a:sym typeface="Symbol"/>
                </a:rPr>
                <a:t>   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68122-9FD3-45D6-A3FD-1AD8ED9C4C00}"/>
                </a:ext>
              </a:extLst>
            </p:cNvPr>
            <p:cNvSpPr/>
            <p:nvPr/>
          </p:nvSpPr>
          <p:spPr>
            <a:xfrm>
              <a:off x="3024088" y="236614"/>
              <a:ext cx="809673" cy="655776"/>
            </a:xfrm>
            <a:prstGeom prst="rect">
              <a:avLst/>
            </a:prstGeom>
          </p:spPr>
          <p:txBody>
            <a:bodyPr wrap="square" lIns="100794" tIns="50397" rIns="100794" bIns="50397">
              <a:spAutoFit/>
            </a:bodyPr>
            <a:lstStyle/>
            <a:p>
              <a:pPr>
                <a:defRPr/>
              </a:pPr>
              <a:r>
                <a:rPr lang="fr-FR" dirty="0">
                  <a:solidFill>
                    <a:schemeClr val="tx2"/>
                  </a:solidFill>
                  <a:latin typeface="+mj-lt"/>
                  <a:sym typeface="Symbol"/>
                </a:rPr>
                <a:t> a</a:t>
              </a:r>
            </a:p>
            <a:p>
              <a:pPr>
                <a:defRPr/>
              </a:pPr>
              <a:r>
                <a:rPr lang="fr-FR" dirty="0">
                  <a:solidFill>
                    <a:schemeClr val="tx2"/>
                  </a:solidFill>
                  <a:latin typeface="Calibri"/>
                  <a:sym typeface="Symbol"/>
                </a:rPr>
                <a:t>    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824E55-EEE2-4775-92E3-16DCA5E8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572" y="92717"/>
            <a:ext cx="1270970" cy="14809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72A4B5D-168D-460F-A493-D9797485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369" y="747102"/>
            <a:ext cx="1166821" cy="728668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EADDF2F-66B5-422C-9781-06D352B9F4D0}"/>
              </a:ext>
            </a:extLst>
          </p:cNvPr>
          <p:cNvSpPr/>
          <p:nvPr/>
        </p:nvSpPr>
        <p:spPr>
          <a:xfrm>
            <a:off x="2800444" y="210366"/>
            <a:ext cx="2135039" cy="7097486"/>
          </a:xfrm>
          <a:custGeom>
            <a:avLst/>
            <a:gdLst>
              <a:gd name="connsiteX0" fmla="*/ 2097763 w 2135039"/>
              <a:gd name="connsiteY0" fmla="*/ 0 h 7097486"/>
              <a:gd name="connsiteX1" fmla="*/ 2126791 w 2135039"/>
              <a:gd name="connsiteY1" fmla="*/ 2104571 h 7097486"/>
              <a:gd name="connsiteX2" fmla="*/ 1967134 w 2135039"/>
              <a:gd name="connsiteY2" fmla="*/ 3149600 h 7097486"/>
              <a:gd name="connsiteX3" fmla="*/ 1430106 w 2135039"/>
              <a:gd name="connsiteY3" fmla="*/ 3526971 h 7097486"/>
              <a:gd name="connsiteX4" fmla="*/ 1009191 w 2135039"/>
              <a:gd name="connsiteY4" fmla="*/ 3570514 h 7097486"/>
              <a:gd name="connsiteX5" fmla="*/ 22220 w 2135039"/>
              <a:gd name="connsiteY5" fmla="*/ 4992914 h 7097486"/>
              <a:gd name="connsiteX6" fmla="*/ 297991 w 2135039"/>
              <a:gd name="connsiteY6" fmla="*/ 7097486 h 7097486"/>
              <a:gd name="connsiteX7" fmla="*/ 297991 w 2135039"/>
              <a:gd name="connsiteY7" fmla="*/ 7097486 h 7097486"/>
              <a:gd name="connsiteX8" fmla="*/ 297991 w 2135039"/>
              <a:gd name="connsiteY8" fmla="*/ 7097486 h 709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039" h="7097486">
                <a:moveTo>
                  <a:pt x="2097763" y="0"/>
                </a:moveTo>
                <a:cubicBezTo>
                  <a:pt x="2123162" y="789819"/>
                  <a:pt x="2148562" y="1579638"/>
                  <a:pt x="2126791" y="2104571"/>
                </a:cubicBezTo>
                <a:cubicBezTo>
                  <a:pt x="2105020" y="2629504"/>
                  <a:pt x="2083248" y="2912533"/>
                  <a:pt x="1967134" y="3149600"/>
                </a:cubicBezTo>
                <a:cubicBezTo>
                  <a:pt x="1851020" y="3386667"/>
                  <a:pt x="1589763" y="3456819"/>
                  <a:pt x="1430106" y="3526971"/>
                </a:cubicBezTo>
                <a:cubicBezTo>
                  <a:pt x="1270449" y="3597123"/>
                  <a:pt x="1243839" y="3326190"/>
                  <a:pt x="1009191" y="3570514"/>
                </a:cubicBezTo>
                <a:cubicBezTo>
                  <a:pt x="774543" y="3814838"/>
                  <a:pt x="140753" y="4405085"/>
                  <a:pt x="22220" y="4992914"/>
                </a:cubicBezTo>
                <a:cubicBezTo>
                  <a:pt x="-96313" y="5580743"/>
                  <a:pt x="297991" y="7097486"/>
                  <a:pt x="297991" y="7097486"/>
                </a:cubicBezTo>
                <a:lnTo>
                  <a:pt x="297991" y="7097486"/>
                </a:lnTo>
                <a:lnTo>
                  <a:pt x="297991" y="7097486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2BAD3A-6042-47C9-B8DF-1CB0FA097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3157" y="6102781"/>
            <a:ext cx="740709" cy="4938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60BCBB6-A0A8-4285-B610-CBFC221B5C45}"/>
              </a:ext>
            </a:extLst>
          </p:cNvPr>
          <p:cNvSpPr txBox="1"/>
          <p:nvPr/>
        </p:nvSpPr>
        <p:spPr>
          <a:xfrm>
            <a:off x="166388" y="6570146"/>
            <a:ext cx="105785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10 . Unique focus   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Multifocus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Various tools  simultaneously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eg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 above)				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eg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Olver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, Shepherd 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 some </a:t>
            </a:r>
            <a:r>
              <a:rPr lang="en-US" sz="28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forTSP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, 2010-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FFA292-A170-4FE8-B78C-973F0E806C37}"/>
              </a:ext>
            </a:extLst>
          </p:cNvPr>
          <p:cNvSpPr txBox="1"/>
          <p:nvPr/>
        </p:nvSpPr>
        <p:spPr>
          <a:xfrm>
            <a:off x="3038648" y="5490026"/>
            <a:ext cx="72544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Algebraic or Analytic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: Polynomials,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Gröbner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bases,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Nullstellensatz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 (colorings, graph factors), 1990-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615933E-F21B-4E06-8E91-42851A91F9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1717" y="806304"/>
            <a:ext cx="617992" cy="36591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C57E562-F446-4B32-960C-A0204926C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351" y="1781522"/>
            <a:ext cx="617992" cy="36591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1438C0B-0603-4672-93B4-0C5C687C6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53021">
            <a:off x="4290366" y="3035045"/>
            <a:ext cx="617992" cy="3659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F0EB57E-2DF2-4001-9794-BDFAD0DB6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53021">
            <a:off x="2803453" y="4588438"/>
            <a:ext cx="617992" cy="36591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1D01E5A-37E3-4281-B0F0-515BC1566C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5429" y="5380752"/>
            <a:ext cx="617992" cy="36591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086D673-FC4E-4027-B715-F82B97C80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5623" y="7086560"/>
            <a:ext cx="617992" cy="36591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E4A36A-1473-42DA-AA35-4A908674AD22}"/>
              </a:ext>
            </a:extLst>
          </p:cNvPr>
          <p:cNvGrpSpPr/>
          <p:nvPr/>
        </p:nvGrpSpPr>
        <p:grpSpPr>
          <a:xfrm>
            <a:off x="3237458" y="1324300"/>
            <a:ext cx="1368152" cy="1080120"/>
            <a:chOff x="367710" y="1770384"/>
            <a:chExt cx="3140113" cy="2803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DB4C80-05AE-491E-A4EE-C6CEEEA4EAD4}"/>
                </a:ext>
              </a:extLst>
            </p:cNvPr>
            <p:cNvSpPr/>
            <p:nvPr/>
          </p:nvSpPr>
          <p:spPr>
            <a:xfrm>
              <a:off x="551823" y="1855560"/>
              <a:ext cx="1440000" cy="1440000"/>
            </a:xfrm>
            <a:prstGeom prst="rect">
              <a:avLst/>
            </a:prstGeom>
            <a:solidFill>
              <a:srgbClr val="E2F0D9">
                <a:alpha val="38039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803CE1-6F06-4D2F-B692-47685590E64E}"/>
                </a:ext>
              </a:extLst>
            </p:cNvPr>
            <p:cNvSpPr/>
            <p:nvPr/>
          </p:nvSpPr>
          <p:spPr>
            <a:xfrm rot="742344">
              <a:off x="1378599" y="2914026"/>
              <a:ext cx="1440000" cy="1440000"/>
            </a:xfrm>
            <a:prstGeom prst="rect">
              <a:avLst/>
            </a:prstGeom>
            <a:solidFill>
              <a:srgbClr val="E2F0D9">
                <a:alpha val="38039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98B3E5-AD64-400A-8B09-07D680330A58}"/>
                </a:ext>
              </a:extLst>
            </p:cNvPr>
            <p:cNvSpPr/>
            <p:nvPr/>
          </p:nvSpPr>
          <p:spPr>
            <a:xfrm rot="18486789">
              <a:off x="367710" y="1770384"/>
              <a:ext cx="1440000" cy="1440000"/>
            </a:xfrm>
            <a:prstGeom prst="rect">
              <a:avLst/>
            </a:prstGeom>
            <a:solidFill>
              <a:srgbClr val="E2F0D9">
                <a:alpha val="38039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40E5C4-3B08-4882-AC87-3719B833CA59}"/>
                </a:ext>
              </a:extLst>
            </p:cNvPr>
            <p:cNvSpPr/>
            <p:nvPr/>
          </p:nvSpPr>
          <p:spPr>
            <a:xfrm rot="20475212">
              <a:off x="1233817" y="3134178"/>
              <a:ext cx="1440000" cy="1440000"/>
            </a:xfrm>
            <a:prstGeom prst="rect">
              <a:avLst/>
            </a:prstGeom>
            <a:solidFill>
              <a:srgbClr val="E2F0D9">
                <a:alpha val="38039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EEFD99-5773-41F4-B0CE-24F6D2026D99}"/>
                </a:ext>
              </a:extLst>
            </p:cNvPr>
            <p:cNvSpPr/>
            <p:nvPr/>
          </p:nvSpPr>
          <p:spPr>
            <a:xfrm rot="20475212">
              <a:off x="2067823" y="1818947"/>
              <a:ext cx="1440000" cy="1440000"/>
            </a:xfrm>
            <a:prstGeom prst="rect">
              <a:avLst/>
            </a:prstGeom>
            <a:solidFill>
              <a:srgbClr val="E2F0D9">
                <a:alpha val="38039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10B181-40A5-4C3C-97FA-0038B2299D42}"/>
              </a:ext>
            </a:extLst>
          </p:cNvPr>
          <p:cNvGrpSpPr/>
          <p:nvPr/>
        </p:nvGrpSpPr>
        <p:grpSpPr>
          <a:xfrm>
            <a:off x="7054357" y="1399598"/>
            <a:ext cx="1228380" cy="950434"/>
            <a:chOff x="7009557" y="1066406"/>
            <a:chExt cx="1228380" cy="950434"/>
          </a:xfrm>
        </p:grpSpPr>
        <p:sp>
          <p:nvSpPr>
            <p:cNvPr id="14" name="Pentagon 13">
              <a:extLst>
                <a:ext uri="{FF2B5EF4-FFF2-40B4-BE49-F238E27FC236}">
                  <a16:creationId xmlns:a16="http://schemas.microsoft.com/office/drawing/2014/main" id="{152EC247-E528-4520-9AA9-EE818ADBF2E8}"/>
                </a:ext>
              </a:extLst>
            </p:cNvPr>
            <p:cNvSpPr/>
            <p:nvPr/>
          </p:nvSpPr>
          <p:spPr>
            <a:xfrm>
              <a:off x="7013801" y="1087367"/>
              <a:ext cx="1224136" cy="929473"/>
            </a:xfrm>
            <a:prstGeom prst="pentagon">
              <a:avLst/>
            </a:prstGeom>
            <a:solidFill>
              <a:srgbClr val="FEF5D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C9BE7D-D41E-4B6E-997C-A842328647AE}"/>
                </a:ext>
              </a:extLst>
            </p:cNvPr>
            <p:cNvCxnSpPr>
              <a:cxnSpLocks/>
              <a:stCxn id="14" idx="0"/>
              <a:endCxn id="14" idx="2"/>
            </p:cNvCxnSpPr>
            <p:nvPr/>
          </p:nvCxnSpPr>
          <p:spPr>
            <a:xfrm flipH="1">
              <a:off x="7247591" y="1087367"/>
              <a:ext cx="378278" cy="929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68DC1D-A818-4FF2-942F-3B5C022FFF5B}"/>
                </a:ext>
              </a:extLst>
            </p:cNvPr>
            <p:cNvCxnSpPr>
              <a:cxnSpLocks/>
              <a:stCxn id="14" idx="5"/>
              <a:endCxn id="14" idx="1"/>
            </p:cNvCxnSpPr>
            <p:nvPr/>
          </p:nvCxnSpPr>
          <p:spPr>
            <a:xfrm flipH="1">
              <a:off x="7013802" y="1442393"/>
              <a:ext cx="1224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14451A-CC76-469A-9EC5-D856BCBDDF71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>
              <a:off x="7009557" y="1442393"/>
              <a:ext cx="994590" cy="574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204812-F14C-42C8-A49A-EEF13282F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077" y="1442393"/>
              <a:ext cx="990345" cy="574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B34246-7EC2-4EA2-BDB7-6803D35ECDA3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>
              <a:off x="7625869" y="1066406"/>
              <a:ext cx="378278" cy="950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3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44925" y="-1009880"/>
            <a:ext cx="10945705" cy="85695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 rot="9304441">
            <a:off x="8309586" y="1402307"/>
            <a:ext cx="3306794" cy="2125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95880" y="2915741"/>
            <a:ext cx="1180736" cy="161755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</p:pic>
      <p:grpSp>
        <p:nvGrpSpPr>
          <p:cNvPr id="6" name="Groupe 5"/>
          <p:cNvGrpSpPr/>
          <p:nvPr/>
        </p:nvGrpSpPr>
        <p:grpSpPr>
          <a:xfrm>
            <a:off x="2985829" y="2732744"/>
            <a:ext cx="1190387" cy="1407133"/>
            <a:chOff x="-355972" y="1223200"/>
            <a:chExt cx="1190387" cy="140713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-355972" y="1406197"/>
              <a:ext cx="1190387" cy="122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18881" y="1223200"/>
              <a:ext cx="432048" cy="365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itre 1"/>
          <p:cNvSpPr txBox="1">
            <a:spLocks/>
          </p:cNvSpPr>
          <p:nvPr/>
        </p:nvSpPr>
        <p:spPr>
          <a:xfrm>
            <a:off x="1350031" y="-172824"/>
            <a:ext cx="8712968" cy="1130991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>
                <a:latin typeface="Corbel Light" panose="020B0303020204020204" pitchFamily="34" charset="0"/>
              </a:rPr>
              <a:t>HAPPY</a:t>
            </a:r>
            <a:r>
              <a:rPr lang="en-US" dirty="0">
                <a:solidFill>
                  <a:schemeClr val="bg1"/>
                </a:solidFill>
                <a:latin typeface="Corbel Light" panose="020B0303020204020204" pitchFamily="34" charset="0"/>
              </a:rPr>
              <a:t>                        `                END</a:t>
            </a:r>
            <a:endParaRPr lang="fr-FR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1C4B95DC-DBCB-4C48-A191-7E1A21E4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825" y="5233109"/>
            <a:ext cx="3816423" cy="67710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nherit"/>
                <a:cs typeface="Arial" panose="020B0604020202020204" pitchFamily="34" charset="0"/>
              </a:rPr>
              <a:t>感谢您的关注</a:t>
            </a:r>
            <a:endParaRPr kumimoji="0" lang="zh-CN" altLang="en-US" sz="440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BD298F-E9E0-4323-90BF-395D5FA9EBBA}"/>
              </a:ext>
            </a:extLst>
          </p:cNvPr>
          <p:cNvSpPr/>
          <p:nvPr/>
        </p:nvSpPr>
        <p:spPr>
          <a:xfrm>
            <a:off x="3936994" y="2938762"/>
            <a:ext cx="2903517" cy="3145331"/>
          </a:xfrm>
          <a:custGeom>
            <a:avLst/>
            <a:gdLst>
              <a:gd name="connsiteX0" fmla="*/ 0 w 321030"/>
              <a:gd name="connsiteY0" fmla="*/ 0 h 1714500"/>
              <a:gd name="connsiteX1" fmla="*/ 320040 w 321030"/>
              <a:gd name="connsiteY1" fmla="*/ 373380 h 1714500"/>
              <a:gd name="connsiteX2" fmla="*/ 106680 w 321030"/>
              <a:gd name="connsiteY2" fmla="*/ 723900 h 1714500"/>
              <a:gd name="connsiteX3" fmla="*/ 297180 w 321030"/>
              <a:gd name="connsiteY3" fmla="*/ 1082040 h 1714500"/>
              <a:gd name="connsiteX4" fmla="*/ 312420 w 321030"/>
              <a:gd name="connsiteY4" fmla="*/ 1714500 h 1714500"/>
              <a:gd name="connsiteX5" fmla="*/ 312420 w 321030"/>
              <a:gd name="connsiteY5" fmla="*/ 1714500 h 1714500"/>
              <a:gd name="connsiteX6" fmla="*/ 312420 w 321030"/>
              <a:gd name="connsiteY6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030" h="1714500">
                <a:moveTo>
                  <a:pt x="0" y="0"/>
                </a:moveTo>
                <a:cubicBezTo>
                  <a:pt x="151130" y="126365"/>
                  <a:pt x="302260" y="252730"/>
                  <a:pt x="320040" y="373380"/>
                </a:cubicBezTo>
                <a:cubicBezTo>
                  <a:pt x="337820" y="494030"/>
                  <a:pt x="110490" y="605790"/>
                  <a:pt x="106680" y="723900"/>
                </a:cubicBezTo>
                <a:cubicBezTo>
                  <a:pt x="102870" y="842010"/>
                  <a:pt x="262890" y="916940"/>
                  <a:pt x="297180" y="1082040"/>
                </a:cubicBezTo>
                <a:cubicBezTo>
                  <a:pt x="331470" y="1247140"/>
                  <a:pt x="312420" y="1714500"/>
                  <a:pt x="312420" y="1714500"/>
                </a:cubicBezTo>
                <a:lnTo>
                  <a:pt x="312420" y="1714500"/>
                </a:lnTo>
                <a:lnTo>
                  <a:pt x="312420" y="171450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32760-E0AE-49AB-AEE1-EF4985AF5A8F}"/>
              </a:ext>
            </a:extLst>
          </p:cNvPr>
          <p:cNvSpPr txBox="1"/>
          <p:nvPr/>
        </p:nvSpPr>
        <p:spPr>
          <a:xfrm>
            <a:off x="2312038" y="4257404"/>
            <a:ext cx="1864178" cy="400110"/>
          </a:xfrm>
          <a:prstGeom prst="rect">
            <a:avLst/>
          </a:prstGeom>
          <a:solidFill>
            <a:srgbClr val="E5FAFF"/>
          </a:solidFill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 Light" panose="020B0303020204020204" pitchFamily="34" charset="0"/>
              </a:rPr>
              <a:t>connectivity</a:t>
            </a:r>
            <a:endParaRPr lang="en-US" sz="2000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2CD355-077F-4EAC-9B63-6377C9A704D7}"/>
              </a:ext>
            </a:extLst>
          </p:cNvPr>
          <p:cNvSpPr txBox="1"/>
          <p:nvPr/>
        </p:nvSpPr>
        <p:spPr>
          <a:xfrm>
            <a:off x="8015661" y="2593321"/>
            <a:ext cx="216488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</a:rPr>
              <a:t>Parity correction</a:t>
            </a:r>
            <a:endParaRPr lang="en-US" sz="20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861BA-D2C4-40A0-8CD2-8B9AFEFE9538}"/>
              </a:ext>
            </a:extLst>
          </p:cNvPr>
          <p:cNvSpPr txBox="1"/>
          <p:nvPr/>
        </p:nvSpPr>
        <p:spPr>
          <a:xfrm>
            <a:off x="465134" y="1870436"/>
            <a:ext cx="276191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 Light" panose="020B0303020204020204" pitchFamily="34" charset="0"/>
              </a:rPr>
              <a:t>Matroid intersection</a:t>
            </a:r>
            <a:endParaRPr lang="en-US" sz="2000" dirty="0">
              <a:solidFill>
                <a:srgbClr val="00B050"/>
              </a:solidFill>
              <a:latin typeface="Corbel Light" panose="020B03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E2CF87-065C-41B5-B5D5-A3CD1B851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149358">
            <a:off x="5105551" y="4239156"/>
            <a:ext cx="1137190" cy="673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7434B-0F55-40E8-91E7-7BF0A54253BF}"/>
              </a:ext>
            </a:extLst>
          </p:cNvPr>
          <p:cNvSpPr txBox="1"/>
          <p:nvPr/>
        </p:nvSpPr>
        <p:spPr>
          <a:xfrm>
            <a:off x="4176216" y="-94273"/>
            <a:ext cx="767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rbel Light" panose="020B0303020204020204" pitchFamily="34" charset="0"/>
              </a:rPr>
              <a:t>but it is not yet the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16374-ACC2-4D77-88BD-13C095CF2A97}"/>
              </a:ext>
            </a:extLst>
          </p:cNvPr>
          <p:cNvSpPr txBox="1"/>
          <p:nvPr/>
        </p:nvSpPr>
        <p:spPr>
          <a:xfrm>
            <a:off x="485974" y="-9427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orbel Light" panose="020B0303020204020204" pitchFamily="34" charset="0"/>
              </a:rPr>
              <a:t>We </a:t>
            </a:r>
            <a:r>
              <a:rPr lang="en-US" sz="3600" dirty="0">
                <a:latin typeface="Corbel Light" panose="020B0303020204020204" pitchFamily="34" charset="0"/>
              </a:rPr>
              <a:t>are</a:t>
            </a:r>
            <a:endParaRPr lang="en-US" sz="36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2E5D8F-D7F7-4DDC-ACC1-7501CC2204C9}"/>
              </a:ext>
            </a:extLst>
          </p:cNvPr>
          <p:cNvSpPr txBox="1"/>
          <p:nvPr/>
        </p:nvSpPr>
        <p:spPr>
          <a:xfrm>
            <a:off x="2278679" y="5847866"/>
            <a:ext cx="5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Thank you for your attention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739E-7 -9.11382E-7 L 0.13048 0.102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4" y="51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4819E-6 -1.46997E-7 L -0.12007 0.074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4" y="3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5" grpId="0" animBg="1"/>
      <p:bldP spid="5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72C0-65A9-4351-BF54-3E97BA4A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36" y="34771"/>
            <a:ext cx="9071640" cy="445506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latin typeface="Corbel Light" panose="020B0303020204020204" pitchFamily="34" charset="0"/>
              </a:rPr>
              <a:t>Your future: Various Frontiers</a:t>
            </a:r>
            <a:endParaRPr lang="en-US" dirty="0">
              <a:latin typeface="Corbel Light" panose="020B0303020204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62DA8FF-826D-4ADE-8E68-2666CF067530}"/>
              </a:ext>
            </a:extLst>
          </p:cNvPr>
          <p:cNvSpPr/>
          <p:nvPr/>
        </p:nvSpPr>
        <p:spPr>
          <a:xfrm rot="3656434">
            <a:off x="854387" y="2388726"/>
            <a:ext cx="6818453" cy="4743324"/>
          </a:xfrm>
          <a:custGeom>
            <a:avLst/>
            <a:gdLst>
              <a:gd name="connsiteX0" fmla="*/ 0 w 7315200"/>
              <a:gd name="connsiteY0" fmla="*/ 0 h 4816444"/>
              <a:gd name="connsiteX1" fmla="*/ 3014804 w 7315200"/>
              <a:gd name="connsiteY1" fmla="*/ 1276539 h 4816444"/>
              <a:gd name="connsiteX2" fmla="*/ 2969536 w 7315200"/>
              <a:gd name="connsiteY2" fmla="*/ 1774479 h 4816444"/>
              <a:gd name="connsiteX3" fmla="*/ 4083112 w 7315200"/>
              <a:gd name="connsiteY3" fmla="*/ 1738266 h 4816444"/>
              <a:gd name="connsiteX4" fmla="*/ 4119326 w 7315200"/>
              <a:gd name="connsiteY4" fmla="*/ 2390115 h 4816444"/>
              <a:gd name="connsiteX5" fmla="*/ 5269116 w 7315200"/>
              <a:gd name="connsiteY5" fmla="*/ 2553077 h 4816444"/>
              <a:gd name="connsiteX6" fmla="*/ 7315200 w 7315200"/>
              <a:gd name="connsiteY6" fmla="*/ 4816444 h 4816444"/>
              <a:gd name="connsiteX7" fmla="*/ 7315200 w 7315200"/>
              <a:gd name="connsiteY7" fmla="*/ 4816444 h 4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15200" h="4816444">
                <a:moveTo>
                  <a:pt x="0" y="0"/>
                </a:moveTo>
                <a:cubicBezTo>
                  <a:pt x="1259940" y="490396"/>
                  <a:pt x="2519881" y="980793"/>
                  <a:pt x="3014804" y="1276539"/>
                </a:cubicBezTo>
                <a:cubicBezTo>
                  <a:pt x="3509727" y="1572286"/>
                  <a:pt x="2791485" y="1697525"/>
                  <a:pt x="2969536" y="1774479"/>
                </a:cubicBezTo>
                <a:cubicBezTo>
                  <a:pt x="3147587" y="1851433"/>
                  <a:pt x="3891480" y="1635660"/>
                  <a:pt x="4083112" y="1738266"/>
                </a:cubicBezTo>
                <a:cubicBezTo>
                  <a:pt x="4274744" y="1840872"/>
                  <a:pt x="3921659" y="2254313"/>
                  <a:pt x="4119326" y="2390115"/>
                </a:cubicBezTo>
                <a:cubicBezTo>
                  <a:pt x="4316993" y="2525917"/>
                  <a:pt x="4736470" y="2148689"/>
                  <a:pt x="5269116" y="2553077"/>
                </a:cubicBezTo>
                <a:cubicBezTo>
                  <a:pt x="5801762" y="2957465"/>
                  <a:pt x="7315200" y="4816444"/>
                  <a:pt x="7315200" y="4816444"/>
                </a:cubicBezTo>
                <a:lnTo>
                  <a:pt x="7315200" y="4816444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3401C-031C-48D3-BEFC-D2284A6D5E4A}"/>
              </a:ext>
            </a:extLst>
          </p:cNvPr>
          <p:cNvSpPr txBox="1"/>
          <p:nvPr/>
        </p:nvSpPr>
        <p:spPr>
          <a:xfrm>
            <a:off x="379370" y="695096"/>
            <a:ext cx="911835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Efficiently Solvable 			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Intractable</a:t>
            </a:r>
          </a:p>
          <a:p>
            <a:pPr marL="342900" indent="-342900">
              <a:buAutoNum type="arabicPeriod"/>
            </a:pPr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pPr marL="342900" indent="-342900">
              <a:buAutoNum type="arabicPeriod"/>
            </a:pPr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Real Life 				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 	Abstract</a:t>
            </a:r>
            <a:endParaRPr lang="en-US" sz="800" dirty="0">
              <a:solidFill>
                <a:schemeClr val="tx2"/>
              </a:solidFill>
              <a:latin typeface="Corbel Light" panose="020B0303020204020204" pitchFamily="34" charset="0"/>
            </a:endParaRPr>
          </a:p>
          <a:p>
            <a:pPr marL="342900" indent="-342900">
              <a:buAutoNum type="arabicPeriod"/>
            </a:pPr>
            <a:endParaRPr lang="en-US" sz="800" dirty="0">
              <a:solidFill>
                <a:schemeClr val="tx2"/>
              </a:solidFill>
              <a:latin typeface="Corbel Light" panose="020B0303020204020204" pitchFamily="34" charset="0"/>
            </a:endParaRPr>
          </a:p>
          <a:p>
            <a:pPr marL="342900" indent="-342900">
              <a:buAutoNum type="arabicPeriod"/>
            </a:pPr>
            <a:endParaRPr lang="en-US" sz="800" dirty="0">
              <a:solidFill>
                <a:schemeClr val="tx2"/>
              </a:solidFill>
              <a:latin typeface="Corbel Light" panose="020B0303020204020204" pitchFamily="34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3. Discrete 					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Continuous</a:t>
            </a:r>
          </a:p>
          <a:p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endParaRPr lang="en-US" sz="800" dirty="0">
              <a:solidFill>
                <a:srgbClr val="002060"/>
              </a:solidFill>
              <a:latin typeface="Corbel Light" panose="020B0303020204020204" pitchFamily="34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4. Exact	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				Approximation</a:t>
            </a:r>
          </a:p>
          <a:p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5. Deterministic				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Random  </a:t>
            </a:r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pPr marL="342900" indent="-342900">
              <a:buAutoNum type="arabicPeriod" startAt="2"/>
            </a:pPr>
            <a:endParaRPr lang="en-US" sz="800" dirty="0">
              <a:solidFill>
                <a:schemeClr val="tx2"/>
              </a:solidFill>
              <a:latin typeface="Corbel Light" panose="020B0303020204020204" pitchFamily="34" charset="0"/>
            </a:endParaRPr>
          </a:p>
          <a:p>
            <a:pPr marL="342900" indent="-342900">
              <a:buAutoNum type="arabicPeriod" startAt="2"/>
            </a:pPr>
            <a:endParaRPr lang="en-US" sz="800" dirty="0">
              <a:solidFill>
                <a:schemeClr val="tx2"/>
              </a:solidFill>
              <a:latin typeface="Corbel Light" panose="020B0303020204020204" pitchFamily="34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6. Combinatorial				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Geometric</a:t>
            </a:r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2060"/>
                </a:solidFill>
                <a:latin typeface="Corbel Light" panose="020B0303020204020204" pitchFamily="34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2060"/>
              </a:solidFill>
              <a:latin typeface="Corbel Light" panose="020B03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7.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Linear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+mn-cs"/>
              </a:rPr>
              <a:t>				Nonlinear</a:t>
            </a:r>
          </a:p>
          <a:p>
            <a:pPr marL="228600" indent="-228600">
              <a:buAutoNum type="arabicPeriod" startAt="6"/>
            </a:pPr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pPr marL="342900" indent="-342900">
              <a:buAutoNum type="arabicPeriod" startAt="3"/>
            </a:pPr>
            <a:endParaRPr lang="en-US" sz="800" dirty="0">
              <a:solidFill>
                <a:schemeClr val="tx2"/>
              </a:solidFill>
              <a:latin typeface="Corbel Light" panose="020B0303020204020204" pitchFamily="34" charset="0"/>
            </a:endParaRPr>
          </a:p>
          <a:p>
            <a:endParaRPr lang="en-US" sz="800" dirty="0">
              <a:solidFill>
                <a:schemeClr val="tx2"/>
              </a:solidFill>
              <a:latin typeface="Corbel Light" panose="020B0303020204020204" pitchFamily="34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8. Graphic 				        	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Number Theoretic</a:t>
            </a:r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pPr marL="342900" indent="-342900">
              <a:buAutoNum type="arabicPeriod" startAt="4"/>
            </a:pPr>
            <a:endParaRPr lang="en-US" sz="800" dirty="0">
              <a:solidFill>
                <a:schemeClr val="tx2"/>
              </a:solidFill>
              <a:latin typeface="Corbel Light" panose="020B0303020204020204" pitchFamily="34" charset="0"/>
            </a:endParaRPr>
          </a:p>
          <a:p>
            <a:pPr marL="342900" indent="-342900">
              <a:buAutoNum type="arabicPeriod" startAt="4"/>
            </a:pPr>
            <a:endParaRPr lang="en-US" sz="800" dirty="0">
              <a:solidFill>
                <a:schemeClr val="tx2"/>
              </a:solidFill>
              <a:latin typeface="Corbel Light" panose="020B0303020204020204" pitchFamily="34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9. Elementary 				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Algebraic</a:t>
            </a:r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endParaRPr lang="en-US" sz="800" dirty="0">
              <a:solidFill>
                <a:schemeClr val="tx2"/>
              </a:solidFill>
              <a:latin typeface="Corbel Light" panose="020B0303020204020204" pitchFamily="34" charset="0"/>
            </a:endParaRPr>
          </a:p>
          <a:p>
            <a:pPr marL="342900" indent="-342900">
              <a:buAutoNum type="arabicPeriod" startAt="5"/>
            </a:pPr>
            <a:endParaRPr lang="en-US" sz="800" dirty="0">
              <a:solidFill>
                <a:schemeClr val="tx2"/>
              </a:solidFill>
              <a:latin typeface="Corbel Light" panose="020B0303020204020204" pitchFamily="34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Corbel Light" panose="020B0303020204020204" pitchFamily="34" charset="0"/>
              </a:rPr>
              <a:t>10. Uni-Focus: Atomic                        	</a:t>
            </a:r>
            <a:r>
              <a:rPr lang="en-US" sz="28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Multifocus</a:t>
            </a:r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: Synthetic</a:t>
            </a:r>
          </a:p>
          <a:p>
            <a:r>
              <a:rPr lang="en-US" sz="800" dirty="0">
                <a:solidFill>
                  <a:srgbClr val="C00000"/>
                </a:solidFill>
                <a:latin typeface="Corbel Light" panose="020B0303020204020204" pitchFamily="34" charset="0"/>
              </a:rPr>
              <a:t> </a:t>
            </a:r>
          </a:p>
          <a:p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												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37316-82B2-4B63-8B1D-B8282EF7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54" y="827509"/>
            <a:ext cx="729682" cy="4320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7DE1E4-34FA-41FE-B18A-C94A7518AE9F}"/>
              </a:ext>
            </a:extLst>
          </p:cNvPr>
          <p:cNvSpPr txBox="1"/>
          <p:nvPr/>
        </p:nvSpPr>
        <p:spPr>
          <a:xfrm>
            <a:off x="-2098221" y="4332193"/>
            <a:ext cx="50389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sz="8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CC8961-8A60-4ED2-81D9-F0ADD916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976" y="1446282"/>
            <a:ext cx="729682" cy="4320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16F647-8BDD-4245-8D4F-C25D8193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54" y="3671778"/>
            <a:ext cx="729682" cy="432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7D7BBF-8CE0-4EBC-93ED-0339706C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654" y="2879690"/>
            <a:ext cx="729682" cy="4320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704432-A9D9-4665-AC38-FDEF56F8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654" y="2065056"/>
            <a:ext cx="729682" cy="432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3DBE25-3CF1-4CC6-BEBA-45F319DF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54" y="4326327"/>
            <a:ext cx="729682" cy="4320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D558E0-BDB3-4CBD-8799-A4F640C84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524" y="4889162"/>
            <a:ext cx="729682" cy="4320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1814E0-DF58-45A2-9D9B-0319EFFE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33" y="5586467"/>
            <a:ext cx="729682" cy="4320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232589-709B-4DCB-9DCA-6754156C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866" y="6332698"/>
            <a:ext cx="729682" cy="4320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DC8266-94FA-4B6F-A46A-0E33F2569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24" y="6912138"/>
            <a:ext cx="72968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rme libre 86"/>
          <p:cNvSpPr/>
          <p:nvPr/>
        </p:nvSpPr>
        <p:spPr>
          <a:xfrm rot="5400000" flipH="1">
            <a:off x="2844388" y="2074341"/>
            <a:ext cx="203760" cy="1401355"/>
          </a:xfrm>
          <a:custGeom>
            <a:avLst/>
            <a:gdLst>
              <a:gd name="connsiteX0" fmla="*/ 0 w 500761"/>
              <a:gd name="connsiteY0" fmla="*/ 0 h 1587260"/>
              <a:gd name="connsiteX1" fmla="*/ 500332 w 500761"/>
              <a:gd name="connsiteY1" fmla="*/ 759125 h 1587260"/>
              <a:gd name="connsiteX2" fmla="*/ 69011 w 500761"/>
              <a:gd name="connsiteY2" fmla="*/ 1587260 h 158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761" h="1587260">
                <a:moveTo>
                  <a:pt x="0" y="0"/>
                </a:moveTo>
                <a:cubicBezTo>
                  <a:pt x="244415" y="247291"/>
                  <a:pt x="488830" y="494582"/>
                  <a:pt x="500332" y="759125"/>
                </a:cubicBezTo>
                <a:cubicBezTo>
                  <a:pt x="511834" y="1023668"/>
                  <a:pt x="290422" y="1305464"/>
                  <a:pt x="69011" y="158726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6" rIns="91430" bIns="45716" rtlCol="0" anchor="ctr"/>
          <a:lstStyle/>
          <a:p>
            <a:endParaRPr lang="fr-FR" b="0">
              <a:solidFill>
                <a:prstClr val="black"/>
              </a:solidFill>
            </a:endParaRPr>
          </a:p>
        </p:txBody>
      </p:sp>
      <p:sp>
        <p:nvSpPr>
          <p:cNvPr id="86" name="Forme libre 85"/>
          <p:cNvSpPr/>
          <p:nvPr/>
        </p:nvSpPr>
        <p:spPr>
          <a:xfrm>
            <a:off x="4536257" y="2008412"/>
            <a:ext cx="155108" cy="1534477"/>
          </a:xfrm>
          <a:custGeom>
            <a:avLst/>
            <a:gdLst>
              <a:gd name="connsiteX0" fmla="*/ 0 w 500761"/>
              <a:gd name="connsiteY0" fmla="*/ 0 h 1587260"/>
              <a:gd name="connsiteX1" fmla="*/ 500332 w 500761"/>
              <a:gd name="connsiteY1" fmla="*/ 759125 h 1587260"/>
              <a:gd name="connsiteX2" fmla="*/ 69011 w 500761"/>
              <a:gd name="connsiteY2" fmla="*/ 1587260 h 158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761" h="1587260">
                <a:moveTo>
                  <a:pt x="0" y="0"/>
                </a:moveTo>
                <a:cubicBezTo>
                  <a:pt x="244415" y="247291"/>
                  <a:pt x="488830" y="494582"/>
                  <a:pt x="500332" y="759125"/>
                </a:cubicBezTo>
                <a:cubicBezTo>
                  <a:pt x="511834" y="1023668"/>
                  <a:pt x="290422" y="1305464"/>
                  <a:pt x="69011" y="158726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6" rIns="91430" bIns="45716" rtlCol="0" anchor="ctr"/>
          <a:lstStyle/>
          <a:p>
            <a:endParaRPr lang="fr-FR" b="0">
              <a:solidFill>
                <a:prstClr val="black"/>
              </a:solidFill>
            </a:endParaRPr>
          </a:p>
        </p:txBody>
      </p:sp>
      <p:cxnSp>
        <p:nvCxnSpPr>
          <p:cNvPr id="74" name="Connecteur droit 73"/>
          <p:cNvCxnSpPr/>
          <p:nvPr/>
        </p:nvCxnSpPr>
        <p:spPr>
          <a:xfrm flipH="1" flipV="1">
            <a:off x="4529965" y="2038892"/>
            <a:ext cx="29882" cy="149696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5573461" y="3248332"/>
            <a:ext cx="3427291" cy="96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r>
              <a:rPr lang="fr-FR" sz="2800" dirty="0">
                <a:solidFill>
                  <a:srgbClr val="007635"/>
                </a:solidFill>
                <a:latin typeface="Corbel Light" panose="020B0303020204020204" pitchFamily="34" charset="0"/>
              </a:rPr>
              <a:t>In  P, </a:t>
            </a:r>
            <a:r>
              <a:rPr lang="fr-FR" sz="2800" dirty="0" err="1">
                <a:solidFill>
                  <a:srgbClr val="007635"/>
                </a:solidFill>
                <a:latin typeface="Corbel Light" panose="020B0303020204020204" pitchFamily="34" charset="0"/>
              </a:rPr>
              <a:t>that</a:t>
            </a:r>
            <a:r>
              <a:rPr lang="fr-FR" sz="2800" dirty="0">
                <a:solidFill>
                  <a:srgbClr val="007635"/>
                </a:solidFill>
                <a:latin typeface="Corbel Light" panose="020B0303020204020204" pitchFamily="34" charset="0"/>
              </a:rPr>
              <a:t> </a:t>
            </a:r>
            <a:r>
              <a:rPr lang="fr-FR" sz="2800" dirty="0" err="1">
                <a:solidFill>
                  <a:srgbClr val="007635"/>
                </a:solidFill>
                <a:latin typeface="Corbel Light" panose="020B0303020204020204" pitchFamily="34" charset="0"/>
              </a:rPr>
              <a:t>is</a:t>
            </a:r>
            <a:r>
              <a:rPr lang="fr-FR" sz="2800" dirty="0">
                <a:solidFill>
                  <a:srgbClr val="007635"/>
                </a:solidFill>
                <a:latin typeface="Corbel Light" panose="020B0303020204020204" pitchFamily="34" charset="0"/>
              </a:rPr>
              <a:t>, tractable (Edmonds 1965)</a:t>
            </a:r>
          </a:p>
        </p:txBody>
      </p:sp>
      <p:sp>
        <p:nvSpPr>
          <p:cNvPr id="85" name="Forme libre 84"/>
          <p:cNvSpPr/>
          <p:nvPr/>
        </p:nvSpPr>
        <p:spPr>
          <a:xfrm flipH="1">
            <a:off x="1051572" y="2008412"/>
            <a:ext cx="169020" cy="1534477"/>
          </a:xfrm>
          <a:custGeom>
            <a:avLst/>
            <a:gdLst>
              <a:gd name="connsiteX0" fmla="*/ 0 w 500761"/>
              <a:gd name="connsiteY0" fmla="*/ 0 h 1587260"/>
              <a:gd name="connsiteX1" fmla="*/ 500332 w 500761"/>
              <a:gd name="connsiteY1" fmla="*/ 759125 h 1587260"/>
              <a:gd name="connsiteX2" fmla="*/ 69011 w 500761"/>
              <a:gd name="connsiteY2" fmla="*/ 1587260 h 158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761" h="1587260">
                <a:moveTo>
                  <a:pt x="0" y="0"/>
                </a:moveTo>
                <a:cubicBezTo>
                  <a:pt x="244415" y="247291"/>
                  <a:pt x="488830" y="494582"/>
                  <a:pt x="500332" y="759125"/>
                </a:cubicBezTo>
                <a:cubicBezTo>
                  <a:pt x="511834" y="1023668"/>
                  <a:pt x="290422" y="1305464"/>
                  <a:pt x="69011" y="158726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6" rIns="91430" bIns="45716" rtlCol="0" anchor="ctr"/>
          <a:lstStyle/>
          <a:p>
            <a:endParaRPr lang="fr-FR" b="0">
              <a:solidFill>
                <a:prstClr val="black"/>
              </a:solidFill>
            </a:endParaRPr>
          </a:p>
        </p:txBody>
      </p:sp>
      <p:cxnSp>
        <p:nvCxnSpPr>
          <p:cNvPr id="79" name="Connecteur droit 78"/>
          <p:cNvCxnSpPr/>
          <p:nvPr/>
        </p:nvCxnSpPr>
        <p:spPr>
          <a:xfrm>
            <a:off x="3575744" y="2825519"/>
            <a:ext cx="908291" cy="66261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1350319" y="2831181"/>
            <a:ext cx="843880" cy="67420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217059" y="2783178"/>
            <a:ext cx="1354741" cy="4800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cxnSpLocks/>
          </p:cNvCxnSpPr>
          <p:nvPr/>
        </p:nvCxnSpPr>
        <p:spPr>
          <a:xfrm flipV="1">
            <a:off x="3510194" y="2007129"/>
            <a:ext cx="1064720" cy="78259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205920" y="2075736"/>
            <a:ext cx="14673" cy="146721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255100" y="3560142"/>
            <a:ext cx="319003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308851" y="2153034"/>
            <a:ext cx="830560" cy="61061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1358160" y="1999670"/>
            <a:ext cx="3137300" cy="4830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776" y="952087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fr-FR" sz="3200" dirty="0">
                <a:solidFill>
                  <a:schemeClr val="tx2"/>
                </a:solidFill>
                <a:latin typeface="Corbel Light" panose="020B0303020204020204" pitchFamily="34" charset="0"/>
              </a:rPr>
              <a:t>The (</a:t>
            </a:r>
            <a:r>
              <a:rPr lang="fr-FR" sz="3200" dirty="0" err="1">
                <a:solidFill>
                  <a:schemeClr val="tx2"/>
                </a:solidFill>
                <a:latin typeface="Corbel Light" panose="020B0303020204020204" pitchFamily="34" charset="0"/>
              </a:rPr>
              <a:t>Chinese</a:t>
            </a:r>
            <a:r>
              <a:rPr lang="fr-FR" sz="3200" dirty="0">
                <a:solidFill>
                  <a:schemeClr val="tx2"/>
                </a:solidFill>
                <a:latin typeface="Corbel Light" panose="020B0303020204020204" pitchFamily="34" charset="0"/>
              </a:rPr>
              <a:t>) Postman (</a:t>
            </a:r>
            <a:r>
              <a:rPr lang="fr-FR" sz="3200" dirty="0" err="1">
                <a:solidFill>
                  <a:schemeClr val="tx2"/>
                </a:solidFill>
                <a:latin typeface="Corbel Light" panose="020B0303020204020204" pitchFamily="34" charset="0"/>
              </a:rPr>
              <a:t>Meigu</a:t>
            </a:r>
            <a:r>
              <a:rPr lang="fr-FR" sz="3200" dirty="0">
                <a:solidFill>
                  <a:schemeClr val="tx2"/>
                </a:solidFill>
                <a:latin typeface="Corbel Light" panose="020B0303020204020204" pitchFamily="34" charset="0"/>
              </a:rPr>
              <a:t> Guan 1960)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1183091" y="1978334"/>
            <a:ext cx="3427891" cy="1643280"/>
            <a:chOff x="5486400" y="3343275"/>
            <a:chExt cx="2715750" cy="1228725"/>
          </a:xfrm>
          <a:noFill/>
        </p:grpSpPr>
        <p:cxnSp>
          <p:nvCxnSpPr>
            <p:cNvPr id="30" name="Connecteur droit 29"/>
            <p:cNvCxnSpPr>
              <a:endCxn id="33" idx="0"/>
            </p:cNvCxnSpPr>
            <p:nvPr/>
          </p:nvCxnSpPr>
          <p:spPr>
            <a:xfrm>
              <a:off x="6346909" y="3948808"/>
              <a:ext cx="983141" cy="1163"/>
            </a:xfrm>
            <a:prstGeom prst="lin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31" name="Groupe 30"/>
            <p:cNvGrpSpPr/>
            <p:nvPr/>
          </p:nvGrpSpPr>
          <p:grpSpPr>
            <a:xfrm>
              <a:off x="5501250" y="3352800"/>
              <a:ext cx="2628630" cy="1182493"/>
              <a:chOff x="609600" y="1075628"/>
              <a:chExt cx="2628630" cy="1182493"/>
            </a:xfrm>
            <a:grpFill/>
          </p:grpSpPr>
          <p:cxnSp>
            <p:nvCxnSpPr>
              <p:cNvPr id="40" name="Connecteur droit 39"/>
              <p:cNvCxnSpPr/>
              <p:nvPr/>
            </p:nvCxnSpPr>
            <p:spPr>
              <a:xfrm flipV="1">
                <a:off x="619125" y="2228849"/>
                <a:ext cx="2619105" cy="29272"/>
              </a:xfrm>
              <a:prstGeom prst="lin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1" name="Connecteur droit 40"/>
              <p:cNvCxnSpPr/>
              <p:nvPr/>
            </p:nvCxnSpPr>
            <p:spPr>
              <a:xfrm flipV="1">
                <a:off x="609600" y="1075628"/>
                <a:ext cx="2619105" cy="29272"/>
              </a:xfrm>
              <a:prstGeom prst="lin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32" name="Triangle isocèle 31"/>
            <p:cNvSpPr/>
            <p:nvPr/>
          </p:nvSpPr>
          <p:spPr>
            <a:xfrm rot="5400000">
              <a:off x="5340947" y="3551201"/>
              <a:ext cx="1138585" cy="817983"/>
            </a:xfrm>
            <a:prstGeom prst="triangl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33" name="Triangle isocèle 32"/>
            <p:cNvSpPr/>
            <p:nvPr/>
          </p:nvSpPr>
          <p:spPr>
            <a:xfrm rot="16200000" flipH="1">
              <a:off x="7169749" y="3540979"/>
              <a:ext cx="1138585" cy="817983"/>
            </a:xfrm>
            <a:prstGeom prst="triangl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34" name="Ellipse 33"/>
            <p:cNvSpPr/>
            <p:nvPr/>
          </p:nvSpPr>
          <p:spPr>
            <a:xfrm>
              <a:off x="8101575" y="334327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8130150" y="447142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7320525" y="390945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6282300" y="39243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5486400" y="45000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5491725" y="3357000"/>
              <a:ext cx="72000" cy="72000"/>
            </a:xfrm>
            <a:prstGeom prst="ellips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2" name="Titre 1"/>
          <p:cNvSpPr txBox="1">
            <a:spLocks/>
          </p:cNvSpPr>
          <p:nvPr/>
        </p:nvSpPr>
        <p:spPr>
          <a:xfrm>
            <a:off x="359792" y="4513509"/>
            <a:ext cx="9071640" cy="10355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fr-FR" sz="3200" dirty="0">
                <a:solidFill>
                  <a:srgbClr val="1F497D"/>
                </a:solidFill>
                <a:latin typeface="Corbel Light" panose="020B0303020204020204" pitchFamily="34" charset="0"/>
              </a:rPr>
              <a:t>Th</a:t>
            </a:r>
            <a:r>
              <a:rPr sz="3200" dirty="0">
                <a:solidFill>
                  <a:srgbClr val="1F497D"/>
                </a:solidFill>
                <a:latin typeface="Corbel Light" panose="020B0303020204020204" pitchFamily="34" charset="0"/>
              </a:rPr>
              <a:t>e (Travelling) </a:t>
            </a:r>
            <a:r>
              <a:rPr sz="3200" dirty="0" err="1">
                <a:solidFill>
                  <a:srgbClr val="1F497D"/>
                </a:solidFill>
                <a:latin typeface="Corbel Light" panose="020B0303020204020204" pitchFamily="34" charset="0"/>
              </a:rPr>
              <a:t>Salesman</a:t>
            </a:r>
            <a:endParaRPr sz="3200" dirty="0">
              <a:solidFill>
                <a:srgbClr val="1F497D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43" name="Groupe 42"/>
          <p:cNvGrpSpPr/>
          <p:nvPr/>
        </p:nvGrpSpPr>
        <p:grpSpPr>
          <a:xfrm>
            <a:off x="1151779" y="5448925"/>
            <a:ext cx="3427891" cy="1643280"/>
            <a:chOff x="5486400" y="3343275"/>
            <a:chExt cx="2715750" cy="1228725"/>
          </a:xfrm>
          <a:solidFill>
            <a:schemeClr val="tx1"/>
          </a:solidFill>
        </p:grpSpPr>
        <p:cxnSp>
          <p:nvCxnSpPr>
            <p:cNvPr id="44" name="Connecteur droit 43"/>
            <p:cNvCxnSpPr>
              <a:endCxn id="47" idx="0"/>
            </p:cNvCxnSpPr>
            <p:nvPr/>
          </p:nvCxnSpPr>
          <p:spPr>
            <a:xfrm>
              <a:off x="6346909" y="3948808"/>
              <a:ext cx="983141" cy="1163"/>
            </a:xfrm>
            <a:prstGeom prst="lin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45" name="Groupe 44"/>
            <p:cNvGrpSpPr/>
            <p:nvPr/>
          </p:nvGrpSpPr>
          <p:grpSpPr>
            <a:xfrm>
              <a:off x="5501250" y="3352800"/>
              <a:ext cx="2628630" cy="1182493"/>
              <a:chOff x="609600" y="1075628"/>
              <a:chExt cx="2628630" cy="1182493"/>
            </a:xfrm>
            <a:grpFill/>
          </p:grpSpPr>
          <p:cxnSp>
            <p:nvCxnSpPr>
              <p:cNvPr id="54" name="Connecteur droit 53"/>
              <p:cNvCxnSpPr/>
              <p:nvPr/>
            </p:nvCxnSpPr>
            <p:spPr>
              <a:xfrm flipV="1">
                <a:off x="619125" y="2228849"/>
                <a:ext cx="2619105" cy="29272"/>
              </a:xfrm>
              <a:prstGeom prst="lin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55" name="Connecteur droit 54"/>
              <p:cNvCxnSpPr/>
              <p:nvPr/>
            </p:nvCxnSpPr>
            <p:spPr>
              <a:xfrm flipV="1">
                <a:off x="609600" y="1075628"/>
                <a:ext cx="2619105" cy="29272"/>
              </a:xfrm>
              <a:prstGeom prst="lin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46" name="Triangle isocèle 45"/>
            <p:cNvSpPr/>
            <p:nvPr/>
          </p:nvSpPr>
          <p:spPr>
            <a:xfrm rot="5400000">
              <a:off x="5340947" y="3551201"/>
              <a:ext cx="1138585" cy="817983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7" name="Triangle isocèle 46"/>
            <p:cNvSpPr/>
            <p:nvPr/>
          </p:nvSpPr>
          <p:spPr>
            <a:xfrm rot="16200000" flipH="1">
              <a:off x="7169749" y="3540979"/>
              <a:ext cx="1138585" cy="817983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8" name="Ellipse 47"/>
            <p:cNvSpPr/>
            <p:nvPr/>
          </p:nvSpPr>
          <p:spPr>
            <a:xfrm>
              <a:off x="8101575" y="3343275"/>
              <a:ext cx="72000" cy="72000"/>
            </a:xfrm>
            <a:prstGeom prst="ellips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49" name="Ellipse 48"/>
            <p:cNvSpPr/>
            <p:nvPr/>
          </p:nvSpPr>
          <p:spPr>
            <a:xfrm>
              <a:off x="8130150" y="4471425"/>
              <a:ext cx="72000" cy="72000"/>
            </a:xfrm>
            <a:prstGeom prst="ellips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7320525" y="3909450"/>
              <a:ext cx="72000" cy="72000"/>
            </a:xfrm>
            <a:prstGeom prst="ellips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6282300" y="3924300"/>
              <a:ext cx="72000" cy="72000"/>
            </a:xfrm>
            <a:prstGeom prst="ellips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5486400" y="4500000"/>
              <a:ext cx="72000" cy="72000"/>
            </a:xfrm>
            <a:prstGeom prst="ellips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5491725" y="3357000"/>
              <a:ext cx="72000" cy="72000"/>
            </a:xfrm>
            <a:prstGeom prst="ellips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05">
                <a:defRPr/>
              </a:pPr>
              <a:endParaRPr lang="fr-FR" ker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5595999" y="6603027"/>
            <a:ext cx="4484626" cy="9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3" tIns="50392" rIns="100783" bIns="50392">
            <a:spAutoFit/>
          </a:bodyPr>
          <a:lstStyle/>
          <a:p>
            <a:r>
              <a:rPr lang="fr-FR" sz="2800" dirty="0">
                <a:latin typeface="Corbel Light" panose="020B0303020204020204" pitchFamily="34" charset="0"/>
              </a:rPr>
              <a:t>NP-hard, </a:t>
            </a:r>
            <a:r>
              <a:rPr lang="fr-FR" sz="2800" dirty="0" err="1">
                <a:latin typeface="Corbel Light" panose="020B0303020204020204" pitchFamily="34" charset="0"/>
              </a:rPr>
              <a:t>that</a:t>
            </a:r>
            <a:r>
              <a:rPr lang="fr-FR" sz="2800" dirty="0">
                <a:latin typeface="Corbel Light" panose="020B0303020204020204" pitchFamily="34" charset="0"/>
              </a:rPr>
              <a:t> </a:t>
            </a:r>
            <a:r>
              <a:rPr lang="fr-FR" sz="2800" dirty="0" err="1">
                <a:latin typeface="Corbel Light" panose="020B0303020204020204" pitchFamily="34" charset="0"/>
              </a:rPr>
              <a:t>is</a:t>
            </a:r>
            <a:r>
              <a:rPr lang="fr-FR" sz="2800" dirty="0">
                <a:latin typeface="Corbel Light" panose="020B0303020204020204" pitchFamily="34" charset="0"/>
              </a:rPr>
              <a:t> </a:t>
            </a:r>
            <a:r>
              <a:rPr lang="fr-FR" sz="2800" dirty="0" err="1">
                <a:latin typeface="Corbel Light" panose="020B0303020204020204" pitchFamily="34" charset="0"/>
              </a:rPr>
              <a:t>intractable</a:t>
            </a:r>
            <a:r>
              <a:rPr lang="fr-FR" sz="2800" dirty="0">
                <a:latin typeface="Corbel Light" panose="020B0303020204020204" pitchFamily="34" charset="0"/>
              </a:rPr>
              <a:t> </a:t>
            </a:r>
          </a:p>
          <a:p>
            <a:r>
              <a:rPr lang="fr-FR" sz="2800" dirty="0">
                <a:latin typeface="Corbel Light" panose="020B0303020204020204" pitchFamily="34" charset="0"/>
              </a:rPr>
              <a:t>(</a:t>
            </a:r>
            <a:r>
              <a:rPr lang="fr-FR" sz="2800" dirty="0" err="1">
                <a:latin typeface="Corbel Light" panose="020B0303020204020204" pitchFamily="34" charset="0"/>
              </a:rPr>
              <a:t>Karp</a:t>
            </a:r>
            <a:r>
              <a:rPr lang="fr-FR" sz="2800" dirty="0">
                <a:latin typeface="Corbel Light" panose="020B0303020204020204" pitchFamily="34" charset="0"/>
              </a:rPr>
              <a:t>, 1972</a:t>
            </a:r>
            <a:r>
              <a:rPr lang="fr-FR" sz="2800" dirty="0">
                <a:solidFill>
                  <a:srgbClr val="1F497D"/>
                </a:solidFill>
                <a:latin typeface="Corbel Light" panose="020B0303020204020204" pitchFamily="34" charset="0"/>
              </a:rPr>
              <a:t>)</a:t>
            </a:r>
          </a:p>
        </p:txBody>
      </p:sp>
      <p:sp>
        <p:nvSpPr>
          <p:cNvPr id="58" name="Ellipse 57"/>
          <p:cNvSpPr/>
          <p:nvPr/>
        </p:nvSpPr>
        <p:spPr>
          <a:xfrm>
            <a:off x="1128336" y="1973034"/>
            <a:ext cx="180000" cy="1800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accent2"/>
            </a:solidFill>
            <a:prstDash val="solid"/>
          </a:ln>
          <a:effectLst/>
        </p:spPr>
        <p:txBody>
          <a:bodyPr lIns="91430" tIns="45716" rIns="91430" bIns="45716" rtlCol="0" anchor="ctr"/>
          <a:lstStyle/>
          <a:p>
            <a:pPr defTabSz="914305">
              <a:defRPr/>
            </a:pPr>
            <a:endParaRPr lang="fr-FR" kern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66135" y="1790803"/>
            <a:ext cx="315727" cy="40118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Ellipse 60"/>
          <p:cNvSpPr/>
          <p:nvPr/>
        </p:nvSpPr>
        <p:spPr>
          <a:xfrm>
            <a:off x="1092545" y="5405366"/>
            <a:ext cx="180000" cy="1800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accent2"/>
            </a:solidFill>
            <a:prstDash val="solid"/>
          </a:ln>
          <a:effectLst/>
        </p:spPr>
        <p:txBody>
          <a:bodyPr lIns="91430" tIns="45716" rIns="91430" bIns="45716" rtlCol="0" anchor="ctr"/>
          <a:lstStyle/>
          <a:p>
            <a:pPr defTabSz="914305">
              <a:defRPr/>
            </a:pPr>
            <a:endParaRPr lang="fr-FR" kern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82" name="Connecteur droit 81"/>
          <p:cNvCxnSpPr>
            <a:cxnSpLocks/>
          </p:cNvCxnSpPr>
          <p:nvPr/>
        </p:nvCxnSpPr>
        <p:spPr>
          <a:xfrm flipV="1">
            <a:off x="1223916" y="6297121"/>
            <a:ext cx="901571" cy="71307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>
            <a:cxnSpLocks/>
          </p:cNvCxnSpPr>
          <p:nvPr/>
        </p:nvCxnSpPr>
        <p:spPr>
          <a:xfrm>
            <a:off x="3529553" y="6322273"/>
            <a:ext cx="925372" cy="63542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cxnSpLocks/>
          </p:cNvCxnSpPr>
          <p:nvPr/>
        </p:nvCxnSpPr>
        <p:spPr>
          <a:xfrm>
            <a:off x="1260872" y="5585365"/>
            <a:ext cx="895512" cy="68978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>
            <a:cxnSpLocks/>
          </p:cNvCxnSpPr>
          <p:nvPr/>
        </p:nvCxnSpPr>
        <p:spPr>
          <a:xfrm flipV="1">
            <a:off x="3502152" y="5521441"/>
            <a:ext cx="957451" cy="75134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cxnSpLocks/>
          </p:cNvCxnSpPr>
          <p:nvPr/>
        </p:nvCxnSpPr>
        <p:spPr>
          <a:xfrm flipV="1">
            <a:off x="1213670" y="5481694"/>
            <a:ext cx="3297693" cy="4627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cxnSpLocks/>
          </p:cNvCxnSpPr>
          <p:nvPr/>
        </p:nvCxnSpPr>
        <p:spPr>
          <a:xfrm>
            <a:off x="1213670" y="7023193"/>
            <a:ext cx="329769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91840" y="5227400"/>
            <a:ext cx="779754" cy="66054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5615291" y="5201164"/>
            <a:ext cx="3625387" cy="139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3" tIns="50392" rIns="100783" bIns="50392">
            <a:spAutoFit/>
          </a:bodyPr>
          <a:lstStyle/>
          <a:p>
            <a:r>
              <a:rPr lang="fr-FR" sz="28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Nodes</a:t>
            </a:r>
            <a:r>
              <a:rPr lang="fr-FR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 = </a:t>
            </a:r>
            <a:r>
              <a:rPr lang="fr-FR" sz="28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Cities</a:t>
            </a:r>
            <a:endParaRPr lang="fr-FR" sz="2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Do all the cities</a:t>
            </a:r>
          </a:p>
          <a:p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and come back !</a:t>
            </a:r>
            <a:endParaRPr lang="fr-FR" sz="28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5519382" y="1831951"/>
            <a:ext cx="3481371" cy="139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3" tIns="50392" rIns="100783" bIns="50392">
            <a:spAutoFit/>
          </a:bodyPr>
          <a:lstStyle/>
          <a:p>
            <a:r>
              <a:rPr lang="fr-FR" sz="28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Edges</a:t>
            </a:r>
            <a:r>
              <a:rPr lang="fr-FR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 = </a:t>
            </a:r>
            <a:r>
              <a:rPr lang="fr-FR" sz="2800" dirty="0" err="1">
                <a:solidFill>
                  <a:srgbClr val="C00000"/>
                </a:solidFill>
                <a:latin typeface="Corbel Light" panose="020B0303020204020204" pitchFamily="34" charset="0"/>
              </a:rPr>
              <a:t>streets</a:t>
            </a:r>
            <a:endParaRPr lang="fr-FR" sz="2800" dirty="0">
              <a:solidFill>
                <a:srgbClr val="C00000"/>
              </a:solidFill>
              <a:latin typeface="Corbel Light" panose="020B0303020204020204" pitchFamily="34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Do all the streets</a:t>
            </a:r>
          </a:p>
          <a:p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and come back !</a:t>
            </a:r>
            <a:endParaRPr lang="fr-FR" sz="28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sp>
        <p:nvSpPr>
          <p:cNvPr id="64" name="Titre 1"/>
          <p:cNvSpPr txBox="1">
            <a:spLocks/>
          </p:cNvSpPr>
          <p:nvPr/>
        </p:nvSpPr>
        <p:spPr>
          <a:xfrm>
            <a:off x="287784" y="-553483"/>
            <a:ext cx="9290717" cy="15841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US" sz="4000" dirty="0">
                <a:solidFill>
                  <a:srgbClr val="002060"/>
                </a:solidFill>
                <a:latin typeface="+mj-lt"/>
              </a:rPr>
              <a:t>1. </a:t>
            </a:r>
            <a:r>
              <a:rPr lang="en-US" sz="4000" b="1" dirty="0">
                <a:solidFill>
                  <a:srgbClr val="002060"/>
                </a:solidFill>
                <a:latin typeface="Corbel Light" panose="020B0303020204020204" pitchFamily="34" charset="0"/>
              </a:rPr>
              <a:t>The Complexity Frontier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BA539F0-BCF2-45DD-BC9D-A812E85F1495}"/>
              </a:ext>
            </a:extLst>
          </p:cNvPr>
          <p:cNvSpPr/>
          <p:nvPr/>
        </p:nvSpPr>
        <p:spPr>
          <a:xfrm rot="8966556">
            <a:off x="1010618" y="1302185"/>
            <a:ext cx="8275167" cy="5387347"/>
          </a:xfrm>
          <a:custGeom>
            <a:avLst/>
            <a:gdLst>
              <a:gd name="connsiteX0" fmla="*/ 0 w 7315200"/>
              <a:gd name="connsiteY0" fmla="*/ 0 h 4816444"/>
              <a:gd name="connsiteX1" fmla="*/ 3014804 w 7315200"/>
              <a:gd name="connsiteY1" fmla="*/ 1276539 h 4816444"/>
              <a:gd name="connsiteX2" fmla="*/ 2969536 w 7315200"/>
              <a:gd name="connsiteY2" fmla="*/ 1774479 h 4816444"/>
              <a:gd name="connsiteX3" fmla="*/ 4083112 w 7315200"/>
              <a:gd name="connsiteY3" fmla="*/ 1738266 h 4816444"/>
              <a:gd name="connsiteX4" fmla="*/ 4119326 w 7315200"/>
              <a:gd name="connsiteY4" fmla="*/ 2390115 h 4816444"/>
              <a:gd name="connsiteX5" fmla="*/ 5269116 w 7315200"/>
              <a:gd name="connsiteY5" fmla="*/ 2553077 h 4816444"/>
              <a:gd name="connsiteX6" fmla="*/ 7315200 w 7315200"/>
              <a:gd name="connsiteY6" fmla="*/ 4816444 h 4816444"/>
              <a:gd name="connsiteX7" fmla="*/ 7315200 w 7315200"/>
              <a:gd name="connsiteY7" fmla="*/ 4816444 h 4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15200" h="4816444">
                <a:moveTo>
                  <a:pt x="0" y="0"/>
                </a:moveTo>
                <a:cubicBezTo>
                  <a:pt x="1259940" y="490396"/>
                  <a:pt x="2519881" y="980793"/>
                  <a:pt x="3014804" y="1276539"/>
                </a:cubicBezTo>
                <a:cubicBezTo>
                  <a:pt x="3509727" y="1572286"/>
                  <a:pt x="2791485" y="1697525"/>
                  <a:pt x="2969536" y="1774479"/>
                </a:cubicBezTo>
                <a:cubicBezTo>
                  <a:pt x="3147587" y="1851433"/>
                  <a:pt x="3891480" y="1635660"/>
                  <a:pt x="4083112" y="1738266"/>
                </a:cubicBezTo>
                <a:cubicBezTo>
                  <a:pt x="4274744" y="1840872"/>
                  <a:pt x="3921659" y="2254313"/>
                  <a:pt x="4119326" y="2390115"/>
                </a:cubicBezTo>
                <a:cubicBezTo>
                  <a:pt x="4316993" y="2525917"/>
                  <a:pt x="4736470" y="2148689"/>
                  <a:pt x="5269116" y="2553077"/>
                </a:cubicBezTo>
                <a:cubicBezTo>
                  <a:pt x="5801762" y="2957465"/>
                  <a:pt x="7315200" y="4816444"/>
                  <a:pt x="7315200" y="4816444"/>
                </a:cubicBezTo>
                <a:lnTo>
                  <a:pt x="7315200" y="4816444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6" name="Titre 1">
            <a:extLst>
              <a:ext uri="{FF2B5EF4-FFF2-40B4-BE49-F238E27FC236}">
                <a16:creationId xmlns:a16="http://schemas.microsoft.com/office/drawing/2014/main" id="{2B5D2267-74B6-40C0-89DB-2CDD1B9972A6}"/>
              </a:ext>
            </a:extLst>
          </p:cNvPr>
          <p:cNvSpPr txBox="1">
            <a:spLocks/>
          </p:cNvSpPr>
          <p:nvPr/>
        </p:nvSpPr>
        <p:spPr>
          <a:xfrm>
            <a:off x="172979" y="620903"/>
            <a:ext cx="3305903" cy="552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l">
              <a:buFont typeface="StarSymbol"/>
              <a:buNone/>
            </a:pPr>
            <a:r>
              <a:rPr lang="en-US" sz="3200" b="1" dirty="0">
                <a:solidFill>
                  <a:schemeClr val="tx2"/>
                </a:solidFill>
                <a:latin typeface="Corbel Light" panose="020B0303020204020204" pitchFamily="34" charset="0"/>
              </a:rPr>
              <a:t>Minimize the roads </a:t>
            </a:r>
            <a:r>
              <a:rPr lang="en-US" sz="3200" dirty="0">
                <a:solidFill>
                  <a:schemeClr val="tx2"/>
                </a:solidFill>
                <a:latin typeface="Corbel Light" panose="020B0303020204020204" pitchFamily="34" charset="0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BFCCBC-0111-44B0-A8DE-E5BA7D810D3B}"/>
              </a:ext>
            </a:extLst>
          </p:cNvPr>
          <p:cNvSpPr txBox="1"/>
          <p:nvPr/>
        </p:nvSpPr>
        <p:spPr>
          <a:xfrm rot="1075284">
            <a:off x="73758" y="3626375"/>
            <a:ext cx="2262461" cy="400110"/>
          </a:xfrm>
          <a:prstGeom prst="rect">
            <a:avLst/>
          </a:prstGeom>
          <a:solidFill>
            <a:srgbClr val="E5FAFF"/>
          </a:solidFill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 Light" panose="020B0303020204020204" pitchFamily="34" charset="0"/>
              </a:rPr>
              <a:t>Efficiently Solvable </a:t>
            </a:r>
            <a:endParaRPr lang="en-US" sz="2000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5EDA8C-EBD0-4451-856E-676E0399A747}"/>
              </a:ext>
            </a:extLst>
          </p:cNvPr>
          <p:cNvSpPr txBox="1"/>
          <p:nvPr/>
        </p:nvSpPr>
        <p:spPr>
          <a:xfrm rot="21068969">
            <a:off x="8735836" y="4419445"/>
            <a:ext cx="128744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</a:rPr>
              <a:t>Intractable</a:t>
            </a:r>
            <a:endParaRPr lang="en-US" sz="20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811922-5A43-494A-812E-539A6D032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194" y="1007505"/>
            <a:ext cx="2049693" cy="41165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中国邮递员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2053DA-7335-427A-88CC-00F1D42A32DC}"/>
              </a:ext>
            </a:extLst>
          </p:cNvPr>
          <p:cNvSpPr txBox="1"/>
          <p:nvPr/>
        </p:nvSpPr>
        <p:spPr>
          <a:xfrm>
            <a:off x="5406274" y="960654"/>
            <a:ext cx="2463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i="0" dirty="0">
                <a:solidFill>
                  <a:srgbClr val="20212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i="0" dirty="0">
                <a:solidFill>
                  <a:srgbClr val="20212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管梅谷</a:t>
            </a:r>
            <a:r>
              <a:rPr lang="en-US" altLang="ja-JP" sz="2800" i="0" dirty="0">
                <a:solidFill>
                  <a:srgbClr val="20212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944F7E0-506B-4912-970F-2DC722C5F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512954">
            <a:off x="2181768" y="4341621"/>
            <a:ext cx="889945" cy="526941"/>
          </a:xfrm>
          <a:prstGeom prst="rect">
            <a:avLst/>
          </a:prstGeom>
        </p:spPr>
      </p:pic>
      <p:sp>
        <p:nvSpPr>
          <p:cNvPr id="88" name="Ellipse 50">
            <a:extLst>
              <a:ext uri="{FF2B5EF4-FFF2-40B4-BE49-F238E27FC236}">
                <a16:creationId xmlns:a16="http://schemas.microsoft.com/office/drawing/2014/main" id="{E60F00CD-6AF4-4864-A8C2-ED53C4E2856D}"/>
              </a:ext>
            </a:extLst>
          </p:cNvPr>
          <p:cNvSpPr/>
          <p:nvPr/>
        </p:nvSpPr>
        <p:spPr>
          <a:xfrm>
            <a:off x="3466984" y="6212969"/>
            <a:ext cx="90880" cy="9629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defTabSz="914305">
              <a:defRPr/>
            </a:pPr>
            <a:endParaRPr lang="fr-FR" kern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2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1.09244E-6 L -0.0011 0.213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0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081 L 0.32743 0.203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72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08 0.19811 L 0.33008 -0.0018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08 0.00735 L 0.23003 0.1025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0" y="47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03 0.10567 L 0.11029 0.1079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87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22 0.10798 L -0.0041 0.0128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6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 0.00756 L 0.33181 0.0075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4 0.20328 L 0.33937 0.15015 C 0.34189 0.13902 0.34331 0.12222 0.34331 0.10458 C 0.34331 0.08442 0.34189 0.06825 0.33953 0.05733 L 0.3274 0.00336 " pathEditMode="relative" rAng="16200000" ptsTypes="AAAAA">
                                      <p:cBhvr>
                                        <p:cTn id="63" dur="2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" y="-9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43 0.20555 L 0.22136 0.0982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-5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3 0.10794 L 0.14677 0.09576 C 0.15449 0.09303 0.16614 0.09177 0.17842 0.09177 C 0.19212 0.09177 0.20315 0.09303 0.21086 0.09576 L 0.24787 0.10794 " pathEditMode="relative" rAng="0" ptsTypes="AAAAA">
                                      <p:cBhvr>
                                        <p:cTn id="77" dur="2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2" y="-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9 0.10792 L -0.00173 0.2057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9" y="48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 0.21294 L -0.01275 0.15981 C -0.01527 0.14868 -0.01653 0.13188 -0.01653 0.11424 C -0.01653 0.09387 -0.01527 0.07854 -0.01275 0.0672 L -0.0011 0.01302 " pathEditMode="relative" rAng="16200000" ptsTypes="AAAAA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" y="-9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9037E-6 -0.00651 L 0.09296 0.0886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47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28 0.1 L -0.00882 0.2079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3" y="5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2 0.20105 L 0.33291 0.1962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79" y="-2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91 0.19349 L 0.22578 0.0886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" y="-52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78 0.09832 L 0.32582 0.0031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94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82 -0.00882 L 0.00425 -0.0088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6" grpId="0" animBg="1"/>
      <p:bldP spid="56" grpId="0"/>
      <p:bldP spid="85" grpId="0" animBg="1"/>
      <p:bldP spid="57" grpId="0"/>
      <p:bldP spid="62" grpId="0"/>
      <p:bldP spid="63" grpId="0"/>
      <p:bldP spid="65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3168" y="551348"/>
            <a:ext cx="9071640" cy="582485"/>
          </a:xfrm>
        </p:spPr>
        <p:txBody>
          <a:bodyPr/>
          <a:lstStyle/>
          <a:p>
            <a:pPr>
              <a:buNone/>
            </a:pPr>
            <a:r>
              <a:rPr lang="en-US" sz="3600" dirty="0">
                <a:solidFill>
                  <a:srgbClr val="002060"/>
                </a:solidFill>
                <a:latin typeface="Corbel Light" panose="020B0303020204020204" pitchFamily="34" charset="0"/>
              </a:rPr>
              <a:t>Bridges: “Real Life’’	         		graphs: “abstract”</a:t>
            </a:r>
            <a:endParaRPr lang="fr-FR" sz="3600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pic>
        <p:nvPicPr>
          <p:cNvPr id="12294" name="Picture 6" descr="http://www.maa.org/sites/default/files/images/cms_upload/Konigsberg_colour379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5" y="1601363"/>
            <a:ext cx="4474101" cy="357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1460" y="5076780"/>
            <a:ext cx="8640960" cy="182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r>
              <a:rPr lang="fr-FR" sz="2800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Euler’s</a:t>
            </a:r>
            <a:r>
              <a:rPr lang="fr-FR" sz="2800" b="1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fr-FR" sz="2800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theorem</a:t>
            </a:r>
            <a:r>
              <a:rPr lang="fr-FR" sz="2800" b="1" dirty="0">
                <a:solidFill>
                  <a:srgbClr val="002060"/>
                </a:solidFill>
                <a:latin typeface="Corbel Light" panose="020B0303020204020204" pitchFamily="34" charset="0"/>
              </a:rPr>
              <a:t> :  </a:t>
            </a:r>
            <a:r>
              <a:rPr lang="fr-FR" sz="2800" dirty="0" err="1">
                <a:solidFill>
                  <a:srgbClr val="002060"/>
                </a:solidFill>
                <a:latin typeface="Corbel Light" panose="020B0303020204020204" pitchFamily="34" charset="0"/>
              </a:rPr>
              <a:t>Given</a:t>
            </a:r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a graph </a:t>
            </a:r>
          </a:p>
          <a:p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fr-FR" sz="2800" dirty="0" err="1">
                <a:solidFill>
                  <a:srgbClr val="002060"/>
                </a:solidFill>
                <a:latin typeface="Corbel Light" panose="020B0303020204020204" pitchFamily="34" charset="0"/>
              </a:rPr>
              <a:t>there</a:t>
            </a:r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fr-FR" sz="2800" dirty="0" err="1">
                <a:solidFill>
                  <a:srgbClr val="002060"/>
                </a:solidFill>
                <a:latin typeface="Corbel Light" panose="020B0303020204020204" pitchFamily="34" charset="0"/>
              </a:rPr>
              <a:t>exists</a:t>
            </a:r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a tour </a:t>
            </a:r>
            <a:r>
              <a:rPr lang="fr-FR" sz="2800" dirty="0" err="1">
                <a:solidFill>
                  <a:srgbClr val="002060"/>
                </a:solidFill>
                <a:latin typeface="Corbel Light" panose="020B0303020204020204" pitchFamily="34" charset="0"/>
              </a:rPr>
              <a:t>using</a:t>
            </a:r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fr-FR" sz="2800" dirty="0" err="1">
                <a:solidFill>
                  <a:srgbClr val="002060"/>
                </a:solidFill>
                <a:latin typeface="Corbel Light" panose="020B0303020204020204" pitchFamily="34" charset="0"/>
              </a:rPr>
              <a:t>every</a:t>
            </a:r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fr-FR" sz="2800" dirty="0" err="1">
                <a:solidFill>
                  <a:srgbClr val="002060"/>
                </a:solidFill>
                <a:latin typeface="Corbel Light" panose="020B0303020204020204" pitchFamily="34" charset="0"/>
              </a:rPr>
              <a:t>edge</a:t>
            </a:r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fr-FR" sz="2800" dirty="0" err="1">
                <a:solidFill>
                  <a:srgbClr val="002060"/>
                </a:solidFill>
                <a:latin typeface="Corbel Light" panose="020B0303020204020204" pitchFamily="34" charset="0"/>
              </a:rPr>
              <a:t>exactly</a:t>
            </a:r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once </a:t>
            </a:r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</a:t>
            </a:r>
          </a:p>
          <a:p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The graph is	</a:t>
            </a:r>
            <a:r>
              <a:rPr lang="en-US" sz="2800" b="1" dirty="0">
                <a:solidFill>
                  <a:srgbClr val="C0000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connected</a:t>
            </a: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, and </a:t>
            </a:r>
            <a:endParaRPr lang="fr-FR" sz="2800" dirty="0">
              <a:solidFill>
                <a:srgbClr val="002060"/>
              </a:solidFill>
              <a:latin typeface="Corbel Light" panose="020B0303020204020204" pitchFamily="34" charset="0"/>
              <a:sym typeface="Wingdings" panose="05000000000000000000" pitchFamily="2" charset="2"/>
            </a:endParaRPr>
          </a:p>
          <a:p>
            <a:r>
              <a:rPr lang="fr-FR" sz="2800" dirty="0" err="1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there</a:t>
            </a:r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 are an	</a:t>
            </a:r>
            <a:r>
              <a:rPr lang="fr-FR" sz="2800" b="1" dirty="0" err="1">
                <a:solidFill>
                  <a:srgbClr val="C0000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even</a:t>
            </a:r>
            <a:r>
              <a:rPr lang="fr-FR" sz="2800" b="1" dirty="0">
                <a:solidFill>
                  <a:srgbClr val="C0000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 </a:t>
            </a:r>
            <a:r>
              <a:rPr lang="fr-FR" sz="2800" b="1" dirty="0" err="1">
                <a:solidFill>
                  <a:srgbClr val="C0000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number</a:t>
            </a:r>
            <a:r>
              <a:rPr lang="fr-FR" sz="2800" b="1" dirty="0">
                <a:solidFill>
                  <a:srgbClr val="C0000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 </a:t>
            </a:r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of </a:t>
            </a:r>
            <a:r>
              <a:rPr lang="fr-FR" sz="2800" dirty="0" err="1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edges</a:t>
            </a:r>
            <a:r>
              <a:rPr lang="fr-FR" sz="2800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 incident to </a:t>
            </a:r>
            <a:r>
              <a:rPr lang="fr-FR" sz="2800" dirty="0" err="1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nodes</a:t>
            </a:r>
            <a:r>
              <a:rPr lang="fr-FR" sz="2400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.</a:t>
            </a:r>
            <a:endParaRPr lang="fr-FR" sz="2400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AutoShape 4" descr="Résultat de recherche d'images pour &quot;bridges of konigsber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" name="Groupe 22"/>
          <p:cNvGrpSpPr/>
          <p:nvPr/>
        </p:nvGrpSpPr>
        <p:grpSpPr>
          <a:xfrm>
            <a:off x="2204851" y="2286757"/>
            <a:ext cx="2979477" cy="2741241"/>
            <a:chOff x="1727944" y="2174364"/>
            <a:chExt cx="3923118" cy="2741241"/>
          </a:xfrm>
        </p:grpSpPr>
        <p:sp>
          <p:nvSpPr>
            <p:cNvPr id="9" name="Losange 8"/>
            <p:cNvSpPr/>
            <p:nvPr/>
          </p:nvSpPr>
          <p:spPr>
            <a:xfrm>
              <a:off x="1783927" y="2238180"/>
              <a:ext cx="3744416" cy="2387092"/>
            </a:xfrm>
            <a:prstGeom prst="diamond">
              <a:avLst/>
            </a:prstGeom>
            <a:solidFill>
              <a:srgbClr val="DDD9C3">
                <a:alpha val="18039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3528144" y="2174364"/>
              <a:ext cx="216024" cy="205555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435038" y="3339597"/>
              <a:ext cx="216024" cy="205555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600152" y="4582394"/>
              <a:ext cx="216024" cy="205555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1875219" y="3436511"/>
              <a:ext cx="3614693" cy="20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orme libre 19"/>
            <p:cNvSpPr/>
            <p:nvPr/>
          </p:nvSpPr>
          <p:spPr>
            <a:xfrm rot="188821">
              <a:off x="1849958" y="2283694"/>
              <a:ext cx="1643255" cy="1187054"/>
            </a:xfrm>
            <a:custGeom>
              <a:avLst/>
              <a:gdLst>
                <a:gd name="connsiteX0" fmla="*/ 1643255 w 1643255"/>
                <a:gd name="connsiteY0" fmla="*/ 0 h 1187054"/>
                <a:gd name="connsiteX1" fmla="*/ 710194 w 1643255"/>
                <a:gd name="connsiteY1" fmla="*/ 298580 h 1187054"/>
                <a:gd name="connsiteX2" fmla="*/ 57051 w 1643255"/>
                <a:gd name="connsiteY2" fmla="*/ 1082351 h 1187054"/>
                <a:gd name="connsiteX3" fmla="*/ 75712 w 1643255"/>
                <a:gd name="connsiteY3" fmla="*/ 1156996 h 118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255" h="1187054">
                  <a:moveTo>
                    <a:pt x="1643255" y="0"/>
                  </a:moveTo>
                  <a:cubicBezTo>
                    <a:pt x="1308908" y="59094"/>
                    <a:pt x="974561" y="118188"/>
                    <a:pt x="710194" y="298580"/>
                  </a:cubicBezTo>
                  <a:cubicBezTo>
                    <a:pt x="445827" y="478972"/>
                    <a:pt x="162798" y="939282"/>
                    <a:pt x="57051" y="1082351"/>
                  </a:cubicBezTo>
                  <a:cubicBezTo>
                    <a:pt x="-48696" y="1225420"/>
                    <a:pt x="13508" y="1191208"/>
                    <a:pt x="75712" y="1156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727944" y="3358258"/>
              <a:ext cx="216024" cy="205555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 21"/>
            <p:cNvSpPr/>
            <p:nvPr/>
          </p:nvSpPr>
          <p:spPr>
            <a:xfrm rot="15148545">
              <a:off x="1927821" y="3500451"/>
              <a:ext cx="1643255" cy="1187054"/>
            </a:xfrm>
            <a:custGeom>
              <a:avLst/>
              <a:gdLst>
                <a:gd name="connsiteX0" fmla="*/ 1643255 w 1643255"/>
                <a:gd name="connsiteY0" fmla="*/ 0 h 1187054"/>
                <a:gd name="connsiteX1" fmla="*/ 710194 w 1643255"/>
                <a:gd name="connsiteY1" fmla="*/ 298580 h 1187054"/>
                <a:gd name="connsiteX2" fmla="*/ 57051 w 1643255"/>
                <a:gd name="connsiteY2" fmla="*/ 1082351 h 1187054"/>
                <a:gd name="connsiteX3" fmla="*/ 75712 w 1643255"/>
                <a:gd name="connsiteY3" fmla="*/ 1156996 h 118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255" h="1187054">
                  <a:moveTo>
                    <a:pt x="1643255" y="0"/>
                  </a:moveTo>
                  <a:cubicBezTo>
                    <a:pt x="1308908" y="59094"/>
                    <a:pt x="974561" y="118188"/>
                    <a:pt x="710194" y="298580"/>
                  </a:cubicBezTo>
                  <a:cubicBezTo>
                    <a:pt x="445827" y="478972"/>
                    <a:pt x="162798" y="939282"/>
                    <a:pt x="57051" y="1082351"/>
                  </a:cubicBezTo>
                  <a:cubicBezTo>
                    <a:pt x="-48696" y="1225420"/>
                    <a:pt x="13508" y="1191208"/>
                    <a:pt x="75712" y="1156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3" name="Connecteur droit 42"/>
          <p:cNvCxnSpPr>
            <a:cxnSpLocks/>
          </p:cNvCxnSpPr>
          <p:nvPr/>
        </p:nvCxnSpPr>
        <p:spPr>
          <a:xfrm flipH="1">
            <a:off x="6669064" y="2024213"/>
            <a:ext cx="1343166" cy="11241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cxnSpLocks/>
          </p:cNvCxnSpPr>
          <p:nvPr/>
        </p:nvCxnSpPr>
        <p:spPr>
          <a:xfrm flipH="1">
            <a:off x="8063292" y="3208482"/>
            <a:ext cx="1369508" cy="117012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B73867-28F9-48C7-9212-9A05CCFE6AC7}"/>
              </a:ext>
            </a:extLst>
          </p:cNvPr>
          <p:cNvGrpSpPr/>
          <p:nvPr/>
        </p:nvGrpSpPr>
        <p:grpSpPr>
          <a:xfrm>
            <a:off x="6453323" y="1821540"/>
            <a:ext cx="2979477" cy="2741241"/>
            <a:chOff x="6453323" y="1835621"/>
            <a:chExt cx="2979477" cy="2741241"/>
          </a:xfrm>
        </p:grpSpPr>
        <p:sp>
          <p:nvSpPr>
            <p:cNvPr id="49" name="Ellipse 48"/>
            <p:cNvSpPr/>
            <p:nvPr/>
          </p:nvSpPr>
          <p:spPr>
            <a:xfrm>
              <a:off x="7820515" y="1835621"/>
              <a:ext cx="164063" cy="205555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9268737" y="3000854"/>
              <a:ext cx="164063" cy="205555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7875202" y="4243651"/>
              <a:ext cx="164063" cy="205555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Losange 47"/>
            <p:cNvSpPr/>
            <p:nvPr/>
          </p:nvSpPr>
          <p:spPr>
            <a:xfrm>
              <a:off x="6499308" y="1968809"/>
              <a:ext cx="2843759" cy="2387092"/>
            </a:xfrm>
            <a:prstGeom prst="diamond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flipH="1">
              <a:off x="6597828" y="3084664"/>
              <a:ext cx="2745239" cy="20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orme libre 52"/>
            <p:cNvSpPr/>
            <p:nvPr/>
          </p:nvSpPr>
          <p:spPr>
            <a:xfrm rot="188821">
              <a:off x="6578644" y="1931847"/>
              <a:ext cx="1247997" cy="1187054"/>
            </a:xfrm>
            <a:custGeom>
              <a:avLst/>
              <a:gdLst>
                <a:gd name="connsiteX0" fmla="*/ 1643255 w 1643255"/>
                <a:gd name="connsiteY0" fmla="*/ 0 h 1187054"/>
                <a:gd name="connsiteX1" fmla="*/ 710194 w 1643255"/>
                <a:gd name="connsiteY1" fmla="*/ 298580 h 1187054"/>
                <a:gd name="connsiteX2" fmla="*/ 57051 w 1643255"/>
                <a:gd name="connsiteY2" fmla="*/ 1082351 h 1187054"/>
                <a:gd name="connsiteX3" fmla="*/ 75712 w 1643255"/>
                <a:gd name="connsiteY3" fmla="*/ 1156996 h 118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255" h="1187054">
                  <a:moveTo>
                    <a:pt x="1643255" y="0"/>
                  </a:moveTo>
                  <a:cubicBezTo>
                    <a:pt x="1308908" y="59094"/>
                    <a:pt x="974561" y="118188"/>
                    <a:pt x="710194" y="298580"/>
                  </a:cubicBezTo>
                  <a:cubicBezTo>
                    <a:pt x="445827" y="478972"/>
                    <a:pt x="162798" y="939282"/>
                    <a:pt x="57051" y="1082351"/>
                  </a:cubicBezTo>
                  <a:cubicBezTo>
                    <a:pt x="-48696" y="1225420"/>
                    <a:pt x="13508" y="1191208"/>
                    <a:pt x="75712" y="1156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453323" y="3019515"/>
              <a:ext cx="164063" cy="205555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 rot="15148545">
              <a:off x="6407494" y="3304471"/>
              <a:ext cx="1643255" cy="901528"/>
            </a:xfrm>
            <a:custGeom>
              <a:avLst/>
              <a:gdLst>
                <a:gd name="connsiteX0" fmla="*/ 1643255 w 1643255"/>
                <a:gd name="connsiteY0" fmla="*/ 0 h 1187054"/>
                <a:gd name="connsiteX1" fmla="*/ 710194 w 1643255"/>
                <a:gd name="connsiteY1" fmla="*/ 298580 h 1187054"/>
                <a:gd name="connsiteX2" fmla="*/ 57051 w 1643255"/>
                <a:gd name="connsiteY2" fmla="*/ 1082351 h 1187054"/>
                <a:gd name="connsiteX3" fmla="*/ 75712 w 1643255"/>
                <a:gd name="connsiteY3" fmla="*/ 1156996 h 118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255" h="1187054">
                  <a:moveTo>
                    <a:pt x="1643255" y="0"/>
                  </a:moveTo>
                  <a:cubicBezTo>
                    <a:pt x="1308908" y="59094"/>
                    <a:pt x="974561" y="118188"/>
                    <a:pt x="710194" y="298580"/>
                  </a:cubicBezTo>
                  <a:cubicBezTo>
                    <a:pt x="445827" y="478972"/>
                    <a:pt x="162798" y="939282"/>
                    <a:pt x="57051" y="1082351"/>
                  </a:cubicBezTo>
                  <a:cubicBezTo>
                    <a:pt x="-48696" y="1225420"/>
                    <a:pt x="13508" y="1191208"/>
                    <a:pt x="75712" y="1156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E101100-F832-4186-BDA6-D092435C54BE}"/>
              </a:ext>
            </a:extLst>
          </p:cNvPr>
          <p:cNvSpPr/>
          <p:nvPr/>
        </p:nvSpPr>
        <p:spPr>
          <a:xfrm rot="3656434">
            <a:off x="3500519" y="1640349"/>
            <a:ext cx="3898800" cy="2370488"/>
          </a:xfrm>
          <a:custGeom>
            <a:avLst/>
            <a:gdLst>
              <a:gd name="connsiteX0" fmla="*/ 0 w 7315200"/>
              <a:gd name="connsiteY0" fmla="*/ 0 h 4816444"/>
              <a:gd name="connsiteX1" fmla="*/ 3014804 w 7315200"/>
              <a:gd name="connsiteY1" fmla="*/ 1276539 h 4816444"/>
              <a:gd name="connsiteX2" fmla="*/ 2969536 w 7315200"/>
              <a:gd name="connsiteY2" fmla="*/ 1774479 h 4816444"/>
              <a:gd name="connsiteX3" fmla="*/ 4083112 w 7315200"/>
              <a:gd name="connsiteY3" fmla="*/ 1738266 h 4816444"/>
              <a:gd name="connsiteX4" fmla="*/ 4119326 w 7315200"/>
              <a:gd name="connsiteY4" fmla="*/ 2390115 h 4816444"/>
              <a:gd name="connsiteX5" fmla="*/ 5269116 w 7315200"/>
              <a:gd name="connsiteY5" fmla="*/ 2553077 h 4816444"/>
              <a:gd name="connsiteX6" fmla="*/ 7315200 w 7315200"/>
              <a:gd name="connsiteY6" fmla="*/ 4816444 h 4816444"/>
              <a:gd name="connsiteX7" fmla="*/ 7315200 w 7315200"/>
              <a:gd name="connsiteY7" fmla="*/ 4816444 h 4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15200" h="4816444">
                <a:moveTo>
                  <a:pt x="0" y="0"/>
                </a:moveTo>
                <a:cubicBezTo>
                  <a:pt x="1259940" y="490396"/>
                  <a:pt x="2519881" y="980793"/>
                  <a:pt x="3014804" y="1276539"/>
                </a:cubicBezTo>
                <a:cubicBezTo>
                  <a:pt x="3509727" y="1572286"/>
                  <a:pt x="2791485" y="1697525"/>
                  <a:pt x="2969536" y="1774479"/>
                </a:cubicBezTo>
                <a:cubicBezTo>
                  <a:pt x="3147587" y="1851433"/>
                  <a:pt x="3891480" y="1635660"/>
                  <a:pt x="4083112" y="1738266"/>
                </a:cubicBezTo>
                <a:cubicBezTo>
                  <a:pt x="4274744" y="1840872"/>
                  <a:pt x="3921659" y="2254313"/>
                  <a:pt x="4119326" y="2390115"/>
                </a:cubicBezTo>
                <a:cubicBezTo>
                  <a:pt x="4316993" y="2525917"/>
                  <a:pt x="4736470" y="2148689"/>
                  <a:pt x="5269116" y="2553077"/>
                </a:cubicBezTo>
                <a:cubicBezTo>
                  <a:pt x="5801762" y="2957465"/>
                  <a:pt x="7315200" y="4816444"/>
                  <a:pt x="7315200" y="4816444"/>
                </a:cubicBezTo>
                <a:lnTo>
                  <a:pt x="7315200" y="4816444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B70C17F-6DBE-4E5D-B7EA-1239CC942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472" y="1726114"/>
            <a:ext cx="729682" cy="432048"/>
          </a:xfrm>
          <a:prstGeom prst="rect">
            <a:avLst/>
          </a:prstGeom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1E348E34-EE47-478F-918B-A95174FB6F2E}"/>
              </a:ext>
            </a:extLst>
          </p:cNvPr>
          <p:cNvSpPr txBox="1">
            <a:spLocks/>
          </p:cNvSpPr>
          <p:nvPr/>
        </p:nvSpPr>
        <p:spPr>
          <a:xfrm>
            <a:off x="433168" y="-68365"/>
            <a:ext cx="9071640" cy="5824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US" sz="4000" b="1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</a:rPr>
              <a:t>2.</a:t>
            </a:r>
            <a: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Modellisation: Bridges over River Frontiers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027A94-A74E-4A94-AE1E-FE7F15E33634}"/>
              </a:ext>
            </a:extLst>
          </p:cNvPr>
          <p:cNvSpPr txBox="1"/>
          <p:nvPr/>
        </p:nvSpPr>
        <p:spPr>
          <a:xfrm>
            <a:off x="3910032" y="1239192"/>
            <a:ext cx="1056662" cy="400110"/>
          </a:xfrm>
          <a:prstGeom prst="rect">
            <a:avLst/>
          </a:prstGeom>
          <a:solidFill>
            <a:srgbClr val="E5FAFF"/>
          </a:solidFill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 Light" panose="020B0303020204020204" pitchFamily="34" charset="0"/>
              </a:rPr>
              <a:t>Real Life</a:t>
            </a:r>
            <a:endParaRPr lang="en-US" sz="2000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D9F909-9E5C-4967-9FE9-51A9BC5D28A6}"/>
              </a:ext>
            </a:extLst>
          </p:cNvPr>
          <p:cNvSpPr txBox="1"/>
          <p:nvPr/>
        </p:nvSpPr>
        <p:spPr>
          <a:xfrm>
            <a:off x="6190398" y="1249408"/>
            <a:ext cx="105666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rbel Light" panose="020B0303020204020204" pitchFamily="34" charset="0"/>
              </a:rPr>
              <a:t>Abstract</a:t>
            </a:r>
            <a:endParaRPr lang="en-US" sz="20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sp>
        <p:nvSpPr>
          <p:cNvPr id="32" name="Rectangle à coins arrondis 66">
            <a:extLst>
              <a:ext uri="{FF2B5EF4-FFF2-40B4-BE49-F238E27FC236}">
                <a16:creationId xmlns:a16="http://schemas.microsoft.com/office/drawing/2014/main" id="{3B89ADDE-B92D-466A-90E7-523685527D2D}"/>
              </a:ext>
            </a:extLst>
          </p:cNvPr>
          <p:cNvSpPr/>
          <p:nvPr/>
        </p:nvSpPr>
        <p:spPr>
          <a:xfrm>
            <a:off x="464091" y="7029945"/>
            <a:ext cx="8784976" cy="422300"/>
          </a:xfrm>
          <a:prstGeom prst="wedgeRoundRectCallout">
            <a:avLst>
              <a:gd name="adj1" fmla="val -12795"/>
              <a:gd name="adj2" fmla="val -93502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If s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 t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 for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stating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  and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endpoints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 s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  and  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t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then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 an </a:t>
            </a:r>
            <a:r>
              <a:rPr lang="fr-FR" b="1" dirty="0" err="1">
                <a:solidFill>
                  <a:srgbClr val="C0000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odd</a:t>
            </a:r>
            <a:r>
              <a:rPr lang="fr-FR" b="1" dirty="0">
                <a:solidFill>
                  <a:srgbClr val="C0000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number</a:t>
            </a:r>
            <a:r>
              <a:rPr lang="fr-FR" b="1" dirty="0">
                <a:solidFill>
                  <a:srgbClr val="C0000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of </a:t>
            </a:r>
            <a:r>
              <a:rPr lang="fr-FR" b="1" dirty="0" err="1">
                <a:solidFill>
                  <a:schemeClr val="tx1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edges</a:t>
            </a:r>
            <a:r>
              <a:rPr lang="fr-FR" b="1" dirty="0">
                <a:solidFill>
                  <a:schemeClr val="tx1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 incident to s and t    </a:t>
            </a:r>
            <a:r>
              <a:rPr lang="fr-FR" b="1" dirty="0">
                <a:latin typeface="Corbel Light" panose="020B0303020204020204" pitchFamily="34" charset="0"/>
                <a:sym typeface="Wingdings" panose="05000000000000000000" pitchFamily="2" charset="2"/>
              </a:rPr>
              <a:t>-   ’’ 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  <a:sym typeface="Wingdings" panose="05000000000000000000" pitchFamily="2" charset="2"/>
              </a:rPr>
              <a:t>.</a:t>
            </a:r>
            <a:endParaRPr lang="fr-FR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F16E4-EA41-442F-989C-108A2064F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14" y="1719771"/>
            <a:ext cx="1798261" cy="1063579"/>
          </a:xfrm>
          <a:prstGeom prst="rect">
            <a:avLst/>
          </a:prstGeom>
        </p:spPr>
      </p:pic>
      <p:sp>
        <p:nvSpPr>
          <p:cNvPr id="36" name="Rectangle à coins arrondis 66">
            <a:extLst>
              <a:ext uri="{FF2B5EF4-FFF2-40B4-BE49-F238E27FC236}">
                <a16:creationId xmlns:a16="http://schemas.microsoft.com/office/drawing/2014/main" id="{A469FFFF-C0A1-4E76-B4CC-4A1287A987D7}"/>
              </a:ext>
            </a:extLst>
          </p:cNvPr>
          <p:cNvSpPr/>
          <p:nvPr/>
        </p:nvSpPr>
        <p:spPr>
          <a:xfrm>
            <a:off x="813409" y="1251988"/>
            <a:ext cx="1408017" cy="373564"/>
          </a:xfrm>
          <a:prstGeom prst="wedgeRoundRectCallout">
            <a:avLst>
              <a:gd name="adj1" fmla="val -22305"/>
              <a:gd name="adj2" fmla="val 266605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b="1" dirty="0">
                <a:solidFill>
                  <a:schemeClr val="tx2"/>
                </a:solidFill>
                <a:latin typeface="Corbel Light" panose="020B0303020204020204" pitchFamily="34" charset="0"/>
              </a:rPr>
              <a:t>Königsberg</a:t>
            </a:r>
            <a:endParaRPr lang="fr-FR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cxnSp>
        <p:nvCxnSpPr>
          <p:cNvPr id="39" name="Connecteur droit 42">
            <a:extLst>
              <a:ext uri="{FF2B5EF4-FFF2-40B4-BE49-F238E27FC236}">
                <a16:creationId xmlns:a16="http://schemas.microsoft.com/office/drawing/2014/main" id="{75C9A8B0-B178-476A-AF8F-E452D432092A}"/>
              </a:ext>
            </a:extLst>
          </p:cNvPr>
          <p:cNvCxnSpPr>
            <a:cxnSpLocks/>
          </p:cNvCxnSpPr>
          <p:nvPr/>
        </p:nvCxnSpPr>
        <p:spPr>
          <a:xfrm flipH="1" flipV="1">
            <a:off x="6480472" y="3254447"/>
            <a:ext cx="1458236" cy="124547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02EA1E-DA0F-4C99-9FC3-4593CA8FE59D}"/>
              </a:ext>
            </a:extLst>
          </p:cNvPr>
          <p:cNvSpPr txBox="1"/>
          <p:nvPr/>
        </p:nvSpPr>
        <p:spPr>
          <a:xfrm>
            <a:off x="6096763" y="2967749"/>
            <a:ext cx="382380" cy="37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1ED0DD-4417-4113-A011-37107B0C2EB7}"/>
              </a:ext>
            </a:extLst>
          </p:cNvPr>
          <p:cNvSpPr txBox="1"/>
          <p:nvPr/>
        </p:nvSpPr>
        <p:spPr>
          <a:xfrm>
            <a:off x="9525554" y="2914028"/>
            <a:ext cx="4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57" name="Connecteur droit 44">
            <a:extLst>
              <a:ext uri="{FF2B5EF4-FFF2-40B4-BE49-F238E27FC236}">
                <a16:creationId xmlns:a16="http://schemas.microsoft.com/office/drawing/2014/main" id="{48A6D408-2DFA-4E4C-B5AB-49C3F520C3D1}"/>
              </a:ext>
            </a:extLst>
          </p:cNvPr>
          <p:cNvCxnSpPr>
            <a:cxnSpLocks/>
          </p:cNvCxnSpPr>
          <p:nvPr/>
        </p:nvCxnSpPr>
        <p:spPr>
          <a:xfrm flipH="1">
            <a:off x="8109669" y="3169205"/>
            <a:ext cx="1369508" cy="11701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AA3E11-35A0-4089-AB1A-7F5EC2668EE0}"/>
              </a:ext>
            </a:extLst>
          </p:cNvPr>
          <p:cNvSpPr/>
          <p:nvPr/>
        </p:nvSpPr>
        <p:spPr>
          <a:xfrm rot="19310365">
            <a:off x="6720188" y="2385766"/>
            <a:ext cx="1210892" cy="2624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621EC1-7305-48F8-BE79-09155560C6F4}"/>
              </a:ext>
            </a:extLst>
          </p:cNvPr>
          <p:cNvSpPr/>
          <p:nvPr/>
        </p:nvSpPr>
        <p:spPr>
          <a:xfrm rot="13216103" flipV="1">
            <a:off x="6668310" y="3787093"/>
            <a:ext cx="1371803" cy="2330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à coins arrondis 66">
            <a:extLst>
              <a:ext uri="{FF2B5EF4-FFF2-40B4-BE49-F238E27FC236}">
                <a16:creationId xmlns:a16="http://schemas.microsoft.com/office/drawing/2014/main" id="{69BD88E9-A689-45FF-A24A-56E1E7718FB3}"/>
              </a:ext>
            </a:extLst>
          </p:cNvPr>
          <p:cNvSpPr/>
          <p:nvPr/>
        </p:nvSpPr>
        <p:spPr>
          <a:xfrm>
            <a:off x="5961566" y="4646891"/>
            <a:ext cx="3831273" cy="653428"/>
          </a:xfrm>
          <a:prstGeom prst="wedgeRoundRectCallout">
            <a:avLst>
              <a:gd name="adj1" fmla="val -445"/>
              <a:gd name="adj2" fmla="val -80882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</a:rPr>
              <a:t>deletion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</a:rPr>
              <a:t>was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</a:rPr>
              <a:t>explored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</a:rPr>
              <a:t> in a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</a:rPr>
              <a:t>clever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rbel Light" panose="020B0303020204020204" pitchFamily="34" charset="0"/>
              </a:rPr>
              <a:t>way</a:t>
            </a: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br>
              <a:rPr lang="fr-FR" dirty="0">
                <a:solidFill>
                  <a:srgbClr val="002060"/>
                </a:solidFill>
                <a:latin typeface="Corbel Light" panose="020B0303020204020204" pitchFamily="34" charset="0"/>
              </a:rPr>
            </a:br>
            <a:r>
              <a:rPr lang="fr-FR" dirty="0">
                <a:solidFill>
                  <a:srgbClr val="002060"/>
                </a:solidFill>
                <a:latin typeface="Corbel Light" panose="020B0303020204020204" pitchFamily="34" charset="0"/>
              </a:rPr>
              <a:t> by </a:t>
            </a:r>
            <a:r>
              <a:rPr lang="en-US" dirty="0" err="1">
                <a:solidFill>
                  <a:srgbClr val="002060"/>
                </a:solidFill>
                <a:latin typeface="Corbel Light" panose="020B0303020204020204" pitchFamily="34" charset="0"/>
              </a:rPr>
              <a:t>Mömke</a:t>
            </a:r>
            <a:r>
              <a:rPr lang="en-US" dirty="0">
                <a:solidFill>
                  <a:srgbClr val="002060"/>
                </a:solidFill>
                <a:latin typeface="Corbel Light" panose="020B0303020204020204" pitchFamily="34" charset="0"/>
              </a:rPr>
              <a:t> &amp; </a:t>
            </a:r>
            <a:r>
              <a:rPr lang="en-US" dirty="0" err="1">
                <a:solidFill>
                  <a:srgbClr val="002060"/>
                </a:solidFill>
                <a:latin typeface="Corbel Light" panose="020B0303020204020204" pitchFamily="34" charset="0"/>
              </a:rPr>
              <a:t>Svensson</a:t>
            </a:r>
            <a:r>
              <a:rPr lang="en-US" dirty="0">
                <a:solidFill>
                  <a:srgbClr val="002060"/>
                </a:solidFill>
                <a:latin typeface="Corbel Light" panose="020B0303020204020204" pitchFamily="34" charset="0"/>
              </a:rPr>
              <a:t> (2011)</a:t>
            </a:r>
            <a:endParaRPr lang="fr-FR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animBg="1"/>
      <p:bldP spid="32" grpId="0" animBg="1"/>
      <p:bldP spid="36" grpId="0" animBg="1"/>
      <p:bldP spid="26" grpId="0"/>
      <p:bldP spid="56" grpId="0"/>
      <p:bldP spid="3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9187" y="343526"/>
            <a:ext cx="9070687" cy="250763"/>
          </a:xfrm>
        </p:spPr>
        <p:txBody>
          <a:bodyPr/>
          <a:lstStyle/>
          <a:p>
            <a:pPr>
              <a:buNone/>
            </a:pPr>
            <a:r>
              <a:rPr lang="fr-FR" sz="3968" dirty="0">
                <a:solidFill>
                  <a:schemeClr val="tx2"/>
                </a:solidFill>
                <a:latin typeface="Corbel Light" panose="020B0303020204020204" pitchFamily="34" charset="0"/>
              </a:rPr>
              <a:t>Efficient </a:t>
            </a:r>
            <a:r>
              <a:rPr lang="fr-FR" sz="3968" dirty="0" err="1">
                <a:solidFill>
                  <a:schemeClr val="tx2"/>
                </a:solidFill>
                <a:latin typeface="Corbel Light" panose="020B0303020204020204" pitchFamily="34" charset="0"/>
              </a:rPr>
              <a:t>Algorithm</a:t>
            </a:r>
            <a:r>
              <a:rPr lang="fr-FR" sz="3968" dirty="0">
                <a:solidFill>
                  <a:schemeClr val="tx2"/>
                </a:solidFill>
                <a:latin typeface="Corbel Light" panose="020B0303020204020204" pitchFamily="34" charset="0"/>
              </a:rPr>
              <a:t> for the Postman</a:t>
            </a:r>
            <a:br>
              <a:rPr lang="fr-FR" sz="3968" dirty="0">
                <a:solidFill>
                  <a:schemeClr val="tx2"/>
                </a:solidFill>
                <a:latin typeface="Corbel Light" panose="020B0303020204020204" pitchFamily="34" charset="0"/>
              </a:rPr>
            </a:br>
            <a:endParaRPr lang="fr-FR" sz="3200" dirty="0">
              <a:solidFill>
                <a:schemeClr val="tx2"/>
              </a:solidFill>
              <a:latin typeface="Corbel Light" panose="020B0303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3254" y="1631029"/>
            <a:ext cx="1584072" cy="36932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marL="377940" indent="-37794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T</a:t>
            </a:r>
            <a:r>
              <a:rPr lang="fr-FR" kern="0" baseline="-2500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G</a:t>
            </a:r>
            <a:r>
              <a:rPr lang="fr-FR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-joins, </a:t>
            </a:r>
            <a:r>
              <a:rPr lang="fr-FR" kern="0" dirty="0" err="1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where</a:t>
            </a:r>
            <a:endParaRPr lang="fr-FR" kern="0" dirty="0">
              <a:solidFill>
                <a:schemeClr val="tx2"/>
              </a:solidFill>
              <a:latin typeface="Corbel Light" panose="020B0303020204020204" pitchFamily="34" charset="0"/>
              <a:sym typeface="Symbol"/>
            </a:endParaRPr>
          </a:p>
        </p:txBody>
      </p:sp>
      <p:sp>
        <p:nvSpPr>
          <p:cNvPr id="54" name="AutoShape 7"/>
          <p:cNvSpPr>
            <a:spLocks noChangeArrowheads="1"/>
          </p:cNvSpPr>
          <p:nvPr/>
        </p:nvSpPr>
        <p:spPr bwMode="auto">
          <a:xfrm>
            <a:off x="356731" y="1055473"/>
            <a:ext cx="4499381" cy="1177806"/>
          </a:xfrm>
          <a:prstGeom prst="roundRect">
            <a:avLst>
              <a:gd name="adj" fmla="val 16667"/>
            </a:avLst>
          </a:prstGeom>
          <a:solidFill>
            <a:srgbClr val="E5FAFF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1" spcCol="360000" anchor="ctr"/>
          <a:lstStyle/>
          <a:p>
            <a:pPr marL="377940" indent="-377940" eaLnBrk="0" hangingPunct="0">
              <a:spcBef>
                <a:spcPct val="20000"/>
              </a:spcBef>
              <a:defRPr/>
            </a:pPr>
            <a:r>
              <a:rPr lang="fr-FR" sz="2646" kern="0" dirty="0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F  E(G)  </a:t>
            </a:r>
            <a:r>
              <a:rPr lang="fr-FR" sz="2646" kern="0" dirty="0" err="1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is</a:t>
            </a:r>
            <a:r>
              <a:rPr lang="fr-FR" sz="2646" kern="0" dirty="0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 a  </a:t>
            </a:r>
            <a:r>
              <a:rPr lang="fr-FR" sz="2646" i="1" kern="0" dirty="0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T-</a:t>
            </a:r>
            <a:r>
              <a:rPr lang="fr-FR" sz="2646" i="1" kern="0" dirty="0" err="1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join</a:t>
            </a:r>
            <a:r>
              <a:rPr lang="fr-FR" sz="2646" i="1" kern="0" dirty="0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,</a:t>
            </a:r>
            <a:r>
              <a:rPr lang="fr-FR" sz="2646" kern="0" dirty="0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 if </a:t>
            </a:r>
            <a:endParaRPr lang="fr-FR" sz="2646" kern="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  <a:sym typeface="Symbol"/>
            </a:endParaRPr>
          </a:p>
          <a:p>
            <a:pPr marL="377940" indent="-377940" eaLnBrk="0" hangingPunct="0">
              <a:spcBef>
                <a:spcPct val="20000"/>
              </a:spcBef>
              <a:defRPr/>
            </a:pPr>
            <a:r>
              <a:rPr lang="fr-FR" sz="2646" kern="0" dirty="0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T = </a:t>
            </a:r>
            <a:r>
              <a:rPr lang="fr-FR" sz="2646" kern="0" dirty="0" err="1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vertices</a:t>
            </a:r>
            <a:r>
              <a:rPr lang="fr-FR" sz="2646" kern="0" dirty="0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 of </a:t>
            </a:r>
            <a:r>
              <a:rPr lang="fr-FR" sz="2646" kern="0" dirty="0" err="1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odd</a:t>
            </a:r>
            <a:r>
              <a:rPr lang="fr-FR" sz="2646" kern="0" dirty="0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 </a:t>
            </a:r>
            <a:r>
              <a:rPr lang="fr-FR" sz="2646" kern="0" dirty="0" err="1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degree</a:t>
            </a:r>
            <a:r>
              <a:rPr lang="fr-FR" sz="2646" kern="0" dirty="0">
                <a:solidFill>
                  <a:srgbClr val="1F497D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Symbol"/>
              </a:rPr>
              <a:t> of F.</a:t>
            </a:r>
            <a:r>
              <a:rPr lang="fr-FR" sz="2646" kern="0" dirty="0">
                <a:solidFill>
                  <a:srgbClr val="1F497D"/>
                </a:solidFill>
                <a:sym typeface="Symbol"/>
              </a:rPr>
              <a:t>  </a:t>
            </a:r>
            <a:r>
              <a:rPr lang="fr-FR" sz="3086" kern="0" dirty="0">
                <a:solidFill>
                  <a:srgbClr val="000000"/>
                </a:solidFill>
                <a:latin typeface="Arial"/>
                <a:sym typeface="Symbol"/>
              </a:rPr>
              <a:t>                            </a:t>
            </a:r>
            <a:endParaRPr lang="fr-FR" sz="3086" kern="0" dirty="0">
              <a:latin typeface="Arial"/>
            </a:endParaRPr>
          </a:p>
        </p:txBody>
      </p:sp>
      <p:sp>
        <p:nvSpPr>
          <p:cNvPr id="55" name="AutoShape 7"/>
          <p:cNvSpPr>
            <a:spLocks noChangeArrowheads="1"/>
          </p:cNvSpPr>
          <p:nvPr/>
        </p:nvSpPr>
        <p:spPr bwMode="auto">
          <a:xfrm>
            <a:off x="34461" y="3754483"/>
            <a:ext cx="10125817" cy="1031881"/>
          </a:xfrm>
          <a:prstGeom prst="roundRect">
            <a:avLst>
              <a:gd name="adj" fmla="val 16667"/>
            </a:avLst>
          </a:prstGeom>
          <a:solidFill>
            <a:srgbClr val="FEFAF2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Easy</a:t>
            </a:r>
            <a:r>
              <a:rPr lang="fr-FR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</a:t>
            </a:r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facts</a:t>
            </a:r>
            <a:r>
              <a:rPr lang="fr-FR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about T-joins : G </a:t>
            </a:r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connected</a:t>
            </a:r>
            <a:r>
              <a:rPr lang="fr-FR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, |T| </a:t>
            </a:r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even</a:t>
            </a:r>
            <a:r>
              <a:rPr lang="fr-FR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  T-</a:t>
            </a:r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join</a:t>
            </a:r>
            <a:r>
              <a:rPr lang="fr-FR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;</a:t>
            </a:r>
          </a:p>
          <a:p>
            <a:r>
              <a:rPr lang="fr-FR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min </a:t>
            </a:r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weight</a:t>
            </a:r>
            <a:r>
              <a:rPr lang="fr-FR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«</a:t>
            </a:r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Eulerian</a:t>
            </a:r>
            <a:r>
              <a:rPr lang="fr-FR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</a:t>
            </a:r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replication</a:t>
            </a:r>
            <a:r>
              <a:rPr lang="fr-FR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» = duplication of a min </a:t>
            </a:r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weight</a:t>
            </a:r>
            <a:r>
              <a:rPr lang="fr-FR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 T</a:t>
            </a:r>
            <a:r>
              <a:rPr lang="fr-FR" sz="2800" b="1" kern="0" baseline="-2500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G</a:t>
            </a:r>
            <a:r>
              <a:rPr lang="fr-FR" sz="2800" b="1" kern="0" dirty="0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-</a:t>
            </a:r>
            <a:r>
              <a:rPr lang="fr-FR" sz="2800" b="1" kern="0" dirty="0" err="1">
                <a:solidFill>
                  <a:srgbClr val="002060"/>
                </a:solidFill>
                <a:latin typeface="Corbel Light" panose="020B0303020204020204" pitchFamily="34" charset="0"/>
                <a:cs typeface="Calibri Light" panose="020F0302020204030204" pitchFamily="34" charset="0"/>
                <a:sym typeface="Symbol"/>
              </a:rPr>
              <a:t>join</a:t>
            </a:r>
            <a:endParaRPr lang="fr-FR" sz="2800" b="1" kern="0" dirty="0">
              <a:solidFill>
                <a:srgbClr val="002060"/>
              </a:solidFill>
              <a:latin typeface="Corbel Light" panose="020B0303020204020204" pitchFamily="34" charset="0"/>
              <a:cs typeface="Calibri Light" panose="020F0302020204030204" pitchFamily="34" charset="0"/>
              <a:sym typeface="Symbol"/>
            </a:endParaRPr>
          </a:p>
        </p:txBody>
      </p:sp>
      <p:sp>
        <p:nvSpPr>
          <p:cNvPr id="84" name="AutoShape 7"/>
          <p:cNvSpPr>
            <a:spLocks noChangeArrowheads="1"/>
          </p:cNvSpPr>
          <p:nvPr/>
        </p:nvSpPr>
        <p:spPr bwMode="auto">
          <a:xfrm>
            <a:off x="58853" y="5793939"/>
            <a:ext cx="9892958" cy="1588421"/>
          </a:xfrm>
          <a:prstGeom prst="roundRect">
            <a:avLst>
              <a:gd name="adj" fmla="val 16667"/>
            </a:avLst>
          </a:prstGeom>
          <a:solidFill>
            <a:srgbClr val="E5FAFF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1" spcCol="360000" anchor="ctr"/>
          <a:lstStyle/>
          <a:p>
            <a:pPr marL="377979" indent="-377979">
              <a:lnSpc>
                <a:spcPct val="90000"/>
              </a:lnSpc>
              <a:spcBef>
                <a:spcPct val="20000"/>
              </a:spcBef>
            </a:pPr>
            <a:r>
              <a:rPr lang="fr-FR" sz="2646" kern="0" dirty="0">
                <a:solidFill>
                  <a:srgbClr val="002060"/>
                </a:solidFill>
                <a:latin typeface="Corbel Light" panose="020B0303020204020204" pitchFamily="34" charset="0"/>
                <a:sym typeface="Symbol"/>
              </a:rPr>
              <a:t>       G=(V,E),  w: E  </a:t>
            </a:r>
            <a:r>
              <a:rPr lang="fr-FR" sz="2646" kern="0" dirty="0">
                <a:solidFill>
                  <a:srgbClr val="002060"/>
                </a:solidFill>
                <a:latin typeface="Corbel Light" panose="020B0303020204020204" pitchFamily="34" charset="0"/>
                <a:sym typeface="Mathematica7"/>
              </a:rPr>
              <a:t>IR</a:t>
            </a:r>
            <a:r>
              <a:rPr lang="fr-FR" sz="2646" kern="0" baseline="-25000" dirty="0">
                <a:solidFill>
                  <a:srgbClr val="002060"/>
                </a:solidFill>
                <a:latin typeface="Corbel Light" panose="020B0303020204020204" pitchFamily="34" charset="0"/>
                <a:sym typeface="Mathematica7"/>
              </a:rPr>
              <a:t> </a:t>
            </a:r>
            <a:r>
              <a:rPr lang="fr-FR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Mathematica7"/>
              </a:rPr>
              <a:t>minimum</a:t>
            </a:r>
            <a:r>
              <a:rPr lang="fr-FR" sz="2646" kern="0" dirty="0">
                <a:solidFill>
                  <a:srgbClr val="002060"/>
                </a:solidFill>
                <a:latin typeface="Corbel Light" panose="020B0303020204020204" pitchFamily="34" charset="0"/>
                <a:sym typeface="Mathematica7"/>
              </a:rPr>
              <a:t> </a:t>
            </a:r>
            <a:r>
              <a:rPr lang="fr-FR" sz="2646" kern="0" dirty="0" err="1">
                <a:solidFill>
                  <a:srgbClr val="002060"/>
                </a:solidFill>
                <a:latin typeface="Corbel Light" panose="020B0303020204020204" pitchFamily="34" charset="0"/>
                <a:sym typeface="Mathematica7"/>
              </a:rPr>
              <a:t>weight</a:t>
            </a:r>
            <a:r>
              <a:rPr lang="fr-FR" sz="2646" kern="0" dirty="0">
                <a:solidFill>
                  <a:srgbClr val="002060"/>
                </a:solidFill>
                <a:latin typeface="Corbel Light" panose="020B0303020204020204" pitchFamily="34" charset="0"/>
                <a:sym typeface="Mathematica7"/>
              </a:rPr>
              <a:t> </a:t>
            </a:r>
            <a:r>
              <a:rPr lang="en-US" sz="2646" kern="0" dirty="0">
                <a:solidFill>
                  <a:srgbClr val="002060"/>
                </a:solidFill>
                <a:latin typeface="Corbel Light" panose="020B0303020204020204" pitchFamily="34" charset="0"/>
                <a:sym typeface="Mathematica7"/>
              </a:rPr>
              <a:t>T-joins </a:t>
            </a:r>
            <a:r>
              <a:rPr lang="en-US" sz="2646" kern="0" dirty="0">
                <a:solidFill>
                  <a:srgbClr val="00206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    </a:t>
            </a:r>
            <a:endParaRPr lang="en-US" sz="2646" kern="0" dirty="0">
              <a:solidFill>
                <a:srgbClr val="002060"/>
              </a:solidFill>
              <a:latin typeface="Corbel Light" panose="020B0303020204020204" pitchFamily="34" charset="0"/>
              <a:sym typeface="Wingdings" pitchFamily="2" charset="2"/>
            </a:endParaRPr>
          </a:p>
          <a:p>
            <a:pPr marL="377979" indent="-377979">
              <a:lnSpc>
                <a:spcPct val="90000"/>
              </a:lnSpc>
              <a:spcBef>
                <a:spcPct val="20000"/>
              </a:spcBef>
            </a:pPr>
            <a:r>
              <a:rPr lang="en-US" sz="2646" kern="0" dirty="0">
                <a:solidFill>
                  <a:srgbClr val="002060"/>
                </a:solidFill>
                <a:latin typeface="Corbel Light" panose="020B0303020204020204" pitchFamily="34" charset="0"/>
                <a:sym typeface="Wingdings" pitchFamily="2" charset="2"/>
              </a:rPr>
              <a:t>       minimum distance-weighted perfect matchings of T</a:t>
            </a:r>
          </a:p>
          <a:p>
            <a:pPr marL="377979" indent="-377979">
              <a:lnSpc>
                <a:spcPct val="90000"/>
              </a:lnSpc>
              <a:spcBef>
                <a:spcPct val="20000"/>
              </a:spcBef>
            </a:pPr>
            <a:r>
              <a:rPr lang="en-US" sz="2646" kern="0" dirty="0">
                <a:solidFill>
                  <a:srgbClr val="002060"/>
                </a:solidFill>
                <a:latin typeface="Corbel Light" panose="020B0303020204020204" pitchFamily="34" charset="0"/>
                <a:sym typeface="Wingdings" pitchFamily="2" charset="2"/>
              </a:rPr>
              <a:t>       Edmonds (1965) Edmonds, Johnson (1973)</a:t>
            </a:r>
            <a:endParaRPr lang="fr-FR" sz="2646" kern="0" dirty="0">
              <a:solidFill>
                <a:srgbClr val="002060"/>
              </a:solidFill>
              <a:latin typeface="Corbel Light" panose="020B0303020204020204" pitchFamily="34" charset="0"/>
              <a:sym typeface="Mathematica7"/>
            </a:endParaRPr>
          </a:p>
        </p:txBody>
      </p:sp>
      <p:grpSp>
        <p:nvGrpSpPr>
          <p:cNvPr id="103" name="Groupe 34">
            <a:extLst>
              <a:ext uri="{FF2B5EF4-FFF2-40B4-BE49-F238E27FC236}">
                <a16:creationId xmlns:a16="http://schemas.microsoft.com/office/drawing/2014/main" id="{1813DDB3-9726-4B9C-A2FC-95691A00DD57}"/>
              </a:ext>
            </a:extLst>
          </p:cNvPr>
          <p:cNvGrpSpPr/>
          <p:nvPr/>
        </p:nvGrpSpPr>
        <p:grpSpPr>
          <a:xfrm>
            <a:off x="5583937" y="1033317"/>
            <a:ext cx="3464847" cy="1249445"/>
            <a:chOff x="4324354" y="1257300"/>
            <a:chExt cx="3143246" cy="1133474"/>
          </a:xfrm>
        </p:grpSpPr>
        <p:sp>
          <p:nvSpPr>
            <p:cNvPr id="104" name="Forme libre 35">
              <a:extLst>
                <a:ext uri="{FF2B5EF4-FFF2-40B4-BE49-F238E27FC236}">
                  <a16:creationId xmlns:a16="http://schemas.microsoft.com/office/drawing/2014/main" id="{C95315C1-9706-44E2-B7DF-ED9A96965B28}"/>
                </a:ext>
              </a:extLst>
            </p:cNvPr>
            <p:cNvSpPr/>
            <p:nvPr/>
          </p:nvSpPr>
          <p:spPr>
            <a:xfrm rot="16200000">
              <a:off x="3886619" y="1714916"/>
              <a:ext cx="1113593" cy="238123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05" name="Forme libre 36">
              <a:extLst>
                <a:ext uri="{FF2B5EF4-FFF2-40B4-BE49-F238E27FC236}">
                  <a16:creationId xmlns:a16="http://schemas.microsoft.com/office/drawing/2014/main" id="{313BEE38-7BB4-4539-BA7B-6B9DD789C68A}"/>
                </a:ext>
              </a:extLst>
            </p:cNvPr>
            <p:cNvSpPr/>
            <p:nvPr/>
          </p:nvSpPr>
          <p:spPr>
            <a:xfrm rot="5400000" flipH="1">
              <a:off x="6791742" y="1695035"/>
              <a:ext cx="1113593" cy="238123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21" name="Forme libre 37">
              <a:extLst>
                <a:ext uri="{FF2B5EF4-FFF2-40B4-BE49-F238E27FC236}">
                  <a16:creationId xmlns:a16="http://schemas.microsoft.com/office/drawing/2014/main" id="{A03CFE99-73BC-4673-A698-46F4C52A2C3C}"/>
                </a:ext>
              </a:extLst>
            </p:cNvPr>
            <p:cNvSpPr/>
            <p:nvPr/>
          </p:nvSpPr>
          <p:spPr>
            <a:xfrm>
              <a:off x="5381627" y="1657350"/>
              <a:ext cx="983141" cy="175204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grpSp>
        <p:nvGrpSpPr>
          <p:cNvPr id="122" name="Groupe 38">
            <a:extLst>
              <a:ext uri="{FF2B5EF4-FFF2-40B4-BE49-F238E27FC236}">
                <a16:creationId xmlns:a16="http://schemas.microsoft.com/office/drawing/2014/main" id="{4575DE9D-913C-451A-B424-E455F7FAE5CE}"/>
              </a:ext>
            </a:extLst>
          </p:cNvPr>
          <p:cNvGrpSpPr/>
          <p:nvPr/>
        </p:nvGrpSpPr>
        <p:grpSpPr>
          <a:xfrm>
            <a:off x="5690210" y="1152712"/>
            <a:ext cx="3232940" cy="801102"/>
            <a:chOff x="473308" y="3201038"/>
            <a:chExt cx="2932864" cy="726745"/>
          </a:xfrm>
        </p:grpSpPr>
        <p:sp>
          <p:nvSpPr>
            <p:cNvPr id="123" name="Forme libre 39">
              <a:extLst>
                <a:ext uri="{FF2B5EF4-FFF2-40B4-BE49-F238E27FC236}">
                  <a16:creationId xmlns:a16="http://schemas.microsoft.com/office/drawing/2014/main" id="{02ECAC00-4362-46C3-A678-FDBC12D79170}"/>
                </a:ext>
              </a:extLst>
            </p:cNvPr>
            <p:cNvSpPr/>
            <p:nvPr/>
          </p:nvSpPr>
          <p:spPr>
            <a:xfrm rot="19564068">
              <a:off x="2291612" y="3201038"/>
              <a:ext cx="1021813" cy="145672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24" name="Forme libre 40">
              <a:extLst>
                <a:ext uri="{FF2B5EF4-FFF2-40B4-BE49-F238E27FC236}">
                  <a16:creationId xmlns:a16="http://schemas.microsoft.com/office/drawing/2014/main" id="{9489705E-086C-41B6-844C-11C8DBC4925A}"/>
                </a:ext>
              </a:extLst>
            </p:cNvPr>
            <p:cNvSpPr/>
            <p:nvPr/>
          </p:nvSpPr>
          <p:spPr>
            <a:xfrm rot="2120364">
              <a:off x="2384359" y="3810603"/>
              <a:ext cx="1021813" cy="117180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25" name="Forme libre 41">
              <a:extLst>
                <a:ext uri="{FF2B5EF4-FFF2-40B4-BE49-F238E27FC236}">
                  <a16:creationId xmlns:a16="http://schemas.microsoft.com/office/drawing/2014/main" id="{2CDC98EC-8BF5-47BA-B9B4-88947E1FFAD0}"/>
                </a:ext>
              </a:extLst>
            </p:cNvPr>
            <p:cNvSpPr/>
            <p:nvPr/>
          </p:nvSpPr>
          <p:spPr>
            <a:xfrm rot="2035932">
              <a:off x="542679" y="3237445"/>
              <a:ext cx="1021813" cy="117725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26" name="Forme libre 42">
              <a:extLst>
                <a:ext uri="{FF2B5EF4-FFF2-40B4-BE49-F238E27FC236}">
                  <a16:creationId xmlns:a16="http://schemas.microsoft.com/office/drawing/2014/main" id="{6163F310-7353-4E38-8B1B-7C83C68F583C}"/>
                </a:ext>
              </a:extLst>
            </p:cNvPr>
            <p:cNvSpPr/>
            <p:nvPr/>
          </p:nvSpPr>
          <p:spPr>
            <a:xfrm rot="19479636">
              <a:off x="473308" y="3788603"/>
              <a:ext cx="1021813" cy="117725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27" name="Forme libre 43">
              <a:extLst>
                <a:ext uri="{FF2B5EF4-FFF2-40B4-BE49-F238E27FC236}">
                  <a16:creationId xmlns:a16="http://schemas.microsoft.com/office/drawing/2014/main" id="{CC5E9AA1-4D33-416D-A0E7-63D2064E9321}"/>
                </a:ext>
              </a:extLst>
            </p:cNvPr>
            <p:cNvSpPr/>
            <p:nvPr/>
          </p:nvSpPr>
          <p:spPr>
            <a:xfrm>
              <a:off x="1406260" y="3480327"/>
              <a:ext cx="983141" cy="175204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358B14F-2A38-46E3-966B-2383CBE2282D}"/>
              </a:ext>
            </a:extLst>
          </p:cNvPr>
          <p:cNvSpPr/>
          <p:nvPr/>
        </p:nvSpPr>
        <p:spPr>
          <a:xfrm>
            <a:off x="5688928" y="1399282"/>
            <a:ext cx="352784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lang="fr-FR" sz="1984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B011B7B-BD74-4BA4-BCCA-C611F9A96013}"/>
              </a:ext>
            </a:extLst>
          </p:cNvPr>
          <p:cNvSpPr/>
          <p:nvPr/>
        </p:nvSpPr>
        <p:spPr>
          <a:xfrm>
            <a:off x="6484827" y="1019955"/>
            <a:ext cx="970137" cy="397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84" kern="0" dirty="0">
                <a:latin typeface="Corbel Light" panose="020B0303020204020204" pitchFamily="34" charset="0"/>
                <a:sym typeface="Symbol"/>
              </a:rPr>
              <a:t>G=(V,E)</a:t>
            </a:r>
            <a:endParaRPr lang="fr-FR" sz="1984" dirty="0">
              <a:latin typeface="Corbel Light" panose="020B0303020204020204" pitchFamily="34" charset="0"/>
            </a:endParaRPr>
          </a:p>
        </p:txBody>
      </p:sp>
      <p:grpSp>
        <p:nvGrpSpPr>
          <p:cNvPr id="130" name="Groupe 61">
            <a:extLst>
              <a:ext uri="{FF2B5EF4-FFF2-40B4-BE49-F238E27FC236}">
                <a16:creationId xmlns:a16="http://schemas.microsoft.com/office/drawing/2014/main" id="{DBC92A98-FB8F-4DB2-9490-A51049351808}"/>
              </a:ext>
            </a:extLst>
          </p:cNvPr>
          <p:cNvGrpSpPr/>
          <p:nvPr/>
        </p:nvGrpSpPr>
        <p:grpSpPr>
          <a:xfrm>
            <a:off x="5569915" y="1072910"/>
            <a:ext cx="3327813" cy="1227530"/>
            <a:chOff x="6642517" y="3406337"/>
            <a:chExt cx="3018933" cy="1113593"/>
          </a:xfrm>
        </p:grpSpPr>
        <p:sp>
          <p:nvSpPr>
            <p:cNvPr id="131" name="Forme libre 50">
              <a:extLst>
                <a:ext uri="{FF2B5EF4-FFF2-40B4-BE49-F238E27FC236}">
                  <a16:creationId xmlns:a16="http://schemas.microsoft.com/office/drawing/2014/main" id="{BA8A923C-171C-4525-AEC9-61DEE970396C}"/>
                </a:ext>
              </a:extLst>
            </p:cNvPr>
            <p:cNvSpPr/>
            <p:nvPr/>
          </p:nvSpPr>
          <p:spPr>
            <a:xfrm rot="16200000">
              <a:off x="6204782" y="3844072"/>
              <a:ext cx="1113593" cy="238123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2" name="Forme libre 58">
              <a:extLst>
                <a:ext uri="{FF2B5EF4-FFF2-40B4-BE49-F238E27FC236}">
                  <a16:creationId xmlns:a16="http://schemas.microsoft.com/office/drawing/2014/main" id="{332913A8-26F9-413C-B092-DE6F610534FF}"/>
                </a:ext>
              </a:extLst>
            </p:cNvPr>
            <p:cNvSpPr/>
            <p:nvPr/>
          </p:nvSpPr>
          <p:spPr>
            <a:xfrm>
              <a:off x="7708562" y="3741273"/>
              <a:ext cx="983141" cy="175204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3" name="Forme libre 59">
              <a:extLst>
                <a:ext uri="{FF2B5EF4-FFF2-40B4-BE49-F238E27FC236}">
                  <a16:creationId xmlns:a16="http://schemas.microsoft.com/office/drawing/2014/main" id="{C3D3F815-EC98-4402-BCE7-A3054D386C58}"/>
                </a:ext>
              </a:extLst>
            </p:cNvPr>
            <p:cNvSpPr/>
            <p:nvPr/>
          </p:nvSpPr>
          <p:spPr>
            <a:xfrm rot="19564068">
              <a:off x="8562929" y="3518014"/>
              <a:ext cx="1021813" cy="145672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4" name="Forme libre 60">
              <a:extLst>
                <a:ext uri="{FF2B5EF4-FFF2-40B4-BE49-F238E27FC236}">
                  <a16:creationId xmlns:a16="http://schemas.microsoft.com/office/drawing/2014/main" id="{8BABB464-0D34-4899-8FED-93546D22598C}"/>
                </a:ext>
              </a:extLst>
            </p:cNvPr>
            <p:cNvSpPr/>
            <p:nvPr/>
          </p:nvSpPr>
          <p:spPr>
            <a:xfrm rot="2120364">
              <a:off x="8639637" y="4115505"/>
              <a:ext cx="1021813" cy="117180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grpSp>
        <p:nvGrpSpPr>
          <p:cNvPr id="147" name="Groupe 21">
            <a:extLst>
              <a:ext uri="{FF2B5EF4-FFF2-40B4-BE49-F238E27FC236}">
                <a16:creationId xmlns:a16="http://schemas.microsoft.com/office/drawing/2014/main" id="{861284F0-ED07-4FDB-8683-D08EA66CF1A6}"/>
              </a:ext>
            </a:extLst>
          </p:cNvPr>
          <p:cNvGrpSpPr/>
          <p:nvPr/>
        </p:nvGrpSpPr>
        <p:grpSpPr>
          <a:xfrm>
            <a:off x="5823511" y="978862"/>
            <a:ext cx="2993611" cy="1354442"/>
            <a:chOff x="5486400" y="3343275"/>
            <a:chExt cx="2715750" cy="1228725"/>
          </a:xfrm>
          <a:noFill/>
        </p:grpSpPr>
        <p:cxnSp>
          <p:nvCxnSpPr>
            <p:cNvPr id="148" name="Connecteur droit 22">
              <a:extLst>
                <a:ext uri="{FF2B5EF4-FFF2-40B4-BE49-F238E27FC236}">
                  <a16:creationId xmlns:a16="http://schemas.microsoft.com/office/drawing/2014/main" id="{C376C50B-8AC7-4C32-B54E-4B0ABC7B16B6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6346909" y="3948808"/>
              <a:ext cx="983141" cy="1163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e 23">
              <a:extLst>
                <a:ext uri="{FF2B5EF4-FFF2-40B4-BE49-F238E27FC236}">
                  <a16:creationId xmlns:a16="http://schemas.microsoft.com/office/drawing/2014/main" id="{446A0A3D-4793-40BD-8519-3C08C6E9DB29}"/>
                </a:ext>
              </a:extLst>
            </p:cNvPr>
            <p:cNvGrpSpPr/>
            <p:nvPr/>
          </p:nvGrpSpPr>
          <p:grpSpPr>
            <a:xfrm>
              <a:off x="5493349" y="3344899"/>
              <a:ext cx="2636531" cy="1190394"/>
              <a:chOff x="601699" y="1067727"/>
              <a:chExt cx="2636531" cy="1190394"/>
            </a:xfrm>
            <a:grpFill/>
          </p:grpSpPr>
          <p:cxnSp>
            <p:nvCxnSpPr>
              <p:cNvPr id="158" name="Connecteur droit 32">
                <a:extLst>
                  <a:ext uri="{FF2B5EF4-FFF2-40B4-BE49-F238E27FC236}">
                    <a16:creationId xmlns:a16="http://schemas.microsoft.com/office/drawing/2014/main" id="{F8C878D5-57D2-4582-884B-097516309B4B}"/>
                  </a:ext>
                </a:extLst>
              </p:cNvPr>
              <p:cNvCxnSpPr/>
              <p:nvPr/>
            </p:nvCxnSpPr>
            <p:spPr>
              <a:xfrm flipV="1">
                <a:off x="619125" y="2228849"/>
                <a:ext cx="2619105" cy="29272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33">
                <a:extLst>
                  <a:ext uri="{FF2B5EF4-FFF2-40B4-BE49-F238E27FC236}">
                    <a16:creationId xmlns:a16="http://schemas.microsoft.com/office/drawing/2014/main" id="{EF5EE7F1-4958-44A7-899E-9AFBC9411A69}"/>
                  </a:ext>
                </a:extLst>
              </p:cNvPr>
              <p:cNvCxnSpPr/>
              <p:nvPr/>
            </p:nvCxnSpPr>
            <p:spPr>
              <a:xfrm flipV="1">
                <a:off x="601699" y="1067727"/>
                <a:ext cx="2619105" cy="29272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riangle isocèle 24">
              <a:extLst>
                <a:ext uri="{FF2B5EF4-FFF2-40B4-BE49-F238E27FC236}">
                  <a16:creationId xmlns:a16="http://schemas.microsoft.com/office/drawing/2014/main" id="{738EC76C-08D7-4D42-B4FB-BDDD29A7B602}"/>
                </a:ext>
              </a:extLst>
            </p:cNvPr>
            <p:cNvSpPr/>
            <p:nvPr/>
          </p:nvSpPr>
          <p:spPr>
            <a:xfrm rot="5400000">
              <a:off x="5340947" y="3551201"/>
              <a:ext cx="1138585" cy="817983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51" name="Triangle isocèle 25">
              <a:extLst>
                <a:ext uri="{FF2B5EF4-FFF2-40B4-BE49-F238E27FC236}">
                  <a16:creationId xmlns:a16="http://schemas.microsoft.com/office/drawing/2014/main" id="{68F16722-D30F-47A1-AC69-D934760CD9A3}"/>
                </a:ext>
              </a:extLst>
            </p:cNvPr>
            <p:cNvSpPr/>
            <p:nvPr/>
          </p:nvSpPr>
          <p:spPr>
            <a:xfrm rot="16200000" flipH="1">
              <a:off x="7169749" y="3540979"/>
              <a:ext cx="1138585" cy="817983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 dirty="0"/>
            </a:p>
          </p:txBody>
        </p:sp>
        <p:sp>
          <p:nvSpPr>
            <p:cNvPr id="152" name="Ellipse 26">
              <a:extLst>
                <a:ext uri="{FF2B5EF4-FFF2-40B4-BE49-F238E27FC236}">
                  <a16:creationId xmlns:a16="http://schemas.microsoft.com/office/drawing/2014/main" id="{6AAD16E5-65BE-42A4-87D1-450EB7F6EC0E}"/>
                </a:ext>
              </a:extLst>
            </p:cNvPr>
            <p:cNvSpPr/>
            <p:nvPr/>
          </p:nvSpPr>
          <p:spPr>
            <a:xfrm>
              <a:off x="8101575" y="3343275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53" name="Ellipse 27">
              <a:extLst>
                <a:ext uri="{FF2B5EF4-FFF2-40B4-BE49-F238E27FC236}">
                  <a16:creationId xmlns:a16="http://schemas.microsoft.com/office/drawing/2014/main" id="{BEBC6930-78AB-4D18-BDD0-1D9672DF5714}"/>
                </a:ext>
              </a:extLst>
            </p:cNvPr>
            <p:cNvSpPr/>
            <p:nvPr/>
          </p:nvSpPr>
          <p:spPr>
            <a:xfrm>
              <a:off x="8130150" y="4471425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54" name="Ellipse 28">
              <a:extLst>
                <a:ext uri="{FF2B5EF4-FFF2-40B4-BE49-F238E27FC236}">
                  <a16:creationId xmlns:a16="http://schemas.microsoft.com/office/drawing/2014/main" id="{EE6BB5A8-8F16-450B-AF27-BE403FA06899}"/>
                </a:ext>
              </a:extLst>
            </p:cNvPr>
            <p:cNvSpPr/>
            <p:nvPr/>
          </p:nvSpPr>
          <p:spPr>
            <a:xfrm>
              <a:off x="7320525" y="390945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55" name="Ellipse 29">
              <a:extLst>
                <a:ext uri="{FF2B5EF4-FFF2-40B4-BE49-F238E27FC236}">
                  <a16:creationId xmlns:a16="http://schemas.microsoft.com/office/drawing/2014/main" id="{699D1489-DBB7-4ED4-8163-B911B6417BEB}"/>
                </a:ext>
              </a:extLst>
            </p:cNvPr>
            <p:cNvSpPr/>
            <p:nvPr/>
          </p:nvSpPr>
          <p:spPr>
            <a:xfrm>
              <a:off x="6282300" y="392430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56" name="Ellipse 30">
              <a:extLst>
                <a:ext uri="{FF2B5EF4-FFF2-40B4-BE49-F238E27FC236}">
                  <a16:creationId xmlns:a16="http://schemas.microsoft.com/office/drawing/2014/main" id="{30A065C3-5714-4936-BAD3-003270930B03}"/>
                </a:ext>
              </a:extLst>
            </p:cNvPr>
            <p:cNvSpPr/>
            <p:nvPr/>
          </p:nvSpPr>
          <p:spPr>
            <a:xfrm>
              <a:off x="5486400" y="450000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57" name="Ellipse 31">
              <a:extLst>
                <a:ext uri="{FF2B5EF4-FFF2-40B4-BE49-F238E27FC236}">
                  <a16:creationId xmlns:a16="http://schemas.microsoft.com/office/drawing/2014/main" id="{E2E6742F-77D6-4509-B8AA-294EB0459E17}"/>
                </a:ext>
              </a:extLst>
            </p:cNvPr>
            <p:cNvSpPr/>
            <p:nvPr/>
          </p:nvSpPr>
          <p:spPr>
            <a:xfrm>
              <a:off x="5491725" y="335700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</p:grpSp>
      <p:sp>
        <p:nvSpPr>
          <p:cNvPr id="160" name="Rectangle à coins arrondis 66">
            <a:extLst>
              <a:ext uri="{FF2B5EF4-FFF2-40B4-BE49-F238E27FC236}">
                <a16:creationId xmlns:a16="http://schemas.microsoft.com/office/drawing/2014/main" id="{3DB84687-7CB0-4338-B00F-4A1B882EEF80}"/>
              </a:ext>
            </a:extLst>
          </p:cNvPr>
          <p:cNvSpPr/>
          <p:nvPr/>
        </p:nvSpPr>
        <p:spPr>
          <a:xfrm>
            <a:off x="5280780" y="2551817"/>
            <a:ext cx="4015363" cy="586025"/>
          </a:xfrm>
          <a:prstGeom prst="wedgeRoundRectCallout">
            <a:avLst>
              <a:gd name="adj1" fmla="val -19964"/>
              <a:gd name="adj2" fmla="val -90637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b="1" dirty="0">
                <a:solidFill>
                  <a:schemeClr val="tx2"/>
                </a:solidFill>
                <a:latin typeface="Corbel Light" panose="020B0303020204020204" pitchFamily="34" charset="0"/>
              </a:rPr>
              <a:t>Euler:  on</a:t>
            </a:r>
            <a:r>
              <a:rPr lang="fr-FR" dirty="0">
                <a:solidFill>
                  <a:schemeClr val="tx2"/>
                </a:solidFill>
                <a:latin typeface="Corbel Light" panose="020B0303020204020204" pitchFamily="34" charset="0"/>
              </a:rPr>
              <a:t>e can go </a:t>
            </a:r>
            <a:r>
              <a:rPr lang="fr-FR" dirty="0" err="1">
                <a:solidFill>
                  <a:schemeClr val="tx2"/>
                </a:solidFill>
                <a:latin typeface="Corbel Light" panose="020B0303020204020204" pitchFamily="34" charset="0"/>
              </a:rPr>
              <a:t>through</a:t>
            </a:r>
            <a:r>
              <a:rPr lang="fr-FR" dirty="0">
                <a:solidFill>
                  <a:schemeClr val="tx2"/>
                </a:solidFill>
                <a:latin typeface="Corbel Light" panose="020B0303020204020204" pitchFamily="34" charset="0"/>
              </a:rPr>
              <a:t> all the </a:t>
            </a:r>
            <a:r>
              <a:rPr lang="fr-FR" dirty="0" err="1">
                <a:solidFill>
                  <a:schemeClr val="tx2"/>
                </a:solidFill>
                <a:latin typeface="Corbel Light" panose="020B0303020204020204" pitchFamily="34" charset="0"/>
              </a:rPr>
              <a:t>streets</a:t>
            </a:r>
            <a:r>
              <a:rPr lang="fr-FR" dirty="0">
                <a:solidFill>
                  <a:schemeClr val="tx2"/>
                </a:solidFill>
                <a:latin typeface="Corbel Light" panose="020B0303020204020204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Corbel Light" panose="020B0303020204020204" pitchFamily="34" charset="0"/>
                <a:sym typeface="Wingdings" pitchFamily="2" charset="2"/>
              </a:rPr>
              <a:t>exactly</a:t>
            </a:r>
            <a:r>
              <a:rPr lang="fr-FR" dirty="0">
                <a:solidFill>
                  <a:schemeClr val="tx2"/>
                </a:solidFill>
                <a:latin typeface="Corbel Light" panose="020B0303020204020204" pitchFamily="34" charset="0"/>
                <a:sym typeface="Wingdings" pitchFamily="2" charset="2"/>
              </a:rPr>
              <a:t> once  </a:t>
            </a:r>
            <a:r>
              <a:rPr lang="fr-FR" dirty="0">
                <a:solidFill>
                  <a:schemeClr val="tx2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</a:t>
            </a:r>
            <a:r>
              <a:rPr lang="fr-FR" dirty="0">
                <a:solidFill>
                  <a:schemeClr val="tx2"/>
                </a:solidFill>
                <a:latin typeface="Corbel Light" panose="020B0303020204020204" pitchFamily="34" charset="0"/>
                <a:sym typeface="Wingdings" pitchFamily="2" charset="2"/>
              </a:rPr>
              <a:t> </a:t>
            </a:r>
            <a:r>
              <a:rPr lang="fr-FR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G </a:t>
            </a:r>
            <a:r>
              <a:rPr lang="fr-FR" dirty="0" err="1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conn</a:t>
            </a:r>
            <a:r>
              <a:rPr lang="fr-FR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., </a:t>
            </a:r>
            <a:r>
              <a:rPr lang="fr-FR" dirty="0" err="1">
                <a:solidFill>
                  <a:srgbClr val="C00000"/>
                </a:solidFill>
                <a:latin typeface="Corbel Light" panose="020B0303020204020204" pitchFamily="34" charset="0"/>
                <a:sym typeface="Wingdings" pitchFamily="2" charset="2"/>
              </a:rPr>
              <a:t>degree</a:t>
            </a:r>
            <a:r>
              <a:rPr lang="fr-FR" dirty="0">
                <a:solidFill>
                  <a:srgbClr val="C00000"/>
                </a:solidFill>
                <a:latin typeface="Corbel Light" panose="020B0303020204020204" pitchFamily="34" charset="0"/>
                <a:sym typeface="Wingdings" pitchFamily="2" charset="2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Corbel Light" panose="020B0303020204020204" pitchFamily="34" charset="0"/>
                <a:sym typeface="Wingdings" pitchFamily="2" charset="2"/>
              </a:rPr>
              <a:t>even</a:t>
            </a:r>
            <a:endParaRPr lang="fr-FR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CD403AD-D635-4309-BF3D-4A73BD0A3D8F}"/>
              </a:ext>
            </a:extLst>
          </p:cNvPr>
          <p:cNvSpPr/>
          <p:nvPr/>
        </p:nvSpPr>
        <p:spPr>
          <a:xfrm>
            <a:off x="6366507" y="1918528"/>
            <a:ext cx="1904672" cy="36932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marL="377940" indent="-37794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T</a:t>
            </a:r>
            <a:r>
              <a:rPr lang="fr-FR" kern="0" baseline="-2500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G </a:t>
            </a:r>
            <a:r>
              <a:rPr lang="fr-FR" kern="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:={v: d(v) </a:t>
            </a:r>
            <a:r>
              <a:rPr lang="fr-FR" kern="0" dirty="0" err="1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is</a:t>
            </a:r>
            <a:r>
              <a:rPr lang="fr-FR" kern="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 </a:t>
            </a:r>
            <a:r>
              <a:rPr lang="fr-FR" kern="0" dirty="0" err="1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odd</a:t>
            </a:r>
            <a:r>
              <a:rPr lang="fr-FR" kern="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5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0" animBg="1"/>
      <p:bldP spid="55" grpId="0" animBg="1"/>
      <p:bldP spid="84" grpId="0" animBg="1"/>
      <p:bldP spid="129" grpId="0"/>
      <p:bldP spid="160" grpId="0" animBg="1"/>
      <p:bldP spid="1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564251" y="1980131"/>
            <a:ext cx="5156581" cy="1151634"/>
          </a:xfrm>
          <a:prstGeom prst="roundRect">
            <a:avLst>
              <a:gd name="adj" fmla="val 16667"/>
            </a:avLst>
          </a:prstGeom>
          <a:solidFill>
            <a:srgbClr val="E5FA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00785" tIns="50392" rIns="100785" bIns="50392" anchor="ctr"/>
          <a:lstStyle/>
          <a:p>
            <a:pPr lvl="0">
              <a:spcBef>
                <a:spcPct val="50000"/>
              </a:spcBef>
            </a:pPr>
            <a:r>
              <a:rPr lang="fr-FR" altLang="fr-FR" sz="2646" i="1" dirty="0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tour </a:t>
            </a:r>
            <a:r>
              <a:rPr lang="fr-FR" altLang="fr-FR" sz="2646" dirty="0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:</a:t>
            </a:r>
            <a:r>
              <a:rPr lang="fr-FR" altLang="fr-FR" sz="2646" dirty="0">
                <a:solidFill>
                  <a:srgbClr val="000000"/>
                </a:solidFill>
                <a:latin typeface="Corbel Light" panose="020B0303020204020204" pitchFamily="34" charset="0"/>
                <a:sym typeface="Symbol" pitchFamily="18" charset="2"/>
              </a:rPr>
              <a:t> </a:t>
            </a:r>
            <a:r>
              <a:rPr lang="fr-FR" altLang="fr-FR" sz="2646" dirty="0" err="1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connected</a:t>
            </a:r>
            <a:r>
              <a:rPr lang="fr-FR" altLang="fr-FR" sz="2646" dirty="0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 (on  V =  </a:t>
            </a:r>
            <a:r>
              <a:rPr lang="fr-FR" altLang="fr-FR" sz="2646" dirty="0" err="1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spanning</a:t>
            </a:r>
            <a:r>
              <a:rPr lang="fr-FR" altLang="fr-FR" sz="2646" dirty="0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) </a:t>
            </a:r>
            <a:br>
              <a:rPr lang="fr-FR" altLang="fr-FR" sz="2646" dirty="0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</a:br>
            <a:r>
              <a:rPr lang="fr-FR" altLang="fr-FR" sz="2646" dirty="0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    </a:t>
            </a:r>
            <a:r>
              <a:rPr lang="fr-FR" altLang="fr-FR" sz="2646" dirty="0" err="1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sub-multigraph</a:t>
            </a:r>
            <a:r>
              <a:rPr lang="fr-FR" altLang="fr-FR" sz="2646" dirty="0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  of  G</a:t>
            </a:r>
            <a:r>
              <a:rPr lang="fr-FR" altLang="fr-FR" sz="2646" b="1" dirty="0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, </a:t>
            </a:r>
            <a:r>
              <a:rPr lang="fr-FR" altLang="fr-FR" sz="2646" b="1" dirty="0" err="1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even</a:t>
            </a:r>
            <a:r>
              <a:rPr lang="fr-FR" altLang="fr-FR" sz="2646" b="1" dirty="0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 </a:t>
            </a:r>
            <a:r>
              <a:rPr lang="fr-FR" altLang="fr-FR" sz="2646" b="1" dirty="0" err="1">
                <a:solidFill>
                  <a:srgbClr val="002060"/>
                </a:solidFill>
                <a:latin typeface="Corbel Light" panose="020B0303020204020204" pitchFamily="34" charset="0"/>
                <a:sym typeface="Symbol" pitchFamily="18" charset="2"/>
              </a:rPr>
              <a:t>degrees</a:t>
            </a:r>
            <a:endParaRPr lang="fr-FR" altLang="fr-FR" sz="2646" dirty="0">
              <a:solidFill>
                <a:srgbClr val="002060"/>
              </a:solidFill>
              <a:latin typeface="Corbel Light" panose="020B0303020204020204" pitchFamily="34" charset="0"/>
              <a:sym typeface="Symbol" pitchFamily="18" charset="2"/>
            </a:endParaRPr>
          </a:p>
        </p:txBody>
      </p:sp>
      <p:sp>
        <p:nvSpPr>
          <p:cNvPr id="65" name="Titre 4"/>
          <p:cNvSpPr>
            <a:spLocks noGrp="1"/>
          </p:cNvSpPr>
          <p:nvPr>
            <p:ph type="title"/>
          </p:nvPr>
        </p:nvSpPr>
        <p:spPr>
          <a:xfrm>
            <a:off x="133472" y="-322987"/>
            <a:ext cx="9813679" cy="1259946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rgbClr val="002060"/>
                </a:solidFill>
                <a:latin typeface="Corbel Light" panose="020B0303020204020204" pitchFamily="34" charset="0"/>
              </a:rPr>
              <a:t>The Chinese Postman’s help for the Salesman</a:t>
            </a:r>
            <a:endParaRPr lang="fr-FR" sz="4000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69" name="AutoShape 7">
            <a:extLst>
              <a:ext uri="{FF2B5EF4-FFF2-40B4-BE49-F238E27FC236}">
                <a16:creationId xmlns:a16="http://schemas.microsoft.com/office/drawing/2014/main" id="{B07B8DC5-5E1D-467E-B0B1-B957541FE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451" y="4028096"/>
            <a:ext cx="4586965" cy="857946"/>
          </a:xfrm>
          <a:prstGeom prst="roundRect">
            <a:avLst>
              <a:gd name="adj" fmla="val 16667"/>
            </a:avLst>
          </a:prstGeom>
          <a:solidFill>
            <a:srgbClr val="FFF9DD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00785" tIns="50392" rIns="100785" bIns="50392" anchor="ctr"/>
          <a:lstStyle/>
          <a:p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</a:rPr>
              <a:t>Min tour for arbitrary positive</a:t>
            </a:r>
            <a:endParaRPr lang="en-US" sz="2800" dirty="0">
              <a:solidFill>
                <a:srgbClr val="C00000"/>
              </a:solidFill>
              <a:latin typeface="Corbel Light" panose="020B0303020204020204" pitchFamily="34" charset="0"/>
              <a:sym typeface="Symbol" panose="05050102010706020507" pitchFamily="18" charset="2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weights in arbitrary graphs</a:t>
            </a:r>
            <a:endParaRPr lang="en-US" sz="28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sp>
        <p:nvSpPr>
          <p:cNvPr id="70" name="Rectangle 20">
            <a:extLst>
              <a:ext uri="{FF2B5EF4-FFF2-40B4-BE49-F238E27FC236}">
                <a16:creationId xmlns:a16="http://schemas.microsoft.com/office/drawing/2014/main" id="{8035C118-344D-4FA3-B0DF-75DA82AE7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617" y="719246"/>
            <a:ext cx="3151336" cy="35010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来自中国邮递员的帮助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Forme libre 46">
            <a:extLst>
              <a:ext uri="{FF2B5EF4-FFF2-40B4-BE49-F238E27FC236}">
                <a16:creationId xmlns:a16="http://schemas.microsoft.com/office/drawing/2014/main" id="{8A0509EC-51F4-42AC-8B8C-3A5020D19C45}"/>
              </a:ext>
            </a:extLst>
          </p:cNvPr>
          <p:cNvSpPr/>
          <p:nvPr/>
        </p:nvSpPr>
        <p:spPr>
          <a:xfrm rot="18461879">
            <a:off x="3626073" y="6058424"/>
            <a:ext cx="225453" cy="1316618"/>
          </a:xfrm>
          <a:custGeom>
            <a:avLst/>
            <a:gdLst>
              <a:gd name="connsiteX0" fmla="*/ 0 w 500761"/>
              <a:gd name="connsiteY0" fmla="*/ 0 h 1587260"/>
              <a:gd name="connsiteX1" fmla="*/ 500332 w 500761"/>
              <a:gd name="connsiteY1" fmla="*/ 759125 h 1587260"/>
              <a:gd name="connsiteX2" fmla="*/ 69011 w 500761"/>
              <a:gd name="connsiteY2" fmla="*/ 1587260 h 158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761" h="1587260">
                <a:moveTo>
                  <a:pt x="0" y="0"/>
                </a:moveTo>
                <a:cubicBezTo>
                  <a:pt x="244415" y="247291"/>
                  <a:pt x="488830" y="494582"/>
                  <a:pt x="500332" y="759125"/>
                </a:cubicBezTo>
                <a:cubicBezTo>
                  <a:pt x="511834" y="1023668"/>
                  <a:pt x="290422" y="1305464"/>
                  <a:pt x="69011" y="158726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 45">
            <a:extLst>
              <a:ext uri="{FF2B5EF4-FFF2-40B4-BE49-F238E27FC236}">
                <a16:creationId xmlns:a16="http://schemas.microsoft.com/office/drawing/2014/main" id="{D247FB40-B548-4A1F-8569-62DB7141DF14}"/>
              </a:ext>
            </a:extLst>
          </p:cNvPr>
          <p:cNvSpPr/>
          <p:nvPr/>
        </p:nvSpPr>
        <p:spPr>
          <a:xfrm rot="3138121" flipH="1">
            <a:off x="3457907" y="5304788"/>
            <a:ext cx="225453" cy="1316618"/>
          </a:xfrm>
          <a:custGeom>
            <a:avLst/>
            <a:gdLst>
              <a:gd name="connsiteX0" fmla="*/ 0 w 500761"/>
              <a:gd name="connsiteY0" fmla="*/ 0 h 1587260"/>
              <a:gd name="connsiteX1" fmla="*/ 500332 w 500761"/>
              <a:gd name="connsiteY1" fmla="*/ 759125 h 1587260"/>
              <a:gd name="connsiteX2" fmla="*/ 69011 w 500761"/>
              <a:gd name="connsiteY2" fmla="*/ 1587260 h 158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761" h="1587260">
                <a:moveTo>
                  <a:pt x="0" y="0"/>
                </a:moveTo>
                <a:cubicBezTo>
                  <a:pt x="244415" y="247291"/>
                  <a:pt x="488830" y="494582"/>
                  <a:pt x="500332" y="759125"/>
                </a:cubicBezTo>
                <a:cubicBezTo>
                  <a:pt x="511834" y="1023668"/>
                  <a:pt x="290422" y="1305464"/>
                  <a:pt x="69011" y="158726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2" name="Groupe 9">
            <a:extLst>
              <a:ext uri="{FF2B5EF4-FFF2-40B4-BE49-F238E27FC236}">
                <a16:creationId xmlns:a16="http://schemas.microsoft.com/office/drawing/2014/main" id="{70B4F41B-8D51-4365-90CC-A654E7D910D4}"/>
              </a:ext>
            </a:extLst>
          </p:cNvPr>
          <p:cNvGrpSpPr/>
          <p:nvPr/>
        </p:nvGrpSpPr>
        <p:grpSpPr>
          <a:xfrm>
            <a:off x="791840" y="5597581"/>
            <a:ext cx="3427891" cy="1643280"/>
            <a:chOff x="5486400" y="3343275"/>
            <a:chExt cx="2715750" cy="1228725"/>
          </a:xfrm>
          <a:noFill/>
        </p:grpSpPr>
        <p:cxnSp>
          <p:nvCxnSpPr>
            <p:cNvPr id="75" name="Connecteur droit 10">
              <a:extLst>
                <a:ext uri="{FF2B5EF4-FFF2-40B4-BE49-F238E27FC236}">
                  <a16:creationId xmlns:a16="http://schemas.microsoft.com/office/drawing/2014/main" id="{D68C92E1-F13F-417B-A99D-A274A8DFBE09}"/>
                </a:ext>
              </a:extLst>
            </p:cNvPr>
            <p:cNvCxnSpPr>
              <a:endCxn id="78" idx="0"/>
            </p:cNvCxnSpPr>
            <p:nvPr/>
          </p:nvCxnSpPr>
          <p:spPr>
            <a:xfrm>
              <a:off x="6346909" y="3948808"/>
              <a:ext cx="983141" cy="1163"/>
            </a:xfrm>
            <a:prstGeom prst="lin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76" name="Groupe 11">
              <a:extLst>
                <a:ext uri="{FF2B5EF4-FFF2-40B4-BE49-F238E27FC236}">
                  <a16:creationId xmlns:a16="http://schemas.microsoft.com/office/drawing/2014/main" id="{98F0CD1B-0D83-46EF-8163-24A28BD9613C}"/>
                </a:ext>
              </a:extLst>
            </p:cNvPr>
            <p:cNvGrpSpPr/>
            <p:nvPr/>
          </p:nvGrpSpPr>
          <p:grpSpPr>
            <a:xfrm>
              <a:off x="5501250" y="3352800"/>
              <a:ext cx="2628630" cy="1182493"/>
              <a:chOff x="609600" y="1075628"/>
              <a:chExt cx="2628630" cy="1182493"/>
            </a:xfrm>
            <a:grpFill/>
          </p:grpSpPr>
          <p:cxnSp>
            <p:nvCxnSpPr>
              <p:cNvPr id="86" name="Connecteur droit 20">
                <a:extLst>
                  <a:ext uri="{FF2B5EF4-FFF2-40B4-BE49-F238E27FC236}">
                    <a16:creationId xmlns:a16="http://schemas.microsoft.com/office/drawing/2014/main" id="{D2FB52E3-E653-4E02-9EB2-7BF546AA42EF}"/>
                  </a:ext>
                </a:extLst>
              </p:cNvPr>
              <p:cNvCxnSpPr/>
              <p:nvPr/>
            </p:nvCxnSpPr>
            <p:spPr>
              <a:xfrm flipV="1">
                <a:off x="619125" y="2228849"/>
                <a:ext cx="2619105" cy="29272"/>
              </a:xfrm>
              <a:prstGeom prst="lin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87" name="Connecteur droit 21">
                <a:extLst>
                  <a:ext uri="{FF2B5EF4-FFF2-40B4-BE49-F238E27FC236}">
                    <a16:creationId xmlns:a16="http://schemas.microsoft.com/office/drawing/2014/main" id="{FA61D3D5-BDB8-473B-AF69-2501BFA0FB92}"/>
                  </a:ext>
                </a:extLst>
              </p:cNvPr>
              <p:cNvCxnSpPr/>
              <p:nvPr/>
            </p:nvCxnSpPr>
            <p:spPr>
              <a:xfrm flipV="1">
                <a:off x="609600" y="1075628"/>
                <a:ext cx="2619105" cy="29272"/>
              </a:xfrm>
              <a:prstGeom prst="line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77" name="Triangle isocèle 12">
              <a:extLst>
                <a:ext uri="{FF2B5EF4-FFF2-40B4-BE49-F238E27FC236}">
                  <a16:creationId xmlns:a16="http://schemas.microsoft.com/office/drawing/2014/main" id="{19764430-6787-481F-8655-1E0CD1954237}"/>
                </a:ext>
              </a:extLst>
            </p:cNvPr>
            <p:cNvSpPr/>
            <p:nvPr/>
          </p:nvSpPr>
          <p:spPr>
            <a:xfrm rot="5400000">
              <a:off x="5340947" y="3551201"/>
              <a:ext cx="1138585" cy="817983"/>
            </a:xfrm>
            <a:prstGeom prst="triangl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8" name="Triangle isocèle 13">
              <a:extLst>
                <a:ext uri="{FF2B5EF4-FFF2-40B4-BE49-F238E27FC236}">
                  <a16:creationId xmlns:a16="http://schemas.microsoft.com/office/drawing/2014/main" id="{B5DAC5FA-D32C-4F3A-8912-84737614F62D}"/>
                </a:ext>
              </a:extLst>
            </p:cNvPr>
            <p:cNvSpPr/>
            <p:nvPr/>
          </p:nvSpPr>
          <p:spPr>
            <a:xfrm rot="16200000" flipH="1">
              <a:off x="7169749" y="3540979"/>
              <a:ext cx="1138585" cy="817983"/>
            </a:xfrm>
            <a:prstGeom prst="triangl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80" name="Ellipse 15">
              <a:extLst>
                <a:ext uri="{FF2B5EF4-FFF2-40B4-BE49-F238E27FC236}">
                  <a16:creationId xmlns:a16="http://schemas.microsoft.com/office/drawing/2014/main" id="{01B17897-8FEB-44BC-8A82-26CE9941E594}"/>
                </a:ext>
              </a:extLst>
            </p:cNvPr>
            <p:cNvSpPr/>
            <p:nvPr/>
          </p:nvSpPr>
          <p:spPr>
            <a:xfrm>
              <a:off x="8130150" y="447142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81" name="Ellipse 18">
              <a:extLst>
                <a:ext uri="{FF2B5EF4-FFF2-40B4-BE49-F238E27FC236}">
                  <a16:creationId xmlns:a16="http://schemas.microsoft.com/office/drawing/2014/main" id="{A6970845-73D9-433A-8684-1833AEE1816B}"/>
                </a:ext>
              </a:extLst>
            </p:cNvPr>
            <p:cNvSpPr/>
            <p:nvPr/>
          </p:nvSpPr>
          <p:spPr>
            <a:xfrm>
              <a:off x="5486400" y="45000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82" name="Ellipse 19">
              <a:extLst>
                <a:ext uri="{FF2B5EF4-FFF2-40B4-BE49-F238E27FC236}">
                  <a16:creationId xmlns:a16="http://schemas.microsoft.com/office/drawing/2014/main" id="{475192DD-83FA-45E1-88F6-C1661142F781}"/>
                </a:ext>
              </a:extLst>
            </p:cNvPr>
            <p:cNvSpPr/>
            <p:nvPr/>
          </p:nvSpPr>
          <p:spPr>
            <a:xfrm>
              <a:off x="5491725" y="3357000"/>
              <a:ext cx="72000" cy="72000"/>
            </a:xfrm>
            <a:prstGeom prst="ellipse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83" name="Ellipse 16">
              <a:extLst>
                <a:ext uri="{FF2B5EF4-FFF2-40B4-BE49-F238E27FC236}">
                  <a16:creationId xmlns:a16="http://schemas.microsoft.com/office/drawing/2014/main" id="{94F7E7F0-F966-48C0-AE95-824B70A50D13}"/>
                </a:ext>
              </a:extLst>
            </p:cNvPr>
            <p:cNvSpPr/>
            <p:nvPr/>
          </p:nvSpPr>
          <p:spPr>
            <a:xfrm>
              <a:off x="7320525" y="390945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84" name="Ellipse 17">
              <a:extLst>
                <a:ext uri="{FF2B5EF4-FFF2-40B4-BE49-F238E27FC236}">
                  <a16:creationId xmlns:a16="http://schemas.microsoft.com/office/drawing/2014/main" id="{246C1CC8-41E8-4540-86C2-D9A06D26B370}"/>
                </a:ext>
              </a:extLst>
            </p:cNvPr>
            <p:cNvSpPr/>
            <p:nvPr/>
          </p:nvSpPr>
          <p:spPr>
            <a:xfrm>
              <a:off x="6282300" y="39243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85" name="Ellipse 14">
              <a:extLst>
                <a:ext uri="{FF2B5EF4-FFF2-40B4-BE49-F238E27FC236}">
                  <a16:creationId xmlns:a16="http://schemas.microsoft.com/office/drawing/2014/main" id="{C938A90A-B02C-4B53-9D10-25A508DDE882}"/>
                </a:ext>
              </a:extLst>
            </p:cNvPr>
            <p:cNvSpPr/>
            <p:nvPr/>
          </p:nvSpPr>
          <p:spPr>
            <a:xfrm>
              <a:off x="8101575" y="3343275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cxnSp>
        <p:nvCxnSpPr>
          <p:cNvPr id="88" name="Connecteur droit 26">
            <a:extLst>
              <a:ext uri="{FF2B5EF4-FFF2-40B4-BE49-F238E27FC236}">
                <a16:creationId xmlns:a16="http://schemas.microsoft.com/office/drawing/2014/main" id="{8B41C6E3-DB89-46C3-BCAC-5FDA65078A0B}"/>
              </a:ext>
            </a:extLst>
          </p:cNvPr>
          <p:cNvCxnSpPr/>
          <p:nvPr/>
        </p:nvCxnSpPr>
        <p:spPr>
          <a:xfrm flipV="1">
            <a:off x="8849847" y="5649468"/>
            <a:ext cx="12413" cy="1480747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30">
            <a:extLst>
              <a:ext uri="{FF2B5EF4-FFF2-40B4-BE49-F238E27FC236}">
                <a16:creationId xmlns:a16="http://schemas.microsoft.com/office/drawing/2014/main" id="{957EC61D-56FC-4FE7-8D09-B26FC78BE545}"/>
              </a:ext>
            </a:extLst>
          </p:cNvPr>
          <p:cNvCxnSpPr/>
          <p:nvPr/>
        </p:nvCxnSpPr>
        <p:spPr>
          <a:xfrm flipV="1">
            <a:off x="6474475" y="6353848"/>
            <a:ext cx="1389925" cy="1578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31">
            <a:extLst>
              <a:ext uri="{FF2B5EF4-FFF2-40B4-BE49-F238E27FC236}">
                <a16:creationId xmlns:a16="http://schemas.microsoft.com/office/drawing/2014/main" id="{231AB247-7485-42D0-A526-E85B8AB34543}"/>
              </a:ext>
            </a:extLst>
          </p:cNvPr>
          <p:cNvCxnSpPr>
            <a:endCxn id="123" idx="0"/>
          </p:cNvCxnSpPr>
          <p:nvPr/>
        </p:nvCxnSpPr>
        <p:spPr>
          <a:xfrm flipV="1">
            <a:off x="7879104" y="5696315"/>
            <a:ext cx="972668" cy="65503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32">
            <a:extLst>
              <a:ext uri="{FF2B5EF4-FFF2-40B4-BE49-F238E27FC236}">
                <a16:creationId xmlns:a16="http://schemas.microsoft.com/office/drawing/2014/main" id="{D1867315-4A1B-4764-8019-97E3BDA83F1D}"/>
              </a:ext>
            </a:extLst>
          </p:cNvPr>
          <p:cNvCxnSpPr/>
          <p:nvPr/>
        </p:nvCxnSpPr>
        <p:spPr>
          <a:xfrm>
            <a:off x="5544368" y="5670093"/>
            <a:ext cx="14673" cy="146721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33">
            <a:extLst>
              <a:ext uri="{FF2B5EF4-FFF2-40B4-BE49-F238E27FC236}">
                <a16:creationId xmlns:a16="http://schemas.microsoft.com/office/drawing/2014/main" id="{746AEF78-01A0-4403-904A-DB4E252C5B0C}"/>
              </a:ext>
            </a:extLst>
          </p:cNvPr>
          <p:cNvCxnSpPr/>
          <p:nvPr/>
        </p:nvCxnSpPr>
        <p:spPr>
          <a:xfrm>
            <a:off x="5575579" y="7208483"/>
            <a:ext cx="3190035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34">
            <a:extLst>
              <a:ext uri="{FF2B5EF4-FFF2-40B4-BE49-F238E27FC236}">
                <a16:creationId xmlns:a16="http://schemas.microsoft.com/office/drawing/2014/main" id="{A1907815-B065-4BE9-B7A7-E418C97E2677}"/>
              </a:ext>
            </a:extLst>
          </p:cNvPr>
          <p:cNvCxnSpPr/>
          <p:nvPr/>
        </p:nvCxnSpPr>
        <p:spPr>
          <a:xfrm>
            <a:off x="5629331" y="5774781"/>
            <a:ext cx="830560" cy="610618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36">
            <a:extLst>
              <a:ext uri="{FF2B5EF4-FFF2-40B4-BE49-F238E27FC236}">
                <a16:creationId xmlns:a16="http://schemas.microsoft.com/office/drawing/2014/main" id="{17F95236-E518-4FBD-B706-264DC0B491D8}"/>
              </a:ext>
            </a:extLst>
          </p:cNvPr>
          <p:cNvSpPr/>
          <p:nvPr/>
        </p:nvSpPr>
        <p:spPr>
          <a:xfrm>
            <a:off x="5448816" y="5567391"/>
            <a:ext cx="180000" cy="1800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3" name="Forme libre 38">
            <a:extLst>
              <a:ext uri="{FF2B5EF4-FFF2-40B4-BE49-F238E27FC236}">
                <a16:creationId xmlns:a16="http://schemas.microsoft.com/office/drawing/2014/main" id="{EAE2541C-88F2-4AF0-960D-300ECFA291BF}"/>
              </a:ext>
            </a:extLst>
          </p:cNvPr>
          <p:cNvSpPr/>
          <p:nvPr/>
        </p:nvSpPr>
        <p:spPr>
          <a:xfrm rot="5400000" flipH="1">
            <a:off x="2252238" y="5557952"/>
            <a:ext cx="448089" cy="1268796"/>
          </a:xfrm>
          <a:custGeom>
            <a:avLst/>
            <a:gdLst>
              <a:gd name="connsiteX0" fmla="*/ 0 w 500761"/>
              <a:gd name="connsiteY0" fmla="*/ 0 h 1587260"/>
              <a:gd name="connsiteX1" fmla="*/ 500332 w 500761"/>
              <a:gd name="connsiteY1" fmla="*/ 759125 h 1587260"/>
              <a:gd name="connsiteX2" fmla="*/ 69011 w 500761"/>
              <a:gd name="connsiteY2" fmla="*/ 1587260 h 158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761" h="1587260">
                <a:moveTo>
                  <a:pt x="0" y="0"/>
                </a:moveTo>
                <a:cubicBezTo>
                  <a:pt x="244415" y="247291"/>
                  <a:pt x="488830" y="494582"/>
                  <a:pt x="500332" y="759125"/>
                </a:cubicBezTo>
                <a:cubicBezTo>
                  <a:pt x="511834" y="1023668"/>
                  <a:pt x="290422" y="1305464"/>
                  <a:pt x="69011" y="158726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39">
            <a:extLst>
              <a:ext uri="{FF2B5EF4-FFF2-40B4-BE49-F238E27FC236}">
                <a16:creationId xmlns:a16="http://schemas.microsoft.com/office/drawing/2014/main" id="{66EA29F2-0B17-4B5C-B6AB-8B5DC67F06C2}"/>
              </a:ext>
            </a:extLst>
          </p:cNvPr>
          <p:cNvCxnSpPr/>
          <p:nvPr/>
        </p:nvCxnSpPr>
        <p:spPr>
          <a:xfrm>
            <a:off x="3208577" y="6473188"/>
            <a:ext cx="908291" cy="66261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40">
            <a:extLst>
              <a:ext uri="{FF2B5EF4-FFF2-40B4-BE49-F238E27FC236}">
                <a16:creationId xmlns:a16="http://schemas.microsoft.com/office/drawing/2014/main" id="{22578776-E0FF-442A-8CD8-B4A0AA46386C}"/>
              </a:ext>
            </a:extLst>
          </p:cNvPr>
          <p:cNvCxnSpPr>
            <a:endCxn id="84" idx="3"/>
          </p:cNvCxnSpPr>
          <p:nvPr/>
        </p:nvCxnSpPr>
        <p:spPr>
          <a:xfrm flipV="1">
            <a:off x="951621" y="6456826"/>
            <a:ext cx="858134" cy="6336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41">
            <a:extLst>
              <a:ext uri="{FF2B5EF4-FFF2-40B4-BE49-F238E27FC236}">
                <a16:creationId xmlns:a16="http://schemas.microsoft.com/office/drawing/2014/main" id="{FFE79D66-B9BA-4DF6-89C8-5D9068547FF5}"/>
              </a:ext>
            </a:extLst>
          </p:cNvPr>
          <p:cNvCxnSpPr/>
          <p:nvPr/>
        </p:nvCxnSpPr>
        <p:spPr>
          <a:xfrm flipV="1">
            <a:off x="1867178" y="6384863"/>
            <a:ext cx="1243503" cy="1290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42">
            <a:extLst>
              <a:ext uri="{FF2B5EF4-FFF2-40B4-BE49-F238E27FC236}">
                <a16:creationId xmlns:a16="http://schemas.microsoft.com/office/drawing/2014/main" id="{6E7B5A7B-CA45-4458-9FD6-CAC3AF4D7F7F}"/>
              </a:ext>
            </a:extLst>
          </p:cNvPr>
          <p:cNvCxnSpPr/>
          <p:nvPr/>
        </p:nvCxnSpPr>
        <p:spPr>
          <a:xfrm flipV="1">
            <a:off x="3150503" y="5716667"/>
            <a:ext cx="906407" cy="65243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43">
            <a:extLst>
              <a:ext uri="{FF2B5EF4-FFF2-40B4-BE49-F238E27FC236}">
                <a16:creationId xmlns:a16="http://schemas.microsoft.com/office/drawing/2014/main" id="{8E718DD3-EAC6-44C2-95B1-74A2364C1F69}"/>
              </a:ext>
            </a:extLst>
          </p:cNvPr>
          <p:cNvCxnSpPr/>
          <p:nvPr/>
        </p:nvCxnSpPr>
        <p:spPr>
          <a:xfrm>
            <a:off x="791840" y="5660830"/>
            <a:ext cx="14673" cy="146721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44">
            <a:extLst>
              <a:ext uri="{FF2B5EF4-FFF2-40B4-BE49-F238E27FC236}">
                <a16:creationId xmlns:a16="http://schemas.microsoft.com/office/drawing/2014/main" id="{5959D5D4-DD48-4CB5-9FC0-18EA3FDA7362}"/>
              </a:ext>
            </a:extLst>
          </p:cNvPr>
          <p:cNvCxnSpPr/>
          <p:nvPr/>
        </p:nvCxnSpPr>
        <p:spPr>
          <a:xfrm>
            <a:off x="910153" y="5738128"/>
            <a:ext cx="830560" cy="61061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lipse 48">
            <a:extLst>
              <a:ext uri="{FF2B5EF4-FFF2-40B4-BE49-F238E27FC236}">
                <a16:creationId xmlns:a16="http://schemas.microsoft.com/office/drawing/2014/main" id="{33B1D979-5F23-426D-AD96-A06911CB7737}"/>
              </a:ext>
            </a:extLst>
          </p:cNvPr>
          <p:cNvSpPr/>
          <p:nvPr/>
        </p:nvSpPr>
        <p:spPr>
          <a:xfrm>
            <a:off x="719832" y="5552299"/>
            <a:ext cx="180000" cy="1800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2" name="Image 57">
            <a:extLst>
              <a:ext uri="{FF2B5EF4-FFF2-40B4-BE49-F238E27FC236}">
                <a16:creationId xmlns:a16="http://schemas.microsoft.com/office/drawing/2014/main" id="{9027DD55-F4E0-4DF1-96C0-E14FFADE30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37129" y="5435912"/>
            <a:ext cx="676900" cy="5734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249CE02C-ACD0-4911-9119-AB59AFDFBBF2}"/>
              </a:ext>
            </a:extLst>
          </p:cNvPr>
          <p:cNvSpPr/>
          <p:nvPr/>
        </p:nvSpPr>
        <p:spPr>
          <a:xfrm>
            <a:off x="920973" y="7121509"/>
            <a:ext cx="3167469" cy="206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8ED8805-8430-4832-877C-4F7D1E8E839E}"/>
              </a:ext>
            </a:extLst>
          </p:cNvPr>
          <p:cNvSpPr/>
          <p:nvPr/>
        </p:nvSpPr>
        <p:spPr>
          <a:xfrm>
            <a:off x="9000752" y="6272379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accent5"/>
                </a:solidFill>
                <a:sym typeface="Symbol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5A3B11B-4D1D-45A6-8516-8E56F83698F4}"/>
              </a:ext>
            </a:extLst>
          </p:cNvPr>
          <p:cNvSpPr/>
          <p:nvPr/>
        </p:nvSpPr>
        <p:spPr>
          <a:xfrm>
            <a:off x="6999646" y="6830290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accent5"/>
                </a:solidFill>
                <a:sym typeface="Symbol"/>
              </a:rPr>
              <a:t>3</a:t>
            </a:r>
          </a:p>
        </p:txBody>
      </p:sp>
      <p:sp>
        <p:nvSpPr>
          <p:cNvPr id="119" name="Ellipse 98">
            <a:extLst>
              <a:ext uri="{FF2B5EF4-FFF2-40B4-BE49-F238E27FC236}">
                <a16:creationId xmlns:a16="http://schemas.microsoft.com/office/drawing/2014/main" id="{019B33AA-CAD2-4A4D-BB32-C7B7C8F517B1}"/>
              </a:ext>
            </a:extLst>
          </p:cNvPr>
          <p:cNvSpPr/>
          <p:nvPr/>
        </p:nvSpPr>
        <p:spPr>
          <a:xfrm>
            <a:off x="5497070" y="7184199"/>
            <a:ext cx="90880" cy="9629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1" name="Ellipse 100">
            <a:extLst>
              <a:ext uri="{FF2B5EF4-FFF2-40B4-BE49-F238E27FC236}">
                <a16:creationId xmlns:a16="http://schemas.microsoft.com/office/drawing/2014/main" id="{DA7A0926-517F-4D8A-9528-692E4D58D9DA}"/>
              </a:ext>
            </a:extLst>
          </p:cNvPr>
          <p:cNvSpPr/>
          <p:nvPr/>
        </p:nvSpPr>
        <p:spPr>
          <a:xfrm>
            <a:off x="6389592" y="6320103"/>
            <a:ext cx="90880" cy="9629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2" name="Ellipse 101">
            <a:extLst>
              <a:ext uri="{FF2B5EF4-FFF2-40B4-BE49-F238E27FC236}">
                <a16:creationId xmlns:a16="http://schemas.microsoft.com/office/drawing/2014/main" id="{490C61FD-8E3F-48D3-BAD5-907F7E6A638A}"/>
              </a:ext>
            </a:extLst>
          </p:cNvPr>
          <p:cNvSpPr/>
          <p:nvPr/>
        </p:nvSpPr>
        <p:spPr>
          <a:xfrm>
            <a:off x="7829752" y="6320103"/>
            <a:ext cx="90880" cy="9629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3" name="Ellipse 102">
            <a:extLst>
              <a:ext uri="{FF2B5EF4-FFF2-40B4-BE49-F238E27FC236}">
                <a16:creationId xmlns:a16="http://schemas.microsoft.com/office/drawing/2014/main" id="{3EB41FF3-C3CA-46F8-85B4-549639624CCB}"/>
              </a:ext>
            </a:extLst>
          </p:cNvPr>
          <p:cNvSpPr/>
          <p:nvPr/>
        </p:nvSpPr>
        <p:spPr>
          <a:xfrm>
            <a:off x="8806332" y="5696315"/>
            <a:ext cx="90880" cy="9629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4" name="Ellipse 103">
            <a:extLst>
              <a:ext uri="{FF2B5EF4-FFF2-40B4-BE49-F238E27FC236}">
                <a16:creationId xmlns:a16="http://schemas.microsoft.com/office/drawing/2014/main" id="{8675AA72-8C96-4276-8806-E7210D8F6088}"/>
              </a:ext>
            </a:extLst>
          </p:cNvPr>
          <p:cNvSpPr/>
          <p:nvPr/>
        </p:nvSpPr>
        <p:spPr>
          <a:xfrm>
            <a:off x="8837864" y="7184199"/>
            <a:ext cx="90880" cy="96292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5" name="Image 53">
            <a:extLst>
              <a:ext uri="{FF2B5EF4-FFF2-40B4-BE49-F238E27FC236}">
                <a16:creationId xmlns:a16="http://schemas.microsoft.com/office/drawing/2014/main" id="{FDB21AE1-6F9A-4207-BDE5-9F2A5FACAAE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99368" y="5408283"/>
            <a:ext cx="315727" cy="40118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54DFAECB-D5F1-45A0-97C2-ABC9B1D34974}"/>
              </a:ext>
            </a:extLst>
          </p:cNvPr>
          <p:cNvSpPr/>
          <p:nvPr/>
        </p:nvSpPr>
        <p:spPr>
          <a:xfrm>
            <a:off x="32952" y="5404489"/>
            <a:ext cx="10017809" cy="190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487C531-94A4-4046-BF1A-4F74AE79E8AB}"/>
              </a:ext>
            </a:extLst>
          </p:cNvPr>
          <p:cNvSpPr/>
          <p:nvPr/>
        </p:nvSpPr>
        <p:spPr>
          <a:xfrm>
            <a:off x="1627141" y="2369259"/>
            <a:ext cx="1584072" cy="36932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marL="377940" indent="-37794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T</a:t>
            </a:r>
            <a:r>
              <a:rPr lang="fr-FR" kern="0" baseline="-2500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G</a:t>
            </a:r>
            <a:r>
              <a:rPr lang="fr-FR" kern="0" dirty="0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-joins, </a:t>
            </a:r>
            <a:r>
              <a:rPr lang="fr-FR" kern="0" dirty="0" err="1">
                <a:solidFill>
                  <a:srgbClr val="C00000"/>
                </a:solidFill>
                <a:latin typeface="Corbel Light" panose="020B0303020204020204" pitchFamily="34" charset="0"/>
                <a:sym typeface="Symbol"/>
              </a:rPr>
              <a:t>where</a:t>
            </a:r>
            <a:endParaRPr lang="fr-FR" kern="0" dirty="0">
              <a:solidFill>
                <a:schemeClr val="tx2"/>
              </a:solidFill>
              <a:latin typeface="Corbel Light" panose="020B0303020204020204" pitchFamily="34" charset="0"/>
              <a:sym typeface="Symbol"/>
            </a:endParaRPr>
          </a:p>
        </p:txBody>
      </p:sp>
      <p:grpSp>
        <p:nvGrpSpPr>
          <p:cNvPr id="129" name="Groupe 6">
            <a:extLst>
              <a:ext uri="{FF2B5EF4-FFF2-40B4-BE49-F238E27FC236}">
                <a16:creationId xmlns:a16="http://schemas.microsoft.com/office/drawing/2014/main" id="{EB26C359-592A-4432-BF08-2E745ED1BA09}"/>
              </a:ext>
            </a:extLst>
          </p:cNvPr>
          <p:cNvGrpSpPr/>
          <p:nvPr/>
        </p:nvGrpSpPr>
        <p:grpSpPr>
          <a:xfrm>
            <a:off x="874044" y="1709755"/>
            <a:ext cx="2993611" cy="1369439"/>
            <a:chOff x="5309627" y="5400675"/>
            <a:chExt cx="2715750" cy="1242330"/>
          </a:xfrm>
        </p:grpSpPr>
        <p:cxnSp>
          <p:nvCxnSpPr>
            <p:cNvPr id="130" name="Connecteur droit 7">
              <a:extLst>
                <a:ext uri="{FF2B5EF4-FFF2-40B4-BE49-F238E27FC236}">
                  <a16:creationId xmlns:a16="http://schemas.microsoft.com/office/drawing/2014/main" id="{9DADBB63-8351-4BBB-9B68-E8EC32AE4D29}"/>
                </a:ext>
              </a:extLst>
            </p:cNvPr>
            <p:cNvCxnSpPr>
              <a:endCxn id="132" idx="0"/>
            </p:cNvCxnSpPr>
            <p:nvPr/>
          </p:nvCxnSpPr>
          <p:spPr>
            <a:xfrm>
              <a:off x="6170136" y="6006208"/>
              <a:ext cx="983141" cy="1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riangle isocèle 8">
              <a:extLst>
                <a:ext uri="{FF2B5EF4-FFF2-40B4-BE49-F238E27FC236}">
                  <a16:creationId xmlns:a16="http://schemas.microsoft.com/office/drawing/2014/main" id="{57CA7A2F-8ACC-4866-A5EC-A6A2B2BAE09E}"/>
                </a:ext>
              </a:extLst>
            </p:cNvPr>
            <p:cNvSpPr/>
            <p:nvPr/>
          </p:nvSpPr>
          <p:spPr>
            <a:xfrm rot="5400000">
              <a:off x="5164174" y="5608601"/>
              <a:ext cx="1138585" cy="8179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32" name="Triangle isocèle 9">
              <a:extLst>
                <a:ext uri="{FF2B5EF4-FFF2-40B4-BE49-F238E27FC236}">
                  <a16:creationId xmlns:a16="http://schemas.microsoft.com/office/drawing/2014/main" id="{55929B72-F54A-492B-B06B-A0554C3F60CB}"/>
                </a:ext>
              </a:extLst>
            </p:cNvPr>
            <p:cNvSpPr/>
            <p:nvPr/>
          </p:nvSpPr>
          <p:spPr>
            <a:xfrm rot="16200000" flipH="1">
              <a:off x="6992976" y="5598379"/>
              <a:ext cx="1138585" cy="81798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grpSp>
          <p:nvGrpSpPr>
            <p:cNvPr id="133" name="Groupe 10">
              <a:extLst>
                <a:ext uri="{FF2B5EF4-FFF2-40B4-BE49-F238E27FC236}">
                  <a16:creationId xmlns:a16="http://schemas.microsoft.com/office/drawing/2014/main" id="{7FAC20AE-1259-4860-979D-CB09C592AA7A}"/>
                </a:ext>
              </a:extLst>
            </p:cNvPr>
            <p:cNvGrpSpPr/>
            <p:nvPr/>
          </p:nvGrpSpPr>
          <p:grpSpPr>
            <a:xfrm>
              <a:off x="5314952" y="5439606"/>
              <a:ext cx="2665641" cy="1169913"/>
              <a:chOff x="609600" y="1096206"/>
              <a:chExt cx="2665641" cy="1169913"/>
            </a:xfrm>
          </p:grpSpPr>
          <p:cxnSp>
            <p:nvCxnSpPr>
              <p:cNvPr id="142" name="Connecteur droit 19">
                <a:extLst>
                  <a:ext uri="{FF2B5EF4-FFF2-40B4-BE49-F238E27FC236}">
                    <a16:creationId xmlns:a16="http://schemas.microsoft.com/office/drawing/2014/main" id="{69677858-F1CE-4D91-A474-D473D35683E9}"/>
                  </a:ext>
                </a:extLst>
              </p:cNvPr>
              <p:cNvCxnSpPr/>
              <p:nvPr/>
            </p:nvCxnSpPr>
            <p:spPr>
              <a:xfrm>
                <a:off x="3275241" y="1096206"/>
                <a:ext cx="0" cy="113264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20">
                <a:extLst>
                  <a:ext uri="{FF2B5EF4-FFF2-40B4-BE49-F238E27FC236}">
                    <a16:creationId xmlns:a16="http://schemas.microsoft.com/office/drawing/2014/main" id="{F069E018-A5FE-4032-8B89-96A9EB4B357D}"/>
                  </a:ext>
                </a:extLst>
              </p:cNvPr>
              <p:cNvCxnSpPr/>
              <p:nvPr/>
            </p:nvCxnSpPr>
            <p:spPr>
              <a:xfrm>
                <a:off x="609600" y="1133475"/>
                <a:ext cx="0" cy="113264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Ellipse 11">
              <a:extLst>
                <a:ext uri="{FF2B5EF4-FFF2-40B4-BE49-F238E27FC236}">
                  <a16:creationId xmlns:a16="http://schemas.microsoft.com/office/drawing/2014/main" id="{693EECB3-2B0D-4852-9CD5-6EC58AF04D7B}"/>
                </a:ext>
              </a:extLst>
            </p:cNvPr>
            <p:cNvSpPr/>
            <p:nvPr/>
          </p:nvSpPr>
          <p:spPr>
            <a:xfrm>
              <a:off x="7924802" y="54006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35" name="Ellipse 12">
              <a:extLst>
                <a:ext uri="{FF2B5EF4-FFF2-40B4-BE49-F238E27FC236}">
                  <a16:creationId xmlns:a16="http://schemas.microsoft.com/office/drawing/2014/main" id="{7BD68573-329C-440C-8736-53001052A223}"/>
                </a:ext>
              </a:extLst>
            </p:cNvPr>
            <p:cNvSpPr/>
            <p:nvPr/>
          </p:nvSpPr>
          <p:spPr>
            <a:xfrm>
              <a:off x="7953377" y="652882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36" name="Ellipse 13">
              <a:extLst>
                <a:ext uri="{FF2B5EF4-FFF2-40B4-BE49-F238E27FC236}">
                  <a16:creationId xmlns:a16="http://schemas.microsoft.com/office/drawing/2014/main" id="{4B1AC69A-5902-496E-8A6F-8C86634C03DE}"/>
                </a:ext>
              </a:extLst>
            </p:cNvPr>
            <p:cNvSpPr/>
            <p:nvPr/>
          </p:nvSpPr>
          <p:spPr>
            <a:xfrm>
              <a:off x="7143752" y="59668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37" name="Ellipse 14">
              <a:extLst>
                <a:ext uri="{FF2B5EF4-FFF2-40B4-BE49-F238E27FC236}">
                  <a16:creationId xmlns:a16="http://schemas.microsoft.com/office/drawing/2014/main" id="{003CFBFC-0DD4-4327-AB53-A5A7C9F2B4E6}"/>
                </a:ext>
              </a:extLst>
            </p:cNvPr>
            <p:cNvSpPr/>
            <p:nvPr/>
          </p:nvSpPr>
          <p:spPr>
            <a:xfrm>
              <a:off x="6105527" y="59817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38" name="Ellipse 15">
              <a:extLst>
                <a:ext uri="{FF2B5EF4-FFF2-40B4-BE49-F238E27FC236}">
                  <a16:creationId xmlns:a16="http://schemas.microsoft.com/office/drawing/2014/main" id="{2C8DCA96-77D5-414C-9FED-90E68A092FAD}"/>
                </a:ext>
              </a:extLst>
            </p:cNvPr>
            <p:cNvSpPr/>
            <p:nvPr/>
          </p:nvSpPr>
          <p:spPr>
            <a:xfrm>
              <a:off x="5309627" y="6557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39" name="Ellipse 16">
              <a:extLst>
                <a:ext uri="{FF2B5EF4-FFF2-40B4-BE49-F238E27FC236}">
                  <a16:creationId xmlns:a16="http://schemas.microsoft.com/office/drawing/2014/main" id="{FAF4527C-3AD7-4062-BB77-D23ADB61DCD2}"/>
                </a:ext>
              </a:extLst>
            </p:cNvPr>
            <p:cNvSpPr/>
            <p:nvPr/>
          </p:nvSpPr>
          <p:spPr>
            <a:xfrm>
              <a:off x="5314952" y="5414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cxnSp>
          <p:nvCxnSpPr>
            <p:cNvPr id="140" name="Connecteur droit 17">
              <a:extLst>
                <a:ext uri="{FF2B5EF4-FFF2-40B4-BE49-F238E27FC236}">
                  <a16:creationId xmlns:a16="http://schemas.microsoft.com/office/drawing/2014/main" id="{5E548B1D-840C-4A59-8882-4B8DE33E7AD6}"/>
                </a:ext>
              </a:extLst>
            </p:cNvPr>
            <p:cNvCxnSpPr/>
            <p:nvPr/>
          </p:nvCxnSpPr>
          <p:spPr>
            <a:xfrm>
              <a:off x="5340806" y="5470071"/>
              <a:ext cx="0" cy="1132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8">
              <a:extLst>
                <a:ext uri="{FF2B5EF4-FFF2-40B4-BE49-F238E27FC236}">
                  <a16:creationId xmlns:a16="http://schemas.microsoft.com/office/drawing/2014/main" id="{0B0F19BD-6385-4EF7-A555-8F7EADBC6F1F}"/>
                </a:ext>
              </a:extLst>
            </p:cNvPr>
            <p:cNvCxnSpPr/>
            <p:nvPr/>
          </p:nvCxnSpPr>
          <p:spPr>
            <a:xfrm flipH="1">
              <a:off x="5345627" y="5486400"/>
              <a:ext cx="5325" cy="115660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e 34">
            <a:extLst>
              <a:ext uri="{FF2B5EF4-FFF2-40B4-BE49-F238E27FC236}">
                <a16:creationId xmlns:a16="http://schemas.microsoft.com/office/drawing/2014/main" id="{39C454A3-4F65-4726-85CF-347CDD863F62}"/>
              </a:ext>
            </a:extLst>
          </p:cNvPr>
          <p:cNvGrpSpPr/>
          <p:nvPr/>
        </p:nvGrpSpPr>
        <p:grpSpPr>
          <a:xfrm>
            <a:off x="647824" y="1771547"/>
            <a:ext cx="3464847" cy="1249445"/>
            <a:chOff x="4324354" y="1257300"/>
            <a:chExt cx="3143246" cy="1133474"/>
          </a:xfrm>
        </p:grpSpPr>
        <p:sp>
          <p:nvSpPr>
            <p:cNvPr id="145" name="Forme libre 35">
              <a:extLst>
                <a:ext uri="{FF2B5EF4-FFF2-40B4-BE49-F238E27FC236}">
                  <a16:creationId xmlns:a16="http://schemas.microsoft.com/office/drawing/2014/main" id="{4E6191A9-0657-4125-9C8F-EBB6C72B3950}"/>
                </a:ext>
              </a:extLst>
            </p:cNvPr>
            <p:cNvSpPr/>
            <p:nvPr/>
          </p:nvSpPr>
          <p:spPr>
            <a:xfrm rot="16200000">
              <a:off x="3886619" y="1714916"/>
              <a:ext cx="1113593" cy="238123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46" name="Forme libre 36">
              <a:extLst>
                <a:ext uri="{FF2B5EF4-FFF2-40B4-BE49-F238E27FC236}">
                  <a16:creationId xmlns:a16="http://schemas.microsoft.com/office/drawing/2014/main" id="{7B883199-8C4E-4623-869A-1A0F8407979C}"/>
                </a:ext>
              </a:extLst>
            </p:cNvPr>
            <p:cNvSpPr/>
            <p:nvPr/>
          </p:nvSpPr>
          <p:spPr>
            <a:xfrm rot="5400000" flipH="1">
              <a:off x="6791742" y="1695035"/>
              <a:ext cx="1113593" cy="238123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47" name="Forme libre 37">
              <a:extLst>
                <a:ext uri="{FF2B5EF4-FFF2-40B4-BE49-F238E27FC236}">
                  <a16:creationId xmlns:a16="http://schemas.microsoft.com/office/drawing/2014/main" id="{B59528CD-3078-402F-B1C3-79573AC6F87F}"/>
                </a:ext>
              </a:extLst>
            </p:cNvPr>
            <p:cNvSpPr/>
            <p:nvPr/>
          </p:nvSpPr>
          <p:spPr>
            <a:xfrm>
              <a:off x="5381627" y="1657350"/>
              <a:ext cx="983141" cy="175204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grpSp>
        <p:nvGrpSpPr>
          <p:cNvPr id="148" name="Groupe 38">
            <a:extLst>
              <a:ext uri="{FF2B5EF4-FFF2-40B4-BE49-F238E27FC236}">
                <a16:creationId xmlns:a16="http://schemas.microsoft.com/office/drawing/2014/main" id="{5D564F19-1049-4206-A98D-49E300CA04DA}"/>
              </a:ext>
            </a:extLst>
          </p:cNvPr>
          <p:cNvGrpSpPr/>
          <p:nvPr/>
        </p:nvGrpSpPr>
        <p:grpSpPr>
          <a:xfrm>
            <a:off x="754097" y="1890943"/>
            <a:ext cx="3175163" cy="777452"/>
            <a:chOff x="473308" y="3201038"/>
            <a:chExt cx="2880450" cy="705290"/>
          </a:xfrm>
        </p:grpSpPr>
        <p:sp>
          <p:nvSpPr>
            <p:cNvPr id="149" name="Forme libre 39">
              <a:extLst>
                <a:ext uri="{FF2B5EF4-FFF2-40B4-BE49-F238E27FC236}">
                  <a16:creationId xmlns:a16="http://schemas.microsoft.com/office/drawing/2014/main" id="{DD6C2B07-CE0A-4745-B93F-CA130C339882}"/>
                </a:ext>
              </a:extLst>
            </p:cNvPr>
            <p:cNvSpPr/>
            <p:nvPr/>
          </p:nvSpPr>
          <p:spPr>
            <a:xfrm rot="19564068">
              <a:off x="2291612" y="3201038"/>
              <a:ext cx="1021813" cy="145672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50" name="Forme libre 40">
              <a:extLst>
                <a:ext uri="{FF2B5EF4-FFF2-40B4-BE49-F238E27FC236}">
                  <a16:creationId xmlns:a16="http://schemas.microsoft.com/office/drawing/2014/main" id="{1A87E534-AC48-4340-97AB-6C9A0FDAFBDD}"/>
                </a:ext>
              </a:extLst>
            </p:cNvPr>
            <p:cNvSpPr/>
            <p:nvPr/>
          </p:nvSpPr>
          <p:spPr>
            <a:xfrm rot="2120364">
              <a:off x="2331945" y="3769264"/>
              <a:ext cx="1021813" cy="117180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51" name="Forme libre 41">
              <a:extLst>
                <a:ext uri="{FF2B5EF4-FFF2-40B4-BE49-F238E27FC236}">
                  <a16:creationId xmlns:a16="http://schemas.microsoft.com/office/drawing/2014/main" id="{FE072229-8E9B-4728-8E4C-32B0C93B9D6E}"/>
                </a:ext>
              </a:extLst>
            </p:cNvPr>
            <p:cNvSpPr/>
            <p:nvPr/>
          </p:nvSpPr>
          <p:spPr>
            <a:xfrm rot="2035932">
              <a:off x="542679" y="3237445"/>
              <a:ext cx="1021813" cy="117725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52" name="Forme libre 42">
              <a:extLst>
                <a:ext uri="{FF2B5EF4-FFF2-40B4-BE49-F238E27FC236}">
                  <a16:creationId xmlns:a16="http://schemas.microsoft.com/office/drawing/2014/main" id="{6B3DAE9C-32ED-4A94-94CF-0621B010E761}"/>
                </a:ext>
              </a:extLst>
            </p:cNvPr>
            <p:cNvSpPr/>
            <p:nvPr/>
          </p:nvSpPr>
          <p:spPr>
            <a:xfrm rot="19479636">
              <a:off x="473308" y="3788603"/>
              <a:ext cx="1021813" cy="117725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53" name="Forme libre 43">
              <a:extLst>
                <a:ext uri="{FF2B5EF4-FFF2-40B4-BE49-F238E27FC236}">
                  <a16:creationId xmlns:a16="http://schemas.microsoft.com/office/drawing/2014/main" id="{53258524-A4B1-44FD-86D7-08D3FBB31179}"/>
                </a:ext>
              </a:extLst>
            </p:cNvPr>
            <p:cNvSpPr/>
            <p:nvPr/>
          </p:nvSpPr>
          <p:spPr>
            <a:xfrm>
              <a:off x="1406260" y="3480327"/>
              <a:ext cx="983141" cy="175204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2A0E13-4F17-4C4D-9A4F-B19A92D66716}"/>
              </a:ext>
            </a:extLst>
          </p:cNvPr>
          <p:cNvSpPr/>
          <p:nvPr/>
        </p:nvSpPr>
        <p:spPr>
          <a:xfrm>
            <a:off x="752815" y="2137512"/>
            <a:ext cx="352784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endParaRPr lang="fr-FR" sz="1984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5CD7514-A473-42D1-9697-3E93B57A76CE}"/>
              </a:ext>
            </a:extLst>
          </p:cNvPr>
          <p:cNvSpPr/>
          <p:nvPr/>
        </p:nvSpPr>
        <p:spPr>
          <a:xfrm>
            <a:off x="1548714" y="1758185"/>
            <a:ext cx="970137" cy="397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84" kern="0" dirty="0">
                <a:latin typeface="Corbel Light" panose="020B0303020204020204" pitchFamily="34" charset="0"/>
                <a:sym typeface="Symbol"/>
              </a:rPr>
              <a:t>G=(V,E)</a:t>
            </a:r>
            <a:endParaRPr lang="fr-FR" sz="1984" dirty="0">
              <a:latin typeface="Corbel Light" panose="020B0303020204020204" pitchFamily="34" charset="0"/>
            </a:endParaRPr>
          </a:p>
        </p:txBody>
      </p:sp>
      <p:grpSp>
        <p:nvGrpSpPr>
          <p:cNvPr id="156" name="Groupe 61">
            <a:extLst>
              <a:ext uri="{FF2B5EF4-FFF2-40B4-BE49-F238E27FC236}">
                <a16:creationId xmlns:a16="http://schemas.microsoft.com/office/drawing/2014/main" id="{7FEAB4F5-E036-42EA-A14E-F3D62B1B8D93}"/>
              </a:ext>
            </a:extLst>
          </p:cNvPr>
          <p:cNvGrpSpPr/>
          <p:nvPr/>
        </p:nvGrpSpPr>
        <p:grpSpPr>
          <a:xfrm>
            <a:off x="652838" y="1793670"/>
            <a:ext cx="3344890" cy="1227530"/>
            <a:chOff x="6627025" y="3383915"/>
            <a:chExt cx="3034425" cy="1113593"/>
          </a:xfrm>
        </p:grpSpPr>
        <p:sp>
          <p:nvSpPr>
            <p:cNvPr id="157" name="Forme libre 50">
              <a:extLst>
                <a:ext uri="{FF2B5EF4-FFF2-40B4-BE49-F238E27FC236}">
                  <a16:creationId xmlns:a16="http://schemas.microsoft.com/office/drawing/2014/main" id="{47EE0D88-D362-4A44-A86C-3693F420E860}"/>
                </a:ext>
              </a:extLst>
            </p:cNvPr>
            <p:cNvSpPr/>
            <p:nvPr/>
          </p:nvSpPr>
          <p:spPr>
            <a:xfrm rot="16200000">
              <a:off x="6189290" y="3821650"/>
              <a:ext cx="1113593" cy="238123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58" name="Forme libre 58">
              <a:extLst>
                <a:ext uri="{FF2B5EF4-FFF2-40B4-BE49-F238E27FC236}">
                  <a16:creationId xmlns:a16="http://schemas.microsoft.com/office/drawing/2014/main" id="{CE6130A6-9584-4FBE-B59E-0B6DC800C9FA}"/>
                </a:ext>
              </a:extLst>
            </p:cNvPr>
            <p:cNvSpPr/>
            <p:nvPr/>
          </p:nvSpPr>
          <p:spPr>
            <a:xfrm>
              <a:off x="7708562" y="3733800"/>
              <a:ext cx="983141" cy="175204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59" name="Forme libre 59">
              <a:extLst>
                <a:ext uri="{FF2B5EF4-FFF2-40B4-BE49-F238E27FC236}">
                  <a16:creationId xmlns:a16="http://schemas.microsoft.com/office/drawing/2014/main" id="{5852C08E-7568-4E5A-9671-67FD9881E33C}"/>
                </a:ext>
              </a:extLst>
            </p:cNvPr>
            <p:cNvSpPr/>
            <p:nvPr/>
          </p:nvSpPr>
          <p:spPr>
            <a:xfrm rot="19564068">
              <a:off x="8533036" y="3503067"/>
              <a:ext cx="1021813" cy="145672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60" name="Forme libre 60">
              <a:extLst>
                <a:ext uri="{FF2B5EF4-FFF2-40B4-BE49-F238E27FC236}">
                  <a16:creationId xmlns:a16="http://schemas.microsoft.com/office/drawing/2014/main" id="{A75CADC5-FCBA-481B-BEAF-AC47D362E0A0}"/>
                </a:ext>
              </a:extLst>
            </p:cNvPr>
            <p:cNvSpPr/>
            <p:nvPr/>
          </p:nvSpPr>
          <p:spPr>
            <a:xfrm rot="2120364">
              <a:off x="8639637" y="4115505"/>
              <a:ext cx="1021813" cy="117180"/>
            </a:xfrm>
            <a:custGeom>
              <a:avLst/>
              <a:gdLst>
                <a:gd name="connsiteX0" fmla="*/ 0 w 2609850"/>
                <a:gd name="connsiteY0" fmla="*/ 171450 h 171450"/>
                <a:gd name="connsiteX1" fmla="*/ 1323975 w 2609850"/>
                <a:gd name="connsiteY1" fmla="*/ 0 h 171450"/>
                <a:gd name="connsiteX2" fmla="*/ 2609850 w 2609850"/>
                <a:gd name="connsiteY2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50" h="171450">
                  <a:moveTo>
                    <a:pt x="0" y="171450"/>
                  </a:moveTo>
                  <a:cubicBezTo>
                    <a:pt x="444500" y="85725"/>
                    <a:pt x="889000" y="0"/>
                    <a:pt x="1323975" y="0"/>
                  </a:cubicBezTo>
                  <a:cubicBezTo>
                    <a:pt x="1758950" y="0"/>
                    <a:pt x="2184400" y="85725"/>
                    <a:pt x="2609850" y="1714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</p:grpSp>
      <p:grpSp>
        <p:nvGrpSpPr>
          <p:cNvPr id="161" name="Groupe 21">
            <a:extLst>
              <a:ext uri="{FF2B5EF4-FFF2-40B4-BE49-F238E27FC236}">
                <a16:creationId xmlns:a16="http://schemas.microsoft.com/office/drawing/2014/main" id="{977BA196-8D92-4188-B1ED-3EB803C2534D}"/>
              </a:ext>
            </a:extLst>
          </p:cNvPr>
          <p:cNvGrpSpPr/>
          <p:nvPr/>
        </p:nvGrpSpPr>
        <p:grpSpPr>
          <a:xfrm>
            <a:off x="865337" y="1717092"/>
            <a:ext cx="2993611" cy="1354442"/>
            <a:chOff x="5486400" y="3343275"/>
            <a:chExt cx="2715750" cy="1228725"/>
          </a:xfrm>
          <a:noFill/>
        </p:grpSpPr>
        <p:cxnSp>
          <p:nvCxnSpPr>
            <p:cNvPr id="162" name="Connecteur droit 22">
              <a:extLst>
                <a:ext uri="{FF2B5EF4-FFF2-40B4-BE49-F238E27FC236}">
                  <a16:creationId xmlns:a16="http://schemas.microsoft.com/office/drawing/2014/main" id="{DA9071AF-5C10-4791-9EA3-F049AEE9DCF1}"/>
                </a:ext>
              </a:extLst>
            </p:cNvPr>
            <p:cNvCxnSpPr>
              <a:endCxn id="165" idx="0"/>
            </p:cNvCxnSpPr>
            <p:nvPr/>
          </p:nvCxnSpPr>
          <p:spPr>
            <a:xfrm>
              <a:off x="6346909" y="3948808"/>
              <a:ext cx="983141" cy="1163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23">
              <a:extLst>
                <a:ext uri="{FF2B5EF4-FFF2-40B4-BE49-F238E27FC236}">
                  <a16:creationId xmlns:a16="http://schemas.microsoft.com/office/drawing/2014/main" id="{011886FF-C09E-422A-BFA7-CB6FE10A7634}"/>
                </a:ext>
              </a:extLst>
            </p:cNvPr>
            <p:cNvGrpSpPr/>
            <p:nvPr/>
          </p:nvGrpSpPr>
          <p:grpSpPr>
            <a:xfrm>
              <a:off x="5493349" y="3344899"/>
              <a:ext cx="2636531" cy="1190394"/>
              <a:chOff x="601699" y="1067727"/>
              <a:chExt cx="2636531" cy="1190394"/>
            </a:xfrm>
            <a:grpFill/>
          </p:grpSpPr>
          <p:cxnSp>
            <p:nvCxnSpPr>
              <p:cNvPr id="172" name="Connecteur droit 32">
                <a:extLst>
                  <a:ext uri="{FF2B5EF4-FFF2-40B4-BE49-F238E27FC236}">
                    <a16:creationId xmlns:a16="http://schemas.microsoft.com/office/drawing/2014/main" id="{67513085-5147-4685-8A15-0BD1B37D6795}"/>
                  </a:ext>
                </a:extLst>
              </p:cNvPr>
              <p:cNvCxnSpPr/>
              <p:nvPr/>
            </p:nvCxnSpPr>
            <p:spPr>
              <a:xfrm flipV="1">
                <a:off x="619125" y="2228849"/>
                <a:ext cx="2619105" cy="29272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33">
                <a:extLst>
                  <a:ext uri="{FF2B5EF4-FFF2-40B4-BE49-F238E27FC236}">
                    <a16:creationId xmlns:a16="http://schemas.microsoft.com/office/drawing/2014/main" id="{AB6E5D24-72BC-438B-BF12-C95A8403353A}"/>
                  </a:ext>
                </a:extLst>
              </p:cNvPr>
              <p:cNvCxnSpPr/>
              <p:nvPr/>
            </p:nvCxnSpPr>
            <p:spPr>
              <a:xfrm flipV="1">
                <a:off x="601699" y="1067727"/>
                <a:ext cx="2619105" cy="29272"/>
              </a:xfrm>
              <a:prstGeom prst="lin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riangle isocèle 24">
              <a:extLst>
                <a:ext uri="{FF2B5EF4-FFF2-40B4-BE49-F238E27FC236}">
                  <a16:creationId xmlns:a16="http://schemas.microsoft.com/office/drawing/2014/main" id="{BAB132E8-B470-46B1-B2DF-338A2F84254D}"/>
                </a:ext>
              </a:extLst>
            </p:cNvPr>
            <p:cNvSpPr/>
            <p:nvPr/>
          </p:nvSpPr>
          <p:spPr>
            <a:xfrm rot="5400000">
              <a:off x="5340947" y="3551201"/>
              <a:ext cx="1138585" cy="817983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65" name="Triangle isocèle 25">
              <a:extLst>
                <a:ext uri="{FF2B5EF4-FFF2-40B4-BE49-F238E27FC236}">
                  <a16:creationId xmlns:a16="http://schemas.microsoft.com/office/drawing/2014/main" id="{087EC722-1423-4B9C-AB8A-D8B0960CC91E}"/>
                </a:ext>
              </a:extLst>
            </p:cNvPr>
            <p:cNvSpPr/>
            <p:nvPr/>
          </p:nvSpPr>
          <p:spPr>
            <a:xfrm rot="16200000" flipH="1">
              <a:off x="7169749" y="3540979"/>
              <a:ext cx="1138585" cy="817983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/>
            </a:p>
          </p:txBody>
        </p:sp>
        <p:sp>
          <p:nvSpPr>
            <p:cNvPr id="166" name="Ellipse 26">
              <a:extLst>
                <a:ext uri="{FF2B5EF4-FFF2-40B4-BE49-F238E27FC236}">
                  <a16:creationId xmlns:a16="http://schemas.microsoft.com/office/drawing/2014/main" id="{FDCB266E-71FF-49C1-B83A-3C31905D9CC6}"/>
                </a:ext>
              </a:extLst>
            </p:cNvPr>
            <p:cNvSpPr/>
            <p:nvPr/>
          </p:nvSpPr>
          <p:spPr>
            <a:xfrm>
              <a:off x="8101575" y="3343275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67" name="Ellipse 27">
              <a:extLst>
                <a:ext uri="{FF2B5EF4-FFF2-40B4-BE49-F238E27FC236}">
                  <a16:creationId xmlns:a16="http://schemas.microsoft.com/office/drawing/2014/main" id="{40BE97D3-22EB-4DD0-8594-48CACE536B69}"/>
                </a:ext>
              </a:extLst>
            </p:cNvPr>
            <p:cNvSpPr/>
            <p:nvPr/>
          </p:nvSpPr>
          <p:spPr>
            <a:xfrm>
              <a:off x="8130150" y="4471425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68" name="Ellipse 28">
              <a:extLst>
                <a:ext uri="{FF2B5EF4-FFF2-40B4-BE49-F238E27FC236}">
                  <a16:creationId xmlns:a16="http://schemas.microsoft.com/office/drawing/2014/main" id="{4D3189A6-89FF-45C2-8777-1AC09C42D864}"/>
                </a:ext>
              </a:extLst>
            </p:cNvPr>
            <p:cNvSpPr/>
            <p:nvPr/>
          </p:nvSpPr>
          <p:spPr>
            <a:xfrm>
              <a:off x="7320525" y="390945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69" name="Ellipse 29">
              <a:extLst>
                <a:ext uri="{FF2B5EF4-FFF2-40B4-BE49-F238E27FC236}">
                  <a16:creationId xmlns:a16="http://schemas.microsoft.com/office/drawing/2014/main" id="{D5AA5EF8-16DE-4F6A-A729-0801864BD6E8}"/>
                </a:ext>
              </a:extLst>
            </p:cNvPr>
            <p:cNvSpPr/>
            <p:nvPr/>
          </p:nvSpPr>
          <p:spPr>
            <a:xfrm>
              <a:off x="6282300" y="392430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70" name="Ellipse 30">
              <a:extLst>
                <a:ext uri="{FF2B5EF4-FFF2-40B4-BE49-F238E27FC236}">
                  <a16:creationId xmlns:a16="http://schemas.microsoft.com/office/drawing/2014/main" id="{062FA6FB-E2F9-4E52-AB9E-02AA60B9A042}"/>
                </a:ext>
              </a:extLst>
            </p:cNvPr>
            <p:cNvSpPr/>
            <p:nvPr/>
          </p:nvSpPr>
          <p:spPr>
            <a:xfrm>
              <a:off x="5486400" y="450000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71" name="Ellipse 31">
              <a:extLst>
                <a:ext uri="{FF2B5EF4-FFF2-40B4-BE49-F238E27FC236}">
                  <a16:creationId xmlns:a16="http://schemas.microsoft.com/office/drawing/2014/main" id="{B4614E73-9DAE-4017-9B3A-EF1B6F127FA4}"/>
                </a:ext>
              </a:extLst>
            </p:cNvPr>
            <p:cNvSpPr/>
            <p:nvPr/>
          </p:nvSpPr>
          <p:spPr>
            <a:xfrm>
              <a:off x="5491725" y="3357000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84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endParaRPr>
            </a:p>
          </p:txBody>
        </p: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A1744D7-14AD-4278-AAB5-33CB499F633B}"/>
              </a:ext>
            </a:extLst>
          </p:cNvPr>
          <p:cNvSpPr/>
          <p:nvPr/>
        </p:nvSpPr>
        <p:spPr>
          <a:xfrm>
            <a:off x="1430394" y="2656758"/>
            <a:ext cx="1904672" cy="369324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marL="377940" indent="-37794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T</a:t>
            </a:r>
            <a:r>
              <a:rPr lang="fr-FR" kern="0" baseline="-2500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G </a:t>
            </a:r>
            <a:r>
              <a:rPr lang="fr-FR" kern="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:={v: d(v) </a:t>
            </a:r>
            <a:r>
              <a:rPr lang="fr-FR" kern="0" dirty="0" err="1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is</a:t>
            </a:r>
            <a:r>
              <a:rPr lang="fr-FR" kern="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 </a:t>
            </a:r>
            <a:r>
              <a:rPr lang="fr-FR" kern="0" dirty="0" err="1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odd</a:t>
            </a:r>
            <a:r>
              <a:rPr lang="fr-FR" kern="0" dirty="0">
                <a:solidFill>
                  <a:schemeClr val="tx2"/>
                </a:solidFill>
                <a:latin typeface="Corbel Light" panose="020B0303020204020204" pitchFamily="34" charset="0"/>
                <a:sym typeface="Symbol"/>
              </a:rPr>
              <a:t>}</a:t>
            </a:r>
          </a:p>
        </p:txBody>
      </p:sp>
      <p:sp>
        <p:nvSpPr>
          <p:cNvPr id="97" name="AutoShape 7">
            <a:extLst>
              <a:ext uri="{FF2B5EF4-FFF2-40B4-BE49-F238E27FC236}">
                <a16:creationId xmlns:a16="http://schemas.microsoft.com/office/drawing/2014/main" id="{1A1A61AC-6970-48D6-B1BD-4AC400C51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26" y="4076968"/>
            <a:ext cx="461268" cy="64162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00785" tIns="50392" rIns="100785" bIns="50392" anchor="ctr"/>
          <a:lstStyle/>
          <a:p>
            <a:r>
              <a:rPr lang="en-US" sz="2800" dirty="0">
                <a:solidFill>
                  <a:srgbClr val="C0000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</a:t>
            </a:r>
            <a:endParaRPr lang="en-US" sz="2800" dirty="0">
              <a:solidFill>
                <a:srgbClr val="C00000"/>
              </a:solidFill>
              <a:latin typeface="Corbel Light" panose="020B0303020204020204" pitchFamily="34" charset="0"/>
            </a:endParaRPr>
          </a:p>
        </p:txBody>
      </p:sp>
      <p:sp>
        <p:nvSpPr>
          <p:cNvPr id="98" name="AutoShape 7">
            <a:extLst>
              <a:ext uri="{FF2B5EF4-FFF2-40B4-BE49-F238E27FC236}">
                <a16:creationId xmlns:a16="http://schemas.microsoft.com/office/drawing/2014/main" id="{231D35C9-6799-403A-B367-7D1A415B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" y="3972095"/>
            <a:ext cx="4932329" cy="857946"/>
          </a:xfrm>
          <a:prstGeom prst="roundRect">
            <a:avLst>
              <a:gd name="adj" fmla="val 16667"/>
            </a:avLst>
          </a:prstGeom>
          <a:solidFill>
            <a:srgbClr val="E5FAFF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00785" tIns="50392" rIns="100785" bIns="50392" anchor="ctr"/>
          <a:lstStyle/>
          <a:p>
            <a:r>
              <a:rPr lang="en-US" sz="2800" dirty="0">
                <a:solidFill>
                  <a:srgbClr val="0070C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Min Hamiltonian cycle  for metrics</a:t>
            </a:r>
          </a:p>
          <a:p>
            <a:r>
              <a:rPr lang="en-US" sz="2800" dirty="0">
                <a:solidFill>
                  <a:srgbClr val="0070C0"/>
                </a:solidFill>
                <a:latin typeface="Corbel Light" panose="020B0303020204020204" pitchFamily="34" charset="0"/>
                <a:sym typeface="Symbol" panose="05050102010706020507" pitchFamily="18" charset="2"/>
              </a:rPr>
              <a:t>in complete graphs</a:t>
            </a:r>
            <a:endParaRPr lang="en-US" sz="2800" dirty="0">
              <a:solidFill>
                <a:srgbClr val="0070C0"/>
              </a:solidFill>
              <a:latin typeface="Corbel Light" panose="020B0303020204020204" pitchFamily="34" charset="0"/>
            </a:endParaRPr>
          </a:p>
        </p:txBody>
      </p:sp>
      <p:sp>
        <p:nvSpPr>
          <p:cNvPr id="127" name="Rectangle à coins arrondis 66">
            <a:extLst>
              <a:ext uri="{FF2B5EF4-FFF2-40B4-BE49-F238E27FC236}">
                <a16:creationId xmlns:a16="http://schemas.microsoft.com/office/drawing/2014/main" id="{95071D69-F5FC-4AFD-995F-E9B1286715F8}"/>
              </a:ext>
            </a:extLst>
          </p:cNvPr>
          <p:cNvSpPr/>
          <p:nvPr/>
        </p:nvSpPr>
        <p:spPr>
          <a:xfrm>
            <a:off x="3858948" y="3375036"/>
            <a:ext cx="5904656" cy="305357"/>
          </a:xfrm>
          <a:prstGeom prst="wedgeRoundRectCallout">
            <a:avLst>
              <a:gd name="adj1" fmla="val -39863"/>
              <a:gd name="adj2" fmla="val 140603"/>
              <a:gd name="adj3" fmla="val 16667"/>
            </a:avLst>
          </a:prstGeom>
          <a:solidFill>
            <a:srgbClr val="FFFCE5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orbel Light" panose="020B0303020204020204" pitchFamily="34" charset="0"/>
              </a:rPr>
              <a:t>Non-negative, triangle inequality, otherwise non-</a:t>
            </a:r>
            <a:r>
              <a:rPr lang="en-US" dirty="0" err="1">
                <a:solidFill>
                  <a:srgbClr val="002060"/>
                </a:solidFill>
                <a:latin typeface="Corbel Light" panose="020B0303020204020204" pitchFamily="34" charset="0"/>
              </a:rPr>
              <a:t>approximable</a:t>
            </a:r>
            <a:endParaRPr lang="fr-FR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3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0023 L 0.10495 0.103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5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4573E-6 -0.00483 L 0.08998 0.0896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1" y="47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95 0.10369 L 0.23133 0.1026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6 0.08223 L 0.22518 0.07972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8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6 0.10677 L 0.32178 0.0125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9" y="-47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65 0.09188 L 0.31878 -0.0128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9" y="-5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42 0.00482 L 0.28459 0.01951 C 0.27845 0.02349 0.26978 0.0302 0.26111 0.03901 C 0.2515 0.04783 0.2463 0.05936 0.24252 0.06733 L 0.2255 0.10572 " pathEditMode="relative" rAng="8408906" ptsTypes="FffFF">
                                      <p:cBhvr>
                                        <p:cTn id="10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4" y="4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3 0.10363 L 0.32115 0.199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1" y="48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87 0.00399 L 0.32587 0.203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76 0.20403 L 0.31595 0.15848 C 0.31264 0.14862 0.30492 0.13812 0.29594 0.12826 C 0.28554 0.11881 0.2764 0.11272 0.26805 0.11105 L 0.23023 0.10097 " pathEditMode="relative" rAng="13012953" ptsTypes="FffFF">
                                      <p:cBhvr>
                                        <p:cTn id="127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1" y="-63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91 0.10076 L 0.19446 0.05962 C 0.18674 0.0508 0.17555 0.04471 0.16389 0.04471 C 0.15049 0.04471 0.13994 0.0508 0.13237 0.05962 L 0.09629 0.10076 " pathEditMode="relative" rAng="10800000" ptsTypes="FffFF">
                                      <p:cBhvr>
                                        <p:cTn id="13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1" y="-2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68 0.09398 L 0.00253 0.1984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8" y="5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6 0.20131 L -0.00315 0.20131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 3.34802E-6 L -0.00141 0.21774 " pathEditMode="relative" rAng="0" ptsTypes="AA">
                                      <p:cBhvr>
                                        <p:cTn id="157" dur="200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108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8516E-6 1.71357E-6 L -0.00315 0.19655 " pathEditMode="relative" rAng="0" ptsTypes="AA">
                                      <p:cBhvr>
                                        <p:cTn id="164" dur="20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98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9" grpId="0" animBg="1"/>
      <p:bldP spid="68" grpId="0" animBg="1"/>
      <p:bldP spid="71" grpId="0" animBg="1"/>
      <p:bldP spid="103" grpId="0" animBg="1"/>
      <p:bldP spid="117" grpId="0"/>
      <p:bldP spid="118" grpId="0"/>
      <p:bldP spid="126" grpId="0" animBg="1"/>
      <p:bldP spid="128" grpId="0"/>
      <p:bldP spid="155" grpId="0"/>
      <p:bldP spid="174" grpId="0"/>
      <p:bldP spid="97" grpId="0" animBg="1"/>
      <p:bldP spid="98" grpId="0" animBg="1"/>
      <p:bldP spid="1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422" y="-1009044"/>
            <a:ext cx="10944555" cy="85695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 rot="9304441">
            <a:off x="8309243" y="1402307"/>
            <a:ext cx="3306447" cy="2125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fr-FR" sz="1984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634037" y="1420052"/>
            <a:ext cx="1180612" cy="161755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</p:pic>
      <p:grpSp>
        <p:nvGrpSpPr>
          <p:cNvPr id="6" name="Groupe 5"/>
          <p:cNvGrpSpPr/>
          <p:nvPr/>
        </p:nvGrpSpPr>
        <p:grpSpPr>
          <a:xfrm>
            <a:off x="-503722" y="483798"/>
            <a:ext cx="1190262" cy="1390804"/>
            <a:chOff x="-355972" y="1239529"/>
            <a:chExt cx="1190387" cy="139080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-355972" y="1406197"/>
              <a:ext cx="1190387" cy="122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2552" y="1239529"/>
              <a:ext cx="432048" cy="3659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e 9"/>
          <p:cNvGrpSpPr/>
          <p:nvPr/>
        </p:nvGrpSpPr>
        <p:grpSpPr>
          <a:xfrm rot="1762274">
            <a:off x="993098" y="1591213"/>
            <a:ext cx="1872011" cy="1309610"/>
            <a:chOff x="4320233" y="2483693"/>
            <a:chExt cx="1872207" cy="1309609"/>
          </a:xfrm>
        </p:grpSpPr>
        <p:pic>
          <p:nvPicPr>
            <p:cNvPr id="11" name="Picture 2" descr="http://referentiel.nouvelobs.com/file/720987-un-cercueil-a-25-000-pour-michael-jackson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233" y="2483693"/>
              <a:ext cx="1872207" cy="130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/>
            <p:cNvSpPr txBox="1"/>
            <p:nvPr/>
          </p:nvSpPr>
          <p:spPr>
            <a:xfrm rot="632781">
              <a:off x="4728211" y="3005984"/>
              <a:ext cx="1152128" cy="39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4" dirty="0">
                  <a:solidFill>
                    <a:schemeClr val="bg1"/>
                  </a:solidFill>
                </a:rPr>
                <a:t>   m</a:t>
              </a:r>
              <a:r>
                <a:rPr lang="fr-FR" sz="1984" dirty="0" err="1">
                  <a:solidFill>
                    <a:schemeClr val="bg1"/>
                  </a:solidFill>
                </a:rPr>
                <a:t>etrics</a:t>
              </a:r>
              <a:endParaRPr lang="fr-FR" sz="1984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4DFFAE-EB84-48D6-803E-67C6AC34C14B}"/>
              </a:ext>
            </a:extLst>
          </p:cNvPr>
          <p:cNvSpPr/>
          <p:nvPr/>
        </p:nvSpPr>
        <p:spPr>
          <a:xfrm>
            <a:off x="2551611" y="1820091"/>
            <a:ext cx="6531429" cy="4754880"/>
          </a:xfrm>
          <a:custGeom>
            <a:avLst/>
            <a:gdLst>
              <a:gd name="connsiteX0" fmla="*/ 0 w 6531429"/>
              <a:gd name="connsiteY0" fmla="*/ 0 h 4754880"/>
              <a:gd name="connsiteX1" fmla="*/ 2124892 w 6531429"/>
              <a:gd name="connsiteY1" fmla="*/ 1463040 h 4754880"/>
              <a:gd name="connsiteX2" fmla="*/ 4902926 w 6531429"/>
              <a:gd name="connsiteY2" fmla="*/ 1349829 h 4754880"/>
              <a:gd name="connsiteX3" fmla="*/ 4833258 w 6531429"/>
              <a:gd name="connsiteY3" fmla="*/ 1976846 h 4754880"/>
              <a:gd name="connsiteX4" fmla="*/ 5921829 w 6531429"/>
              <a:gd name="connsiteY4" fmla="*/ 1811383 h 4754880"/>
              <a:gd name="connsiteX5" fmla="*/ 5225143 w 6531429"/>
              <a:gd name="connsiteY5" fmla="*/ 3579223 h 4754880"/>
              <a:gd name="connsiteX6" fmla="*/ 6531429 w 6531429"/>
              <a:gd name="connsiteY6" fmla="*/ 4754880 h 4754880"/>
              <a:gd name="connsiteX7" fmla="*/ 6531429 w 6531429"/>
              <a:gd name="connsiteY7" fmla="*/ 4754880 h 4754880"/>
              <a:gd name="connsiteX8" fmla="*/ 6531429 w 6531429"/>
              <a:gd name="connsiteY8" fmla="*/ 4754880 h 475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1429" h="4754880">
                <a:moveTo>
                  <a:pt x="0" y="0"/>
                </a:moveTo>
                <a:cubicBezTo>
                  <a:pt x="653869" y="619034"/>
                  <a:pt x="1307738" y="1238069"/>
                  <a:pt x="2124892" y="1463040"/>
                </a:cubicBezTo>
                <a:cubicBezTo>
                  <a:pt x="2942046" y="1688011"/>
                  <a:pt x="4451532" y="1264195"/>
                  <a:pt x="4902926" y="1349829"/>
                </a:cubicBezTo>
                <a:cubicBezTo>
                  <a:pt x="5354320" y="1435463"/>
                  <a:pt x="4663441" y="1899920"/>
                  <a:pt x="4833258" y="1976846"/>
                </a:cubicBezTo>
                <a:cubicBezTo>
                  <a:pt x="5003075" y="2053772"/>
                  <a:pt x="5856515" y="1544320"/>
                  <a:pt x="5921829" y="1811383"/>
                </a:cubicBezTo>
                <a:cubicBezTo>
                  <a:pt x="5987143" y="2078446"/>
                  <a:pt x="5123543" y="3088640"/>
                  <a:pt x="5225143" y="3579223"/>
                </a:cubicBezTo>
                <a:cubicBezTo>
                  <a:pt x="5326743" y="4069806"/>
                  <a:pt x="6531429" y="4754880"/>
                  <a:pt x="6531429" y="4754880"/>
                </a:cubicBezTo>
                <a:lnTo>
                  <a:pt x="6531429" y="4754880"/>
                </a:lnTo>
                <a:lnTo>
                  <a:pt x="6531429" y="475488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6B69489A-8789-4A86-BD80-EDFE0B5D0886}"/>
              </a:ext>
            </a:extLst>
          </p:cNvPr>
          <p:cNvSpPr txBox="1">
            <a:spLocks/>
          </p:cNvSpPr>
          <p:nvPr/>
        </p:nvSpPr>
        <p:spPr>
          <a:xfrm>
            <a:off x="14272" y="5467380"/>
            <a:ext cx="8001030" cy="635669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 algn="l"/>
            <a:r>
              <a:rPr lang="en-US" sz="2800" i="1" dirty="0">
                <a:solidFill>
                  <a:srgbClr val="002060"/>
                </a:solidFill>
                <a:latin typeface="Corbel Light" panose="020B0303020204020204" pitchFamily="34" charset="0"/>
              </a:rPr>
              <a:t>- Graph </a:t>
            </a: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TSP:  all  </a:t>
            </a:r>
            <a:r>
              <a:rPr lang="en-US" sz="28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</a:t>
            </a: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weights, i.e. cardinality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Corbel Light" panose="020B0303020204020204" pitchFamily="34" charset="0"/>
            </a:endParaRPr>
          </a:p>
          <a:p>
            <a:pPr algn="l"/>
            <a:r>
              <a:rPr lang="en-US" sz="3600" dirty="0">
                <a:solidFill>
                  <a:srgbClr val="002060"/>
                </a:solidFill>
                <a:latin typeface="Corbel Light" panose="020B0303020204020204" pitchFamily="34" charset="0"/>
              </a:rPr>
              <a:t>  	         		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908C0208-142C-4F90-9478-E8466F118453}"/>
              </a:ext>
            </a:extLst>
          </p:cNvPr>
          <p:cNvSpPr txBox="1">
            <a:spLocks/>
          </p:cNvSpPr>
          <p:nvPr/>
        </p:nvSpPr>
        <p:spPr>
          <a:xfrm>
            <a:off x="-159668" y="4736413"/>
            <a:ext cx="9542628" cy="537955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r>
              <a:rPr lang="en-US" sz="3600" dirty="0">
                <a:solidFill>
                  <a:srgbClr val="002060"/>
                </a:solidFill>
                <a:latin typeface="Corbel Light" panose="020B0303020204020204" pitchFamily="34" charset="0"/>
              </a:rPr>
              <a:t>TSP: Min weight tours for </a:t>
            </a:r>
            <a:r>
              <a:rPr lang="en-US" sz="3600" dirty="0" err="1">
                <a:solidFill>
                  <a:srgbClr val="002060"/>
                </a:solidFill>
                <a:latin typeface="Corbel Light" panose="020B0303020204020204" pitchFamily="34" charset="0"/>
              </a:rPr>
              <a:t>nonneg</a:t>
            </a:r>
            <a:r>
              <a:rPr lang="en-US" sz="3600" dirty="0">
                <a:solidFill>
                  <a:srgbClr val="002060"/>
                </a:solidFill>
                <a:latin typeface="Corbel Light" panose="020B0303020204020204" pitchFamily="34" charset="0"/>
              </a:rPr>
              <a:t> weights	         	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4BB8-2D20-4612-B3CF-8264AEA844BF}"/>
              </a:ext>
            </a:extLst>
          </p:cNvPr>
          <p:cNvSpPr txBox="1">
            <a:spLocks/>
          </p:cNvSpPr>
          <p:nvPr/>
        </p:nvSpPr>
        <p:spPr>
          <a:xfrm>
            <a:off x="14272" y="5940077"/>
            <a:ext cx="3081824" cy="405842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 algn="l"/>
            <a:r>
              <a:rPr lang="en-US" sz="2800" b="1" dirty="0">
                <a:solidFill>
                  <a:srgbClr val="002060"/>
                </a:solidFill>
                <a:latin typeface="Corbel Light" panose="020B0303020204020204" pitchFamily="34" charset="0"/>
              </a:rPr>
              <a:t>-</a:t>
            </a:r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 Use of </a:t>
            </a:r>
            <a:r>
              <a:rPr lang="en-US" sz="2800" dirty="0" err="1">
                <a:solidFill>
                  <a:srgbClr val="002060"/>
                </a:solidFill>
                <a:latin typeface="Corbel Light" panose="020B0303020204020204" pitchFamily="34" charset="0"/>
              </a:rPr>
              <a:t>polyhedra</a:t>
            </a:r>
            <a:endParaRPr lang="en-US" sz="2800" dirty="0">
              <a:solidFill>
                <a:srgbClr val="002060"/>
              </a:solidFill>
              <a:latin typeface="Corbel Light" panose="020B0303020204020204" pitchFamily="34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Corbel Light" panose="020B0303020204020204" pitchFamily="34" charset="0"/>
              </a:rPr>
              <a:t>- Sparsity</a:t>
            </a:r>
          </a:p>
          <a:p>
            <a:pPr algn="l"/>
            <a:endParaRPr lang="en-US" sz="3600" dirty="0">
              <a:solidFill>
                <a:srgbClr val="002060"/>
              </a:solidFill>
              <a:latin typeface="Corbel Light" panose="020B0303020204020204" pitchFamily="34" charset="0"/>
            </a:endParaRPr>
          </a:p>
          <a:p>
            <a:pPr algn="l"/>
            <a:r>
              <a:rPr lang="en-US" sz="3600" dirty="0">
                <a:solidFill>
                  <a:srgbClr val="002060"/>
                </a:solidFill>
                <a:latin typeface="Corbel Light" panose="020B0303020204020204" pitchFamily="34" charset="0"/>
              </a:rPr>
              <a:t>  	         		   </a:t>
            </a:r>
          </a:p>
        </p:txBody>
      </p:sp>
    </p:spTree>
    <p:extLst>
      <p:ext uri="{BB962C8B-B14F-4D97-AF65-F5344CB8AC3E}">
        <p14:creationId xmlns:p14="http://schemas.microsoft.com/office/powerpoint/2010/main" val="7632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154E-6 4.76361E-6 L 0.19118 0.143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1" y="718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407E-8 3.78231E-8 L -0.13585 0.10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93" y="54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8D8D-AD4C-4E1F-89C4-0FBB339B632F}"/>
              </a:ext>
            </a:extLst>
          </p:cNvPr>
          <p:cNvSpPr txBox="1">
            <a:spLocks/>
          </p:cNvSpPr>
          <p:nvPr/>
        </p:nvSpPr>
        <p:spPr>
          <a:xfrm>
            <a:off x="829459" y="-287902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fr-FR" sz="4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US" sz="4000" dirty="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sz="4000" dirty="0">
                <a:solidFill>
                  <a:sysClr val="windowText" lastClr="000000"/>
                </a:solidFill>
                <a:latin typeface="Corbel Light" panose="020B0303020204020204" pitchFamily="34" charset="0"/>
              </a:rPr>
              <a:t>. Exact               Approximation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3E95C2-2047-4971-90B6-EF7DAABFD775}"/>
              </a:ext>
            </a:extLst>
          </p:cNvPr>
          <p:cNvSpPr/>
          <p:nvPr/>
        </p:nvSpPr>
        <p:spPr>
          <a:xfrm rot="17956471" flipH="1">
            <a:off x="2571701" y="1922744"/>
            <a:ext cx="5491906" cy="3322188"/>
          </a:xfrm>
          <a:custGeom>
            <a:avLst/>
            <a:gdLst>
              <a:gd name="connsiteX0" fmla="*/ 0 w 6531429"/>
              <a:gd name="connsiteY0" fmla="*/ 0 h 4754880"/>
              <a:gd name="connsiteX1" fmla="*/ 2124892 w 6531429"/>
              <a:gd name="connsiteY1" fmla="*/ 1463040 h 4754880"/>
              <a:gd name="connsiteX2" fmla="*/ 4902926 w 6531429"/>
              <a:gd name="connsiteY2" fmla="*/ 1349829 h 4754880"/>
              <a:gd name="connsiteX3" fmla="*/ 4833258 w 6531429"/>
              <a:gd name="connsiteY3" fmla="*/ 1976846 h 4754880"/>
              <a:gd name="connsiteX4" fmla="*/ 5921829 w 6531429"/>
              <a:gd name="connsiteY4" fmla="*/ 1811383 h 4754880"/>
              <a:gd name="connsiteX5" fmla="*/ 5225143 w 6531429"/>
              <a:gd name="connsiteY5" fmla="*/ 3579223 h 4754880"/>
              <a:gd name="connsiteX6" fmla="*/ 6531429 w 6531429"/>
              <a:gd name="connsiteY6" fmla="*/ 4754880 h 4754880"/>
              <a:gd name="connsiteX7" fmla="*/ 6531429 w 6531429"/>
              <a:gd name="connsiteY7" fmla="*/ 4754880 h 4754880"/>
              <a:gd name="connsiteX8" fmla="*/ 6531429 w 6531429"/>
              <a:gd name="connsiteY8" fmla="*/ 4754880 h 475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1429" h="4754880">
                <a:moveTo>
                  <a:pt x="0" y="0"/>
                </a:moveTo>
                <a:cubicBezTo>
                  <a:pt x="653869" y="619034"/>
                  <a:pt x="1307738" y="1238069"/>
                  <a:pt x="2124892" y="1463040"/>
                </a:cubicBezTo>
                <a:cubicBezTo>
                  <a:pt x="2942046" y="1688011"/>
                  <a:pt x="4451532" y="1264195"/>
                  <a:pt x="4902926" y="1349829"/>
                </a:cubicBezTo>
                <a:cubicBezTo>
                  <a:pt x="5354320" y="1435463"/>
                  <a:pt x="4663441" y="1899920"/>
                  <a:pt x="4833258" y="1976846"/>
                </a:cubicBezTo>
                <a:cubicBezTo>
                  <a:pt x="5003075" y="2053772"/>
                  <a:pt x="5856515" y="1544320"/>
                  <a:pt x="5921829" y="1811383"/>
                </a:cubicBezTo>
                <a:cubicBezTo>
                  <a:pt x="5987143" y="2078446"/>
                  <a:pt x="5123543" y="3088640"/>
                  <a:pt x="5225143" y="3579223"/>
                </a:cubicBezTo>
                <a:cubicBezTo>
                  <a:pt x="5326743" y="4069806"/>
                  <a:pt x="6531429" y="4754880"/>
                  <a:pt x="6531429" y="4754880"/>
                </a:cubicBezTo>
                <a:lnTo>
                  <a:pt x="6531429" y="4754880"/>
                </a:lnTo>
                <a:lnTo>
                  <a:pt x="6531429" y="475488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AF51991-DCB5-4952-B643-990384724EEE}"/>
              </a:ext>
            </a:extLst>
          </p:cNvPr>
          <p:cNvSpPr txBox="1">
            <a:spLocks/>
          </p:cNvSpPr>
          <p:nvPr/>
        </p:nvSpPr>
        <p:spPr>
          <a:xfrm>
            <a:off x="1787178" y="2843733"/>
            <a:ext cx="2602352" cy="145875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marL="377979" indent="-377979" defTabSz="1007943">
              <a:spcBef>
                <a:spcPct val="20000"/>
              </a:spcBef>
              <a:defRPr/>
            </a:pPr>
            <a:r>
              <a:rPr lang="fr-FR" sz="2600" dirty="0">
                <a:solidFill>
                  <a:schemeClr val="accent1"/>
                </a:solidFill>
                <a:latin typeface="Corbel Light" panose="020B0303020204020204" pitchFamily="34" charset="0"/>
              </a:rPr>
              <a:t>G. </a:t>
            </a:r>
            <a:r>
              <a:rPr lang="fr-FR" sz="2600" dirty="0" err="1">
                <a:solidFill>
                  <a:schemeClr val="accent1"/>
                </a:solidFill>
                <a:latin typeface="Corbel Light" panose="020B0303020204020204" pitchFamily="34" charset="0"/>
              </a:rPr>
              <a:t>Gutin</a:t>
            </a:r>
            <a:r>
              <a:rPr lang="fr-FR" sz="2600" dirty="0">
                <a:solidFill>
                  <a:schemeClr val="accent1"/>
                </a:solidFill>
                <a:latin typeface="Corbel Light" panose="020B0303020204020204" pitchFamily="34" charset="0"/>
              </a:rPr>
              <a:t> and A. P. </a:t>
            </a:r>
            <a:r>
              <a:rPr lang="fr-FR" sz="2600" dirty="0" err="1">
                <a:solidFill>
                  <a:schemeClr val="accent1"/>
                </a:solidFill>
                <a:latin typeface="Corbel Light" panose="020B0303020204020204" pitchFamily="34" charset="0"/>
              </a:rPr>
              <a:t>Punnen</a:t>
            </a:r>
            <a:endParaRPr lang="fr-FR" sz="2600" dirty="0">
              <a:solidFill>
                <a:schemeClr val="accent1"/>
              </a:solidFill>
              <a:latin typeface="Corbel Light" panose="020B0303020204020204" pitchFamily="34" charset="0"/>
            </a:endParaRPr>
          </a:p>
          <a:p>
            <a:pPr marL="377979" indent="-377979" defTabSz="1007943">
              <a:spcBef>
                <a:spcPct val="20000"/>
              </a:spcBef>
              <a:defRPr/>
            </a:pPr>
            <a:r>
              <a:rPr lang="fr-FR" sz="2600" dirty="0">
                <a:solidFill>
                  <a:schemeClr val="accent1"/>
                </a:solidFill>
                <a:latin typeface="Corbel Light" panose="020B0303020204020204" pitchFamily="34" charset="0"/>
              </a:rPr>
              <a:t>      (2002)</a:t>
            </a:r>
            <a:endParaRPr lang="fr-FR" sz="2600" dirty="0">
              <a:solidFill>
                <a:schemeClr val="tx2"/>
              </a:solidFill>
              <a:latin typeface="Corbel Light" panose="020B0303020204020204" pitchFamily="34" charset="0"/>
            </a:endParaRPr>
          </a:p>
        </p:txBody>
      </p:sp>
      <p:pic>
        <p:nvPicPr>
          <p:cNvPr id="1026" name="Picture 2" descr="Book cover">
            <a:extLst>
              <a:ext uri="{FF2B5EF4-FFF2-40B4-BE49-F238E27FC236}">
                <a16:creationId xmlns:a16="http://schemas.microsoft.com/office/drawing/2014/main" id="{A76B5D01-7ACA-4547-98FC-30A2CEF3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0" y="2889410"/>
            <a:ext cx="1573590" cy="22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A344C37-55E2-418E-866F-C49B59D3A3CF}"/>
              </a:ext>
            </a:extLst>
          </p:cNvPr>
          <p:cNvSpPr txBox="1">
            <a:spLocks/>
          </p:cNvSpPr>
          <p:nvPr/>
        </p:nvSpPr>
        <p:spPr>
          <a:xfrm>
            <a:off x="66600" y="5726823"/>
            <a:ext cx="1301304" cy="104077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marL="377979" indent="-377979" defTabSz="1007943">
              <a:spcBef>
                <a:spcPct val="20000"/>
              </a:spcBef>
              <a:defRPr/>
            </a:pPr>
            <a:r>
              <a:rPr lang="fr-FR" sz="2600" dirty="0">
                <a:solidFill>
                  <a:schemeClr val="accent1"/>
                </a:solidFill>
                <a:latin typeface="Corbel Light" panose="020B0303020204020204" pitchFamily="34" charset="0"/>
              </a:rPr>
              <a:t>W. Cook</a:t>
            </a:r>
          </a:p>
          <a:p>
            <a:pPr marL="377979" indent="-377979" defTabSz="1007943">
              <a:spcBef>
                <a:spcPct val="20000"/>
              </a:spcBef>
              <a:defRPr/>
            </a:pPr>
            <a:r>
              <a:rPr lang="fr-FR" sz="2600" dirty="0">
                <a:solidFill>
                  <a:schemeClr val="accent1"/>
                </a:solidFill>
                <a:latin typeface="Corbel Light" panose="020B0303020204020204" pitchFamily="34" charset="0"/>
              </a:rPr>
              <a:t> (2012)</a:t>
            </a:r>
            <a:endParaRPr lang="fr-FR" sz="2600" dirty="0">
              <a:solidFill>
                <a:schemeClr val="tx2"/>
              </a:solidFill>
              <a:latin typeface="Corbel Light" panose="020B03030202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08D8A7-AC81-44E2-ABAF-8EF6F6C87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82" y="4514512"/>
            <a:ext cx="1979207" cy="300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A89AD38-E30A-4ED2-A6FA-388E8565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2" y="566166"/>
            <a:ext cx="1508935" cy="239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4B7D9F2-492B-40B2-B512-A8C3050556D7}"/>
              </a:ext>
            </a:extLst>
          </p:cNvPr>
          <p:cNvSpPr txBox="1">
            <a:spLocks/>
          </p:cNvSpPr>
          <p:nvPr/>
        </p:nvSpPr>
        <p:spPr>
          <a:xfrm>
            <a:off x="1787178" y="1223852"/>
            <a:ext cx="2602352" cy="1458753"/>
          </a:xfrm>
          <a:prstGeom prst="rect">
            <a:avLst/>
          </a:prstGeom>
        </p:spPr>
        <p:txBody>
          <a:bodyPr vert="horz" lIns="100794" tIns="50397" rIns="100794" bIns="50397" rtlCol="0">
            <a:normAutofit fontScale="92500" lnSpcReduction="20000"/>
          </a:bodyPr>
          <a:lstStyle/>
          <a:p>
            <a:pPr marL="377979" indent="-377979" defTabSz="1007943">
              <a:spcBef>
                <a:spcPct val="20000"/>
              </a:spcBef>
              <a:defRPr/>
            </a:pPr>
            <a:r>
              <a:rPr lang="fr-FR" sz="2600" dirty="0" err="1">
                <a:solidFill>
                  <a:schemeClr val="accent1"/>
                </a:solidFill>
                <a:latin typeface="Corbel Light" panose="020B0303020204020204" pitchFamily="34" charset="0"/>
              </a:rPr>
              <a:t>D.Applegate</a:t>
            </a:r>
            <a:r>
              <a:rPr lang="fr-FR" sz="2600" dirty="0">
                <a:solidFill>
                  <a:schemeClr val="accent1"/>
                </a:solidFill>
                <a:latin typeface="Corbel Light" panose="020B0303020204020204" pitchFamily="34" charset="0"/>
              </a:rPr>
              <a:t>, R. </a:t>
            </a:r>
            <a:r>
              <a:rPr lang="fr-FR" sz="2600" dirty="0" err="1">
                <a:solidFill>
                  <a:schemeClr val="accent1"/>
                </a:solidFill>
                <a:latin typeface="Corbel Light" panose="020B0303020204020204" pitchFamily="34" charset="0"/>
              </a:rPr>
              <a:t>Bixby</a:t>
            </a:r>
            <a:r>
              <a:rPr lang="fr-FR" sz="2600" dirty="0">
                <a:solidFill>
                  <a:schemeClr val="accent1"/>
                </a:solidFill>
                <a:latin typeface="Corbel Light" panose="020B0303020204020204" pitchFamily="34" charset="0"/>
              </a:rPr>
              <a:t>, V. </a:t>
            </a:r>
            <a:r>
              <a:rPr lang="fr-FR" sz="2600" dirty="0" err="1">
                <a:solidFill>
                  <a:schemeClr val="accent1"/>
                </a:solidFill>
                <a:latin typeface="Corbel Light" panose="020B0303020204020204" pitchFamily="34" charset="0"/>
              </a:rPr>
              <a:t>Chvátal</a:t>
            </a:r>
            <a:r>
              <a:rPr lang="fr-FR" sz="2600" dirty="0">
                <a:solidFill>
                  <a:schemeClr val="accent1"/>
                </a:solidFill>
                <a:latin typeface="Corbel Light" panose="020B0303020204020204" pitchFamily="34" charset="0"/>
              </a:rPr>
              <a:t>, W.J. Cook </a:t>
            </a:r>
          </a:p>
          <a:p>
            <a:pPr marL="377979" indent="-377979" defTabSz="1007943">
              <a:spcBef>
                <a:spcPct val="20000"/>
              </a:spcBef>
              <a:defRPr/>
            </a:pPr>
            <a:r>
              <a:rPr lang="fr-FR" sz="2600" dirty="0">
                <a:solidFill>
                  <a:schemeClr val="accent1"/>
                </a:solidFill>
                <a:latin typeface="Corbel Light" panose="020B0303020204020204" pitchFamily="34" charset="0"/>
              </a:rPr>
              <a:t>       (2006)</a:t>
            </a:r>
            <a:endParaRPr lang="fr-FR" sz="2600" dirty="0">
              <a:solidFill>
                <a:schemeClr val="tx2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8CC6D-DB0E-4529-B564-C9FBD13D6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522" y="4056682"/>
            <a:ext cx="2421548" cy="3607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9E8513-5720-4C4F-929F-6D0637A9F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8417" y="995310"/>
            <a:ext cx="1998027" cy="2784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F0EAF1-9375-4FFB-B84D-43CCB70F6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4510" y="3666786"/>
            <a:ext cx="729682" cy="432048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88D0F17-6307-46F6-AE4E-51A061244B34}"/>
              </a:ext>
            </a:extLst>
          </p:cNvPr>
          <p:cNvSpPr txBox="1">
            <a:spLocks/>
          </p:cNvSpPr>
          <p:nvPr/>
        </p:nvSpPr>
        <p:spPr>
          <a:xfrm>
            <a:off x="7604647" y="1251103"/>
            <a:ext cx="2421549" cy="145875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marL="377979" indent="-377979" defTabSz="1007943">
              <a:spcBef>
                <a:spcPct val="20000"/>
              </a:spcBef>
              <a:defRPr/>
            </a:pPr>
            <a:r>
              <a:rPr lang="fr-FR" sz="2400" dirty="0">
                <a:solidFill>
                  <a:schemeClr val="accent1"/>
                </a:solidFill>
                <a:latin typeface="Corbel Light" panose="020B0303020204020204" pitchFamily="34" charset="0"/>
              </a:rPr>
              <a:t>Williamson, </a:t>
            </a:r>
            <a:r>
              <a:rPr lang="fr-FR" sz="2400" dirty="0" err="1">
                <a:solidFill>
                  <a:schemeClr val="accent1"/>
                </a:solidFill>
                <a:latin typeface="Corbel Light" panose="020B0303020204020204" pitchFamily="34" charset="0"/>
              </a:rPr>
              <a:t>Shmoys</a:t>
            </a:r>
            <a:endParaRPr lang="fr-FR" sz="2400" dirty="0">
              <a:solidFill>
                <a:schemeClr val="accent1"/>
              </a:solidFill>
              <a:latin typeface="Corbel Light" panose="020B0303020204020204" pitchFamily="34" charset="0"/>
            </a:endParaRPr>
          </a:p>
          <a:p>
            <a:pPr marL="377979" indent="-377979" defTabSz="1007943">
              <a:spcBef>
                <a:spcPct val="20000"/>
              </a:spcBef>
              <a:defRPr/>
            </a:pPr>
            <a:r>
              <a:rPr lang="fr-FR" sz="2600" dirty="0">
                <a:solidFill>
                  <a:schemeClr val="accent1"/>
                </a:solidFill>
                <a:latin typeface="Corbel Light" panose="020B0303020204020204" pitchFamily="34" charset="0"/>
              </a:rPr>
              <a:t>       (2010)</a:t>
            </a:r>
            <a:endParaRPr lang="fr-FR" sz="2600" dirty="0">
              <a:solidFill>
                <a:schemeClr val="tx2"/>
              </a:solidFill>
              <a:latin typeface="Corbel Light" panose="020B03030202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BA1BE07C-42A7-4E5B-9803-421E5A98D56C}"/>
              </a:ext>
            </a:extLst>
          </p:cNvPr>
          <p:cNvSpPr txBox="1">
            <a:spLocks/>
          </p:cNvSpPr>
          <p:nvPr/>
        </p:nvSpPr>
        <p:spPr>
          <a:xfrm>
            <a:off x="5687812" y="4567261"/>
            <a:ext cx="2421549" cy="145875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marL="377979" indent="-377979" defTabSz="1007943">
              <a:spcBef>
                <a:spcPct val="20000"/>
              </a:spcBef>
              <a:defRPr/>
            </a:pPr>
            <a:r>
              <a:rPr lang="fr-FR" sz="2400" dirty="0" err="1">
                <a:solidFill>
                  <a:schemeClr val="accent1"/>
                </a:solidFill>
                <a:latin typeface="Corbel Light" panose="020B0303020204020204" pitchFamily="34" charset="0"/>
              </a:rPr>
              <a:t>Traub</a:t>
            </a:r>
            <a:r>
              <a:rPr lang="fr-FR" sz="2400" dirty="0">
                <a:solidFill>
                  <a:schemeClr val="accent1"/>
                </a:solidFill>
                <a:latin typeface="Corbel Light" panose="020B0303020204020204" pitchFamily="34" charset="0"/>
              </a:rPr>
              <a:t>,</a:t>
            </a:r>
            <a:br>
              <a:rPr lang="fr-FR" sz="2400" dirty="0">
                <a:solidFill>
                  <a:schemeClr val="accent1"/>
                </a:solidFill>
                <a:latin typeface="Corbel Light" panose="020B0303020204020204" pitchFamily="34" charset="0"/>
              </a:rPr>
            </a:br>
            <a:r>
              <a:rPr lang="fr-FR" sz="2400" dirty="0" err="1">
                <a:solidFill>
                  <a:schemeClr val="accent1"/>
                </a:solidFill>
                <a:latin typeface="Corbel Light" panose="020B0303020204020204" pitchFamily="34" charset="0"/>
              </a:rPr>
              <a:t>Vygen</a:t>
            </a:r>
            <a:endParaRPr lang="fr-FR" sz="2400" dirty="0">
              <a:solidFill>
                <a:schemeClr val="accent1"/>
              </a:solidFill>
              <a:latin typeface="Corbel Light" panose="020B0303020204020204" pitchFamily="34" charset="0"/>
            </a:endParaRPr>
          </a:p>
          <a:p>
            <a:pPr marL="377979" indent="-377979" defTabSz="1007943">
              <a:spcBef>
                <a:spcPct val="20000"/>
              </a:spcBef>
              <a:defRPr/>
            </a:pPr>
            <a:r>
              <a:rPr lang="fr-FR" sz="2600" dirty="0">
                <a:solidFill>
                  <a:schemeClr val="accent1"/>
                </a:solidFill>
                <a:latin typeface="Corbel Light" panose="020B0303020204020204" pitchFamily="34" charset="0"/>
              </a:rPr>
              <a:t>       (2024)</a:t>
            </a:r>
            <a:endParaRPr lang="fr-FR" sz="2600" dirty="0">
              <a:solidFill>
                <a:schemeClr val="tx2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9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49410</TotalTime>
  <Words>2461</Words>
  <Application>Microsoft Office PowerPoint</Application>
  <PresentationFormat>Custom</PresentationFormat>
  <Paragraphs>389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SimSun</vt:lpstr>
      <vt:lpstr>Arial</vt:lpstr>
      <vt:lpstr>Calibri</vt:lpstr>
      <vt:lpstr>Calibri Light</vt:lpstr>
      <vt:lpstr>Cambria Math</vt:lpstr>
      <vt:lpstr>Corbel Light</vt:lpstr>
      <vt:lpstr>French Script MT</vt:lpstr>
      <vt:lpstr>inherit</vt:lpstr>
      <vt:lpstr>StarSymbol</vt:lpstr>
      <vt:lpstr>Symbol</vt:lpstr>
      <vt:lpstr>Times New Roman</vt:lpstr>
      <vt:lpstr>Standard</vt:lpstr>
      <vt:lpstr>PowerPoint Presentation</vt:lpstr>
      <vt:lpstr>PowerPoint Presentation</vt:lpstr>
      <vt:lpstr>Your future: Various Frontiers</vt:lpstr>
      <vt:lpstr>The (Chinese) Postman (Meigu Guan 1960)</vt:lpstr>
      <vt:lpstr>Bridges: “Real Life’’            graphs: “abstract”</vt:lpstr>
      <vt:lpstr>Efficient Algorithm for the Postman </vt:lpstr>
      <vt:lpstr>The Chinese Postman’s help for the Salesman</vt:lpstr>
      <vt:lpstr>PowerPoint Presentation</vt:lpstr>
      <vt:lpstr>PowerPoint Presentation</vt:lpstr>
      <vt:lpstr>PowerPoint Presentation</vt:lpstr>
      <vt:lpstr>4. Discrete                                         Continuous</vt:lpstr>
      <vt:lpstr>PowerPoint Presentation</vt:lpstr>
      <vt:lpstr>LP for the TSP  But the convex hull of tours is hopeless</vt:lpstr>
      <vt:lpstr>For the  s,t -path TSP  But the convex hull of tours is hopeless</vt:lpstr>
      <vt:lpstr>The gateway</vt:lpstr>
      <vt:lpstr>Example :</vt:lpstr>
      <vt:lpstr>5. Deterministic                                      Probabilistic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Agnes Sandor</dc:creator>
  <cp:lastModifiedBy>SEBO Andras (seboa)</cp:lastModifiedBy>
  <cp:revision>873</cp:revision>
  <cp:lastPrinted>2016-04-27T09:37:21Z</cp:lastPrinted>
  <dcterms:created xsi:type="dcterms:W3CDTF">2013-05-19T15:53:04Z</dcterms:created>
  <dcterms:modified xsi:type="dcterms:W3CDTF">2024-10-29T02:52:19Z</dcterms:modified>
</cp:coreProperties>
</file>