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44"/>
  </p:notesMasterIdLst>
  <p:sldIdLst>
    <p:sldId id="282" r:id="rId2"/>
    <p:sldId id="256" r:id="rId3"/>
    <p:sldId id="279" r:id="rId4"/>
    <p:sldId id="265" r:id="rId5"/>
    <p:sldId id="293" r:id="rId6"/>
    <p:sldId id="296" r:id="rId7"/>
    <p:sldId id="295" r:id="rId8"/>
    <p:sldId id="273" r:id="rId9"/>
    <p:sldId id="285" r:id="rId10"/>
    <p:sldId id="286" r:id="rId11"/>
    <p:sldId id="278" r:id="rId12"/>
    <p:sldId id="263" r:id="rId13"/>
    <p:sldId id="322" r:id="rId14"/>
    <p:sldId id="288" r:id="rId15"/>
    <p:sldId id="323" r:id="rId16"/>
    <p:sldId id="324" r:id="rId17"/>
    <p:sldId id="318" r:id="rId18"/>
    <p:sldId id="290" r:id="rId19"/>
    <p:sldId id="297" r:id="rId20"/>
    <p:sldId id="299" r:id="rId21"/>
    <p:sldId id="301" r:id="rId22"/>
    <p:sldId id="308" r:id="rId23"/>
    <p:sldId id="291" r:id="rId24"/>
    <p:sldId id="300" r:id="rId25"/>
    <p:sldId id="315" r:id="rId26"/>
    <p:sldId id="316" r:id="rId27"/>
    <p:sldId id="325" r:id="rId28"/>
    <p:sldId id="303" r:id="rId29"/>
    <p:sldId id="317" r:id="rId30"/>
    <p:sldId id="302" r:id="rId31"/>
    <p:sldId id="309" r:id="rId32"/>
    <p:sldId id="310" r:id="rId33"/>
    <p:sldId id="311" r:id="rId34"/>
    <p:sldId id="313" r:id="rId35"/>
    <p:sldId id="314" r:id="rId36"/>
    <p:sldId id="326" r:id="rId37"/>
    <p:sldId id="327" r:id="rId38"/>
    <p:sldId id="307" r:id="rId39"/>
    <p:sldId id="320" r:id="rId40"/>
    <p:sldId id="321" r:id="rId41"/>
    <p:sldId id="312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3222-8F4E-8547-973E-AE67978DF28A}" v="233" dt="2022-03-30T15:04:5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4"/>
    <p:restoredTop sz="64930"/>
  </p:normalViewPr>
  <p:slideViewPr>
    <p:cSldViewPr snapToGrid="0" snapToObjects="1">
      <p:cViewPr varScale="1">
        <p:scale>
          <a:sx n="77" d="100"/>
          <a:sy n="77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6FDF-46D3-2548-8C08-5782F2AE830D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2AF35-1E61-B948-99F1-C0A37BB85725}">
      <dgm:prSet phldrT="[Text]"/>
      <dgm:spPr/>
      <dgm:t>
        <a:bodyPr/>
        <a:lstStyle/>
        <a:p>
          <a:r>
            <a:rPr lang="en-US" b="1" dirty="0"/>
            <a:t>Threat &amp; Vulnerability</a:t>
          </a:r>
        </a:p>
      </dgm:t>
    </dgm:pt>
    <dgm:pt modelId="{AF5E24D0-10F0-D64E-BF8D-3D3FC177D500}" type="parTrans" cxnId="{2C5D9571-81F8-4E49-9759-8D13D654A15E}">
      <dgm:prSet/>
      <dgm:spPr/>
      <dgm:t>
        <a:bodyPr/>
        <a:lstStyle/>
        <a:p>
          <a:endParaRPr lang="en-US"/>
        </a:p>
      </dgm:t>
    </dgm:pt>
    <dgm:pt modelId="{7CBEFA46-23F6-1B4C-8C45-A4883168357F}" type="sibTrans" cxnId="{2C5D9571-81F8-4E49-9759-8D13D654A15E}">
      <dgm:prSet/>
      <dgm:spPr/>
      <dgm:t>
        <a:bodyPr/>
        <a:lstStyle/>
        <a:p>
          <a:endParaRPr lang="en-US"/>
        </a:p>
      </dgm:t>
    </dgm:pt>
    <dgm:pt modelId="{AC64E9C1-35EC-C045-A608-06502F6BB6A5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0C9238B4-45E4-ED4F-86CC-44DEB2AF6360}" type="parTrans" cxnId="{47922BD9-8680-5D47-98D4-2E488ED2FDF0}">
      <dgm:prSet/>
      <dgm:spPr/>
      <dgm:t>
        <a:bodyPr/>
        <a:lstStyle/>
        <a:p>
          <a:endParaRPr lang="en-US"/>
        </a:p>
      </dgm:t>
    </dgm:pt>
    <dgm:pt modelId="{532330A9-6B9C-6142-96B2-BE254C4B9116}" type="sibTrans" cxnId="{47922BD9-8680-5D47-98D4-2E488ED2FDF0}">
      <dgm:prSet/>
      <dgm:spPr/>
      <dgm:t>
        <a:bodyPr/>
        <a:lstStyle/>
        <a:p>
          <a:endParaRPr lang="en-US"/>
        </a:p>
      </dgm:t>
    </dgm:pt>
    <dgm:pt modelId="{B44A43D2-1CF1-0341-A909-4124D7F3F25B}">
      <dgm:prSet phldrT="[Text]"/>
      <dgm:spPr/>
      <dgm:t>
        <a:bodyPr/>
        <a:lstStyle/>
        <a:p>
          <a:r>
            <a:rPr lang="en-US" dirty="0"/>
            <a:t>Vulnerability</a:t>
          </a:r>
        </a:p>
      </dgm:t>
    </dgm:pt>
    <dgm:pt modelId="{8361A738-1B1A-EA42-B212-67393A5B7659}" type="parTrans" cxnId="{9A89E0CC-FB53-2A44-8D8E-50F2E49BAA3A}">
      <dgm:prSet/>
      <dgm:spPr/>
      <dgm:t>
        <a:bodyPr/>
        <a:lstStyle/>
        <a:p>
          <a:endParaRPr lang="en-US"/>
        </a:p>
      </dgm:t>
    </dgm:pt>
    <dgm:pt modelId="{F057345B-155F-C240-BA55-470575A10D01}" type="sibTrans" cxnId="{9A89E0CC-FB53-2A44-8D8E-50F2E49BAA3A}">
      <dgm:prSet/>
      <dgm:spPr/>
      <dgm:t>
        <a:bodyPr/>
        <a:lstStyle/>
        <a:p>
          <a:endParaRPr lang="en-US"/>
        </a:p>
      </dgm:t>
    </dgm:pt>
    <dgm:pt modelId="{64001FB8-F6F4-EB46-8DD8-464B45DF96BA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04CAC2B-11EA-074F-AEAE-191B38068755}" type="parTrans" cxnId="{154190E6-0267-9C41-874E-72188C67DE07}">
      <dgm:prSet/>
      <dgm:spPr/>
      <dgm:t>
        <a:bodyPr/>
        <a:lstStyle/>
        <a:p>
          <a:endParaRPr lang="en-US"/>
        </a:p>
      </dgm:t>
    </dgm:pt>
    <dgm:pt modelId="{3DB6F4FD-6FC3-BE48-B9B7-73DCDBA9B87B}" type="sibTrans" cxnId="{154190E6-0267-9C41-874E-72188C67DE07}">
      <dgm:prSet/>
      <dgm:spPr/>
      <dgm:t>
        <a:bodyPr/>
        <a:lstStyle/>
        <a:p>
          <a:endParaRPr lang="en-US"/>
        </a:p>
      </dgm:t>
    </dgm:pt>
    <dgm:pt modelId="{4E42D7DB-83C4-EE47-8E4B-9EFD697C582E}">
      <dgm:prSet phldrT="[Text]"/>
      <dgm:spPr/>
      <dgm:t>
        <a:bodyPr/>
        <a:lstStyle/>
        <a:p>
          <a:r>
            <a:rPr lang="en-US" dirty="0"/>
            <a:t>Patching</a:t>
          </a:r>
        </a:p>
      </dgm:t>
    </dgm:pt>
    <dgm:pt modelId="{60551624-9EA3-0940-AFC4-732AFF65C0DE}" type="parTrans" cxnId="{EFB4AD63-26EC-9E4E-BBAF-BC44621CCD3F}">
      <dgm:prSet/>
      <dgm:spPr/>
      <dgm:t>
        <a:bodyPr/>
        <a:lstStyle/>
        <a:p>
          <a:endParaRPr lang="en-US"/>
        </a:p>
      </dgm:t>
    </dgm:pt>
    <dgm:pt modelId="{0C92C5BF-D317-F340-B9D7-28660FE7139F}" type="sibTrans" cxnId="{EFB4AD63-26EC-9E4E-BBAF-BC44621CCD3F}">
      <dgm:prSet/>
      <dgm:spPr/>
      <dgm:t>
        <a:bodyPr/>
        <a:lstStyle/>
        <a:p>
          <a:endParaRPr lang="en-US"/>
        </a:p>
      </dgm:t>
    </dgm:pt>
    <dgm:pt modelId="{20E0F5C0-19EA-1245-BB47-222FDB39E20F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B29652BB-9404-464D-9C94-246A31119779}" type="parTrans" cxnId="{7C15CC20-035F-3F4B-844D-56D24E58E2D6}">
      <dgm:prSet/>
      <dgm:spPr/>
      <dgm:t>
        <a:bodyPr/>
        <a:lstStyle/>
        <a:p>
          <a:endParaRPr lang="en-US"/>
        </a:p>
      </dgm:t>
    </dgm:pt>
    <dgm:pt modelId="{AB810FA0-FECD-5644-A5C4-24E1976C6A10}" type="sibTrans" cxnId="{7C15CC20-035F-3F4B-844D-56D24E58E2D6}">
      <dgm:prSet/>
      <dgm:spPr/>
      <dgm:t>
        <a:bodyPr/>
        <a:lstStyle/>
        <a:p>
          <a:endParaRPr lang="en-US"/>
        </a:p>
      </dgm:t>
    </dgm:pt>
    <dgm:pt modelId="{21C6AC37-0683-2146-8623-F15CDB16F289}" type="pres">
      <dgm:prSet presAssocID="{8E266FDF-46D3-2548-8C08-5782F2AE830D}" presName="composite" presStyleCnt="0">
        <dgm:presLayoutVars>
          <dgm:chMax val="1"/>
          <dgm:dir/>
          <dgm:resizeHandles val="exact"/>
        </dgm:presLayoutVars>
      </dgm:prSet>
      <dgm:spPr/>
    </dgm:pt>
    <dgm:pt modelId="{281A57F6-CEEB-0B4A-8DE1-FEFB06E354A0}" type="pres">
      <dgm:prSet presAssocID="{8E266FDF-46D3-2548-8C08-5782F2AE830D}" presName="radial" presStyleCnt="0">
        <dgm:presLayoutVars>
          <dgm:animLvl val="ctr"/>
        </dgm:presLayoutVars>
      </dgm:prSet>
      <dgm:spPr/>
    </dgm:pt>
    <dgm:pt modelId="{4D30C93C-30C4-E141-A849-76BAA91BECB9}" type="pres">
      <dgm:prSet presAssocID="{3AB2AF35-1E61-B948-99F1-C0A37BB85725}" presName="centerShape" presStyleLbl="vennNode1" presStyleIdx="0" presStyleCnt="6" custLinFactNeighborY="-632"/>
      <dgm:spPr/>
    </dgm:pt>
    <dgm:pt modelId="{BC37B6E9-A3DB-B349-B875-2F191DA515CE}" type="pres">
      <dgm:prSet presAssocID="{AC64E9C1-35EC-C045-A608-06502F6BB6A5}" presName="node" presStyleLbl="vennNode1" presStyleIdx="1" presStyleCnt="6">
        <dgm:presLayoutVars>
          <dgm:bulletEnabled val="1"/>
        </dgm:presLayoutVars>
      </dgm:prSet>
      <dgm:spPr/>
    </dgm:pt>
    <dgm:pt modelId="{7B8F9F6C-4AC5-8044-99C1-51B08A8C2E11}" type="pres">
      <dgm:prSet presAssocID="{B44A43D2-1CF1-0341-A909-4124D7F3F25B}" presName="node" presStyleLbl="vennNode1" presStyleIdx="2" presStyleCnt="6">
        <dgm:presLayoutVars>
          <dgm:bulletEnabled val="1"/>
        </dgm:presLayoutVars>
      </dgm:prSet>
      <dgm:spPr/>
    </dgm:pt>
    <dgm:pt modelId="{AC2EE34A-061F-1A49-9DF7-6C36C333C5B8}" type="pres">
      <dgm:prSet presAssocID="{64001FB8-F6F4-EB46-8DD8-464B45DF96BA}" presName="node" presStyleLbl="vennNode1" presStyleIdx="3" presStyleCnt="6">
        <dgm:presLayoutVars>
          <dgm:bulletEnabled val="1"/>
        </dgm:presLayoutVars>
      </dgm:prSet>
      <dgm:spPr/>
    </dgm:pt>
    <dgm:pt modelId="{967FADD8-4A24-9746-93E9-2921934042CF}" type="pres">
      <dgm:prSet presAssocID="{20E0F5C0-19EA-1245-BB47-222FDB39E20F}" presName="node" presStyleLbl="vennNode1" presStyleIdx="4" presStyleCnt="6">
        <dgm:presLayoutVars>
          <dgm:bulletEnabled val="1"/>
        </dgm:presLayoutVars>
      </dgm:prSet>
      <dgm:spPr/>
    </dgm:pt>
    <dgm:pt modelId="{25EF0770-9D4A-3449-BEEC-B9DBDE555C74}" type="pres">
      <dgm:prSet presAssocID="{4E42D7DB-83C4-EE47-8E4B-9EFD697C582E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C15CC20-035F-3F4B-844D-56D24E58E2D6}" srcId="{3AB2AF35-1E61-B948-99F1-C0A37BB85725}" destId="{20E0F5C0-19EA-1245-BB47-222FDB39E20F}" srcOrd="3" destOrd="0" parTransId="{B29652BB-9404-464D-9C94-246A31119779}" sibTransId="{AB810FA0-FECD-5644-A5C4-24E1976C6A10}"/>
    <dgm:cxn modelId="{505FB82C-D50B-1148-AB9C-617CA81E95CB}" type="presOf" srcId="{4E42D7DB-83C4-EE47-8E4B-9EFD697C582E}" destId="{25EF0770-9D4A-3449-BEEC-B9DBDE555C74}" srcOrd="0" destOrd="0" presId="urn:microsoft.com/office/officeart/2005/8/layout/radial3"/>
    <dgm:cxn modelId="{A9CA6861-2A48-7945-BDAF-D8C5F9CCD1B1}" type="presOf" srcId="{3AB2AF35-1E61-B948-99F1-C0A37BB85725}" destId="{4D30C93C-30C4-E141-A849-76BAA91BECB9}" srcOrd="0" destOrd="0" presId="urn:microsoft.com/office/officeart/2005/8/layout/radial3"/>
    <dgm:cxn modelId="{BDB89D61-C85C-7745-AF45-AD8675EA16FE}" type="presOf" srcId="{64001FB8-F6F4-EB46-8DD8-464B45DF96BA}" destId="{AC2EE34A-061F-1A49-9DF7-6C36C333C5B8}" srcOrd="0" destOrd="0" presId="urn:microsoft.com/office/officeart/2005/8/layout/radial3"/>
    <dgm:cxn modelId="{EFB4AD63-26EC-9E4E-BBAF-BC44621CCD3F}" srcId="{3AB2AF35-1E61-B948-99F1-C0A37BB85725}" destId="{4E42D7DB-83C4-EE47-8E4B-9EFD697C582E}" srcOrd="4" destOrd="0" parTransId="{60551624-9EA3-0940-AFC4-732AFF65C0DE}" sibTransId="{0C92C5BF-D317-F340-B9D7-28660FE7139F}"/>
    <dgm:cxn modelId="{2C5D9571-81F8-4E49-9759-8D13D654A15E}" srcId="{8E266FDF-46D3-2548-8C08-5782F2AE830D}" destId="{3AB2AF35-1E61-B948-99F1-C0A37BB85725}" srcOrd="0" destOrd="0" parTransId="{AF5E24D0-10F0-D64E-BF8D-3D3FC177D500}" sibTransId="{7CBEFA46-23F6-1B4C-8C45-A4883168357F}"/>
    <dgm:cxn modelId="{9A89E0CC-FB53-2A44-8D8E-50F2E49BAA3A}" srcId="{3AB2AF35-1E61-B948-99F1-C0A37BB85725}" destId="{B44A43D2-1CF1-0341-A909-4124D7F3F25B}" srcOrd="1" destOrd="0" parTransId="{8361A738-1B1A-EA42-B212-67393A5B7659}" sibTransId="{F057345B-155F-C240-BA55-470575A10D01}"/>
    <dgm:cxn modelId="{47922BD9-8680-5D47-98D4-2E488ED2FDF0}" srcId="{3AB2AF35-1E61-B948-99F1-C0A37BB85725}" destId="{AC64E9C1-35EC-C045-A608-06502F6BB6A5}" srcOrd="0" destOrd="0" parTransId="{0C9238B4-45E4-ED4F-86CC-44DEB2AF6360}" sibTransId="{532330A9-6B9C-6142-96B2-BE254C4B9116}"/>
    <dgm:cxn modelId="{56A016DB-EDA4-B944-9D7C-AE9AB820E8DD}" type="presOf" srcId="{20E0F5C0-19EA-1245-BB47-222FDB39E20F}" destId="{967FADD8-4A24-9746-93E9-2921934042CF}" srcOrd="0" destOrd="0" presId="urn:microsoft.com/office/officeart/2005/8/layout/radial3"/>
    <dgm:cxn modelId="{154190E6-0267-9C41-874E-72188C67DE07}" srcId="{3AB2AF35-1E61-B948-99F1-C0A37BB85725}" destId="{64001FB8-F6F4-EB46-8DD8-464B45DF96BA}" srcOrd="2" destOrd="0" parTransId="{A04CAC2B-11EA-074F-AEAE-191B38068755}" sibTransId="{3DB6F4FD-6FC3-BE48-B9B7-73DCDBA9B87B}"/>
    <dgm:cxn modelId="{A14E05E8-D1CC-1647-A8FD-14EE2613D29B}" type="presOf" srcId="{B44A43D2-1CF1-0341-A909-4124D7F3F25B}" destId="{7B8F9F6C-4AC5-8044-99C1-51B08A8C2E11}" srcOrd="0" destOrd="0" presId="urn:microsoft.com/office/officeart/2005/8/layout/radial3"/>
    <dgm:cxn modelId="{03B2A3FC-C60F-3243-A084-A7B9765EBE4A}" type="presOf" srcId="{AC64E9C1-35EC-C045-A608-06502F6BB6A5}" destId="{BC37B6E9-A3DB-B349-B875-2F191DA515CE}" srcOrd="0" destOrd="0" presId="urn:microsoft.com/office/officeart/2005/8/layout/radial3"/>
    <dgm:cxn modelId="{2E0A8DFE-AABA-BF42-82EA-AE86F0F06754}" type="presOf" srcId="{8E266FDF-46D3-2548-8C08-5782F2AE830D}" destId="{21C6AC37-0683-2146-8623-F15CDB16F289}" srcOrd="0" destOrd="0" presId="urn:microsoft.com/office/officeart/2005/8/layout/radial3"/>
    <dgm:cxn modelId="{EE82FB6A-D6AA-BB4E-982B-FBBE98D74CDB}" type="presParOf" srcId="{21C6AC37-0683-2146-8623-F15CDB16F289}" destId="{281A57F6-CEEB-0B4A-8DE1-FEFB06E354A0}" srcOrd="0" destOrd="0" presId="urn:microsoft.com/office/officeart/2005/8/layout/radial3"/>
    <dgm:cxn modelId="{6F8624DF-CCF5-1B40-8166-DACA53BA9D7C}" type="presParOf" srcId="{281A57F6-CEEB-0B4A-8DE1-FEFB06E354A0}" destId="{4D30C93C-30C4-E141-A849-76BAA91BECB9}" srcOrd="0" destOrd="0" presId="urn:microsoft.com/office/officeart/2005/8/layout/radial3"/>
    <dgm:cxn modelId="{E85A5D29-2A7D-0A49-87CB-83DD75C856DB}" type="presParOf" srcId="{281A57F6-CEEB-0B4A-8DE1-FEFB06E354A0}" destId="{BC37B6E9-A3DB-B349-B875-2F191DA515CE}" srcOrd="1" destOrd="0" presId="urn:microsoft.com/office/officeart/2005/8/layout/radial3"/>
    <dgm:cxn modelId="{45C52CBB-E851-9448-9052-A0D06708D768}" type="presParOf" srcId="{281A57F6-CEEB-0B4A-8DE1-FEFB06E354A0}" destId="{7B8F9F6C-4AC5-8044-99C1-51B08A8C2E11}" srcOrd="2" destOrd="0" presId="urn:microsoft.com/office/officeart/2005/8/layout/radial3"/>
    <dgm:cxn modelId="{C7773AF6-012B-CE4C-83B1-759140DD4187}" type="presParOf" srcId="{281A57F6-CEEB-0B4A-8DE1-FEFB06E354A0}" destId="{AC2EE34A-061F-1A49-9DF7-6C36C333C5B8}" srcOrd="3" destOrd="0" presId="urn:microsoft.com/office/officeart/2005/8/layout/radial3"/>
    <dgm:cxn modelId="{EBFCDFAC-F624-F947-B1AE-C39AC6CF29DB}" type="presParOf" srcId="{281A57F6-CEEB-0B4A-8DE1-FEFB06E354A0}" destId="{967FADD8-4A24-9746-93E9-2921934042CF}" srcOrd="4" destOrd="0" presId="urn:microsoft.com/office/officeart/2005/8/layout/radial3"/>
    <dgm:cxn modelId="{8425E40D-76D5-F44B-84AA-C040B752D430}" type="presParOf" srcId="{281A57F6-CEEB-0B4A-8DE1-FEFB06E354A0}" destId="{25EF0770-9D4A-3449-BEEC-B9DBDE555C74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DA47C-4B36-F94C-B731-039C1728295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A161-ECFD-E04B-9828-D981262AC788}">
      <dgm:prSet phldrT="[Text]"/>
      <dgm:spPr>
        <a:solidFill>
          <a:schemeClr val="tx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Threat &amp; Vulnerability</a:t>
          </a:r>
        </a:p>
      </dgm:t>
    </dgm:pt>
    <dgm:pt modelId="{D9381832-90AA-D04A-87D4-F1A2A8EEE132}" type="parTrans" cxnId="{B5F0AEB4-5895-7847-AAE5-4E654DC8E146}">
      <dgm:prSet/>
      <dgm:spPr/>
      <dgm:t>
        <a:bodyPr/>
        <a:lstStyle/>
        <a:p>
          <a:endParaRPr lang="en-US"/>
        </a:p>
      </dgm:t>
    </dgm:pt>
    <dgm:pt modelId="{15FB6DEF-4F2F-9D4E-8F12-4D8284D73886}" type="sibTrans" cxnId="{B5F0AEB4-5895-7847-AAE5-4E654DC8E146}">
      <dgm:prSet/>
      <dgm:spPr/>
      <dgm:t>
        <a:bodyPr/>
        <a:lstStyle/>
        <a:p>
          <a:endParaRPr lang="en-US"/>
        </a:p>
      </dgm:t>
    </dgm:pt>
    <dgm:pt modelId="{71F084B6-AD38-FD41-9F42-1A264AC55A4A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Inventory</a:t>
          </a:r>
        </a:p>
      </dgm:t>
    </dgm:pt>
    <dgm:pt modelId="{52872554-6C68-2C4F-94D7-F1DDB080D690}" type="parTrans" cxnId="{5EFFF64D-FDD8-A44E-A595-09D6146B0130}">
      <dgm:prSet/>
      <dgm:spPr/>
      <dgm:t>
        <a:bodyPr/>
        <a:lstStyle/>
        <a:p>
          <a:endParaRPr lang="en-US"/>
        </a:p>
      </dgm:t>
    </dgm:pt>
    <dgm:pt modelId="{22CAFF88-FFE2-FB4B-9065-44309B935369}" type="sibTrans" cxnId="{5EFFF64D-FDD8-A44E-A595-09D6146B0130}">
      <dgm:prSet/>
      <dgm:spPr/>
      <dgm:t>
        <a:bodyPr/>
        <a:lstStyle/>
        <a:p>
          <a:endParaRPr lang="en-US"/>
        </a:p>
      </dgm:t>
    </dgm:pt>
    <dgm:pt modelId="{E0CFECA8-FE16-984D-8236-5F86B4862C32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Tenable</a:t>
          </a:r>
        </a:p>
      </dgm:t>
    </dgm:pt>
    <dgm:pt modelId="{AAFB6D24-2D77-A643-AA7C-6D39887FF339}" type="parTrans" cxnId="{46E1B764-E345-0348-9ACE-4B8E1A8D94EA}">
      <dgm:prSet/>
      <dgm:spPr/>
      <dgm:t>
        <a:bodyPr/>
        <a:lstStyle/>
        <a:p>
          <a:endParaRPr lang="en-US"/>
        </a:p>
      </dgm:t>
    </dgm:pt>
    <dgm:pt modelId="{641744C0-9E07-6D42-A1A7-F7CE0CAA8EA9}" type="sibTrans" cxnId="{46E1B764-E345-0348-9ACE-4B8E1A8D94EA}">
      <dgm:prSet/>
      <dgm:spPr/>
      <dgm:t>
        <a:bodyPr/>
        <a:lstStyle/>
        <a:p>
          <a:endParaRPr lang="en-US"/>
        </a:p>
      </dgm:t>
    </dgm:pt>
    <dgm:pt modelId="{D72650DE-775F-834D-9DDA-D50E2594710A}">
      <dgm:prSet phldrT="[Text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CMDB</a:t>
          </a:r>
        </a:p>
      </dgm:t>
    </dgm:pt>
    <dgm:pt modelId="{DBA5ECDA-E759-D84B-9882-3512EC8FE5EE}" type="parTrans" cxnId="{B4A07009-85A2-4548-A3D0-F44A279405A1}">
      <dgm:prSet/>
      <dgm:spPr/>
      <dgm:t>
        <a:bodyPr/>
        <a:lstStyle/>
        <a:p>
          <a:endParaRPr lang="en-US"/>
        </a:p>
      </dgm:t>
    </dgm:pt>
    <dgm:pt modelId="{253298BA-35CB-FE4E-B8AA-363C0B0CF615}" type="sibTrans" cxnId="{B4A07009-85A2-4548-A3D0-F44A279405A1}">
      <dgm:prSet/>
      <dgm:spPr/>
      <dgm:t>
        <a:bodyPr/>
        <a:lstStyle/>
        <a:p>
          <a:endParaRPr lang="en-US"/>
        </a:p>
      </dgm:t>
    </dgm:pt>
    <dgm:pt modelId="{2ACD6B1B-B96A-0145-AFD8-9BEF2F8A83D7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SCCM</a:t>
          </a:r>
        </a:p>
      </dgm:t>
    </dgm:pt>
    <dgm:pt modelId="{074B59AB-F490-E24C-BF86-DD42D1517CBA}" type="parTrans" cxnId="{541DD7D5-E860-594E-94AF-4BB1C8B73102}">
      <dgm:prSet/>
      <dgm:spPr/>
      <dgm:t>
        <a:bodyPr/>
        <a:lstStyle/>
        <a:p>
          <a:endParaRPr lang="en-US"/>
        </a:p>
      </dgm:t>
    </dgm:pt>
    <dgm:pt modelId="{EDFF2DA1-2F56-854D-96F5-8DBF4B4C1465}" type="sibTrans" cxnId="{541DD7D5-E860-594E-94AF-4BB1C8B73102}">
      <dgm:prSet/>
      <dgm:spPr/>
      <dgm:t>
        <a:bodyPr/>
        <a:lstStyle/>
        <a:p>
          <a:endParaRPr lang="en-US"/>
        </a:p>
      </dgm:t>
    </dgm:pt>
    <dgm:pt modelId="{0BDFCCEA-0978-C04E-90DD-C555BD29EF24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That Cloud Thing</a:t>
          </a:r>
        </a:p>
      </dgm:t>
    </dgm:pt>
    <dgm:pt modelId="{FC54A849-2D20-0F49-9797-85E19584B5BD}" type="parTrans" cxnId="{DC3D48CD-D666-5D48-9FF0-A92FEDAB9CA0}">
      <dgm:prSet/>
      <dgm:spPr/>
      <dgm:t>
        <a:bodyPr/>
        <a:lstStyle/>
        <a:p>
          <a:endParaRPr lang="en-US"/>
        </a:p>
      </dgm:t>
    </dgm:pt>
    <dgm:pt modelId="{8F00F84D-4E99-4E45-9A69-40D23A2D1A1F}" type="sibTrans" cxnId="{DC3D48CD-D666-5D48-9FF0-A92FEDAB9CA0}">
      <dgm:prSet/>
      <dgm:spPr/>
      <dgm:t>
        <a:bodyPr/>
        <a:lstStyle/>
        <a:p>
          <a:endParaRPr lang="en-US"/>
        </a:p>
      </dgm:t>
    </dgm:pt>
    <dgm:pt modelId="{FF108EAE-57CA-2E48-98AB-C557A658BEAC}" type="pres">
      <dgm:prSet presAssocID="{971DA47C-4B36-F94C-B731-039C17282959}" presName="Name0" presStyleCnt="0">
        <dgm:presLayoutVars>
          <dgm:dir/>
          <dgm:resizeHandles val="exact"/>
        </dgm:presLayoutVars>
      </dgm:prSet>
      <dgm:spPr/>
    </dgm:pt>
    <dgm:pt modelId="{97E4B47C-6D28-474E-A0F4-A08695A64AB8}" type="pres">
      <dgm:prSet presAssocID="{27D9A161-ECFD-E04B-9828-D981262AC788}" presName="Name5" presStyleLbl="vennNode1" presStyleIdx="0" presStyleCnt="6" custLinFactNeighborX="-305" custLinFactNeighborY="-97039">
        <dgm:presLayoutVars>
          <dgm:bulletEnabled val="1"/>
        </dgm:presLayoutVars>
      </dgm:prSet>
      <dgm:spPr/>
    </dgm:pt>
    <dgm:pt modelId="{19F4CC6E-A454-2A43-BC7F-866AFB608450}" type="pres">
      <dgm:prSet presAssocID="{15FB6DEF-4F2F-9D4E-8F12-4D8284D73886}" presName="space" presStyleCnt="0"/>
      <dgm:spPr/>
    </dgm:pt>
    <dgm:pt modelId="{F05A1E3A-8679-4D4B-B6B1-91F62B43DFA3}" type="pres">
      <dgm:prSet presAssocID="{71F084B6-AD38-FD41-9F42-1A264AC55A4A}" presName="Name5" presStyleLbl="vennNode1" presStyleIdx="1" presStyleCnt="6" custLinFactX="-2080" custLinFactNeighborX="-100000" custLinFactNeighborY="-30144">
        <dgm:presLayoutVars>
          <dgm:bulletEnabled val="1"/>
        </dgm:presLayoutVars>
      </dgm:prSet>
      <dgm:spPr/>
    </dgm:pt>
    <dgm:pt modelId="{4CCA7C31-332A-7645-B229-5C10CEE7A6B8}" type="pres">
      <dgm:prSet presAssocID="{22CAFF88-FFE2-FB4B-9065-44309B935369}" presName="space" presStyleCnt="0"/>
      <dgm:spPr/>
    </dgm:pt>
    <dgm:pt modelId="{BB04E951-FE77-9445-8A0B-A6F13B61DD41}" type="pres">
      <dgm:prSet presAssocID="{E0CFECA8-FE16-984D-8236-5F86B4862C32}" presName="Name5" presStyleLbl="vennNode1" presStyleIdx="2" presStyleCnt="6" custScaleX="82750" custScaleY="82750" custLinFactX="-16326" custLinFactNeighborX="-100000" custLinFactNeighborY="10311">
        <dgm:presLayoutVars>
          <dgm:bulletEnabled val="1"/>
        </dgm:presLayoutVars>
      </dgm:prSet>
      <dgm:spPr/>
    </dgm:pt>
    <dgm:pt modelId="{093D45B4-C98F-5640-ABEF-DB7D9BEBFF65}" type="pres">
      <dgm:prSet presAssocID="{641744C0-9E07-6D42-A1A7-F7CE0CAA8EA9}" presName="space" presStyleCnt="0"/>
      <dgm:spPr/>
    </dgm:pt>
    <dgm:pt modelId="{442A7608-49B4-C846-B950-607865A651C0}" type="pres">
      <dgm:prSet presAssocID="{2ACD6B1B-B96A-0145-AFD8-9BEF2F8A83D7}" presName="Name5" presStyleLbl="vennNode1" presStyleIdx="3" presStyleCnt="6" custScaleX="73243" custScaleY="73243" custLinFactX="-30762" custLinFactNeighborX="-100000" custLinFactNeighborY="37209">
        <dgm:presLayoutVars>
          <dgm:bulletEnabled val="1"/>
        </dgm:presLayoutVars>
      </dgm:prSet>
      <dgm:spPr/>
    </dgm:pt>
    <dgm:pt modelId="{64BA0B3A-39D8-B744-8ED6-B389F52C7391}" type="pres">
      <dgm:prSet presAssocID="{EDFF2DA1-2F56-854D-96F5-8DBF4B4C1465}" presName="space" presStyleCnt="0"/>
      <dgm:spPr/>
    </dgm:pt>
    <dgm:pt modelId="{0D32ACC1-C88F-954C-A78A-BAACC28BC695}" type="pres">
      <dgm:prSet presAssocID="{0BDFCCEA-0978-C04E-90DD-C555BD29EF24}" presName="Name5" presStyleLbl="vennNode1" presStyleIdx="4" presStyleCnt="6" custScaleX="63394" custScaleY="63394" custLinFactX="-44361" custLinFactNeighborX="-100000" custLinFactNeighborY="56941">
        <dgm:presLayoutVars>
          <dgm:bulletEnabled val="1"/>
        </dgm:presLayoutVars>
      </dgm:prSet>
      <dgm:spPr/>
    </dgm:pt>
    <dgm:pt modelId="{F4DBC9C0-FBF3-BA46-BAC7-3A09E37A1325}" type="pres">
      <dgm:prSet presAssocID="{8F00F84D-4E99-4E45-9A69-40D23A2D1A1F}" presName="space" presStyleCnt="0"/>
      <dgm:spPr/>
    </dgm:pt>
    <dgm:pt modelId="{E05C0DE6-D410-8844-9608-F5715C6ADC13}" type="pres">
      <dgm:prSet presAssocID="{D72650DE-775F-834D-9DDA-D50E2594710A}" presName="Name5" presStyleLbl="vennNode1" presStyleIdx="5" presStyleCnt="6" custScaleX="45840" custScaleY="45840" custLinFactX="-42140" custLinFactNeighborX="-100000" custLinFactNeighborY="81641">
        <dgm:presLayoutVars>
          <dgm:bulletEnabled val="1"/>
        </dgm:presLayoutVars>
      </dgm:prSet>
      <dgm:spPr/>
    </dgm:pt>
  </dgm:ptLst>
  <dgm:cxnLst>
    <dgm:cxn modelId="{B4A07009-85A2-4548-A3D0-F44A279405A1}" srcId="{971DA47C-4B36-F94C-B731-039C17282959}" destId="{D72650DE-775F-834D-9DDA-D50E2594710A}" srcOrd="5" destOrd="0" parTransId="{DBA5ECDA-E759-D84B-9882-3512EC8FE5EE}" sibTransId="{253298BA-35CB-FE4E-B8AA-363C0B0CF615}"/>
    <dgm:cxn modelId="{3DA5AC11-E7D8-7246-9E29-0635E6C72229}" type="presOf" srcId="{D72650DE-775F-834D-9DDA-D50E2594710A}" destId="{E05C0DE6-D410-8844-9608-F5715C6ADC13}" srcOrd="0" destOrd="0" presId="urn:microsoft.com/office/officeart/2005/8/layout/venn3"/>
    <dgm:cxn modelId="{5EFFF64D-FDD8-A44E-A595-09D6146B0130}" srcId="{971DA47C-4B36-F94C-B731-039C17282959}" destId="{71F084B6-AD38-FD41-9F42-1A264AC55A4A}" srcOrd="1" destOrd="0" parTransId="{52872554-6C68-2C4F-94D7-F1DDB080D690}" sibTransId="{22CAFF88-FFE2-FB4B-9065-44309B935369}"/>
    <dgm:cxn modelId="{46E1B764-E345-0348-9ACE-4B8E1A8D94EA}" srcId="{971DA47C-4B36-F94C-B731-039C17282959}" destId="{E0CFECA8-FE16-984D-8236-5F86B4862C32}" srcOrd="2" destOrd="0" parTransId="{AAFB6D24-2D77-A643-AA7C-6D39887FF339}" sibTransId="{641744C0-9E07-6D42-A1A7-F7CE0CAA8EA9}"/>
    <dgm:cxn modelId="{443FC46A-7AAC-984E-ACE9-407A84CB4E92}" type="presOf" srcId="{E0CFECA8-FE16-984D-8236-5F86B4862C32}" destId="{BB04E951-FE77-9445-8A0B-A6F13B61DD41}" srcOrd="0" destOrd="0" presId="urn:microsoft.com/office/officeart/2005/8/layout/venn3"/>
    <dgm:cxn modelId="{8703F880-B7D2-6342-ADC0-8E021A6E7A9C}" type="presOf" srcId="{71F084B6-AD38-FD41-9F42-1A264AC55A4A}" destId="{F05A1E3A-8679-4D4B-B6B1-91F62B43DFA3}" srcOrd="0" destOrd="0" presId="urn:microsoft.com/office/officeart/2005/8/layout/venn3"/>
    <dgm:cxn modelId="{C0E3BB84-DE83-AE40-8B4B-A1CE6B0CC9E4}" type="presOf" srcId="{0BDFCCEA-0978-C04E-90DD-C555BD29EF24}" destId="{0D32ACC1-C88F-954C-A78A-BAACC28BC695}" srcOrd="0" destOrd="0" presId="urn:microsoft.com/office/officeart/2005/8/layout/venn3"/>
    <dgm:cxn modelId="{C8A91FB4-59ED-CA4B-BD9C-DDFBFE19E68F}" type="presOf" srcId="{971DA47C-4B36-F94C-B731-039C17282959}" destId="{FF108EAE-57CA-2E48-98AB-C557A658BEAC}" srcOrd="0" destOrd="0" presId="urn:microsoft.com/office/officeart/2005/8/layout/venn3"/>
    <dgm:cxn modelId="{B5F0AEB4-5895-7847-AAE5-4E654DC8E146}" srcId="{971DA47C-4B36-F94C-B731-039C17282959}" destId="{27D9A161-ECFD-E04B-9828-D981262AC788}" srcOrd="0" destOrd="0" parTransId="{D9381832-90AA-D04A-87D4-F1A2A8EEE132}" sibTransId="{15FB6DEF-4F2F-9D4E-8F12-4D8284D73886}"/>
    <dgm:cxn modelId="{DC3D48CD-D666-5D48-9FF0-A92FEDAB9CA0}" srcId="{971DA47C-4B36-F94C-B731-039C17282959}" destId="{0BDFCCEA-0978-C04E-90DD-C555BD29EF24}" srcOrd="4" destOrd="0" parTransId="{FC54A849-2D20-0F49-9797-85E19584B5BD}" sibTransId="{8F00F84D-4E99-4E45-9A69-40D23A2D1A1F}"/>
    <dgm:cxn modelId="{541DD7D5-E860-594E-94AF-4BB1C8B73102}" srcId="{971DA47C-4B36-F94C-B731-039C17282959}" destId="{2ACD6B1B-B96A-0145-AFD8-9BEF2F8A83D7}" srcOrd="3" destOrd="0" parTransId="{074B59AB-F490-E24C-BF86-DD42D1517CBA}" sibTransId="{EDFF2DA1-2F56-854D-96F5-8DBF4B4C1465}"/>
    <dgm:cxn modelId="{3C9B98DA-D5D7-3E49-98C2-D112695F2A65}" type="presOf" srcId="{27D9A161-ECFD-E04B-9828-D981262AC788}" destId="{97E4B47C-6D28-474E-A0F4-A08695A64AB8}" srcOrd="0" destOrd="0" presId="urn:microsoft.com/office/officeart/2005/8/layout/venn3"/>
    <dgm:cxn modelId="{5E2743DE-44B1-8A4F-BD43-20A9783E79D4}" type="presOf" srcId="{2ACD6B1B-B96A-0145-AFD8-9BEF2F8A83D7}" destId="{442A7608-49B4-C846-B950-607865A651C0}" srcOrd="0" destOrd="0" presId="urn:microsoft.com/office/officeart/2005/8/layout/venn3"/>
    <dgm:cxn modelId="{4645D01B-5E42-F04E-88A9-676459CB08F4}" type="presParOf" srcId="{FF108EAE-57CA-2E48-98AB-C557A658BEAC}" destId="{97E4B47C-6D28-474E-A0F4-A08695A64AB8}" srcOrd="0" destOrd="0" presId="urn:microsoft.com/office/officeart/2005/8/layout/venn3"/>
    <dgm:cxn modelId="{162AEF87-A625-3747-B991-97FAF0A5B577}" type="presParOf" srcId="{FF108EAE-57CA-2E48-98AB-C557A658BEAC}" destId="{19F4CC6E-A454-2A43-BC7F-866AFB608450}" srcOrd="1" destOrd="0" presId="urn:microsoft.com/office/officeart/2005/8/layout/venn3"/>
    <dgm:cxn modelId="{40351D66-370B-D04B-8A5F-440BD1DC8104}" type="presParOf" srcId="{FF108EAE-57CA-2E48-98AB-C557A658BEAC}" destId="{F05A1E3A-8679-4D4B-B6B1-91F62B43DFA3}" srcOrd="2" destOrd="0" presId="urn:microsoft.com/office/officeart/2005/8/layout/venn3"/>
    <dgm:cxn modelId="{DB7C492C-A475-7B49-8D61-2FB1B3740552}" type="presParOf" srcId="{FF108EAE-57CA-2E48-98AB-C557A658BEAC}" destId="{4CCA7C31-332A-7645-B229-5C10CEE7A6B8}" srcOrd="3" destOrd="0" presId="urn:microsoft.com/office/officeart/2005/8/layout/venn3"/>
    <dgm:cxn modelId="{005BAFA6-00A6-6C46-B7EE-FACFE591A2D8}" type="presParOf" srcId="{FF108EAE-57CA-2E48-98AB-C557A658BEAC}" destId="{BB04E951-FE77-9445-8A0B-A6F13B61DD41}" srcOrd="4" destOrd="0" presId="urn:microsoft.com/office/officeart/2005/8/layout/venn3"/>
    <dgm:cxn modelId="{B4B86687-913C-044F-B1B3-AF6EFAA9A07A}" type="presParOf" srcId="{FF108EAE-57CA-2E48-98AB-C557A658BEAC}" destId="{093D45B4-C98F-5640-ABEF-DB7D9BEBFF65}" srcOrd="5" destOrd="0" presId="urn:microsoft.com/office/officeart/2005/8/layout/venn3"/>
    <dgm:cxn modelId="{7D2EE4F5-F215-B242-8E94-21504A686EF8}" type="presParOf" srcId="{FF108EAE-57CA-2E48-98AB-C557A658BEAC}" destId="{442A7608-49B4-C846-B950-607865A651C0}" srcOrd="6" destOrd="0" presId="urn:microsoft.com/office/officeart/2005/8/layout/venn3"/>
    <dgm:cxn modelId="{4B5D0C81-0520-9740-8FE4-7F9197954538}" type="presParOf" srcId="{FF108EAE-57CA-2E48-98AB-C557A658BEAC}" destId="{64BA0B3A-39D8-B744-8ED6-B389F52C7391}" srcOrd="7" destOrd="0" presId="urn:microsoft.com/office/officeart/2005/8/layout/venn3"/>
    <dgm:cxn modelId="{A53F7F9F-9164-7645-A1DB-39B4C7E396DD}" type="presParOf" srcId="{FF108EAE-57CA-2E48-98AB-C557A658BEAC}" destId="{0D32ACC1-C88F-954C-A78A-BAACC28BC695}" srcOrd="8" destOrd="0" presId="urn:microsoft.com/office/officeart/2005/8/layout/venn3"/>
    <dgm:cxn modelId="{F3A8459C-FB18-6746-BEF5-0DCBA2CB550B}" type="presParOf" srcId="{FF108EAE-57CA-2E48-98AB-C557A658BEAC}" destId="{F4DBC9C0-FBF3-BA46-BAC7-3A09E37A1325}" srcOrd="9" destOrd="0" presId="urn:microsoft.com/office/officeart/2005/8/layout/venn3"/>
    <dgm:cxn modelId="{BC94F85F-EF78-E347-A4C5-B8C25B11F411}" type="presParOf" srcId="{FF108EAE-57CA-2E48-98AB-C557A658BEAC}" destId="{E05C0DE6-D410-8844-9608-F5715C6ADC13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A4F1-95FE-8E43-8F86-FDAAEDC61A5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B5C6D-C731-AE45-9AD6-C7F4F8DC8839}">
      <dgm:prSet phldrT="[Text]"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Access Administration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A1003867-74BB-B647-AEE6-100D6E99A5F1}" type="parTrans" cxnId="{10067CB5-B05A-874D-B1E4-3B222FD9178C}">
      <dgm:prSet/>
      <dgm:spPr/>
      <dgm:t>
        <a:bodyPr/>
        <a:lstStyle/>
        <a:p>
          <a:endParaRPr lang="en-US"/>
        </a:p>
      </dgm:t>
    </dgm:pt>
    <dgm:pt modelId="{1EC62089-C7B3-AA4A-86CC-6361E6ED8B16}" type="sibTrans" cxnId="{10067CB5-B05A-874D-B1E4-3B222FD9178C}">
      <dgm:prSet/>
      <dgm:spPr/>
      <dgm:t>
        <a:bodyPr/>
        <a:lstStyle/>
        <a:p>
          <a:endParaRPr lang="en-US"/>
        </a:p>
      </dgm:t>
    </dgm:pt>
    <dgm:pt modelId="{658B4FC4-F041-6646-8175-ADA119B502D9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Access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17F2FA31-AC25-5743-94FC-236056BA63E7}" type="parTrans" cxnId="{22247A41-7715-A346-B192-ADEC7379E1E0}">
      <dgm:prSet/>
      <dgm:spPr/>
      <dgm:t>
        <a:bodyPr/>
        <a:lstStyle/>
        <a:p>
          <a:endParaRPr lang="en-US"/>
        </a:p>
      </dgm:t>
    </dgm:pt>
    <dgm:pt modelId="{862A2C55-9323-CF4A-AF50-947E2F8C311E}" type="sibTrans" cxnId="{22247A41-7715-A346-B192-ADEC7379E1E0}">
      <dgm:prSet/>
      <dgm:spPr/>
      <dgm:t>
        <a:bodyPr/>
        <a:lstStyle/>
        <a:p>
          <a:endParaRPr lang="en-US"/>
        </a:p>
      </dgm:t>
    </dgm:pt>
    <dgm:pt modelId="{869247A1-96E0-0345-8582-64660CD57B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Boundary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780AFC68-5E24-B14E-9297-37CD60280101}" type="parTrans" cxnId="{6B7791DB-80E8-1E4D-BE2B-0EAF11395113}">
      <dgm:prSet/>
      <dgm:spPr/>
      <dgm:t>
        <a:bodyPr/>
        <a:lstStyle/>
        <a:p>
          <a:endParaRPr lang="en-US"/>
        </a:p>
      </dgm:t>
    </dgm:pt>
    <dgm:pt modelId="{EF4FCC65-33E1-4548-A275-59B46D677F8C}" type="sibTrans" cxnId="{6B7791DB-80E8-1E4D-BE2B-0EAF11395113}">
      <dgm:prSet/>
      <dgm:spPr/>
      <dgm:t>
        <a:bodyPr/>
        <a:lstStyle/>
        <a:p>
          <a:endParaRPr lang="en-US"/>
        </a:p>
      </dgm:t>
    </dgm:pt>
    <dgm:pt modelId="{BE5E6F36-C50A-A942-9029-24461630EA5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Content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BB43206A-F278-2D41-8DF5-4ABAFF809C26}" type="parTrans" cxnId="{2BC87D06-CD2E-F445-AD34-7E2A5E3BBF13}">
      <dgm:prSet/>
      <dgm:spPr/>
      <dgm:t>
        <a:bodyPr/>
        <a:lstStyle/>
        <a:p>
          <a:endParaRPr lang="en-US"/>
        </a:p>
      </dgm:t>
    </dgm:pt>
    <dgm:pt modelId="{792EE545-5CC9-E346-B4C6-A4043DCBD495}" type="sibTrans" cxnId="{2BC87D06-CD2E-F445-AD34-7E2A5E3BBF13}">
      <dgm:prSet/>
      <dgm:spPr/>
      <dgm:t>
        <a:bodyPr/>
        <a:lstStyle/>
        <a:p>
          <a:endParaRPr lang="en-US"/>
        </a:p>
      </dgm:t>
    </dgm:pt>
    <dgm:pt modelId="{BE02CFAC-9C87-3B49-8697-921F5431F0EC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Cryptography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0412203F-D953-894E-B6C2-B136CFB3C4C2}" type="parTrans" cxnId="{68B8DF64-9F65-3A4D-892B-89211174E856}">
      <dgm:prSet/>
      <dgm:spPr/>
      <dgm:t>
        <a:bodyPr/>
        <a:lstStyle/>
        <a:p>
          <a:endParaRPr lang="en-US"/>
        </a:p>
      </dgm:t>
    </dgm:pt>
    <dgm:pt modelId="{2852FDA8-FC1A-D544-85D8-798FE599DA13}" type="sibTrans" cxnId="{68B8DF64-9F65-3A4D-892B-89211174E856}">
      <dgm:prSet/>
      <dgm:spPr/>
      <dgm:t>
        <a:bodyPr/>
        <a:lstStyle/>
        <a:p>
          <a:endParaRPr lang="en-US"/>
        </a:p>
      </dgm:t>
    </dgm:pt>
    <dgm:pt modelId="{CCC8B531-EC20-E54B-AA1D-8CFBE83D3CF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Detection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347CAFA-C34F-5E4C-BE13-24C4BB4D770E}" type="parTrans" cxnId="{C9CBF24F-72C7-1849-A1C8-43EF532D8B47}">
      <dgm:prSet/>
      <dgm:spPr/>
      <dgm:t>
        <a:bodyPr/>
        <a:lstStyle/>
        <a:p>
          <a:endParaRPr lang="en-US"/>
        </a:p>
      </dgm:t>
    </dgm:pt>
    <dgm:pt modelId="{7E710A2F-60EF-2740-810C-2530529AB8DE}" type="sibTrans" cxnId="{C9CBF24F-72C7-1849-A1C8-43EF532D8B47}">
      <dgm:prSet/>
      <dgm:spPr/>
      <dgm:t>
        <a:bodyPr/>
        <a:lstStyle/>
        <a:p>
          <a:endParaRPr lang="en-US"/>
        </a:p>
      </dgm:t>
    </dgm:pt>
    <dgm:pt modelId="{B7732AE0-1E0F-CC41-AE07-491F2EACF3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262AE76-CA57-AE41-A16E-6F44B1EDADCD}" type="parTrans" cxnId="{88B90C5D-4EF4-4E45-B0E6-308A9702F05D}">
      <dgm:prSet/>
      <dgm:spPr/>
      <dgm:t>
        <a:bodyPr/>
        <a:lstStyle/>
        <a:p>
          <a:endParaRPr lang="en-US"/>
        </a:p>
      </dgm:t>
    </dgm:pt>
    <dgm:pt modelId="{4EB49B20-2390-074C-A4A5-06267ADD3656}" type="sibTrans" cxnId="{88B90C5D-4EF4-4E45-B0E6-308A9702F05D}">
      <dgm:prSet/>
      <dgm:spPr/>
      <dgm:t>
        <a:bodyPr/>
        <a:lstStyle/>
        <a:p>
          <a:endParaRPr lang="en-US"/>
        </a:p>
      </dgm:t>
    </dgm:pt>
    <dgm:pt modelId="{DB726596-1B0B-084C-90A4-E68C5FF28C46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IAM 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5E779C75-0B52-4847-ABF6-BD05D22B8C95}" type="parTrans" cxnId="{E16356AC-9A0F-044A-BF97-0AEDED4C203B}">
      <dgm:prSet/>
      <dgm:spPr/>
      <dgm:t>
        <a:bodyPr/>
        <a:lstStyle/>
        <a:p>
          <a:endParaRPr lang="en-US"/>
        </a:p>
      </dgm:t>
    </dgm:pt>
    <dgm:pt modelId="{4F0B0934-E198-104E-90B4-137DE1605779}" type="sibTrans" cxnId="{E16356AC-9A0F-044A-BF97-0AEDED4C203B}">
      <dgm:prSet/>
      <dgm:spPr/>
      <dgm:t>
        <a:bodyPr/>
        <a:lstStyle/>
        <a:p>
          <a:endParaRPr lang="en-US"/>
        </a:p>
      </dgm:t>
    </dgm:pt>
    <dgm:pt modelId="{FD30EE5D-B865-D641-A204-6E523B48A45F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Program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ED414860-FF60-D143-91F2-BFF7983EC0BA}" type="parTrans" cxnId="{120CB924-ACAE-5548-A012-78AFE0D6A62B}">
      <dgm:prSet/>
      <dgm:spPr/>
      <dgm:t>
        <a:bodyPr/>
        <a:lstStyle/>
        <a:p>
          <a:endParaRPr lang="en-US"/>
        </a:p>
      </dgm:t>
    </dgm:pt>
    <dgm:pt modelId="{AD4735C1-E82D-244A-BE5E-868528167F86}" type="sibTrans" cxnId="{120CB924-ACAE-5548-A012-78AFE0D6A62B}">
      <dgm:prSet/>
      <dgm:spPr/>
      <dgm:t>
        <a:bodyPr/>
        <a:lstStyle/>
        <a:p>
          <a:endParaRPr lang="en-US"/>
        </a:p>
      </dgm:t>
    </dgm:pt>
    <dgm:pt modelId="{AF238316-CAD3-1C41-8141-C5071D6BDCA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64DD9BF6-D4A1-AD48-A6AA-CD48D46652EB}" type="parTrans" cxnId="{E274E950-D04E-A147-A42B-3C3B981DC9C7}">
      <dgm:prSet/>
      <dgm:spPr/>
      <dgm:t>
        <a:bodyPr/>
        <a:lstStyle/>
        <a:p>
          <a:endParaRPr lang="en-US"/>
        </a:p>
      </dgm:t>
    </dgm:pt>
    <dgm:pt modelId="{680DA1BF-9F80-C847-8DDA-CEB8AC9C4E64}" type="sibTrans" cxnId="{E274E950-D04E-A147-A42B-3C3B981DC9C7}">
      <dgm:prSet/>
      <dgm:spPr/>
      <dgm:t>
        <a:bodyPr/>
        <a:lstStyle/>
        <a:p>
          <a:endParaRPr lang="en-US"/>
        </a:p>
      </dgm:t>
    </dgm:pt>
    <dgm:pt modelId="{060E2383-B26A-CC42-A18B-8CE26678AABE}" type="pres">
      <dgm:prSet presAssocID="{7333A4F1-95FE-8E43-8F86-FDAAEDC61A5B}" presName="diagram" presStyleCnt="0">
        <dgm:presLayoutVars>
          <dgm:dir/>
          <dgm:resizeHandles val="exact"/>
        </dgm:presLayoutVars>
      </dgm:prSet>
      <dgm:spPr/>
    </dgm:pt>
    <dgm:pt modelId="{8357915E-0916-164E-9F4C-C2167288A7DF}" type="pres">
      <dgm:prSet presAssocID="{306B5C6D-C731-AE45-9AD6-C7F4F8DC8839}" presName="node" presStyleLbl="node1" presStyleIdx="0" presStyleCnt="10">
        <dgm:presLayoutVars>
          <dgm:bulletEnabled val="1"/>
        </dgm:presLayoutVars>
      </dgm:prSet>
      <dgm:spPr/>
    </dgm:pt>
    <dgm:pt modelId="{E90BF98D-363E-8549-86EB-AF661669D322}" type="pres">
      <dgm:prSet presAssocID="{1EC62089-C7B3-AA4A-86CC-6361E6ED8B16}" presName="sibTrans" presStyleCnt="0"/>
      <dgm:spPr/>
    </dgm:pt>
    <dgm:pt modelId="{8D6CBAE7-3E1E-7042-9C02-2A7C3AD3FBED}" type="pres">
      <dgm:prSet presAssocID="{658B4FC4-F041-6646-8175-ADA119B502D9}" presName="node" presStyleLbl="node1" presStyleIdx="1" presStyleCnt="10">
        <dgm:presLayoutVars>
          <dgm:bulletEnabled val="1"/>
        </dgm:presLayoutVars>
      </dgm:prSet>
      <dgm:spPr/>
    </dgm:pt>
    <dgm:pt modelId="{6F0BDD8B-EB9F-8F48-A24E-A163CE9DB925}" type="pres">
      <dgm:prSet presAssocID="{862A2C55-9323-CF4A-AF50-947E2F8C311E}" presName="sibTrans" presStyleCnt="0"/>
      <dgm:spPr/>
    </dgm:pt>
    <dgm:pt modelId="{DD21CFB8-DD3A-DD4E-B589-A8BD96F325F4}" type="pres">
      <dgm:prSet presAssocID="{869247A1-96E0-0345-8582-64660CD57B8A}" presName="node" presStyleLbl="node1" presStyleIdx="2" presStyleCnt="10">
        <dgm:presLayoutVars>
          <dgm:bulletEnabled val="1"/>
        </dgm:presLayoutVars>
      </dgm:prSet>
      <dgm:spPr/>
    </dgm:pt>
    <dgm:pt modelId="{9D1143BF-5DDC-3444-A7BE-DC59169D3571}" type="pres">
      <dgm:prSet presAssocID="{EF4FCC65-33E1-4548-A275-59B46D677F8C}" presName="sibTrans" presStyleCnt="0"/>
      <dgm:spPr/>
    </dgm:pt>
    <dgm:pt modelId="{B1314CE2-D39C-A84E-8754-3F322B11162F}" type="pres">
      <dgm:prSet presAssocID="{BE5E6F36-C50A-A942-9029-24461630EA5B}" presName="node" presStyleLbl="node1" presStyleIdx="3" presStyleCnt="10">
        <dgm:presLayoutVars>
          <dgm:bulletEnabled val="1"/>
        </dgm:presLayoutVars>
      </dgm:prSet>
      <dgm:spPr/>
    </dgm:pt>
    <dgm:pt modelId="{CEF3146E-7E1B-C44D-90A7-91A19C2EFDEA}" type="pres">
      <dgm:prSet presAssocID="{792EE545-5CC9-E346-B4C6-A4043DCBD495}" presName="sibTrans" presStyleCnt="0"/>
      <dgm:spPr/>
    </dgm:pt>
    <dgm:pt modelId="{F65898EE-60B9-9648-ACEE-3707E093CBF6}" type="pres">
      <dgm:prSet presAssocID="{BE02CFAC-9C87-3B49-8697-921F5431F0EC}" presName="node" presStyleLbl="node1" presStyleIdx="4" presStyleCnt="10">
        <dgm:presLayoutVars>
          <dgm:bulletEnabled val="1"/>
        </dgm:presLayoutVars>
      </dgm:prSet>
      <dgm:spPr/>
    </dgm:pt>
    <dgm:pt modelId="{65FC1467-B22D-0740-B44E-EE681C063FE9}" type="pres">
      <dgm:prSet presAssocID="{2852FDA8-FC1A-D544-85D8-798FE599DA13}" presName="sibTrans" presStyleCnt="0"/>
      <dgm:spPr/>
    </dgm:pt>
    <dgm:pt modelId="{B6EDF032-BF3E-4C42-B440-32EEAF0B466A}" type="pres">
      <dgm:prSet presAssocID="{CCC8B531-EC20-E54B-AA1D-8CFBE83D3CFB}" presName="node" presStyleLbl="node1" presStyleIdx="5" presStyleCnt="10">
        <dgm:presLayoutVars>
          <dgm:bulletEnabled val="1"/>
        </dgm:presLayoutVars>
      </dgm:prSet>
      <dgm:spPr/>
    </dgm:pt>
    <dgm:pt modelId="{4C170C28-0D03-F342-8971-E31703AF0815}" type="pres">
      <dgm:prSet presAssocID="{7E710A2F-60EF-2740-810C-2530529AB8DE}" presName="sibTrans" presStyleCnt="0"/>
      <dgm:spPr/>
    </dgm:pt>
    <dgm:pt modelId="{70FA1CFD-118B-0D4B-80C0-9F773E7C458A}" type="pres">
      <dgm:prSet presAssocID="{B7732AE0-1E0F-CC41-AE07-491F2EACF38A}" presName="node" presStyleLbl="node1" presStyleIdx="6" presStyleCnt="10">
        <dgm:presLayoutVars>
          <dgm:bulletEnabled val="1"/>
        </dgm:presLayoutVars>
      </dgm:prSet>
      <dgm:spPr/>
    </dgm:pt>
    <dgm:pt modelId="{8EC09851-26C6-5C45-AA43-2A99F5072948}" type="pres">
      <dgm:prSet presAssocID="{4EB49B20-2390-074C-A4A5-06267ADD3656}" presName="sibTrans" presStyleCnt="0"/>
      <dgm:spPr/>
    </dgm:pt>
    <dgm:pt modelId="{F62D27F0-A280-F445-8A2B-AD465628D317}" type="pres">
      <dgm:prSet presAssocID="{DB726596-1B0B-084C-90A4-E68C5FF28C46}" presName="node" presStyleLbl="node1" presStyleIdx="7" presStyleCnt="10">
        <dgm:presLayoutVars>
          <dgm:bulletEnabled val="1"/>
        </dgm:presLayoutVars>
      </dgm:prSet>
      <dgm:spPr/>
    </dgm:pt>
    <dgm:pt modelId="{11C89EC6-ED26-F647-94E6-871085D06E60}" type="pres">
      <dgm:prSet presAssocID="{4F0B0934-E198-104E-90B4-137DE1605779}" presName="sibTrans" presStyleCnt="0"/>
      <dgm:spPr/>
    </dgm:pt>
    <dgm:pt modelId="{52AD695F-0606-F648-9615-BA13344356E8}" type="pres">
      <dgm:prSet presAssocID="{FD30EE5D-B865-D641-A204-6E523B48A45F}" presName="node" presStyleLbl="node1" presStyleIdx="8" presStyleCnt="10">
        <dgm:presLayoutVars>
          <dgm:bulletEnabled val="1"/>
        </dgm:presLayoutVars>
      </dgm:prSet>
      <dgm:spPr/>
    </dgm:pt>
    <dgm:pt modelId="{F68FC3E4-BB81-6F40-A174-C23854A9861F}" type="pres">
      <dgm:prSet presAssocID="{AD4735C1-E82D-244A-BE5E-868528167F86}" presName="sibTrans" presStyleCnt="0"/>
      <dgm:spPr/>
    </dgm:pt>
    <dgm:pt modelId="{55D92B1B-9471-EB45-BEEB-AF8E0BA76B81}" type="pres">
      <dgm:prSet presAssocID="{AF238316-CAD3-1C41-8141-C5071D6BD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BC87D06-CD2E-F445-AD34-7E2A5E3BBF13}" srcId="{7333A4F1-95FE-8E43-8F86-FDAAEDC61A5B}" destId="{BE5E6F36-C50A-A942-9029-24461630EA5B}" srcOrd="3" destOrd="0" parTransId="{BB43206A-F278-2D41-8DF5-4ABAFF809C26}" sibTransId="{792EE545-5CC9-E346-B4C6-A4043DCBD495}"/>
    <dgm:cxn modelId="{F6148913-8F4B-C241-ACF7-948D97FF3A81}" type="presOf" srcId="{B7732AE0-1E0F-CC41-AE07-491F2EACF38A}" destId="{70FA1CFD-118B-0D4B-80C0-9F773E7C458A}" srcOrd="0" destOrd="0" presId="urn:microsoft.com/office/officeart/2005/8/layout/default"/>
    <dgm:cxn modelId="{693DD91B-2D77-344F-9E9D-AC5BEFFED876}" type="presOf" srcId="{869247A1-96E0-0345-8582-64660CD57B8A}" destId="{DD21CFB8-DD3A-DD4E-B589-A8BD96F325F4}" srcOrd="0" destOrd="0" presId="urn:microsoft.com/office/officeart/2005/8/layout/default"/>
    <dgm:cxn modelId="{120CB924-ACAE-5548-A012-78AFE0D6A62B}" srcId="{7333A4F1-95FE-8E43-8F86-FDAAEDC61A5B}" destId="{FD30EE5D-B865-D641-A204-6E523B48A45F}" srcOrd="8" destOrd="0" parTransId="{ED414860-FF60-D143-91F2-BFF7983EC0BA}" sibTransId="{AD4735C1-E82D-244A-BE5E-868528167F86}"/>
    <dgm:cxn modelId="{22247A41-7715-A346-B192-ADEC7379E1E0}" srcId="{7333A4F1-95FE-8E43-8F86-FDAAEDC61A5B}" destId="{658B4FC4-F041-6646-8175-ADA119B502D9}" srcOrd="1" destOrd="0" parTransId="{17F2FA31-AC25-5743-94FC-236056BA63E7}" sibTransId="{862A2C55-9323-CF4A-AF50-947E2F8C311E}"/>
    <dgm:cxn modelId="{C9CBF24F-72C7-1849-A1C8-43EF532D8B47}" srcId="{7333A4F1-95FE-8E43-8F86-FDAAEDC61A5B}" destId="{CCC8B531-EC20-E54B-AA1D-8CFBE83D3CFB}" srcOrd="5" destOrd="0" parTransId="{D347CAFA-C34F-5E4C-BE13-24C4BB4D770E}" sibTransId="{7E710A2F-60EF-2740-810C-2530529AB8DE}"/>
    <dgm:cxn modelId="{E274E950-D04E-A147-A42B-3C3B981DC9C7}" srcId="{7333A4F1-95FE-8E43-8F86-FDAAEDC61A5B}" destId="{AF238316-CAD3-1C41-8141-C5071D6BDCAB}" srcOrd="9" destOrd="0" parTransId="{64DD9BF6-D4A1-AD48-A6AA-CD48D46652EB}" sibTransId="{680DA1BF-9F80-C847-8DDA-CEB8AC9C4E64}"/>
    <dgm:cxn modelId="{634C135C-230A-514E-B826-8CD728D8101C}" type="presOf" srcId="{7333A4F1-95FE-8E43-8F86-FDAAEDC61A5B}" destId="{060E2383-B26A-CC42-A18B-8CE26678AABE}" srcOrd="0" destOrd="0" presId="urn:microsoft.com/office/officeart/2005/8/layout/default"/>
    <dgm:cxn modelId="{88B90C5D-4EF4-4E45-B0E6-308A9702F05D}" srcId="{7333A4F1-95FE-8E43-8F86-FDAAEDC61A5B}" destId="{B7732AE0-1E0F-CC41-AE07-491F2EACF38A}" srcOrd="6" destOrd="0" parTransId="{D262AE76-CA57-AE41-A16E-6F44B1EDADCD}" sibTransId="{4EB49B20-2390-074C-A4A5-06267ADD3656}"/>
    <dgm:cxn modelId="{52573F5E-C818-5944-82D0-1ECA0FC7EA73}" type="presOf" srcId="{CCC8B531-EC20-E54B-AA1D-8CFBE83D3CFB}" destId="{B6EDF032-BF3E-4C42-B440-32EEAF0B466A}" srcOrd="0" destOrd="0" presId="urn:microsoft.com/office/officeart/2005/8/layout/default"/>
    <dgm:cxn modelId="{68B8DF64-9F65-3A4D-892B-89211174E856}" srcId="{7333A4F1-95FE-8E43-8F86-FDAAEDC61A5B}" destId="{BE02CFAC-9C87-3B49-8697-921F5431F0EC}" srcOrd="4" destOrd="0" parTransId="{0412203F-D953-894E-B6C2-B136CFB3C4C2}" sibTransId="{2852FDA8-FC1A-D544-85D8-798FE599DA13}"/>
    <dgm:cxn modelId="{89B0FC76-6E5A-3345-8D3E-C69459D47B1A}" type="presOf" srcId="{AF238316-CAD3-1C41-8141-C5071D6BDCAB}" destId="{55D92B1B-9471-EB45-BEEB-AF8E0BA76B81}" srcOrd="0" destOrd="0" presId="urn:microsoft.com/office/officeart/2005/8/layout/default"/>
    <dgm:cxn modelId="{8AD90890-49A9-A04F-9BC7-55C75423BA9B}" type="presOf" srcId="{DB726596-1B0B-084C-90A4-E68C5FF28C46}" destId="{F62D27F0-A280-F445-8A2B-AD465628D317}" srcOrd="0" destOrd="0" presId="urn:microsoft.com/office/officeart/2005/8/layout/default"/>
    <dgm:cxn modelId="{E16356AC-9A0F-044A-BF97-0AEDED4C203B}" srcId="{7333A4F1-95FE-8E43-8F86-FDAAEDC61A5B}" destId="{DB726596-1B0B-084C-90A4-E68C5FF28C46}" srcOrd="7" destOrd="0" parTransId="{5E779C75-0B52-4847-ABF6-BD05D22B8C95}" sibTransId="{4F0B0934-E198-104E-90B4-137DE1605779}"/>
    <dgm:cxn modelId="{28FB25B0-3911-A249-A091-46894D8B2186}" type="presOf" srcId="{FD30EE5D-B865-D641-A204-6E523B48A45F}" destId="{52AD695F-0606-F648-9615-BA13344356E8}" srcOrd="0" destOrd="0" presId="urn:microsoft.com/office/officeart/2005/8/layout/default"/>
    <dgm:cxn modelId="{10067CB5-B05A-874D-B1E4-3B222FD9178C}" srcId="{7333A4F1-95FE-8E43-8F86-FDAAEDC61A5B}" destId="{306B5C6D-C731-AE45-9AD6-C7F4F8DC8839}" srcOrd="0" destOrd="0" parTransId="{A1003867-74BB-B647-AEE6-100D6E99A5F1}" sibTransId="{1EC62089-C7B3-AA4A-86CC-6361E6ED8B16}"/>
    <dgm:cxn modelId="{29653FC7-A3D7-7743-AF18-602F834B7093}" type="presOf" srcId="{BE02CFAC-9C87-3B49-8697-921F5431F0EC}" destId="{F65898EE-60B9-9648-ACEE-3707E093CBF6}" srcOrd="0" destOrd="0" presId="urn:microsoft.com/office/officeart/2005/8/layout/default"/>
    <dgm:cxn modelId="{6B7791DB-80E8-1E4D-BE2B-0EAF11395113}" srcId="{7333A4F1-95FE-8E43-8F86-FDAAEDC61A5B}" destId="{869247A1-96E0-0345-8582-64660CD57B8A}" srcOrd="2" destOrd="0" parTransId="{780AFC68-5E24-B14E-9297-37CD60280101}" sibTransId="{EF4FCC65-33E1-4548-A275-59B46D677F8C}"/>
    <dgm:cxn modelId="{ADD92FE9-5453-2342-99EA-BE434B7958C8}" type="presOf" srcId="{306B5C6D-C731-AE45-9AD6-C7F4F8DC8839}" destId="{8357915E-0916-164E-9F4C-C2167288A7DF}" srcOrd="0" destOrd="0" presId="urn:microsoft.com/office/officeart/2005/8/layout/default"/>
    <dgm:cxn modelId="{93E1C2E9-6D71-3643-8CE2-E0A769A919E3}" type="presOf" srcId="{658B4FC4-F041-6646-8175-ADA119B502D9}" destId="{8D6CBAE7-3E1E-7042-9C02-2A7C3AD3FBED}" srcOrd="0" destOrd="0" presId="urn:microsoft.com/office/officeart/2005/8/layout/default"/>
    <dgm:cxn modelId="{408FCFF1-36B9-4B4D-8559-7D35546C67B9}" type="presOf" srcId="{BE5E6F36-C50A-A942-9029-24461630EA5B}" destId="{B1314CE2-D39C-A84E-8754-3F322B11162F}" srcOrd="0" destOrd="0" presId="urn:microsoft.com/office/officeart/2005/8/layout/default"/>
    <dgm:cxn modelId="{2F790A9F-A241-B84A-88B2-FCE626DB7800}" type="presParOf" srcId="{060E2383-B26A-CC42-A18B-8CE26678AABE}" destId="{8357915E-0916-164E-9F4C-C2167288A7DF}" srcOrd="0" destOrd="0" presId="urn:microsoft.com/office/officeart/2005/8/layout/default"/>
    <dgm:cxn modelId="{C90FD852-08D1-6648-8E44-0D9C12892C9A}" type="presParOf" srcId="{060E2383-B26A-CC42-A18B-8CE26678AABE}" destId="{E90BF98D-363E-8549-86EB-AF661669D322}" srcOrd="1" destOrd="0" presId="urn:microsoft.com/office/officeart/2005/8/layout/default"/>
    <dgm:cxn modelId="{AAB437F4-DE65-BC4E-9537-2F8D9BE96D10}" type="presParOf" srcId="{060E2383-B26A-CC42-A18B-8CE26678AABE}" destId="{8D6CBAE7-3E1E-7042-9C02-2A7C3AD3FBED}" srcOrd="2" destOrd="0" presId="urn:microsoft.com/office/officeart/2005/8/layout/default"/>
    <dgm:cxn modelId="{BE2CD759-8B7D-F348-8F47-1E08E3BE598D}" type="presParOf" srcId="{060E2383-B26A-CC42-A18B-8CE26678AABE}" destId="{6F0BDD8B-EB9F-8F48-A24E-A163CE9DB925}" srcOrd="3" destOrd="0" presId="urn:microsoft.com/office/officeart/2005/8/layout/default"/>
    <dgm:cxn modelId="{BB0E78DD-DC61-674D-B939-6314C6810D62}" type="presParOf" srcId="{060E2383-B26A-CC42-A18B-8CE26678AABE}" destId="{DD21CFB8-DD3A-DD4E-B589-A8BD96F325F4}" srcOrd="4" destOrd="0" presId="urn:microsoft.com/office/officeart/2005/8/layout/default"/>
    <dgm:cxn modelId="{D1CA98C8-BB6F-A14F-BC9F-6F9F22AEE55C}" type="presParOf" srcId="{060E2383-B26A-CC42-A18B-8CE26678AABE}" destId="{9D1143BF-5DDC-3444-A7BE-DC59169D3571}" srcOrd="5" destOrd="0" presId="urn:microsoft.com/office/officeart/2005/8/layout/default"/>
    <dgm:cxn modelId="{55FE73DE-A54B-F54F-9EA1-F3DCF93668CD}" type="presParOf" srcId="{060E2383-B26A-CC42-A18B-8CE26678AABE}" destId="{B1314CE2-D39C-A84E-8754-3F322B11162F}" srcOrd="6" destOrd="0" presId="urn:microsoft.com/office/officeart/2005/8/layout/default"/>
    <dgm:cxn modelId="{4E6B8E10-1E35-0645-B4C9-067F4D01A75C}" type="presParOf" srcId="{060E2383-B26A-CC42-A18B-8CE26678AABE}" destId="{CEF3146E-7E1B-C44D-90A7-91A19C2EFDEA}" srcOrd="7" destOrd="0" presId="urn:microsoft.com/office/officeart/2005/8/layout/default"/>
    <dgm:cxn modelId="{593E8BF6-6865-6D43-B89B-291CFD488010}" type="presParOf" srcId="{060E2383-B26A-CC42-A18B-8CE26678AABE}" destId="{F65898EE-60B9-9648-ACEE-3707E093CBF6}" srcOrd="8" destOrd="0" presId="urn:microsoft.com/office/officeart/2005/8/layout/default"/>
    <dgm:cxn modelId="{26B67A5A-E8F5-CE40-BFBE-DA20275CA67E}" type="presParOf" srcId="{060E2383-B26A-CC42-A18B-8CE26678AABE}" destId="{65FC1467-B22D-0740-B44E-EE681C063FE9}" srcOrd="9" destOrd="0" presId="urn:microsoft.com/office/officeart/2005/8/layout/default"/>
    <dgm:cxn modelId="{4F128895-576A-B84D-A672-92127BC83CF6}" type="presParOf" srcId="{060E2383-B26A-CC42-A18B-8CE26678AABE}" destId="{B6EDF032-BF3E-4C42-B440-32EEAF0B466A}" srcOrd="10" destOrd="0" presId="urn:microsoft.com/office/officeart/2005/8/layout/default"/>
    <dgm:cxn modelId="{18DD46BA-AD35-524A-8381-8D54DFD7DD7F}" type="presParOf" srcId="{060E2383-B26A-CC42-A18B-8CE26678AABE}" destId="{4C170C28-0D03-F342-8971-E31703AF0815}" srcOrd="11" destOrd="0" presId="urn:microsoft.com/office/officeart/2005/8/layout/default"/>
    <dgm:cxn modelId="{7CA71E67-614C-644D-B525-3FB4D92156E6}" type="presParOf" srcId="{060E2383-B26A-CC42-A18B-8CE26678AABE}" destId="{70FA1CFD-118B-0D4B-80C0-9F773E7C458A}" srcOrd="12" destOrd="0" presId="urn:microsoft.com/office/officeart/2005/8/layout/default"/>
    <dgm:cxn modelId="{8CBE74E0-44FB-C34F-9190-36A1A6F5DEAC}" type="presParOf" srcId="{060E2383-B26A-CC42-A18B-8CE26678AABE}" destId="{8EC09851-26C6-5C45-AA43-2A99F5072948}" srcOrd="13" destOrd="0" presId="urn:microsoft.com/office/officeart/2005/8/layout/default"/>
    <dgm:cxn modelId="{A03A7534-B434-F74A-A1B8-F54B72D4371D}" type="presParOf" srcId="{060E2383-B26A-CC42-A18B-8CE26678AABE}" destId="{F62D27F0-A280-F445-8A2B-AD465628D317}" srcOrd="14" destOrd="0" presId="urn:microsoft.com/office/officeart/2005/8/layout/default"/>
    <dgm:cxn modelId="{F0715302-0101-0B42-A632-E40FCE3C8232}" type="presParOf" srcId="{060E2383-B26A-CC42-A18B-8CE26678AABE}" destId="{11C89EC6-ED26-F647-94E6-871085D06E60}" srcOrd="15" destOrd="0" presId="urn:microsoft.com/office/officeart/2005/8/layout/default"/>
    <dgm:cxn modelId="{0AF6BB19-48C0-CD4A-9B40-D43EE48FE04A}" type="presParOf" srcId="{060E2383-B26A-CC42-A18B-8CE26678AABE}" destId="{52AD695F-0606-F648-9615-BA13344356E8}" srcOrd="16" destOrd="0" presId="urn:microsoft.com/office/officeart/2005/8/layout/default"/>
    <dgm:cxn modelId="{33990A00-592A-7B40-928D-47CD28A1CC6D}" type="presParOf" srcId="{060E2383-B26A-CC42-A18B-8CE26678AABE}" destId="{F68FC3E4-BB81-6F40-A174-C23854A9861F}" srcOrd="17" destOrd="0" presId="urn:microsoft.com/office/officeart/2005/8/layout/default"/>
    <dgm:cxn modelId="{3D25FA32-A7C3-AB45-B381-E433B0FF9247}" type="presParOf" srcId="{060E2383-B26A-CC42-A18B-8CE26678AABE}" destId="{55D92B1B-9471-EB45-BEEB-AF8E0BA76B8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C93C-30C4-E141-A849-76BAA91BECB9}">
      <dsp:nvSpPr>
        <dsp:cNvPr id="0" name=""/>
        <dsp:cNvSpPr/>
      </dsp:nvSpPr>
      <dsp:spPr>
        <a:xfrm>
          <a:off x="2771829" y="1427510"/>
          <a:ext cx="3373389" cy="337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Threat &amp; Vulnerability</a:t>
          </a:r>
        </a:p>
      </dsp:txBody>
      <dsp:txXfrm>
        <a:off x="3265850" y="1921531"/>
        <a:ext cx="2385347" cy="2385347"/>
      </dsp:txXfrm>
    </dsp:sp>
    <dsp:sp modelId="{BC37B6E9-A3DB-B349-B875-2F191DA515CE}">
      <dsp:nvSpPr>
        <dsp:cNvPr id="0" name=""/>
        <dsp:cNvSpPr/>
      </dsp:nvSpPr>
      <dsp:spPr>
        <a:xfrm>
          <a:off x="3615177" y="104077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Compliance</a:t>
          </a:r>
        </a:p>
      </dsp:txBody>
      <dsp:txXfrm>
        <a:off x="3862188" y="351088"/>
        <a:ext cx="1192672" cy="1192672"/>
      </dsp:txXfrm>
    </dsp:sp>
    <dsp:sp modelId="{7B8F9F6C-4AC5-8044-99C1-51B08A8C2E11}">
      <dsp:nvSpPr>
        <dsp:cNvPr id="0" name=""/>
        <dsp:cNvSpPr/>
      </dsp:nvSpPr>
      <dsp:spPr>
        <a:xfrm>
          <a:off x="5702289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Vulnerability</a:t>
          </a:r>
        </a:p>
      </dsp:txBody>
      <dsp:txXfrm>
        <a:off x="5949300" y="1867463"/>
        <a:ext cx="1192672" cy="1192672"/>
      </dsp:txXfrm>
    </dsp:sp>
    <dsp:sp modelId="{AC2EE34A-061F-1A49-9DF7-6C36C333C5B8}">
      <dsp:nvSpPr>
        <dsp:cNvPr id="0" name=""/>
        <dsp:cNvSpPr/>
      </dsp:nvSpPr>
      <dsp:spPr>
        <a:xfrm>
          <a:off x="4905083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Inventory</a:t>
          </a:r>
        </a:p>
      </dsp:txBody>
      <dsp:txXfrm>
        <a:off x="5152094" y="4321011"/>
        <a:ext cx="1192672" cy="1192672"/>
      </dsp:txXfrm>
    </dsp:sp>
    <dsp:sp modelId="{967FADD8-4A24-9746-93E9-2921934042CF}">
      <dsp:nvSpPr>
        <dsp:cNvPr id="0" name=""/>
        <dsp:cNvSpPr/>
      </dsp:nvSpPr>
      <dsp:spPr>
        <a:xfrm>
          <a:off x="2325270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</a:p>
      </dsp:txBody>
      <dsp:txXfrm>
        <a:off x="2572281" y="4321011"/>
        <a:ext cx="1192672" cy="1192672"/>
      </dsp:txXfrm>
    </dsp:sp>
    <dsp:sp modelId="{25EF0770-9D4A-3449-BEEC-B9DBDE555C74}">
      <dsp:nvSpPr>
        <dsp:cNvPr id="0" name=""/>
        <dsp:cNvSpPr/>
      </dsp:nvSpPr>
      <dsp:spPr>
        <a:xfrm>
          <a:off x="1528065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Patching</a:t>
          </a:r>
        </a:p>
      </dsp:txBody>
      <dsp:txXfrm>
        <a:off x="1775076" y="1867463"/>
        <a:ext cx="1192672" cy="119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B47C-6D28-474E-A0F4-A08695A64AB8}">
      <dsp:nvSpPr>
        <dsp:cNvPr id="0" name=""/>
        <dsp:cNvSpPr/>
      </dsp:nvSpPr>
      <dsp:spPr>
        <a:xfrm>
          <a:off x="4317" y="0"/>
          <a:ext cx="2363970" cy="2363970"/>
        </a:xfrm>
        <a:prstGeom prst="ellipse">
          <a:avLst/>
        </a:prstGeom>
        <a:solidFill>
          <a:schemeClr val="tx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Threat &amp; Vulnerability</a:t>
          </a:r>
        </a:p>
      </dsp:txBody>
      <dsp:txXfrm>
        <a:off x="350512" y="346195"/>
        <a:ext cx="1671580" cy="1671580"/>
      </dsp:txXfrm>
    </dsp:sp>
    <dsp:sp modelId="{F05A1E3A-8679-4D4B-B6B1-91F62B43DFA3}">
      <dsp:nvSpPr>
        <dsp:cNvPr id="0" name=""/>
        <dsp:cNvSpPr/>
      </dsp:nvSpPr>
      <dsp:spPr>
        <a:xfrm>
          <a:off x="1374971" y="983924"/>
          <a:ext cx="2363970" cy="2363970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721166" y="1330119"/>
        <a:ext cx="1671580" cy="1671580"/>
      </dsp:txXfrm>
    </dsp:sp>
    <dsp:sp modelId="{BB04E951-FE77-9445-8A0B-A6F13B61DD41}">
      <dsp:nvSpPr>
        <dsp:cNvPr id="0" name=""/>
        <dsp:cNvSpPr/>
      </dsp:nvSpPr>
      <dsp:spPr>
        <a:xfrm>
          <a:off x="2929376" y="2144161"/>
          <a:ext cx="1956185" cy="1956185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Tenable</a:t>
          </a:r>
        </a:p>
      </dsp:txBody>
      <dsp:txXfrm>
        <a:off x="3215853" y="2430638"/>
        <a:ext cx="1383231" cy="1383231"/>
      </dsp:txXfrm>
    </dsp:sp>
    <dsp:sp modelId="{442A7608-49B4-C846-B950-607865A651C0}">
      <dsp:nvSpPr>
        <dsp:cNvPr id="0" name=""/>
        <dsp:cNvSpPr/>
      </dsp:nvSpPr>
      <dsp:spPr>
        <a:xfrm>
          <a:off x="4071505" y="2892393"/>
          <a:ext cx="1731443" cy="1731443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SCCM</a:t>
          </a:r>
        </a:p>
      </dsp:txBody>
      <dsp:txXfrm>
        <a:off x="4325069" y="3145957"/>
        <a:ext cx="1224315" cy="1224315"/>
      </dsp:txXfrm>
    </dsp:sp>
    <dsp:sp modelId="{0D32ACC1-C88F-954C-A78A-BAACC28BC695}">
      <dsp:nvSpPr>
        <dsp:cNvPr id="0" name=""/>
        <dsp:cNvSpPr/>
      </dsp:nvSpPr>
      <dsp:spPr>
        <a:xfrm>
          <a:off x="5008678" y="3475266"/>
          <a:ext cx="1498615" cy="1498615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That Cloud Thing</a:t>
          </a:r>
        </a:p>
      </dsp:txBody>
      <dsp:txXfrm>
        <a:off x="5228145" y="3694733"/>
        <a:ext cx="1059681" cy="1059681"/>
      </dsp:txXfrm>
    </dsp:sp>
    <dsp:sp modelId="{E05C0DE6-D410-8844-9608-F5715C6ADC13}">
      <dsp:nvSpPr>
        <dsp:cNvPr id="0" name=""/>
        <dsp:cNvSpPr/>
      </dsp:nvSpPr>
      <dsp:spPr>
        <a:xfrm>
          <a:off x="6087003" y="4266652"/>
          <a:ext cx="1083644" cy="1083644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CMDB</a:t>
          </a:r>
        </a:p>
      </dsp:txBody>
      <dsp:txXfrm>
        <a:off x="6245699" y="4425348"/>
        <a:ext cx="766252" cy="766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915E-0916-164E-9F4C-C2167288A7DF}">
      <dsp:nvSpPr>
        <dsp:cNvPr id="0" name=""/>
        <dsp:cNvSpPr/>
      </dsp:nvSpPr>
      <dsp:spPr>
        <a:xfrm>
          <a:off x="854075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Access Administration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854075" y="959"/>
        <a:ext cx="2006203" cy="1203721"/>
      </dsp:txXfrm>
    </dsp:sp>
    <dsp:sp modelId="{8D6CBAE7-3E1E-7042-9C02-2A7C3AD3FBED}">
      <dsp:nvSpPr>
        <dsp:cNvPr id="0" name=""/>
        <dsp:cNvSpPr/>
      </dsp:nvSpPr>
      <dsp:spPr>
        <a:xfrm>
          <a:off x="3060898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Access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959"/>
        <a:ext cx="2006203" cy="1203721"/>
      </dsp:txXfrm>
    </dsp:sp>
    <dsp:sp modelId="{DD21CFB8-DD3A-DD4E-B589-A8BD96F325F4}">
      <dsp:nvSpPr>
        <dsp:cNvPr id="0" name=""/>
        <dsp:cNvSpPr/>
      </dsp:nvSpPr>
      <dsp:spPr>
        <a:xfrm>
          <a:off x="5267721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Boundary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959"/>
        <a:ext cx="2006203" cy="1203721"/>
      </dsp:txXfrm>
    </dsp:sp>
    <dsp:sp modelId="{B1314CE2-D39C-A84E-8754-3F322B11162F}">
      <dsp:nvSpPr>
        <dsp:cNvPr id="0" name=""/>
        <dsp:cNvSpPr/>
      </dsp:nvSpPr>
      <dsp:spPr>
        <a:xfrm>
          <a:off x="854075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Content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1405301"/>
        <a:ext cx="2006203" cy="1203721"/>
      </dsp:txXfrm>
    </dsp:sp>
    <dsp:sp modelId="{F65898EE-60B9-9648-ACEE-3707E093CBF6}">
      <dsp:nvSpPr>
        <dsp:cNvPr id="0" name=""/>
        <dsp:cNvSpPr/>
      </dsp:nvSpPr>
      <dsp:spPr>
        <a:xfrm>
          <a:off x="3060898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Cryptography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1405301"/>
        <a:ext cx="2006203" cy="1203721"/>
      </dsp:txXfrm>
    </dsp:sp>
    <dsp:sp modelId="{B6EDF032-BF3E-4C42-B440-32EEAF0B466A}">
      <dsp:nvSpPr>
        <dsp:cNvPr id="0" name=""/>
        <dsp:cNvSpPr/>
      </dsp:nvSpPr>
      <dsp:spPr>
        <a:xfrm>
          <a:off x="5267721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Detection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1405301"/>
        <a:ext cx="2006203" cy="1203721"/>
      </dsp:txXfrm>
    </dsp:sp>
    <dsp:sp modelId="{70FA1CFD-118B-0D4B-80C0-9F773E7C458A}">
      <dsp:nvSpPr>
        <dsp:cNvPr id="0" name=""/>
        <dsp:cNvSpPr/>
      </dsp:nvSpPr>
      <dsp:spPr>
        <a:xfrm>
          <a:off x="854075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2809643"/>
        <a:ext cx="2006203" cy="1203721"/>
      </dsp:txXfrm>
    </dsp:sp>
    <dsp:sp modelId="{F62D27F0-A280-F445-8A2B-AD465628D317}">
      <dsp:nvSpPr>
        <dsp:cNvPr id="0" name=""/>
        <dsp:cNvSpPr/>
      </dsp:nvSpPr>
      <dsp:spPr>
        <a:xfrm>
          <a:off x="3060898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IAM 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2809643"/>
        <a:ext cx="2006203" cy="1203721"/>
      </dsp:txXfrm>
    </dsp:sp>
    <dsp:sp modelId="{52AD695F-0606-F648-9615-BA13344356E8}">
      <dsp:nvSpPr>
        <dsp:cNvPr id="0" name=""/>
        <dsp:cNvSpPr/>
      </dsp:nvSpPr>
      <dsp:spPr>
        <a:xfrm>
          <a:off x="5267721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Program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2809643"/>
        <a:ext cx="2006203" cy="1203721"/>
      </dsp:txXfrm>
    </dsp:sp>
    <dsp:sp modelId="{55D92B1B-9471-EB45-BEEB-AF8E0BA76B81}">
      <dsp:nvSpPr>
        <dsp:cNvPr id="0" name=""/>
        <dsp:cNvSpPr/>
      </dsp:nvSpPr>
      <dsp:spPr>
        <a:xfrm>
          <a:off x="3060898" y="4213985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3060898" y="4213985"/>
        <a:ext cx="2006203" cy="120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3211710" y="1195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Inventory</a:t>
          </a:r>
        </a:p>
      </dsp:txBody>
      <dsp:txXfrm>
        <a:off x="3461340" y="250825"/>
        <a:ext cx="1205318" cy="1205318"/>
      </dsp:txXfrm>
    </dsp:sp>
    <dsp:sp modelId="{F2663A9D-66D0-3249-98F6-9D738B511270}">
      <dsp:nvSpPr>
        <dsp:cNvPr id="0" name=""/>
        <dsp:cNvSpPr/>
      </dsp:nvSpPr>
      <dsp:spPr>
        <a:xfrm rot="2160000">
          <a:off x="4862254" y="1310168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75216" y="1385335"/>
        <a:ext cx="316723" cy="345177"/>
      </dsp:txXfrm>
    </dsp:sp>
    <dsp:sp modelId="{303E9D9B-0D2E-274B-9947-8C264371E7E9}">
      <dsp:nvSpPr>
        <dsp:cNvPr id="0" name=""/>
        <dsp:cNvSpPr/>
      </dsp:nvSpPr>
      <dsp:spPr>
        <a:xfrm>
          <a:off x="5281401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531031" y="1754543"/>
        <a:ext cx="1205318" cy="1205318"/>
      </dsp:txXfrm>
    </dsp:sp>
    <dsp:sp modelId="{CB5A31C2-D506-3A4B-8386-9F063E24D4B5}">
      <dsp:nvSpPr>
        <dsp:cNvPr id="0" name=""/>
        <dsp:cNvSpPr/>
      </dsp:nvSpPr>
      <dsp:spPr>
        <a:xfrm rot="6480000">
          <a:off x="5516141" y="3273909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04983" y="3324421"/>
        <a:ext cx="316723" cy="345177"/>
      </dsp:txXfrm>
    </dsp:sp>
    <dsp:sp modelId="{F059D64F-61C3-9444-ADE7-D73032A9A531}">
      <dsp:nvSpPr>
        <dsp:cNvPr id="0" name=""/>
        <dsp:cNvSpPr/>
      </dsp:nvSpPr>
      <dsp:spPr>
        <a:xfrm>
          <a:off x="4490850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</dsp:txBody>
      <dsp:txXfrm>
        <a:off x="4740480" y="4187610"/>
        <a:ext cx="1205318" cy="1205318"/>
      </dsp:txXfrm>
    </dsp:sp>
    <dsp:sp modelId="{661BC875-6458-5A49-B505-EEAC752CC4A8}">
      <dsp:nvSpPr>
        <dsp:cNvPr id="0" name=""/>
        <dsp:cNvSpPr/>
      </dsp:nvSpPr>
      <dsp:spPr>
        <a:xfrm rot="10800000">
          <a:off x="3850574" y="45026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986312" y="4617681"/>
        <a:ext cx="316723" cy="345177"/>
      </dsp:txXfrm>
    </dsp:sp>
    <dsp:sp modelId="{5E97D9B1-B30A-F741-8737-FC68100D4EA7}">
      <dsp:nvSpPr>
        <dsp:cNvPr id="0" name=""/>
        <dsp:cNvSpPr/>
      </dsp:nvSpPr>
      <dsp:spPr>
        <a:xfrm>
          <a:off x="1932571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Assess</a:t>
          </a:r>
        </a:p>
      </dsp:txBody>
      <dsp:txXfrm>
        <a:off x="2182201" y="4187610"/>
        <a:ext cx="1205318" cy="1205318"/>
      </dsp:txXfrm>
    </dsp:sp>
    <dsp:sp modelId="{D3654E19-F11F-9042-B59F-28BFB09F3C90}">
      <dsp:nvSpPr>
        <dsp:cNvPr id="0" name=""/>
        <dsp:cNvSpPr/>
      </dsp:nvSpPr>
      <dsp:spPr>
        <a:xfrm rot="15120000">
          <a:off x="2167311" y="3298267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256153" y="3477873"/>
        <a:ext cx="316723" cy="345177"/>
      </dsp:txXfrm>
    </dsp:sp>
    <dsp:sp modelId="{623A3A58-A43D-584A-8BDA-BB5C4ECD40EA}">
      <dsp:nvSpPr>
        <dsp:cNvPr id="0" name=""/>
        <dsp:cNvSpPr/>
      </dsp:nvSpPr>
      <dsp:spPr>
        <a:xfrm>
          <a:off x="1142020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1391650" y="1754543"/>
        <a:ext cx="1205318" cy="1205318"/>
      </dsp:txXfrm>
    </dsp:sp>
    <dsp:sp modelId="{324D0CAE-8A4E-F643-B378-B1CE763325C5}">
      <dsp:nvSpPr>
        <dsp:cNvPr id="0" name=""/>
        <dsp:cNvSpPr/>
      </dsp:nvSpPr>
      <dsp:spPr>
        <a:xfrm rot="19440000">
          <a:off x="2792564" y="13252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05526" y="1480173"/>
        <a:ext cx="316723" cy="345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2987338" y="1481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Inventory</a:t>
          </a:r>
        </a:p>
      </dsp:txBody>
      <dsp:txXfrm>
        <a:off x="3226065" y="240208"/>
        <a:ext cx="1152678" cy="1152678"/>
      </dsp:txXfrm>
    </dsp:sp>
    <dsp:sp modelId="{F2663A9D-66D0-3249-98F6-9D738B511270}">
      <dsp:nvSpPr>
        <dsp:cNvPr id="0" name=""/>
        <dsp:cNvSpPr/>
      </dsp:nvSpPr>
      <dsp:spPr>
        <a:xfrm rot="2160000">
          <a:off x="4565719" y="1253114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05" y="1325026"/>
        <a:ext cx="302664" cy="330101"/>
      </dsp:txXfrm>
    </dsp:sp>
    <dsp:sp modelId="{303E9D9B-0D2E-274B-9947-8C264371E7E9}">
      <dsp:nvSpPr>
        <dsp:cNvPr id="0" name=""/>
        <dsp:cNvSpPr/>
      </dsp:nvSpPr>
      <dsp:spPr>
        <a:xfrm>
          <a:off x="4966145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5204872" y="1677896"/>
        <a:ext cx="1152678" cy="1152678"/>
      </dsp:txXfrm>
    </dsp:sp>
    <dsp:sp modelId="{CB5A31C2-D506-3A4B-8386-9F063E24D4B5}">
      <dsp:nvSpPr>
        <dsp:cNvPr id="0" name=""/>
        <dsp:cNvSpPr/>
      </dsp:nvSpPr>
      <dsp:spPr>
        <a:xfrm rot="6480000">
          <a:off x="5190885" y="3130626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275783" y="3178978"/>
        <a:ext cx="302664" cy="330101"/>
      </dsp:txXfrm>
    </dsp:sp>
    <dsp:sp modelId="{F059D64F-61C3-9444-ADE7-D73032A9A531}">
      <dsp:nvSpPr>
        <dsp:cNvPr id="0" name=""/>
        <dsp:cNvSpPr/>
      </dsp:nvSpPr>
      <dsp:spPr>
        <a:xfrm>
          <a:off x="421030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Matrix</a:t>
          </a:r>
        </a:p>
      </dsp:txBody>
      <dsp:txXfrm>
        <a:off x="4449035" y="4004123"/>
        <a:ext cx="1152678" cy="1152678"/>
      </dsp:txXfrm>
    </dsp:sp>
    <dsp:sp modelId="{661BC875-6458-5A49-B505-EEAC752CC4A8}">
      <dsp:nvSpPr>
        <dsp:cNvPr id="0" name=""/>
        <dsp:cNvSpPr/>
      </dsp:nvSpPr>
      <dsp:spPr>
        <a:xfrm rot="10800000">
          <a:off x="3598453" y="4305377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728166" y="4415411"/>
        <a:ext cx="302664" cy="330101"/>
      </dsp:txXfrm>
    </dsp:sp>
    <dsp:sp modelId="{5E97D9B1-B30A-F741-8737-FC68100D4EA7}">
      <dsp:nvSpPr>
        <dsp:cNvPr id="0" name=""/>
        <dsp:cNvSpPr/>
      </dsp:nvSpPr>
      <dsp:spPr>
        <a:xfrm>
          <a:off x="176436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</a:t>
          </a:r>
        </a:p>
      </dsp:txBody>
      <dsp:txXfrm>
        <a:off x="2003095" y="4004123"/>
        <a:ext cx="1152678" cy="1152678"/>
      </dsp:txXfrm>
    </dsp:sp>
    <dsp:sp modelId="{D3654E19-F11F-9042-B59F-28BFB09F3C90}">
      <dsp:nvSpPr>
        <dsp:cNvPr id="0" name=""/>
        <dsp:cNvSpPr/>
      </dsp:nvSpPr>
      <dsp:spPr>
        <a:xfrm rot="15120000">
          <a:off x="1989109" y="3153902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74007" y="3325618"/>
        <a:ext cx="302664" cy="330101"/>
      </dsp:txXfrm>
    </dsp:sp>
    <dsp:sp modelId="{623A3A58-A43D-584A-8BDA-BB5C4ECD40EA}">
      <dsp:nvSpPr>
        <dsp:cNvPr id="0" name=""/>
        <dsp:cNvSpPr/>
      </dsp:nvSpPr>
      <dsp:spPr>
        <a:xfrm>
          <a:off x="1008531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Change</a:t>
          </a:r>
        </a:p>
      </dsp:txBody>
      <dsp:txXfrm>
        <a:off x="1247258" y="1677896"/>
        <a:ext cx="1152678" cy="1152678"/>
      </dsp:txXfrm>
    </dsp:sp>
    <dsp:sp modelId="{324D0CAE-8A4E-F643-B378-B1CE763325C5}">
      <dsp:nvSpPr>
        <dsp:cNvPr id="0" name=""/>
        <dsp:cNvSpPr/>
      </dsp:nvSpPr>
      <dsp:spPr>
        <a:xfrm rot="19440000">
          <a:off x="2586912" y="1267499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99298" y="1415655"/>
        <a:ext cx="302664" cy="3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0:39:57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680 0 24575,'-2'16'0,"-21"55"0,12-26 0,-1 9 0,-2 14 0,-2 15 0,-1 4 0,2-3 0,-1 13 0,2-1 0,0 4 0,2-5 0,-1 5 0,0-1 0,1-4-439,-1 9 0,0-6 1,0-3 438,3-13 0,0-4 0,0 0 0,-3-2 0,0 0 0,1-2 66,1-7 0,2-1 0,0 0-66,-2 32 0,2-2 0,0-7 0,2 1 0,5 8 0,1 1 0,-3-10 0,0-1 0,0 2 0,-1-3 0,1-9 0,-1-2 0,-4-9 0,0-2 0,0-4 0,1-3 0,1-2 0,-1-1 494,2 0 0,1 0-494,-1 4 0,2 1 65,2 0 0,0 1-65,-2 4 0,0 0 0,2-4 0,0 0 0,-3-2 0,-1 1 0,4 4 0,-1 0 0,-3 3 0,-1 1 0,1 13 0,0 1 0,1-4 0,1 1 0,-5 8 0,1-1 0,7-13 0,0-1 0,-3 3 0,-1-1 0,2-8 0,0-2 0,2-3 0,-1-1 0,0 0 0,-1 0 0,-1-3 0,1 0 0,2-1 0,0 0 0,-6 1 0,0 0 0,6-4 0,0 0 0,-5 6 0,-2 1 0,3 2 0,1 2 0,0 12 0,-1 2 0,-2 3 0,0 1 0,6 2 0,0-1 0,-6-5 0,0-2 0,6-10 0,0-2 0,-2-3 0,0-3 0,3 42 0,0-44 0,0 2 0,0 2 0,0 2 0,0 7 0,0 3 0,0 1 0,0 1 0,-1 3 0,2-2 0,0-8 0,2-2 0,1 0 0,2-1 0,3-7 0,1-1 0,15 37 0,-11-44 0,1-2 0,14 36 0,1 6 0,5-7 0,4 5 0,8-12 0,-1 6 0,5-1 0,0 2 0,-24-37 0,1-1 0,1 1 0,2 0 0,-2-1 0,1 1 0,0 0 0,0 0 0,-1-4 0,1 0 0,-1 3 0,1 0 0,3-1 0,1-2 0,-4 1 0,1-1 0,6 1 0,0-2 0,20 25 0,0-4 0,-5-13 0,0-6 0,12-4 0,3-6 0,1 0 0,3-4 0,-11-10 0,10 2 0,-5-16 0,13 2 0,4-6 0,-3-6 0,10-17 0,-6-15 0,-28 6 0,1-3 0,-3-1 0,1-2 0,13-8 0,-2-2 0,-11 6 0,-3 0 0,-2 1 0,-5-1 0,17-29 0,-32 24 0,-3-5 0,2-9 0,-2-5 0,4-14 0,-1-5 0,-5 19 0,1-3 0,-2 0 0,-3 1 0,-1-1 0,1 0 0,1 0 0,1 0 0,-2 0 0,0 2 0,-2 0 0,0 2 0,5-24 0,-2 2 0,1 4 0,-3 1 0,-4 0 0,-3 2 0,-3 8 0,-3 2 0,-1-1 0,-2 2 0,-3 5 0,0 1 0,0 3 0,0 1 0,0 1 0,0 1 0,0 0 0,0 0 0,0-3 0,0-1 0,0-6 0,0-2 0,0-2 0,0-1 0,0-4 0,0-1 0,0 1 0,0-1 0,0 0 0,0 1 0,0-1 0,0 1 0,0-1 0,0 0 0,-3-4 0,-2-1 0,0-2 0,-1-1 0,-2 19 0,-2-1 0,1 0-167,0-2 1,-1 1-1,1-2 167,-2-5 0,1-2 0,-1 2 0,1 3 0,1 2 0,-1 1 0,-3-24 0,0 2 0,1 10 0,-1 4 0,1 14 0,-1 0 0,0-6 0,-2-1 0,-4-1 0,0-1 0,4-6 0,0-1 0,-5-2 0,1 0 250,4 9 0,2 1-250,1 5 0,-2 0 0,-1 6 0,0 1 0,3 3 0,-1-1 0,-6-6 0,-1-1 0,3-5 0,-1-1 0,-6-8 0,-1-1 0,7 2 0,1 1 0,-7 3 0,-1 2 0,8 7 0,0 2 0,-2 7 0,0 1 0,1 3 0,0 2 0,-1 2 0,0 1 0,-3-3 0,-1 0 0,0 3 0,0-1 0,-1-6 0,1-1 0,1 8 0,-1 1 0,1-1 0,0 1 0,-17-33 0,0 13 0,9 7 0,-7 11 0,7 6 0,-6 3 0,0 0 0,-1-3 0,-8 0 0,2-2 0,4 2 0,0 1 0,10 0 0,-2 8 0,6 0 0,1 1 0,3 5 0,0-5 0,4 12 0,1-2 0,1 5 0,2-6 0,-5 0 0,-1-2 0,-7-3 0,7 2 0,0 4 0,12 3 0,1 7 0,1 3 0,3 1 0,-2 5 0,1-5 0,0 3 0,-3-2 0,-3-2 0,-1-3 0,-12-2 0,-1-4 0,-12-3 0,7 6 0,0-5 0,6 14 0,5-4 0,-3 5 0,0 0 0,1 2 0,-3-2 0,6 4 0,-2 0 0,6 0 0,-1 0 0,3 0 0,-3 0 0,2 0 0,-7 0 0,5 0 0,-7 0 0,4 0 0,-1 0 0,-3-6 0,-3 5 0,-4-4 0,-1 5 0,-1 0 0,6 0 0,7 0 0,1 0 0,10 0 0,-4 0 0,7 0 0,-5 0 0,3 0 0,-6 0 0,-1 0 0,1 0 0,4 4 0,-1-3 0,5 4 0,-7-4 0,7 1 0,-8 8 0,8-2 0,-6 3 0,5-8 0,-5-3 0,2 0 0,-2 0 0,4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ECD01-8637-824E-80CD-FAFF90DCB9F6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F607-DF55-DC47-B415-DAD88B12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more we dig the more there is.</a:t>
            </a:r>
          </a:p>
          <a:p>
            <a:endParaRPr lang="en-US" dirty="0"/>
          </a:p>
          <a:p>
            <a:r>
              <a:rPr lang="en-US" dirty="0"/>
              <a:t>Even taking something like INVENTORY</a:t>
            </a:r>
          </a:p>
          <a:p>
            <a:endParaRPr lang="en-US" dirty="0"/>
          </a:p>
          <a:p>
            <a:r>
              <a:rPr lang="en-US" dirty="0"/>
              <a:t>It is composed of multiple processes, techs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change</a:t>
            </a:r>
          </a:p>
          <a:p>
            <a:r>
              <a:rPr lang="en-US" dirty="0"/>
              <a:t>CISO change</a:t>
            </a:r>
          </a:p>
          <a:p>
            <a:endParaRPr lang="en-US" dirty="0"/>
          </a:p>
          <a:p>
            <a:r>
              <a:rPr lang="en-US" dirty="0"/>
              <a:t>The business </a:t>
            </a:r>
            <a:r>
              <a:rPr lang="en-US" dirty="0" err="1"/>
              <a:t>regorgs</a:t>
            </a:r>
            <a:r>
              <a:rPr lang="en-US" dirty="0"/>
              <a:t> all the time</a:t>
            </a:r>
          </a:p>
          <a:p>
            <a:endParaRPr lang="en-US" dirty="0"/>
          </a:p>
          <a:p>
            <a:r>
              <a:rPr lang="en-US" dirty="0"/>
              <a:t>How do WE talk about SECURITY and have it make sense?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a model, something to follow</a:t>
            </a:r>
          </a:p>
          <a:p>
            <a:r>
              <a:rPr lang="en-US" dirty="0"/>
              <a:t>Capability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Implementations</a:t>
            </a:r>
          </a:p>
          <a:p>
            <a:endParaRPr lang="en-US" dirty="0"/>
          </a:p>
          <a:p>
            <a:r>
              <a:rPr lang="en-US" dirty="0"/>
              <a:t>Capabilities may vary between understandings</a:t>
            </a:r>
          </a:p>
          <a:p>
            <a:r>
              <a:rPr lang="en-US" dirty="0"/>
              <a:t>There can be different names for these items, levels, </a:t>
            </a:r>
          </a:p>
          <a:p>
            <a:endParaRPr lang="en-US" dirty="0"/>
          </a:p>
          <a:p>
            <a:r>
              <a:rPr lang="en-US" dirty="0"/>
              <a:t>Capability Levels, Services, Functions, Processes</a:t>
            </a:r>
          </a:p>
          <a:p>
            <a:endParaRPr lang="en-US" dirty="0"/>
          </a:p>
          <a:p>
            <a:r>
              <a:rPr lang="en-US" dirty="0"/>
              <a:t>We are just PICKING SOMETHING and sticking with it</a:t>
            </a:r>
          </a:p>
          <a:p>
            <a:endParaRPr lang="en-US" dirty="0"/>
          </a:p>
          <a:p>
            <a:r>
              <a:rPr lang="en-US" dirty="0"/>
              <a:t>Super important to not – WRAPPED AROUND the AXLE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know what this means</a:t>
            </a:r>
          </a:p>
          <a:p>
            <a:endParaRPr lang="en-US" dirty="0"/>
          </a:p>
          <a:p>
            <a:r>
              <a:rPr lang="en-US" dirty="0"/>
              <a:t>Don’t get so close to the moving fiddly parts that you get all entangled</a:t>
            </a:r>
          </a:p>
          <a:p>
            <a:endParaRPr lang="en-US" dirty="0"/>
          </a:p>
          <a:p>
            <a:r>
              <a:rPr lang="en-US" dirty="0"/>
              <a:t>Lets don’t do that</a:t>
            </a:r>
          </a:p>
          <a:p>
            <a:endParaRPr lang="en-US" dirty="0"/>
          </a:p>
          <a:p>
            <a:r>
              <a:rPr lang="en-US" dirty="0"/>
              <a:t>Stay Simple</a:t>
            </a:r>
          </a:p>
          <a:p>
            <a:r>
              <a:rPr lang="en-US" dirty="0"/>
              <a:t>Stay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CAPABILITY is something you can DO</a:t>
            </a:r>
          </a:p>
          <a:p>
            <a:r>
              <a:rPr lang="en-US" dirty="0"/>
              <a:t>A SERVICE or FUNCTION is more detail on that, SPECIFIC</a:t>
            </a:r>
          </a:p>
          <a:p>
            <a:r>
              <a:rPr lang="en-US" dirty="0"/>
              <a:t>Then you have to actually implement those great ideas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r>
              <a:rPr lang="en-US" dirty="0"/>
              <a:t>T&amp;V IS-A CAPABILITY</a:t>
            </a:r>
          </a:p>
          <a:p>
            <a:r>
              <a:rPr lang="en-US" dirty="0"/>
              <a:t>T&amp;V has to be managed</a:t>
            </a:r>
          </a:p>
          <a:p>
            <a:endParaRPr lang="en-US" dirty="0"/>
          </a:p>
          <a:p>
            <a:r>
              <a:rPr lang="en-US" dirty="0"/>
              <a:t>Compliance Monitoring is something that T&amp;V does</a:t>
            </a:r>
          </a:p>
          <a:p>
            <a:r>
              <a:rPr lang="en-US" dirty="0"/>
              <a:t>Compliance could have many functions, lots of processes</a:t>
            </a:r>
          </a:p>
          <a:p>
            <a:endParaRPr lang="en-US" dirty="0"/>
          </a:p>
          <a:p>
            <a:r>
              <a:rPr lang="en-US" dirty="0"/>
              <a:t>Tenable is an actual thing that does Compliance Monitoring</a:t>
            </a:r>
          </a:p>
          <a:p>
            <a:endParaRPr lang="en-US" dirty="0"/>
          </a:p>
          <a:p>
            <a:r>
              <a:rPr lang="en-US" dirty="0"/>
              <a:t>So we have a T&amp;V capability that covers Compliance Monitoring and Tenable is the implementation end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be much more specific</a:t>
            </a:r>
          </a:p>
          <a:p>
            <a:r>
              <a:rPr lang="en-US" dirty="0"/>
              <a:t>Specific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2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languages and tools to be really specific.</a:t>
            </a:r>
          </a:p>
          <a:p>
            <a:endParaRPr lang="en-US" dirty="0"/>
          </a:p>
          <a:p>
            <a:r>
              <a:rPr lang="en-US" dirty="0" err="1"/>
              <a:t>Archimate</a:t>
            </a:r>
            <a:r>
              <a:rPr lang="en-US" dirty="0"/>
              <a:t> is a modeling language to help with this.</a:t>
            </a:r>
          </a:p>
          <a:p>
            <a:r>
              <a:rPr lang="en-US" dirty="0"/>
              <a:t>Archi is also a nice tool.</a:t>
            </a:r>
          </a:p>
          <a:p>
            <a:endParaRPr lang="en-US" dirty="0"/>
          </a:p>
          <a:p>
            <a:r>
              <a:rPr lang="en-US" dirty="0"/>
              <a:t>There are also complete architecture methods</a:t>
            </a:r>
          </a:p>
          <a:p>
            <a:r>
              <a:rPr lang="en-US" dirty="0"/>
              <a:t>SABSA</a:t>
            </a:r>
          </a:p>
          <a:p>
            <a:r>
              <a:rPr lang="en-US" dirty="0"/>
              <a:t>Zachman - very old and stodgy</a:t>
            </a:r>
          </a:p>
          <a:p>
            <a:r>
              <a:rPr lang="en-US" dirty="0"/>
              <a:t>TOGAF - is not what you think it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common InfoSec Capabilities?</a:t>
            </a:r>
          </a:p>
          <a:p>
            <a:endParaRPr lang="en-US" dirty="0"/>
          </a:p>
          <a:p>
            <a:r>
              <a:rPr lang="en-US" dirty="0"/>
              <a:t>Notice these are not technology specific</a:t>
            </a:r>
          </a:p>
          <a:p>
            <a:endParaRPr lang="en-US" dirty="0"/>
          </a:p>
          <a:p>
            <a:r>
              <a:rPr lang="en-US" dirty="0"/>
              <a:t>You may come up with your own names but whatever you do pick the labels and use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but right underneath them 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look like they overlap</a:t>
            </a:r>
          </a:p>
          <a:p>
            <a:r>
              <a:rPr lang="en-US" dirty="0"/>
              <a:t>They may.</a:t>
            </a:r>
          </a:p>
          <a:p>
            <a:r>
              <a:rPr lang="en-US" dirty="0"/>
              <a:t>You must make a call and put items into buckets.</a:t>
            </a:r>
          </a:p>
          <a:p>
            <a:endParaRPr lang="en-US" dirty="0"/>
          </a:p>
          <a:p>
            <a:r>
              <a:rPr lang="en-US" dirty="0"/>
              <a:t>As you get new ideas and functionality into the InfoSec world you will add more to this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Ron Parker</a:t>
            </a:r>
          </a:p>
          <a:p>
            <a:r>
              <a:rPr lang="en-US" dirty="0"/>
              <a:t>Work for a Fortune 250 Insurance Company</a:t>
            </a:r>
          </a:p>
          <a:p>
            <a:r>
              <a:rPr lang="en-US" dirty="0"/>
              <a:t>Security Solution Engineering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model or the approach is your prerogative. </a:t>
            </a:r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V1.0	20220330	RLP	First called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is really the catalog of capabilities, not yours</a:t>
            </a:r>
          </a:p>
          <a:p>
            <a:r>
              <a:rPr lang="en-US" dirty="0"/>
              <a:t>You may have all, some, or more than is shown.</a:t>
            </a:r>
          </a:p>
          <a:p>
            <a:endParaRPr lang="en-US" dirty="0"/>
          </a:p>
          <a:p>
            <a:r>
              <a:rPr lang="en-US" dirty="0"/>
              <a:t>You may break them down a lot more.</a:t>
            </a:r>
          </a:p>
          <a:p>
            <a:endParaRPr lang="en-US" dirty="0"/>
          </a:p>
          <a:p>
            <a:r>
              <a:rPr lang="en-US" dirty="0"/>
              <a:t>It depends on your audience and needs.</a:t>
            </a:r>
          </a:p>
          <a:p>
            <a:endParaRPr lang="en-US" dirty="0"/>
          </a:p>
          <a:p>
            <a:r>
              <a:rPr lang="en-US" dirty="0"/>
              <a:t>Your industry</a:t>
            </a:r>
          </a:p>
          <a:p>
            <a:endParaRPr lang="en-US" dirty="0"/>
          </a:p>
          <a:p>
            <a:r>
              <a:rPr lang="en-US" dirty="0"/>
              <a:t>The level of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1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am almost sure you will not do these in order or all at one time</a:t>
            </a:r>
          </a:p>
          <a:p>
            <a:r>
              <a:rPr lang="en-US" dirty="0"/>
              <a:t>But notice the progression</a:t>
            </a:r>
          </a:p>
          <a:p>
            <a:r>
              <a:rPr lang="en-US" dirty="0"/>
              <a:t>Discovery - Model - Assess - Change</a:t>
            </a:r>
          </a:p>
          <a:p>
            <a:r>
              <a:rPr lang="en-US" dirty="0"/>
              <a:t>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endParaRPr lang="en-US" dirty="0"/>
          </a:p>
          <a:p>
            <a:r>
              <a:rPr lang="en-US" dirty="0"/>
              <a:t>Make a list</a:t>
            </a:r>
          </a:p>
          <a:p>
            <a:endParaRPr lang="en-US" dirty="0"/>
          </a:p>
          <a:p>
            <a:r>
              <a:rPr lang="en-US" dirty="0"/>
              <a:t>What are the managers managing?</a:t>
            </a:r>
          </a:p>
          <a:p>
            <a:r>
              <a:rPr lang="en-US" dirty="0"/>
              <a:t>What technology do you have?</a:t>
            </a:r>
          </a:p>
          <a:p>
            <a:r>
              <a:rPr lang="en-US" dirty="0"/>
              <a:t>What have your outsourced, or </a:t>
            </a:r>
            <a:r>
              <a:rPr lang="en-US" dirty="0" err="1"/>
              <a:t>vendored</a:t>
            </a:r>
            <a:r>
              <a:rPr lang="en-US" dirty="0"/>
              <a:t> out?</a:t>
            </a:r>
          </a:p>
          <a:p>
            <a:endParaRPr lang="en-US" dirty="0"/>
          </a:p>
          <a:p>
            <a:r>
              <a:rPr lang="en-US" dirty="0"/>
              <a:t>Group what looks to be similar</a:t>
            </a:r>
          </a:p>
          <a:p>
            <a:r>
              <a:rPr lang="en-US" dirty="0"/>
              <a:t>Look at the capabilities list in the matrix (modify it)</a:t>
            </a:r>
          </a:p>
          <a:p>
            <a:endParaRPr lang="en-US" dirty="0"/>
          </a:p>
          <a:p>
            <a:r>
              <a:rPr lang="en-US" dirty="0"/>
              <a:t>If the technology does several things or has several functions, note them - this will be common especially for new "tech" like SASE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Enter the items into the Matrix</a:t>
            </a:r>
          </a:p>
          <a:p>
            <a:r>
              <a:rPr lang="en-US" dirty="0"/>
              <a:t>You may also need other columns</a:t>
            </a:r>
          </a:p>
          <a:p>
            <a:r>
              <a:rPr lang="en-US" dirty="0"/>
              <a:t>Maybe division, country, identifier, yearly cost</a:t>
            </a:r>
          </a:p>
          <a:p>
            <a:endParaRPr lang="en-US" dirty="0"/>
          </a:p>
          <a:p>
            <a:r>
              <a:rPr lang="en-US" dirty="0"/>
              <a:t>If a technology has separate modules for different functionality enter those separately - multiple line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capturing how we do a capability, what does what ewe need to get done?</a:t>
            </a:r>
          </a:p>
          <a:p>
            <a:endParaRPr lang="en-US" dirty="0"/>
          </a:p>
          <a:p>
            <a:r>
              <a:rPr lang="en-US" dirty="0"/>
              <a:t>IMPLEMENTATION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 the right we have all those Services/Functions listed</a:t>
            </a:r>
          </a:p>
          <a:p>
            <a:endParaRPr lang="en-US" dirty="0"/>
          </a:p>
          <a:p>
            <a:r>
              <a:rPr lang="en-US" dirty="0"/>
              <a:t>For each line item you want to indicate the FUNCTION that is performed by that IMPLEMETATION</a:t>
            </a:r>
          </a:p>
          <a:p>
            <a:endParaRPr lang="en-US" dirty="0"/>
          </a:p>
          <a:p>
            <a:r>
              <a:rPr lang="en-US" dirty="0"/>
              <a:t>Azure AD does a lot</a:t>
            </a:r>
          </a:p>
          <a:p>
            <a:r>
              <a:rPr lang="en-US" dirty="0"/>
              <a:t>Look across marking Meets or Partial</a:t>
            </a:r>
          </a:p>
          <a:p>
            <a:endParaRPr lang="en-US" dirty="0"/>
          </a:p>
          <a:p>
            <a:r>
              <a:rPr lang="en-US" dirty="0"/>
              <a:t>It is ok to guess because this is an estimation, big picture thing</a:t>
            </a:r>
          </a:p>
          <a:p>
            <a:endParaRPr lang="en-US" dirty="0"/>
          </a:p>
          <a:p>
            <a:r>
              <a:rPr lang="en-US" dirty="0"/>
              <a:t>Notice the number of FUNCTIONS per IMPLEMTATION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0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AD,  </a:t>
            </a:r>
            <a:r>
              <a:rPr lang="en-US" dirty="0" err="1"/>
              <a:t>OpenLDAP</a:t>
            </a:r>
            <a:r>
              <a:rPr lang="en-US" dirty="0"/>
              <a:t>, and Azure AD can be a DIRECTORY</a:t>
            </a:r>
          </a:p>
          <a:p>
            <a:endParaRPr lang="en-US" dirty="0"/>
          </a:p>
          <a:p>
            <a:r>
              <a:rPr lang="en-US" dirty="0"/>
              <a:t>That is why there are 3 MEETS for the DIRECTORY function</a:t>
            </a:r>
          </a:p>
          <a:p>
            <a:endParaRPr lang="en-US" dirty="0"/>
          </a:p>
          <a:p>
            <a:r>
              <a:rPr lang="en-US" dirty="0"/>
              <a:t>This should raise a question - why? location, </a:t>
            </a:r>
            <a:r>
              <a:rPr lang="en-US" dirty="0" err="1"/>
              <a:t>platofmr</a:t>
            </a:r>
            <a:r>
              <a:rPr lang="en-US" dirty="0"/>
              <a:t>? COTS?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  <a:p>
            <a:endParaRPr lang="en-US" dirty="0"/>
          </a:p>
          <a:p>
            <a:r>
              <a:rPr lang="en-US" dirty="0"/>
              <a:t>What about some maturity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6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simple scale</a:t>
            </a:r>
          </a:p>
          <a:p>
            <a:r>
              <a:rPr lang="en-US" dirty="0"/>
              <a:t>But it is the easiest to begin with</a:t>
            </a:r>
          </a:p>
          <a:p>
            <a:r>
              <a:rPr lang="en-US" dirty="0"/>
              <a:t>and it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love reading that. I actually hear this kind of stuff.</a:t>
            </a:r>
          </a:p>
          <a:p>
            <a:endParaRPr lang="en-US" dirty="0"/>
          </a:p>
          <a:p>
            <a:r>
              <a:rPr lang="en-US" dirty="0"/>
              <a:t>It always cheaper. </a:t>
            </a:r>
            <a:r>
              <a:rPr lang="en-US" dirty="0" err="1"/>
              <a:t>Nevermind</a:t>
            </a:r>
            <a:r>
              <a:rPr lang="en-US" dirty="0"/>
              <a:t> the army you have to hire.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dont</a:t>
            </a:r>
            <a:r>
              <a:rPr lang="en-US" dirty="0"/>
              <a:t> just have to use a spreadsheet</a:t>
            </a:r>
          </a:p>
          <a:p>
            <a:endParaRPr lang="en-US" dirty="0"/>
          </a:p>
          <a:p>
            <a:r>
              <a:rPr lang="en-US" dirty="0"/>
              <a:t>Visually you can mark the capabilities you care about</a:t>
            </a:r>
          </a:p>
          <a:p>
            <a:endParaRPr lang="en-US" dirty="0"/>
          </a:p>
          <a:p>
            <a:r>
              <a:rPr lang="en-US" dirty="0"/>
              <a:t>You can mark the functionality that you have, don’t have and need</a:t>
            </a:r>
          </a:p>
          <a:p>
            <a:endParaRPr lang="en-US" dirty="0"/>
          </a:p>
          <a:p>
            <a:r>
              <a:rPr lang="en-US" dirty="0"/>
              <a:t>It would make for a good wall sized poster</a:t>
            </a:r>
          </a:p>
          <a:p>
            <a:endParaRPr lang="en-US" dirty="0"/>
          </a:p>
          <a:p>
            <a:r>
              <a:rPr lang="en-US" dirty="0"/>
              <a:t>But nothing stays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1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to Increase maturity</a:t>
            </a:r>
          </a:p>
          <a:p>
            <a:r>
              <a:rPr lang="en-US" dirty="0"/>
              <a:t>You have a new New threat and you are adding </a:t>
            </a:r>
            <a:r>
              <a:rPr lang="en-US" dirty="0" err="1"/>
              <a:t>Zscaler</a:t>
            </a:r>
            <a:endParaRPr lang="en-US" dirty="0"/>
          </a:p>
          <a:p>
            <a:r>
              <a:rPr lang="en-US" dirty="0"/>
              <a:t>Change in your business whole new mobile platform to protect</a:t>
            </a:r>
          </a:p>
          <a:p>
            <a:r>
              <a:rPr lang="en-US" dirty="0"/>
              <a:t>Change in services, your outsourced provider just went belly up</a:t>
            </a:r>
          </a:p>
          <a:p>
            <a:endParaRPr lang="en-US" dirty="0"/>
          </a:p>
          <a:p>
            <a:r>
              <a:rPr lang="en-US" dirty="0"/>
              <a:t>No longer need fax machine protection</a:t>
            </a:r>
          </a:p>
          <a:p>
            <a:endParaRPr lang="en-US" dirty="0"/>
          </a:p>
          <a:p>
            <a:r>
              <a:rPr lang="en-US" dirty="0"/>
              <a:t>Comes down to a couple of choices</a:t>
            </a:r>
          </a:p>
          <a:p>
            <a:endParaRPr lang="en-US" dirty="0"/>
          </a:p>
          <a:p>
            <a:r>
              <a:rPr lang="en-US" dirty="0"/>
              <a:t>Once we have made our changes and updated all our artifacts we can...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 </a:t>
            </a:r>
          </a:p>
          <a:p>
            <a:r>
              <a:rPr lang="en-US" dirty="0"/>
              <a:t>let it sit or work on it some more</a:t>
            </a:r>
          </a:p>
          <a:p>
            <a:endParaRPr lang="en-US" dirty="0"/>
          </a:p>
          <a:p>
            <a:r>
              <a:rPr lang="en-US" dirty="0"/>
              <a:t>Get more detailed</a:t>
            </a:r>
          </a:p>
          <a:p>
            <a:endParaRPr lang="en-US" dirty="0"/>
          </a:p>
          <a:p>
            <a:r>
              <a:rPr lang="en-US" dirty="0"/>
              <a:t>Add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more on visual mapping</a:t>
            </a:r>
          </a:p>
          <a:p>
            <a:r>
              <a:rPr lang="en-US" dirty="0"/>
              <a:t>To me this is actually the core or heart of the work</a:t>
            </a:r>
          </a:p>
          <a:p>
            <a:r>
              <a:rPr lang="en-US" dirty="0"/>
              <a:t>But it connects from front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2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map the FUNCTIONS to the CSF</a:t>
            </a:r>
          </a:p>
          <a:p>
            <a:r>
              <a:rPr lang="en-US" dirty="0"/>
              <a:t>You may not think much about the CSF </a:t>
            </a:r>
          </a:p>
          <a:p>
            <a:r>
              <a:rPr lang="en-US" dirty="0"/>
              <a:t>But we have a lot of large customers who understand it</a:t>
            </a:r>
          </a:p>
          <a:p>
            <a:r>
              <a:rPr lang="en-US" dirty="0"/>
              <a:t>It is a common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7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that you can even add the technologies to the labels and have a complete map of</a:t>
            </a:r>
          </a:p>
          <a:p>
            <a:endParaRPr lang="en-US" dirty="0"/>
          </a:p>
          <a:p>
            <a:r>
              <a:rPr lang="en-US" dirty="0"/>
              <a:t>The more specific the functions are the less overlap you will have</a:t>
            </a:r>
          </a:p>
          <a:p>
            <a:endParaRPr lang="en-US" dirty="0"/>
          </a:p>
          <a:p>
            <a:r>
              <a:rPr lang="en-US" dirty="0"/>
              <a:t>CAPABILITIES - FUNCTIONS - TECHNOLOGIES - CSF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9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place the security FUNCTIONS</a:t>
            </a:r>
          </a:p>
          <a:p>
            <a:r>
              <a:rPr lang="en-US" dirty="0"/>
              <a:t>To show people where you expect security to be applied</a:t>
            </a:r>
          </a:p>
          <a:p>
            <a:r>
              <a:rPr lang="en-US" dirty="0"/>
              <a:t>You could even express these as controls</a:t>
            </a:r>
          </a:p>
          <a:p>
            <a:endParaRPr lang="en-US" dirty="0"/>
          </a:p>
          <a:p>
            <a:r>
              <a:rPr lang="en-US" dirty="0"/>
              <a:t>Typical cloud setup</a:t>
            </a:r>
          </a:p>
          <a:p>
            <a:r>
              <a:rPr lang="en-US" dirty="0"/>
              <a:t>Here is what you expect</a:t>
            </a:r>
          </a:p>
          <a:p>
            <a:endParaRPr lang="en-US" dirty="0"/>
          </a:p>
          <a:p>
            <a:r>
              <a:rPr lang="en-US" dirty="0"/>
              <a:t>Notice the two items in BLUE we don’t have FUNCTIONs for those in our model</a:t>
            </a:r>
          </a:p>
          <a:p>
            <a:endParaRPr lang="en-US" dirty="0"/>
          </a:p>
          <a:p>
            <a:r>
              <a:rPr lang="en-US" dirty="0"/>
              <a:t>Model needs updated to match what we need or know 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4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 that is a simple AWS Context</a:t>
            </a:r>
          </a:p>
          <a:p>
            <a:endParaRPr lang="en-US" dirty="0"/>
          </a:p>
          <a:p>
            <a:r>
              <a:rPr lang="en-US" dirty="0"/>
              <a:t>We can see what technologies are being used where</a:t>
            </a:r>
          </a:p>
          <a:p>
            <a:r>
              <a:rPr lang="en-US" dirty="0"/>
              <a:t>Also are these on your MATRIX?</a:t>
            </a:r>
          </a:p>
          <a:p>
            <a:endParaRPr lang="en-US" dirty="0"/>
          </a:p>
          <a:p>
            <a:r>
              <a:rPr lang="en-US" dirty="0"/>
              <a:t>Also notice we don’t have a DLP solution yet although we should have one</a:t>
            </a:r>
          </a:p>
          <a:p>
            <a:r>
              <a:rPr lang="en-US" dirty="0"/>
              <a:t>And is Guard Duty good enough.?</a:t>
            </a:r>
          </a:p>
          <a:p>
            <a:endParaRPr lang="en-US" dirty="0"/>
          </a:p>
          <a:p>
            <a:r>
              <a:rPr lang="en-US" dirty="0"/>
              <a:t>The next level is to build out a Reference Architecture</a:t>
            </a:r>
          </a:p>
          <a:p>
            <a:r>
              <a:rPr lang="en-US" dirty="0"/>
              <a:t>When you add more lines and boxes</a:t>
            </a:r>
          </a:p>
          <a:p>
            <a:endParaRPr lang="en-US" dirty="0"/>
          </a:p>
          <a:p>
            <a:r>
              <a:rPr lang="en-US" dirty="0"/>
              <a:t>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end all be all</a:t>
            </a:r>
          </a:p>
          <a:p>
            <a:r>
              <a:rPr lang="en-US" dirty="0"/>
              <a:t>This is just a foundation for you to use</a:t>
            </a:r>
          </a:p>
          <a:p>
            <a:r>
              <a:rPr lang="en-US" dirty="0"/>
              <a:t>Add more data points</a:t>
            </a:r>
          </a:p>
          <a:p>
            <a:r>
              <a:rPr lang="en-US" dirty="0"/>
              <a:t>Draw more diagrams</a:t>
            </a:r>
          </a:p>
          <a:p>
            <a:r>
              <a:rPr lang="en-US" dirty="0"/>
              <a:t>Change your diagrams to models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model or the approach is your prerogative. </a:t>
            </a:r>
          </a:p>
          <a:p>
            <a:endParaRPr lang="en-US" dirty="0"/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come the questions.</a:t>
            </a:r>
          </a:p>
          <a:p>
            <a:endParaRPr lang="en-US" dirty="0"/>
          </a:p>
          <a:p>
            <a:r>
              <a:rPr lang="en-US" dirty="0"/>
              <a:t>And who do you ask?</a:t>
            </a:r>
          </a:p>
          <a:p>
            <a:r>
              <a:rPr lang="en-US" dirty="0"/>
              <a:t>How did you answer last time?</a:t>
            </a:r>
          </a:p>
          <a:p>
            <a:r>
              <a:rPr lang="en-US" dirty="0"/>
              <a:t>Who is asking?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no one WANTS to make bad decisions?</a:t>
            </a:r>
          </a:p>
          <a:p>
            <a:endParaRPr lang="en-US" dirty="0"/>
          </a:p>
          <a:p>
            <a:r>
              <a:rPr lang="en-US" dirty="0"/>
              <a:t>It would be nice if the answers led to better security.</a:t>
            </a:r>
          </a:p>
          <a:p>
            <a:endParaRPr lang="en-US" dirty="0"/>
          </a:p>
          <a:p>
            <a:r>
              <a:rPr lang="en-US" dirty="0"/>
              <a:t>The more you back up what you say the more people will listen to you.</a:t>
            </a:r>
          </a:p>
          <a:p>
            <a:endParaRPr lang="en-US" dirty="0"/>
          </a:p>
          <a:p>
            <a:r>
              <a:rPr lang="en-US" dirty="0"/>
              <a:t>YOU HAVE TO START SOMEWHERE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good decisions sometimes are these things.</a:t>
            </a:r>
          </a:p>
          <a:p>
            <a:endParaRPr lang="en-US" dirty="0"/>
          </a:p>
          <a:p>
            <a:r>
              <a:rPr lang="en-US" dirty="0"/>
              <a:t>Or this really helps make a decision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SECURITY</a:t>
            </a:r>
          </a:p>
          <a:p>
            <a:endParaRPr lang="en-US" dirty="0"/>
          </a:p>
          <a:p>
            <a:r>
              <a:rPr lang="en-US" dirty="0"/>
              <a:t>Most of the time when we discuss security it is</a:t>
            </a:r>
          </a:p>
          <a:p>
            <a:r>
              <a:rPr lang="en-US" dirty="0"/>
              <a:t>is organized by people, HR-like, Mangers and such</a:t>
            </a:r>
          </a:p>
          <a:p>
            <a:endParaRPr lang="en-US" dirty="0"/>
          </a:p>
          <a:p>
            <a:r>
              <a:rPr lang="en-US" dirty="0"/>
              <a:t>Groups of people doing similar things</a:t>
            </a:r>
          </a:p>
          <a:p>
            <a:endParaRPr lang="en-US" dirty="0"/>
          </a:p>
          <a:p>
            <a:r>
              <a:rPr lang="en-US" dirty="0"/>
              <a:t>Look at a couple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inside one of those areas like T&amp;V</a:t>
            </a:r>
          </a:p>
          <a:p>
            <a:endParaRPr lang="en-US" dirty="0"/>
          </a:p>
          <a:p>
            <a:r>
              <a:rPr lang="en-US" dirty="0"/>
              <a:t>There is a lot under T&amp;V, more than listed here</a:t>
            </a:r>
          </a:p>
          <a:p>
            <a:endParaRPr lang="en-US" dirty="0"/>
          </a:p>
          <a:p>
            <a:r>
              <a:rPr lang="en-US" dirty="0"/>
              <a:t>Lots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2B90C423-B7B6-F54F-A642-6D6651E3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793" y="4841605"/>
            <a:ext cx="9144000" cy="1655762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scmunk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339A4C-0992-E040-A1F8-64CEB9E68E1A}"/>
              </a:ext>
            </a:extLst>
          </p:cNvPr>
          <p:cNvSpPr/>
          <p:nvPr userDrawn="1"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111DAC-A011-7140-BE5E-B6130DE2400D}"/>
              </a:ext>
            </a:extLst>
          </p:cNvPr>
          <p:cNvSpPr/>
          <p:nvPr userDrawn="1"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7013-C1CA-E048-83B6-9B3568D91947}"/>
              </a:ext>
            </a:extLst>
          </p:cNvPr>
          <p:cNvSpPr/>
          <p:nvPr userDrawn="1"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AE632-502E-504C-8557-CCB278A89046}"/>
              </a:ext>
            </a:extLst>
          </p:cNvPr>
          <p:cNvSpPr/>
          <p:nvPr userDrawn="1"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3B4ED-2ECB-7041-95A8-C6AEBE5A9A50}"/>
              </a:ext>
            </a:extLst>
          </p:cNvPr>
          <p:cNvSpPr/>
          <p:nvPr userDrawn="1"/>
        </p:nvSpPr>
        <p:spPr>
          <a:xfrm>
            <a:off x="12919524" y="4356797"/>
            <a:ext cx="127322" cy="12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2E8C44-AFEB-2045-BF2A-55C73694FF61}"/>
              </a:ext>
            </a:extLst>
          </p:cNvPr>
          <p:cNvSpPr/>
          <p:nvPr userDrawn="1"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2274FA-15ED-FB4D-BFF2-39ECA6CF8CDE}"/>
              </a:ext>
            </a:extLst>
          </p:cNvPr>
          <p:cNvSpPr/>
          <p:nvPr userDrawn="1"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2536147-6DC4-B443-AE1C-8E0951E8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93" y="447242"/>
            <a:ext cx="80137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3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EA48FE-03F2-3746-9212-764F25EA0D5B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0366E2-BD22-AD4B-BFCA-2589C7DB75DD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524401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4872854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5244395" y="72430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5B87716-7299-394A-ACAD-3115FC249F70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D789C-B1C5-BD4E-BE7D-36DF9FAF4CC9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D478-4B98-0048-A296-564247888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@scmunk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651F-B2D1-F14D-BEDA-546D94825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1420" y="6490119"/>
            <a:ext cx="877260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scmunk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80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architecture/archimate3-doc/chap01.html#_Toc10045266" TargetMode="External"/><Relationship Id="rId2" Type="http://schemas.openxmlformats.org/officeDocument/2006/relationships/hyperlink" Target="https://github.com/scmunk/decisio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archimatetoo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1F7DE-5AC0-DA42-B2D5-CC88735F8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F3FF3-EF53-8A4A-959A-A4300DFD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3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31A-3E99-9D4D-B844-D0D202EB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Behind each activity lies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939EF-63A5-754C-814D-F2EA46BF2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6D6E3D-7899-F84B-8EF7-A77EE7BE5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292723"/>
              </p:ext>
            </p:extLst>
          </p:nvPr>
        </p:nvGraphicFramePr>
        <p:xfrm>
          <a:off x="1773310" y="917257"/>
          <a:ext cx="8645379" cy="57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9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How do we organize this a bit?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 capability model for clarity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58526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7253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6A913-75B8-6A49-8B52-07B1042EA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2192B44-76CB-2240-84D3-8651BFD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3" y="20348"/>
            <a:ext cx="9455673" cy="683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The model connects to reality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Compliance Monitoring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Tenable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T&amp;V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Compliance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compliance</a:t>
            </a:r>
          </a:p>
        </p:txBody>
      </p:sp>
    </p:spTree>
    <p:extLst>
      <p:ext uri="{BB962C8B-B14F-4D97-AF65-F5344CB8AC3E}">
        <p14:creationId xmlns:p14="http://schemas.microsoft.com/office/powerpoint/2010/main" val="183227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Another example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IAM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Authentication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9511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More detail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EFBCF-D82C-A643-A7DC-4109508E419F}"/>
              </a:ext>
            </a:extLst>
          </p:cNvPr>
          <p:cNvSpPr/>
          <p:nvPr/>
        </p:nvSpPr>
        <p:spPr>
          <a:xfrm>
            <a:off x="8495399" y="2730604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MFA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C391B3-46AB-E145-91F5-8A418B0AF357}"/>
              </a:ext>
            </a:extLst>
          </p:cNvPr>
          <p:cNvSpPr/>
          <p:nvPr/>
        </p:nvSpPr>
        <p:spPr>
          <a:xfrm>
            <a:off x="8495399" y="3346493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Conditional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972EF-D63F-0F4D-BBBB-73158CB70A90}"/>
              </a:ext>
            </a:extLst>
          </p:cNvPr>
          <p:cNvSpPr/>
          <p:nvPr/>
        </p:nvSpPr>
        <p:spPr>
          <a:xfrm>
            <a:off x="8495399" y="3964830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Device Reg</a:t>
            </a:r>
          </a:p>
        </p:txBody>
      </p:sp>
    </p:spTree>
    <p:extLst>
      <p:ext uri="{BB962C8B-B14F-4D97-AF65-F5344CB8AC3E}">
        <p14:creationId xmlns:p14="http://schemas.microsoft.com/office/powerpoint/2010/main" val="67365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F3C-BECF-DC4A-AB56-A124F442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Geeky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2A47-9A6C-A247-8826-37CE41B4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DBD7-E350-754A-9019-4B6650B0A2FF}"/>
              </a:ext>
            </a:extLst>
          </p:cNvPr>
          <p:cNvSpPr txBox="1"/>
          <p:nvPr/>
        </p:nvSpPr>
        <p:spPr>
          <a:xfrm>
            <a:off x="325515" y="1164146"/>
            <a:ext cx="475210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 logical SERVICE like “Compliance Monitoring”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358F7-68C6-B24C-ABE1-077ABC60AA8B}"/>
              </a:ext>
            </a:extLst>
          </p:cNvPr>
          <p:cNvSpPr txBox="1"/>
          <p:nvPr/>
        </p:nvSpPr>
        <p:spPr>
          <a:xfrm>
            <a:off x="358129" y="3247761"/>
            <a:ext cx="475210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also an implementation of that LOGICAL SERVICE that the industry also may call a SERVICE. We purchase services that are a service, and you can have cloud service providers.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64CD5C-4CB7-4A48-8E8D-7FC6D24B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5" y="980908"/>
            <a:ext cx="5723444" cy="34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EE5DB-4AA0-1147-95FE-BEFBE5859777}"/>
              </a:ext>
            </a:extLst>
          </p:cNvPr>
          <p:cNvSpPr txBox="1"/>
          <p:nvPr/>
        </p:nvSpPr>
        <p:spPr>
          <a:xfrm>
            <a:off x="5620042" y="4725088"/>
            <a:ext cx="621382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Palatino" pitchFamily="2" charset="77"/>
                <a:ea typeface="Palatino" pitchFamily="2" charset="77"/>
              </a:rPr>
              <a:t>Archimate</a:t>
            </a:r>
            <a:r>
              <a:rPr lang="en-US" sz="2400" i="1" dirty="0">
                <a:latin typeface="Palatino" pitchFamily="2" charset="77"/>
                <a:ea typeface="Palatino" pitchFamily="2" charset="77"/>
              </a:rPr>
              <a:t> is an example of a modeling language used to clear up these types of description</a:t>
            </a:r>
          </a:p>
        </p:txBody>
      </p:sp>
    </p:spTree>
    <p:extLst>
      <p:ext uri="{BB962C8B-B14F-4D97-AF65-F5344CB8AC3E}">
        <p14:creationId xmlns:p14="http://schemas.microsoft.com/office/powerpoint/2010/main" val="166384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646-94D8-BF49-93D0-50DE7C1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InfoSec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59A60-F26C-2242-9CA8-A268F9E0A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F02E5-24AF-6C42-8CF4-C3BBCF128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200589"/>
              </p:ext>
            </p:extLst>
          </p:nvPr>
        </p:nvGraphicFramePr>
        <p:xfrm>
          <a:off x="3738484" y="10964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6E910D0-7445-2345-9954-15D40CF6EDAF}"/>
              </a:ext>
            </a:extLst>
          </p:cNvPr>
          <p:cNvSpPr/>
          <p:nvPr/>
        </p:nvSpPr>
        <p:spPr>
          <a:xfrm>
            <a:off x="325516" y="1138933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570A7-C603-3A44-BB6C-7181FD524E53}"/>
              </a:ext>
            </a:extLst>
          </p:cNvPr>
          <p:cNvSpPr/>
          <p:nvPr/>
        </p:nvSpPr>
        <p:spPr>
          <a:xfrm>
            <a:off x="325516" y="2853433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15A03-CE78-E64F-A7AB-C0C994BFD7B2}"/>
              </a:ext>
            </a:extLst>
          </p:cNvPr>
          <p:cNvSpPr/>
          <p:nvPr/>
        </p:nvSpPr>
        <p:spPr>
          <a:xfrm>
            <a:off x="325516" y="4567933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8EC5F-BA65-D943-8EAB-50C79D36FD4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94790" y="2281933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8C1CB-AE0E-9743-B544-E3AC1DC75E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94790" y="3996433"/>
            <a:ext cx="0" cy="5715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65C6F1-2539-1A4D-B978-8C55A2D88030}"/>
              </a:ext>
            </a:extLst>
          </p:cNvPr>
          <p:cNvSpPr/>
          <p:nvPr/>
        </p:nvSpPr>
        <p:spPr>
          <a:xfrm>
            <a:off x="2674766" y="1240743"/>
            <a:ext cx="1185358" cy="9393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8A8AF-2326-5942-BA73-C87731DA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57642A-4F83-234D-B619-29E47C88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5" r="28" b="-1473"/>
          <a:stretch/>
        </p:blipFill>
        <p:spPr>
          <a:xfrm>
            <a:off x="1945086" y="0"/>
            <a:ext cx="863128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966A1-BAC8-C042-A39B-85A5DB559EE3}"/>
              </a:ext>
            </a:extLst>
          </p:cNvPr>
          <p:cNvSpPr txBox="1"/>
          <p:nvPr/>
        </p:nvSpPr>
        <p:spPr>
          <a:xfrm>
            <a:off x="237506" y="831274"/>
            <a:ext cx="17075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Capability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D273-3A51-DC49-8E3E-78772F4AA30C}"/>
              </a:ext>
            </a:extLst>
          </p:cNvPr>
          <p:cNvSpPr txBox="1"/>
          <p:nvPr/>
        </p:nvSpPr>
        <p:spPr>
          <a:xfrm>
            <a:off x="271898" y="3892413"/>
            <a:ext cx="170758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 or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F968A3-C616-F94B-AD94-40890BBA65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1296" y="1662271"/>
            <a:ext cx="939385" cy="9265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D03DE-0CB4-8C42-A49C-41399FBCF6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5688" y="3608339"/>
            <a:ext cx="1166250" cy="2840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ABE1CD-AD81-3043-A40B-C78ABFF30737}"/>
              </a:ext>
            </a:extLst>
          </p:cNvPr>
          <p:cNvSpPr txBox="1"/>
          <p:nvPr/>
        </p:nvSpPr>
        <p:spPr>
          <a:xfrm>
            <a:off x="6657512" y="4847772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Capabilities and high-level services</a:t>
            </a:r>
          </a:p>
        </p:txBody>
      </p:sp>
    </p:spTree>
    <p:extLst>
      <p:ext uri="{BB962C8B-B14F-4D97-AF65-F5344CB8AC3E}">
        <p14:creationId xmlns:p14="http://schemas.microsoft.com/office/powerpoint/2010/main" val="14672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841605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  <a:endParaRPr lang="en-US"/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9084-18AF-BD48-B0DB-17E7642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Capability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5FD91-8F0A-6248-92B1-AB80112B9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8F8D83-DAFB-0243-B191-7753E27FA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" r="23586" b="60569"/>
          <a:stretch/>
        </p:blipFill>
        <p:spPr>
          <a:xfrm>
            <a:off x="325516" y="1034379"/>
            <a:ext cx="11430000" cy="4114800"/>
          </a:xfrm>
          <a:prstGeom prst="rect">
            <a:avLst/>
          </a:prstGeom>
          <a:ln w="5715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59E40-DB98-0544-BF7E-99F9906BE330}"/>
              </a:ext>
            </a:extLst>
          </p:cNvPr>
          <p:cNvSpPr txBox="1"/>
          <p:nvPr/>
        </p:nvSpPr>
        <p:spPr>
          <a:xfrm>
            <a:off x="436484" y="5149179"/>
            <a:ext cx="51572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This is a catalog of capabilities, not necessarily the capabilities you have.</a:t>
            </a:r>
          </a:p>
        </p:txBody>
      </p:sp>
    </p:spTree>
    <p:extLst>
      <p:ext uri="{BB962C8B-B14F-4D97-AF65-F5344CB8AC3E}">
        <p14:creationId xmlns:p14="http://schemas.microsoft.com/office/powerpoint/2010/main" val="61669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Great to know but are we there yet?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21</a:t>
            </a:fld>
            <a:endParaRPr lang="en-US"/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D6ED0192-9445-074C-B167-CD951ABA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7231" y="246011"/>
            <a:ext cx="5411449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B80-407B-7845-AAA2-0255D04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F2F78-32EF-5D42-AC71-AA7838A6F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48968D-8A4F-9B47-9FE7-4D9785DE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145617"/>
              </p:ext>
            </p:extLst>
          </p:nvPr>
        </p:nvGraphicFramePr>
        <p:xfrm>
          <a:off x="1651403" y="1036836"/>
          <a:ext cx="8128000" cy="56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1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Making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0DCB-804E-C347-B25E-8C1480F66399}"/>
              </a:ext>
            </a:extLst>
          </p:cNvPr>
          <p:cNvSpPr txBox="1"/>
          <p:nvPr/>
        </p:nvSpPr>
        <p:spPr>
          <a:xfrm>
            <a:off x="325516" y="922822"/>
            <a:ext cx="944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Make a list of your people/roles, processes,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Look for where you have implemented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Group similar things together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3C268-C03C-EC47-8E2C-F6CD2AC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" y="2545818"/>
            <a:ext cx="10278994" cy="3746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4EA005B-135F-A14C-8ACF-8353318C8958}"/>
              </a:ext>
            </a:extLst>
          </p:cNvPr>
          <p:cNvGrpSpPr/>
          <p:nvPr/>
        </p:nvGrpSpPr>
        <p:grpSpPr>
          <a:xfrm>
            <a:off x="10522705" y="-183122"/>
            <a:ext cx="1795859" cy="1795859"/>
            <a:chOff x="3166070" y="1867"/>
            <a:chExt cx="1795859" cy="17958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FCC78A-4143-384E-87DE-400E04C93B5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8F2E233C-A0E0-DB4B-81CE-CCA5FF5EA528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Inventory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04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and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0B369-C962-6948-BE9F-12F17EFA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5" y="2224240"/>
            <a:ext cx="9897984" cy="3753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697A69-3720-AD4C-94EF-5B0C42DD32D5}"/>
              </a:ext>
            </a:extLst>
          </p:cNvPr>
          <p:cNvSpPr txBox="1">
            <a:spLocks/>
          </p:cNvSpPr>
          <p:nvPr/>
        </p:nvSpPr>
        <p:spPr>
          <a:xfrm>
            <a:off x="461315" y="1596443"/>
            <a:ext cx="3398809" cy="45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Technology to capability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37C02-B663-9049-8462-8CDF125A1F4F}"/>
              </a:ext>
            </a:extLst>
          </p:cNvPr>
          <p:cNvSpPr txBox="1"/>
          <p:nvPr/>
        </p:nvSpPr>
        <p:spPr>
          <a:xfrm>
            <a:off x="325516" y="1162553"/>
            <a:ext cx="989798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Compare you list to the capability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Add your implementations to the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3AB64E-1335-D041-A686-5D92F7CB6976}"/>
              </a:ext>
            </a:extLst>
          </p:cNvPr>
          <p:cNvGrpSpPr/>
          <p:nvPr/>
        </p:nvGrpSpPr>
        <p:grpSpPr>
          <a:xfrm>
            <a:off x="10532066" y="-169267"/>
            <a:ext cx="1795859" cy="1795859"/>
            <a:chOff x="3166070" y="1867"/>
            <a:chExt cx="1795859" cy="17958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07451-68E3-AB43-A7C9-2E4ABE7138A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6BD9BA13-47F1-A44E-9578-D95D008AEE59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Model </a:t>
              </a:r>
              <a:r>
                <a:rPr lang="en-US" sz="2400" kern="1200"/>
                <a:t>&amp; Matrix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57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B3A2BF-B4B4-AC48-94C7-AB1E0A13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109"/>
            <a:ext cx="12344647" cy="515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ADC30-BBC6-5948-AF68-E5EA1BFD96BB}"/>
              </a:ext>
            </a:extLst>
          </p:cNvPr>
          <p:cNvSpPr txBox="1"/>
          <p:nvPr/>
        </p:nvSpPr>
        <p:spPr>
          <a:xfrm>
            <a:off x="2867891" y="284074"/>
            <a:ext cx="322810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implementation of security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C09D0-F33E-284C-BC82-B26502297AD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81946" y="1115071"/>
            <a:ext cx="1503218" cy="231392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87644-35C5-6543-9DF5-D7466986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885"/>
            <a:ext cx="12090737" cy="4231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644C5-BA53-5E46-A187-341669B5EB06}"/>
              </a:ext>
            </a:extLst>
          </p:cNvPr>
          <p:cNvSpPr txBox="1"/>
          <p:nvPr/>
        </p:nvSpPr>
        <p:spPr>
          <a:xfrm>
            <a:off x="8839201" y="5355932"/>
            <a:ext cx="31068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Service/Function being implemented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5FCCC-A3BF-5C4E-A7EE-5D97958DB2B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92645" y="4281055"/>
            <a:ext cx="746410" cy="107487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A4FA9C-3680-6849-B4B9-6F1B797ECABD}"/>
              </a:ext>
            </a:extLst>
          </p:cNvPr>
          <p:cNvSpPr txBox="1"/>
          <p:nvPr/>
        </p:nvSpPr>
        <p:spPr>
          <a:xfrm>
            <a:off x="1468581" y="5000455"/>
            <a:ext cx="3546765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number of Services/Functions that are implemented with this technology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D25B6-6B74-584C-AA97-4B9BF8735BE7}"/>
              </a:ext>
            </a:extLst>
          </p:cNvPr>
          <p:cNvCxnSpPr>
            <a:cxnSpLocks/>
          </p:cNvCxnSpPr>
          <p:nvPr/>
        </p:nvCxnSpPr>
        <p:spPr>
          <a:xfrm flipV="1">
            <a:off x="5015346" y="4222611"/>
            <a:ext cx="1274617" cy="15626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FECB-7802-474F-B7FB-B5990173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172E5-646A-C147-B8CF-B59D24FE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853719" cy="64901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DB863-2DDA-8C4C-9D70-A90DE1E702B2}"/>
                  </a:ext>
                </a:extLst>
              </p14:cNvPr>
              <p14:cNvContentPartPr/>
              <p14:nvPr/>
            </p14:nvContentPartPr>
            <p14:xfrm>
              <a:off x="5787785" y="454909"/>
              <a:ext cx="1161720" cy="377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DB863-2DDA-8C4C-9D70-A90DE1E702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9785" y="436909"/>
                <a:ext cx="1197360" cy="38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53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00E-51F5-B84D-9CBA-ABE8190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assessment using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52762-423A-8E49-90B7-96B4C5DCE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FCFA-2B29-B445-9EB1-488D0938C8AC}"/>
              </a:ext>
            </a:extLst>
          </p:cNvPr>
          <p:cNvSpPr txBox="1"/>
          <p:nvPr/>
        </p:nvSpPr>
        <p:spPr>
          <a:xfrm>
            <a:off x="6566485" y="1815476"/>
            <a:ext cx="4551709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By setting a target state and evaluating your current functionality you can get some idea of your general maturity.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You can’t necessarily judge the maturity of a capability by the number of technologies that meet a capability. There may be other circumstances that have to be considered.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70FD3-7D0B-5241-80AD-53E474111C53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09007-1308-F447-980F-DE6214578283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327FAE2-EE93-C54C-961D-9363299ADB51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CD5F8F0-591A-2E46-95C5-82526C88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85"/>
          <a:stretch/>
        </p:blipFill>
        <p:spPr>
          <a:xfrm>
            <a:off x="34187" y="1111668"/>
            <a:ext cx="6400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7767E-3619-074A-A717-9F30D67C4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0520-7A6C-A646-8D55-B1CBE58E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27" y="0"/>
            <a:ext cx="547471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6D7DC5-6019-D543-9D13-2BB8A4CFED21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205A76-BA3E-E142-B0C3-44342E1F7E8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ACEA813-3DEE-EB4F-821E-B4DE744C4082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B6AA-F027-204A-8182-5503B040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41E9BF-B02E-CB48-9C16-8CE1BA12CE05}"/>
              </a:ext>
            </a:extLst>
          </p:cNvPr>
          <p:cNvSpPr txBox="1">
            <a:spLocks/>
          </p:cNvSpPr>
          <p:nvPr/>
        </p:nvSpPr>
        <p:spPr>
          <a:xfrm>
            <a:off x="340166" y="0"/>
            <a:ext cx="7069216" cy="79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 typical day in security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0723577-9919-3142-AC0B-2B4907A93344}"/>
              </a:ext>
            </a:extLst>
          </p:cNvPr>
          <p:cNvSpPr txBox="1">
            <a:spLocks/>
          </p:cNvSpPr>
          <p:nvPr/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0D8F29E-0D0E-474E-889B-5344E997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944889"/>
            <a:ext cx="1630680" cy="1630680"/>
          </a:xfrm>
          <a:prstGeom prst="rect">
            <a:avLst/>
          </a:prstGeom>
        </p:spPr>
      </p:pic>
      <p:pic>
        <p:nvPicPr>
          <p:cNvPr id="9" name="Graphic 8" descr="Thought bubble outline">
            <a:extLst>
              <a:ext uri="{FF2B5EF4-FFF2-40B4-BE49-F238E27FC236}">
                <a16:creationId xmlns:a16="http://schemas.microsoft.com/office/drawing/2014/main" id="{8077E064-E485-3E49-B4DD-E923A105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483" y="-1146332"/>
            <a:ext cx="10403001" cy="7218195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5D59A206-4A6B-844F-8485-5F1107941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0124" y="5020979"/>
            <a:ext cx="1478280" cy="1478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8FDD6-C6DF-AE4F-B1FC-D3F17430B3A1}"/>
              </a:ext>
            </a:extLst>
          </p:cNvPr>
          <p:cNvSpPr txBox="1"/>
          <p:nvPr/>
        </p:nvSpPr>
        <p:spPr>
          <a:xfrm>
            <a:off x="5477256" y="1142213"/>
            <a:ext cx="648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had lunch with a thought-leading vendor, and they said we could replace everything with an AI-centric quantum blockchain-verified precognitive edge service. 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For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less money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 you are spending now!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418B-AA12-EB43-84B6-375761DC722E}"/>
              </a:ext>
            </a:extLst>
          </p:cNvPr>
          <p:cNvSpPr txBox="1"/>
          <p:nvPr/>
        </p:nvSpPr>
        <p:spPr>
          <a:xfrm rot="18718998">
            <a:off x="1067790" y="17460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S.A.S.E…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96BB6-4DD0-6B4D-824A-F275D3824D42}"/>
              </a:ext>
            </a:extLst>
          </p:cNvPr>
          <p:cNvSpPr txBox="1"/>
          <p:nvPr/>
        </p:nvSpPr>
        <p:spPr>
          <a:xfrm rot="19850309">
            <a:off x="1647386" y="231810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ZT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130AB-8328-E84C-8742-503AEE7EC90B}"/>
              </a:ext>
            </a:extLst>
          </p:cNvPr>
          <p:cNvSpPr txBox="1"/>
          <p:nvPr/>
        </p:nvSpPr>
        <p:spPr>
          <a:xfrm rot="17639874">
            <a:off x="111029" y="2219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SOAR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BD330-BC5F-FD40-BE6F-0CC102D51325}"/>
              </a:ext>
            </a:extLst>
          </p:cNvPr>
          <p:cNvSpPr txBox="1"/>
          <p:nvPr/>
        </p:nvSpPr>
        <p:spPr>
          <a:xfrm rot="19388794">
            <a:off x="896451" y="239147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iSOC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83674-6D36-4841-AA03-8D6A5FF5F24E}"/>
              </a:ext>
            </a:extLst>
          </p:cNvPr>
          <p:cNvSpPr txBox="1"/>
          <p:nvPr/>
        </p:nvSpPr>
        <p:spPr>
          <a:xfrm>
            <a:off x="695652" y="3018935"/>
            <a:ext cx="29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Ransomware Prevention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B6D6-EE38-3047-AA1F-E170C0D9303E}"/>
              </a:ext>
            </a:extLst>
          </p:cNvPr>
          <p:cNvSpPr txBox="1"/>
          <p:nvPr/>
        </p:nvSpPr>
        <p:spPr>
          <a:xfrm rot="1262389">
            <a:off x="1353046" y="35289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UEBA…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1C95-EC4C-664A-A9C3-825DA418EDD6}"/>
              </a:ext>
            </a:extLst>
          </p:cNvPr>
          <p:cNvSpPr txBox="1"/>
          <p:nvPr/>
        </p:nvSpPr>
        <p:spPr>
          <a:xfrm rot="2131674">
            <a:off x="1284915" y="42824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NFT…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740F-D2EB-A545-8C47-BA42F8B1A45E}"/>
              </a:ext>
            </a:extLst>
          </p:cNvPr>
          <p:cNvSpPr txBox="1"/>
          <p:nvPr/>
        </p:nvSpPr>
        <p:spPr>
          <a:xfrm rot="17459735">
            <a:off x="442214" y="1461198"/>
            <a:ext cx="1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Ethereum…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7D0AE-1727-C94F-8E08-B289D956E97C}"/>
              </a:ext>
            </a:extLst>
          </p:cNvPr>
          <p:cNvSpPr txBox="1"/>
          <p:nvPr/>
        </p:nvSpPr>
        <p:spPr>
          <a:xfrm rot="1526677">
            <a:off x="1952602" y="4046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XDR++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5FA5-8A8C-3143-8E34-D0DD18FA29A4}"/>
              </a:ext>
            </a:extLst>
          </p:cNvPr>
          <p:cNvSpPr txBox="1"/>
          <p:nvPr/>
        </p:nvSpPr>
        <p:spPr>
          <a:xfrm>
            <a:off x="3910951" y="6142283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Leadership</a:t>
            </a:r>
          </a:p>
        </p:txBody>
      </p:sp>
    </p:spTree>
    <p:extLst>
      <p:ext uri="{BB962C8B-B14F-4D97-AF65-F5344CB8AC3E}">
        <p14:creationId xmlns:p14="http://schemas.microsoft.com/office/powerpoint/2010/main" val="413681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904-6CD8-634A-8900-6B93AFB0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assessment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872B8-2B51-EE47-8D32-D6213D764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6FB4C-B33B-A843-9AB8-4C7E8108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2" y="938082"/>
            <a:ext cx="5385768" cy="498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477A-4A91-894B-9669-A5464F1F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491953"/>
            <a:ext cx="3954543" cy="33576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97392F-4A3F-CD4E-AC6F-E3B57F966898}"/>
              </a:ext>
            </a:extLst>
          </p:cNvPr>
          <p:cNvGrpSpPr/>
          <p:nvPr/>
        </p:nvGrpSpPr>
        <p:grpSpPr>
          <a:xfrm>
            <a:off x="10548831" y="-109563"/>
            <a:ext cx="1795859" cy="1795859"/>
            <a:chOff x="3166070" y="1867"/>
            <a:chExt cx="1795859" cy="1795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D561A-CA69-934E-B7A9-603D8A02D5D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4E253135-F8F5-5B4D-85F0-01B215694BF6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074-DCCC-204C-8525-C8194C9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BC3C0-20CA-004F-BDF9-89D222FC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AA941-4E39-1345-8EE5-D027E0AEEF94}"/>
              </a:ext>
            </a:extLst>
          </p:cNvPr>
          <p:cNvGrpSpPr/>
          <p:nvPr/>
        </p:nvGrpSpPr>
        <p:grpSpPr>
          <a:xfrm>
            <a:off x="10577002" y="-91366"/>
            <a:ext cx="1795859" cy="1795859"/>
            <a:chOff x="3166070" y="1867"/>
            <a:chExt cx="1795859" cy="17958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19DF8F-B608-604F-9B9A-870DF536BB75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DBD40C4-173B-BF4F-AED2-7EF5EFC99DB4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Change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F8029D-AA84-B04C-87E2-C8D3C582D6B6}"/>
              </a:ext>
            </a:extLst>
          </p:cNvPr>
          <p:cNvSpPr/>
          <p:nvPr/>
        </p:nvSpPr>
        <p:spPr>
          <a:xfrm>
            <a:off x="325516" y="3032145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Gap or 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C392-C0B3-0C4A-BDB3-B47013F86A46}"/>
              </a:ext>
            </a:extLst>
          </p:cNvPr>
          <p:cNvSpPr/>
          <p:nvPr/>
        </p:nvSpPr>
        <p:spPr>
          <a:xfrm>
            <a:off x="3367629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Capability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42B3-F9F0-6B4D-BD77-E21EE80FEC6F}"/>
              </a:ext>
            </a:extLst>
          </p:cNvPr>
          <p:cNvSpPr/>
          <p:nvPr/>
        </p:nvSpPr>
        <p:spPr>
          <a:xfrm>
            <a:off x="3367629" y="3032145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 or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11FF1-592D-384C-879B-0608C0B6053C}"/>
              </a:ext>
            </a:extLst>
          </p:cNvPr>
          <p:cNvSpPr/>
          <p:nvPr/>
        </p:nvSpPr>
        <p:spPr>
          <a:xfrm>
            <a:off x="3367629" y="4771768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Change in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DFDBA-728D-BF40-AF3B-57896C59C0E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464064" y="1943721"/>
            <a:ext cx="903565" cy="16599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F0634-1A5D-8042-A1FC-46F8F746FDD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64064" y="3603645"/>
            <a:ext cx="90356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5AEBCE-BDF0-2540-BCC9-22CFECE4F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464064" y="3603645"/>
            <a:ext cx="903565" cy="173962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A47A30-1E9E-574C-91B3-AE1E97FC2177}"/>
              </a:ext>
            </a:extLst>
          </p:cNvPr>
          <p:cNvSpPr/>
          <p:nvPr/>
        </p:nvSpPr>
        <p:spPr>
          <a:xfrm>
            <a:off x="6375607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Services or Functions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2265E-6DB7-2840-9BBE-1BCCCEC5D77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06177" y="1943721"/>
            <a:ext cx="86943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111A81-B0F1-B545-9148-EF30DCF46C1E}"/>
              </a:ext>
            </a:extLst>
          </p:cNvPr>
          <p:cNvSpPr/>
          <p:nvPr/>
        </p:nvSpPr>
        <p:spPr>
          <a:xfrm>
            <a:off x="9250265" y="3157772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Implement or Purchase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C0BF4-EBD8-2046-A2FB-3760843E35DB}"/>
              </a:ext>
            </a:extLst>
          </p:cNvPr>
          <p:cNvSpPr/>
          <p:nvPr/>
        </p:nvSpPr>
        <p:spPr>
          <a:xfrm>
            <a:off x="9250265" y="4544507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Drop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64A45E7-1331-4A40-9359-17109DDBBDBF}"/>
              </a:ext>
            </a:extLst>
          </p:cNvPr>
          <p:cNvSpPr/>
          <p:nvPr/>
        </p:nvSpPr>
        <p:spPr>
          <a:xfrm>
            <a:off x="7444881" y="3729272"/>
            <a:ext cx="1556365" cy="13427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AF92-FC64-CD47-9160-3062962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EC38B-5847-8D47-8C25-50739E425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263C41-D0D0-FC4E-AD82-2A68EF10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745586"/>
              </p:ext>
            </p:extLst>
          </p:nvPr>
        </p:nvGraphicFramePr>
        <p:xfrm>
          <a:off x="1598729" y="1093108"/>
          <a:ext cx="7604810" cy="539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3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Visual 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3" y="-6476"/>
            <a:ext cx="7994073" cy="68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6" b="-8520"/>
          <a:stretch/>
        </p:blipFill>
        <p:spPr>
          <a:xfrm>
            <a:off x="150883" y="115428"/>
            <a:ext cx="11587461" cy="66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6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10E4A-677E-0C4A-9021-2DF808FAA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B3EBAE-BB76-1648-B539-C290D3AB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58" y="0"/>
            <a:ext cx="9651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C2F6-F13C-574C-A3DF-66BFBBD5A2AA}"/>
              </a:ext>
            </a:extLst>
          </p:cNvPr>
          <p:cNvSpPr txBox="1"/>
          <p:nvPr/>
        </p:nvSpPr>
        <p:spPr>
          <a:xfrm>
            <a:off x="7002884" y="5843271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Cloud Capability</a:t>
            </a:r>
            <a:br>
              <a:rPr lang="en-US" sz="2400" dirty="0"/>
            </a:b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21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95693-24DA-1A4F-AC44-22B6CA6A1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D504D5-5E1B-AB4F-BBD4-9349E507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58" y="0"/>
            <a:ext cx="9651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E350D-4F5B-ED41-ADAF-427599657809}"/>
              </a:ext>
            </a:extLst>
          </p:cNvPr>
          <p:cNvSpPr txBox="1"/>
          <p:nvPr/>
        </p:nvSpPr>
        <p:spPr>
          <a:xfrm>
            <a:off x="7002884" y="5843271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AWS Capability</a:t>
            </a:r>
            <a:br>
              <a:rPr lang="en-US" sz="2400" dirty="0"/>
            </a:b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19123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make decisions like a boss yet?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now look at your Matrix for the specific area in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see what you have that overlaps, you may also use addition data (columns) to see what makes them different such as platform or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ask them what they think is important. It should be in your model. Maybe you need a discussion on what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Is there anything we can DROP, stop supporting, cancel the contract?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See what specific areas of security will be affected and if you have multiple implementations for that coverage. 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15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decisions -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Look at your Matrix and diagrams you can see obvious gaps or places that you don’t have coverage that is needed. These discoveries should be turned into plans and projects.</a:t>
            </a:r>
          </a:p>
          <a:p>
            <a:pPr lvl="1"/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This may take more contextual diagrams or some extra columns in the Matrix to show what platforms apply but it can be answered.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86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3293-390A-E043-B649-0B7BB648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113170"/>
            <a:ext cx="7069216" cy="615494"/>
          </a:xfrm>
        </p:spPr>
        <p:txBody>
          <a:bodyPr>
            <a:normAutofit/>
          </a:bodyPr>
          <a:lstStyle/>
          <a:p>
            <a:r>
              <a:rPr lang="en-US" dirty="0"/>
              <a:t>Those questions and decisions pile up*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AF52C6-BDFC-524E-BC7F-3FCFA84A5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E458-D973-DB43-B7F1-FCBC5BEC90B1}"/>
              </a:ext>
            </a:extLst>
          </p:cNvPr>
          <p:cNvSpPr txBox="1"/>
          <p:nvPr/>
        </p:nvSpPr>
        <p:spPr>
          <a:xfrm>
            <a:off x="594360" y="946270"/>
            <a:ext cx="113233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there anything we can DROP?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that new security product fit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all this relate to our security controls?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our organization organized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Where are we spending our money?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* This is a good example of a bad slide</a:t>
            </a:r>
          </a:p>
        </p:txBody>
      </p:sp>
    </p:spTree>
    <p:extLst>
      <p:ext uri="{BB962C8B-B14F-4D97-AF65-F5344CB8AC3E}">
        <p14:creationId xmlns:p14="http://schemas.microsoft.com/office/powerpoint/2010/main" val="2252136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security decisions should now be more: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40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A reusable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follow you decision path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meaningful to you and not just guesses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and documented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For the most part </a:t>
            </a:r>
          </a:p>
        </p:txBody>
      </p:sp>
    </p:spTree>
    <p:extLst>
      <p:ext uri="{BB962C8B-B14F-4D97-AF65-F5344CB8AC3E}">
        <p14:creationId xmlns:p14="http://schemas.microsoft.com/office/powerpoint/2010/main" val="318222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450781"/>
            <a:ext cx="9144000" cy="2170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scmunk</a:t>
            </a:r>
            <a:r>
              <a:rPr lang="en-US" dirty="0"/>
              <a:t>/decisions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C70EE1-826C-684F-8188-C75D9ACDE0E9}"/>
              </a:ext>
            </a:extLst>
          </p:cNvPr>
          <p:cNvSpPr txBox="1">
            <a:spLocks/>
          </p:cNvSpPr>
          <p:nvPr/>
        </p:nvSpPr>
        <p:spPr>
          <a:xfrm>
            <a:off x="3935895" y="3025120"/>
            <a:ext cx="4320209" cy="105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7864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C71-F050-C84B-895E-CC59371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C84F0-397C-8E41-ABA3-7F88954AF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FF85B-7817-2E44-9EC2-4562F0BC349F}"/>
              </a:ext>
            </a:extLst>
          </p:cNvPr>
          <p:cNvSpPr txBox="1"/>
          <p:nvPr/>
        </p:nvSpPr>
        <p:spPr>
          <a:xfrm>
            <a:off x="484909" y="1219200"/>
            <a:ext cx="10557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Making Decisions Like a Boss Artifacts</a:t>
            </a:r>
          </a:p>
          <a:p>
            <a:r>
              <a:rPr lang="en-US" dirty="0">
                <a:hlinkClick r:id="rId2"/>
              </a:rPr>
              <a:t>https://github.com/scmunk/decisions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Archimate</a:t>
            </a:r>
            <a:endParaRPr lang="en-US" b="1" dirty="0"/>
          </a:p>
          <a:p>
            <a:r>
              <a:rPr lang="en-US" dirty="0">
                <a:hlinkClick r:id="rId3"/>
              </a:rPr>
              <a:t>https://pubs.opengroup.org/architecture/archimate3-doc/chap01.html#_Toc10045266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Archi – a modeling tool</a:t>
            </a:r>
          </a:p>
          <a:p>
            <a:r>
              <a:rPr lang="en-US" dirty="0">
                <a:hlinkClick r:id="rId4"/>
              </a:rPr>
              <a:t>https://www.archimatetool.com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Draw.io</a:t>
            </a:r>
            <a:r>
              <a:rPr lang="en-US" b="1" dirty="0"/>
              <a:t> – a diagramming tool, there is an offline version too</a:t>
            </a:r>
          </a:p>
          <a:p>
            <a:r>
              <a:rPr lang="en-US" dirty="0">
                <a:hlinkClick r:id="rId5"/>
              </a:rPr>
              <a:t>https://app.diagrams.net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Question Mark with solid fill">
            <a:extLst>
              <a:ext uri="{FF2B5EF4-FFF2-40B4-BE49-F238E27FC236}">
                <a16:creationId xmlns:a16="http://schemas.microsoft.com/office/drawing/2014/main" id="{536A79E1-EE0F-C343-BE39-EB303BDC7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0" b="10520"/>
          <a:stretch>
            <a:fillRect/>
          </a:stretch>
        </p:blipFill>
        <p:spPr>
          <a:xfrm>
            <a:off x="5183188" y="1"/>
            <a:ext cx="7008812" cy="68579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C578-4C27-F548-A0DC-7B11A5C9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27620"/>
            <a:ext cx="5183188" cy="3230379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How do we make security decisions like a boss?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3CB13-443E-E64A-8226-3B8CA679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4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First, what makes a good decision?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Good decisions are: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7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Your method can be depended upon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show the factors the result is based upon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useful for your business and you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There is no guessing (ok, maybe some)</a:t>
            </a:r>
          </a:p>
        </p:txBody>
      </p:sp>
    </p:spTree>
    <p:extLst>
      <p:ext uri="{BB962C8B-B14F-4D97-AF65-F5344CB8AC3E}">
        <p14:creationId xmlns:p14="http://schemas.microsoft.com/office/powerpoint/2010/main" val="328314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typical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6EB660-E384-0A4F-940B-DBDC6134D90F}"/>
              </a:ext>
            </a:extLst>
          </p:cNvPr>
          <p:cNvSpPr/>
          <p:nvPr/>
        </p:nvSpPr>
        <p:spPr>
          <a:xfrm>
            <a:off x="7256746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Operations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A03B3A-11D0-EE44-BB7D-3D0E943999CE}"/>
              </a:ext>
            </a:extLst>
          </p:cNvPr>
          <p:cNvSpPr/>
          <p:nvPr/>
        </p:nvSpPr>
        <p:spPr>
          <a:xfrm>
            <a:off x="1703054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Network Operations*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53C4BC-9368-D440-A4BA-FCBF280299A0}"/>
              </a:ext>
            </a:extLst>
          </p:cNvPr>
          <p:cNvSpPr/>
          <p:nvPr/>
        </p:nvSpPr>
        <p:spPr>
          <a:xfrm>
            <a:off x="1703054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Compliance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5F3D04-0856-5D49-9BDE-8BEA264A7CCA}"/>
              </a:ext>
            </a:extLst>
          </p:cNvPr>
          <p:cNvSpPr/>
          <p:nvPr/>
        </p:nvSpPr>
        <p:spPr>
          <a:xfrm>
            <a:off x="1703054" y="454132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DDD8A8-0125-EE41-BCE9-54A6CFA01986}"/>
              </a:ext>
            </a:extLst>
          </p:cNvPr>
          <p:cNvSpPr/>
          <p:nvPr/>
        </p:nvSpPr>
        <p:spPr>
          <a:xfrm>
            <a:off x="7256746" y="1547750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Identity &amp; Access Management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99BFEC-B356-FC40-B08B-58CE88007ADC}"/>
              </a:ext>
            </a:extLst>
          </p:cNvPr>
          <p:cNvSpPr/>
          <p:nvPr/>
        </p:nvSpPr>
        <p:spPr>
          <a:xfrm>
            <a:off x="4479900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Application Security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5EBC5E-0AE3-3745-A761-C309A8364723}"/>
              </a:ext>
            </a:extLst>
          </p:cNvPr>
          <p:cNvSpPr/>
          <p:nvPr/>
        </p:nvSpPr>
        <p:spPr>
          <a:xfrm>
            <a:off x="4479900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Architecture &amp; Engineering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166952-823C-7D4E-9D11-87711B45F6F9}"/>
              </a:ext>
            </a:extLst>
          </p:cNvPr>
          <p:cNvSpPr/>
          <p:nvPr/>
        </p:nvSpPr>
        <p:spPr>
          <a:xfrm>
            <a:off x="4479900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Program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8A2BF0-E1DC-1F46-ADDE-D299FE79C99A}"/>
              </a:ext>
            </a:extLst>
          </p:cNvPr>
          <p:cNvSpPr/>
          <p:nvPr/>
        </p:nvSpPr>
        <p:spPr>
          <a:xfrm>
            <a:off x="7256746" y="302375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Intel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33085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62B90A0-7FAC-F141-904C-0D35E3DD6301}"/>
              </a:ext>
            </a:extLst>
          </p:cNvPr>
          <p:cNvSpPr/>
          <p:nvPr/>
        </p:nvSpPr>
        <p:spPr>
          <a:xfrm>
            <a:off x="5882245" y="3859170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area does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68F74D-28C3-7746-B2D2-C82F5F5222E2}"/>
              </a:ext>
            </a:extLst>
          </p:cNvPr>
          <p:cNvSpPr/>
          <p:nvPr/>
        </p:nvSpPr>
        <p:spPr>
          <a:xfrm>
            <a:off x="5538218" y="1766759"/>
            <a:ext cx="2014026" cy="20140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EB88-4B52-6142-8782-BEBECF07945E}"/>
              </a:ext>
            </a:extLst>
          </p:cNvPr>
          <p:cNvSpPr/>
          <p:nvPr/>
        </p:nvSpPr>
        <p:spPr>
          <a:xfrm>
            <a:off x="3860124" y="3011689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DB701-C965-3243-816A-DF8CF09D06D3}"/>
              </a:ext>
            </a:extLst>
          </p:cNvPr>
          <p:cNvSpPr/>
          <p:nvPr/>
        </p:nvSpPr>
        <p:spPr>
          <a:xfrm>
            <a:off x="5088987" y="3011689"/>
            <a:ext cx="1007013" cy="10070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96E5AEF-A9FA-8B41-9E20-32C37E429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078174"/>
              </p:ext>
            </p:extLst>
          </p:nvPr>
        </p:nvGraphicFramePr>
        <p:xfrm>
          <a:off x="1423720" y="848399"/>
          <a:ext cx="8917049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AC1C0E04-8FEE-FC49-BB55-E9D589A81297}"/>
              </a:ext>
            </a:extLst>
          </p:cNvPr>
          <p:cNvSpPr/>
          <p:nvPr/>
        </p:nvSpPr>
        <p:spPr>
          <a:xfrm>
            <a:off x="4792156" y="2240809"/>
            <a:ext cx="296831" cy="2968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2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3045</TotalTime>
  <Words>2613</Words>
  <Application>Microsoft Macintosh PowerPoint</Application>
  <PresentationFormat>Widescreen</PresentationFormat>
  <Paragraphs>551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Corbel</vt:lpstr>
      <vt:lpstr>Palatino</vt:lpstr>
      <vt:lpstr>Office Theme</vt:lpstr>
      <vt:lpstr>PowerPoint Presentation</vt:lpstr>
      <vt:lpstr>Making Security Decisions Like a Boss</vt:lpstr>
      <vt:lpstr>PowerPoint Presentation</vt:lpstr>
      <vt:lpstr>Those questions and decisions pile up*</vt:lpstr>
      <vt:lpstr>PowerPoint Presentation</vt:lpstr>
      <vt:lpstr>First, what makes a good decision?</vt:lpstr>
      <vt:lpstr>Good decisions are:</vt:lpstr>
      <vt:lpstr>Looking at typical security</vt:lpstr>
      <vt:lpstr>Each area does a lot</vt:lpstr>
      <vt:lpstr>Behind each activity lies more</vt:lpstr>
      <vt:lpstr>How do we organize this a bit?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Geeky note</vt:lpstr>
      <vt:lpstr>Common InfoSec capabilities</vt:lpstr>
      <vt:lpstr>PowerPoint Presentation</vt:lpstr>
      <vt:lpstr>Capability examples</vt:lpstr>
      <vt:lpstr>Great to know but are we there yet?</vt:lpstr>
      <vt:lpstr>The approach</vt:lpstr>
      <vt:lpstr> Making a list</vt:lpstr>
      <vt:lpstr>Model and Matrix</vt:lpstr>
      <vt:lpstr>PowerPoint Presentation</vt:lpstr>
      <vt:lpstr>PowerPoint Presentation</vt:lpstr>
      <vt:lpstr>PowerPoint Presentation</vt:lpstr>
      <vt:lpstr>Maturity assessment using the matrix</vt:lpstr>
      <vt:lpstr>PowerPoint Presentation</vt:lpstr>
      <vt:lpstr>Visual assessment </vt:lpstr>
      <vt:lpstr>What about changes</vt:lpstr>
      <vt:lpstr>Rinse and Repeat</vt:lpstr>
      <vt:lpstr>Visual Mapping</vt:lpstr>
      <vt:lpstr>PowerPoint Presentation</vt:lpstr>
      <vt:lpstr>PowerPoint Presentation</vt:lpstr>
      <vt:lpstr>PowerPoint Presentation</vt:lpstr>
      <vt:lpstr>PowerPoint Presentation</vt:lpstr>
      <vt:lpstr>Can we make decisions like a boss yet?</vt:lpstr>
      <vt:lpstr>Making decisions - Continued</vt:lpstr>
      <vt:lpstr>Our security decisions should now be more:</vt:lpstr>
      <vt:lpstr>Making Security Decisions Like a Boss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Parker</dc:creator>
  <cp:lastModifiedBy>Ron Parker</cp:lastModifiedBy>
  <cp:revision>32</cp:revision>
  <dcterms:created xsi:type="dcterms:W3CDTF">2022-03-05T19:28:52Z</dcterms:created>
  <dcterms:modified xsi:type="dcterms:W3CDTF">2022-04-02T00:46:52Z</dcterms:modified>
</cp:coreProperties>
</file>