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0"/>
  </p:notesMasterIdLst>
  <p:handoutMasterIdLst>
    <p:handoutMasterId r:id="rId51"/>
  </p:handoutMasterIdLst>
  <p:sldIdLst>
    <p:sldId id="416" r:id="rId2"/>
    <p:sldId id="347" r:id="rId3"/>
    <p:sldId id="406" r:id="rId4"/>
    <p:sldId id="348" r:id="rId5"/>
    <p:sldId id="315" r:id="rId6"/>
    <p:sldId id="314" r:id="rId7"/>
    <p:sldId id="393" r:id="rId8"/>
    <p:sldId id="417" r:id="rId9"/>
    <p:sldId id="316" r:id="rId10"/>
    <p:sldId id="320" r:id="rId11"/>
    <p:sldId id="321" r:id="rId12"/>
    <p:sldId id="322" r:id="rId13"/>
    <p:sldId id="392" r:id="rId14"/>
    <p:sldId id="323" r:id="rId15"/>
    <p:sldId id="389" r:id="rId16"/>
    <p:sldId id="368" r:id="rId17"/>
    <p:sldId id="361" r:id="rId18"/>
    <p:sldId id="388" r:id="rId19"/>
    <p:sldId id="391" r:id="rId20"/>
    <p:sldId id="390" r:id="rId21"/>
    <p:sldId id="335" r:id="rId22"/>
    <p:sldId id="325" r:id="rId23"/>
    <p:sldId id="326" r:id="rId24"/>
    <p:sldId id="328" r:id="rId25"/>
    <p:sldId id="327" r:id="rId26"/>
    <p:sldId id="349" r:id="rId27"/>
    <p:sldId id="291" r:id="rId28"/>
    <p:sldId id="375" r:id="rId29"/>
    <p:sldId id="364" r:id="rId30"/>
    <p:sldId id="411" r:id="rId31"/>
    <p:sldId id="352" r:id="rId32"/>
    <p:sldId id="410" r:id="rId33"/>
    <p:sldId id="312" r:id="rId34"/>
    <p:sldId id="407" r:id="rId35"/>
    <p:sldId id="353" r:id="rId36"/>
    <p:sldId id="408" r:id="rId37"/>
    <p:sldId id="354" r:id="rId38"/>
    <p:sldId id="409" r:id="rId39"/>
    <p:sldId id="397" r:id="rId40"/>
    <p:sldId id="369" r:id="rId41"/>
    <p:sldId id="370" r:id="rId42"/>
    <p:sldId id="373" r:id="rId43"/>
    <p:sldId id="405" r:id="rId44"/>
    <p:sldId id="363" r:id="rId45"/>
    <p:sldId id="366" r:id="rId46"/>
    <p:sldId id="360" r:id="rId47"/>
    <p:sldId id="374" r:id="rId48"/>
    <p:sldId id="309" r:id="rId49"/>
  </p:sldIdLst>
  <p:sldSz cx="9144000" cy="6858000" type="screen4x3"/>
  <p:notesSz cx="7099300" cy="934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">
          <p15:clr>
            <a:srgbClr val="A4A3A4"/>
          </p15:clr>
        </p15:guide>
        <p15:guide id="2" pos="2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CDA61-1645-405A-8CED-8FBC4547E402}" v="2" dt="2020-10-23T02:42:16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5" autoAdjust="0"/>
    <p:restoredTop sz="79836" autoAdjust="0"/>
  </p:normalViewPr>
  <p:slideViewPr>
    <p:cSldViewPr snapToGrid="0" showGuides="1">
      <p:cViewPr>
        <p:scale>
          <a:sx n="85" d="100"/>
          <a:sy n="85" d="100"/>
        </p:scale>
        <p:origin x="-2448" y="-712"/>
      </p:cViewPr>
      <p:guideLst>
        <p:guide orient="horz" pos="766"/>
        <p:guide pos="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380" y="-102"/>
      </p:cViewPr>
      <p:guideLst>
        <p:guide orient="horz" pos="294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Parker" userId="1e75b98e37537467" providerId="Windows Live" clId="Web-{64FCDA61-1645-405A-8CED-8FBC4547E402}"/>
    <pc:docChg chg="delSld">
      <pc:chgData name="Ron Parker" userId="1e75b98e37537467" providerId="Windows Live" clId="Web-{64FCDA61-1645-405A-8CED-8FBC4547E402}" dt="2020-10-23T02:42:16.371" v="1"/>
      <pc:docMkLst>
        <pc:docMk/>
      </pc:docMkLst>
      <pc:sldChg chg="del">
        <pc:chgData name="Ron Parker" userId="1e75b98e37537467" providerId="Windows Live" clId="Web-{64FCDA61-1645-405A-8CED-8FBC4547E402}" dt="2020-10-23T02:42:16.371" v="1"/>
        <pc:sldMkLst>
          <pc:docMk/>
          <pc:sldMk cId="2667875108" sldId="324"/>
        </pc:sldMkLst>
      </pc:sldChg>
      <pc:sldChg chg="del">
        <pc:chgData name="Ron Parker" userId="1e75b98e37537467" providerId="Windows Live" clId="Web-{64FCDA61-1645-405A-8CED-8FBC4547E402}" dt="2020-10-23T02:41:11.557" v="0"/>
        <pc:sldMkLst>
          <pc:docMk/>
          <pc:sldMk cId="3025226559" sldId="3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7" y="0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/>
          <a:lstStyle>
            <a:lvl1pPr algn="r">
              <a:defRPr sz="1200"/>
            </a:lvl1pPr>
          </a:lstStyle>
          <a:p>
            <a:fld id="{71E93231-647A-476B-A846-C8DB768BA86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78218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7" y="8878218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 anchor="b"/>
          <a:lstStyle>
            <a:lvl1pPr algn="r">
              <a:defRPr sz="1200"/>
            </a:lvl1pPr>
          </a:lstStyle>
          <a:p>
            <a:fld id="{72A11B56-0C92-4F8A-8082-DF5F55B107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428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/>
          <a:lstStyle>
            <a:lvl1pPr algn="r">
              <a:defRPr sz="1200"/>
            </a:lvl1pPr>
          </a:lstStyle>
          <a:p>
            <a:fld id="{05EBD480-4C8C-4F73-8A1C-B6F39F1C4E2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1675"/>
            <a:ext cx="4673600" cy="3505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3" tIns="46979" rIns="93963" bIns="469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39920"/>
            <a:ext cx="5679440" cy="4206240"/>
          </a:xfrm>
          <a:prstGeom prst="rect">
            <a:avLst/>
          </a:prstGeom>
        </p:spPr>
        <p:txBody>
          <a:bodyPr vert="horz" lIns="93963" tIns="46979" rIns="93963" bIns="469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78218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8878218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 anchor="b"/>
          <a:lstStyle>
            <a:lvl1pPr algn="r">
              <a:defRPr sz="1200"/>
            </a:lvl1pPr>
          </a:lstStyle>
          <a:p>
            <a:fld id="{B9C6820A-210A-46EB-BC59-8AF0A5210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8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name is Ron Parker. I work for a Fortune 250ish Insurance Company. Been in Risk and Security for over 10 years with that being backed up by lots of development, IT Architecture and overall Security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2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The tasks we have can be</a:t>
            </a:r>
            <a:r>
              <a:rPr lang="en-US" baseline="0" dirty="0"/>
              <a:t> broken down into little pieces on both sides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Security people can work to make this happen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tend to have an Incredible number of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 people have to be everywhere and understand everything, being ready at</a:t>
            </a:r>
            <a:r>
              <a:rPr lang="en-US" baseline="0" dirty="0"/>
              <a:t> a moments notice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Takes a lot of work – continued</a:t>
            </a:r>
            <a:r>
              <a:rPr lang="en-US" baseline="0" dirty="0"/>
              <a:t> effort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The minute you stop putting effort into it things just about go back to the way they were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Entropy takes over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/>
              <a:t>They just don’t mix well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7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really,</a:t>
            </a:r>
            <a:r>
              <a:rPr lang="en-US" baseline="0" dirty="0"/>
              <a:t> all kidding aside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It takes effort</a:t>
            </a:r>
            <a:r>
              <a:rPr lang="en-US" baseline="0" dirty="0"/>
              <a:t> to get anywhere and in the past we have put to much effort in to have it fail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They have not been mixing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Different mindset (two things, separate) and different way of working​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People don't know what to do but we are looking for​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5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en-US" dirty="0"/>
              <a:t>BUT Enable people to do security no matter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Scale</a:t>
            </a:r>
            <a:r>
              <a:rPr lang="en-US" baseline="0" dirty="0"/>
              <a:t> because there are never enough security people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ASSURANCE for security, for the business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WHAT WE NEED IS A.............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about like wanting a </a:t>
            </a:r>
            <a:r>
              <a:rPr lang="en-US" b="1" dirty="0"/>
              <a:t>Rainbow Unicorn Butterfly Kitten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Skipped the long into</a:t>
            </a:r>
            <a:r>
              <a:rPr lang="en-US" baseline="0" dirty="0"/>
              <a:t> on Salad Dressing issues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That is the problem with oil</a:t>
            </a:r>
            <a:r>
              <a:rPr lang="en-US" baseline="0" dirty="0"/>
              <a:t> and water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they don</a:t>
            </a:r>
            <a:r>
              <a:rPr lang="fr-FR" dirty="0"/>
              <a:t>’</a:t>
            </a:r>
            <a:r>
              <a:rPr lang="en-US" dirty="0"/>
              <a:t>t mix naturally so you don</a:t>
            </a:r>
            <a:r>
              <a:rPr lang="fr-FR" dirty="0"/>
              <a:t>’</a:t>
            </a:r>
            <a:r>
              <a:rPr lang="en-US" dirty="0"/>
              <a:t>t get good results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3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Necessary Knowledge and Necessary Process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You</a:t>
            </a:r>
            <a:r>
              <a:rPr lang="en-US" baseline="0" dirty="0"/>
              <a:t> have to enable AND scale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Enable one developer when you have 1000 is not a Win-Win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You can’t get that assurance until you have people knowing and doing at scale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Scale is also a Lean Thinking </a:t>
            </a:r>
            <a:r>
              <a:rPr lang="en-US" baseline="0" dirty="0" err="1"/>
              <a:t>poiint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We Skipped a lot here in this condensed version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We need something to help mix the two together – just like oil and water</a:t>
            </a:r>
            <a:r>
              <a:rPr lang="en-US" baseline="0" dirty="0"/>
              <a:t> in salad dressing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We need and Emulsifier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Definition: Emulsifier is something to link Oil and Water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Bring them together so they will mix and pretty much stay mixed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Emulsifiers work because they attract both oil and water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They do the work for you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5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With our new found knowledge lets add an emulsifier </a:t>
            </a:r>
            <a:r>
              <a:rPr lang="en-US" baseline="0" dirty="0"/>
              <a:t>to the security mix</a:t>
            </a:r>
          </a:p>
          <a:p>
            <a:pPr marL="171450" indent="-171450">
              <a:buFont typeface="Arial"/>
              <a:buChar char="•"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7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put some effort in to get things going and spread around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9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8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Security is distributed with a lot less effort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0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Business wants assurance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Teams</a:t>
            </a:r>
            <a:r>
              <a:rPr lang="en-US" baseline="0" dirty="0"/>
              <a:t> want to move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Security wants to secure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BUT WHAT IS OUR EMULSIFIER?</a:t>
            </a:r>
          </a:p>
          <a:p>
            <a:pPr marL="171450" indent="-171450">
              <a:buFont typeface="Arial"/>
              <a:buChar char="•"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3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the old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sdlc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not the ones your grandpa grew up with, Not gates, Not auditors up to eye balls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your government spawned mega document form system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the Emulsifier for security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54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/>
              <a:t>Lets talk about why this is not a rehash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This is a different method than the old way we used to do SDLCs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9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SDL will give us what we wanted, the mix, new</a:t>
            </a:r>
            <a:r>
              <a:rPr lang="en-US" baseline="0" dirty="0"/>
              <a:t> goals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Enable and empowers those</a:t>
            </a:r>
            <a:r>
              <a:rPr lang="en-US" baseline="0" dirty="0"/>
              <a:t> who need to do the work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Scale by using process, knowledge -  not tribal knowledge, not 1:1 security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Scale with knowledge and process not meetings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Assurance – remembering is the number on issue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types of reasons they do not go together on their 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2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 SDLCs are push models - OTHER PEOPLE with gates and security driven meetings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PUSH MODEL::Wrong people push, Ignorant of situation, Push wrong amount, Push at wrong time, Push wrong thing, Disrupt work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Different team, Waiting on security</a:t>
            </a:r>
            <a:r>
              <a:rPr lang="en-US" baseline="0" dirty="0"/>
              <a:t> individual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/>
              <a:t>Tribal knowledge over repeatable accessible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/>
              <a:t>We will get back to you – push model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/>
              <a:t>You as an end-user don’t control the flow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15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Microsoft</a:t>
            </a:r>
            <a:r>
              <a:rPr lang="en-US" baseline="0" dirty="0"/>
              <a:t> SDL, There are others,  Some are not agile, Some are heavy with governance, Some are just talk or paperwork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 models put users in control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SDLs can be good Checklists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Enable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Scale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Assure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baseline="0" dirty="0"/>
              <a:t>Honestly, it is a CHECKLIST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When you are ready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Crafted for self service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Efficient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Continuous improvement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Crowdsourced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Queuing Theory actually proves this out, that using a pull model is more efficient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entury Gothic"/>
              </a:rPr>
              <a:t>Difference today is that I am going to tell you how to make this real - and accessible (real implementation and a checklist to start this thing)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15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will help us mix what most people think cant be mixed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27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Known as the 4</a:t>
            </a:r>
            <a:r>
              <a:rPr lang="en-US" baseline="30000" dirty="0"/>
              <a:t>th</a:t>
            </a:r>
            <a:r>
              <a:rPr lang="en-US" dirty="0"/>
              <a:t> crew member in the Apollo 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was said that  the astronauts basically read their way to the moon with their checklists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Checklists</a:t>
            </a:r>
            <a:r>
              <a:rPr lang="en-US" baseline="0" dirty="0"/>
              <a:t> lend to queues instead of straight assignments – push == assign, pull ==queue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Checklists are good things when used by wise people for the right 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Where do we GET OUR CHECKLIST?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63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Where</a:t>
            </a:r>
            <a:r>
              <a:rPr lang="en-US" baseline="0" dirty="0">
                <a:latin typeface="Calibri"/>
              </a:rPr>
              <a:t> do we get this good checklist?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OWASP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Maturity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Some organizational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Some directly SDL 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Security Assurance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Section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7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Type of work – not necessarily when you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7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Practices are the high level things we think about like SR and SA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7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OpenSAMM</a:t>
            </a:r>
            <a:r>
              <a:rPr lang="en-US" dirty="0"/>
              <a:t> helps you start at the bottom and work your way up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Also gives you a way to measure your maturity and set goals or a target where you want to be (if you have no clue)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Notice there are multiple activities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31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This is the checklist item – what you are supposed to do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The OpenSAMM gives you a starting place - more detailed than most others and built for the org not just the development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3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 with methodologies is that everyones got one</a:t>
            </a:r>
          </a:p>
          <a:p>
            <a:r>
              <a:rPr lang="en-US"/>
              <a:t>So we need to make sure what we (security) do fits anywhere</a:t>
            </a:r>
          </a:p>
          <a:p>
            <a:r>
              <a:rPr lang="en-US"/>
              <a:t>We dont want to change each time there is a new methodology</a:t>
            </a:r>
          </a:p>
          <a:p>
            <a:r>
              <a:rPr lang="en-US"/>
              <a:t>So that is why we need some generic phases</a:t>
            </a:r>
          </a:p>
          <a:p>
            <a:r>
              <a:rPr lang="en-US"/>
              <a:t>The OpenSAMM is not phased, it is set up for types of work - good for some </a:t>
            </a:r>
          </a:p>
          <a:p>
            <a:r>
              <a:rPr lang="en-US"/>
              <a:t>Not good for SDLC specific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That is what most people think about agile and security too-They say they don’t mix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Truth</a:t>
            </a:r>
            <a:r>
              <a:rPr lang="en-US" baseline="0" dirty="0"/>
              <a:t> be told most people don’t want to mix security and development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Or actually security with anything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Lets talk a minute about agile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6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We categorize those checklist items into these phases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 order to be generic across methodologies</a:t>
            </a:r>
            <a:r>
              <a:rPr lang="en-US" baseline="0" dirty="0"/>
              <a:t> because it is generic enough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Each phase has multiple</a:t>
            </a:r>
            <a:r>
              <a:rPr lang="en-US" baseline="0" dirty="0"/>
              <a:t> activities that may or may not apply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1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/>
              <a:t>Should be tailored to meet your company’s needs, take each requirement(activity) put it in a phase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Baseline security, regulatory, compliance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Not all activities apply to all projects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Need to include all areas of the security umbrella – huge issue with other SDLs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Access Control and IAM is just as important as secure coding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DR may be important for your company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  <a:p>
            <a:pPr marL="171450" indent="-171450">
              <a:buFont typeface="Arial"/>
              <a:buChar char="•"/>
            </a:pPr>
            <a:endParaRPr lang="en-US" baseline="0" dirty="0"/>
          </a:p>
          <a:p>
            <a:pPr marL="171450" indent="-171450">
              <a:buFont typeface="Arial"/>
              <a:buChar char="•"/>
            </a:pPr>
            <a:endParaRPr lang="en-US" baseline="0" dirty="0"/>
          </a:p>
          <a:p>
            <a:pPr marL="171450" indent="-171450">
              <a:buFont typeface="Arial"/>
              <a:buChar char="•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59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/>
              <a:t>Most SDL’s or SDLC’s fail miserably here – this is the differentiator for us for this SDL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They don’t have the atypical actions needed to fulfill security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Nor were they all designed to be agile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Security is a large umbrella – more than just secure coding</a:t>
            </a:r>
          </a:p>
          <a:p>
            <a:br>
              <a:rPr lang="en-US" baseline="0" dirty="0">
                <a:latin typeface="Calibri"/>
              </a:rPr>
            </a:br>
            <a:endParaRPr lang="en-US" baseline="0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59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hold all</a:t>
            </a:r>
            <a:r>
              <a:rPr lang="en-US" baseline="0" dirty="0"/>
              <a:t> of this together?</a:t>
            </a:r>
          </a:p>
          <a:p>
            <a:r>
              <a:rPr lang="en-US" dirty="0"/>
              <a:t>We need a guide or a ranger</a:t>
            </a:r>
            <a:r>
              <a:rPr lang="en-US" baseline="0" dirty="0"/>
              <a:t> to help pull all the SDL items for the team</a:t>
            </a:r>
          </a:p>
          <a:p>
            <a:r>
              <a:rPr lang="en-US" baseline="0" dirty="0"/>
              <a:t>Probably not the Post-Apocalyptic Ranger Rick but we do need someone to herd these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8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This really helps scale security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So each team should have one of these people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Too many cooks spoil</a:t>
            </a:r>
            <a:r>
              <a:rPr lang="en-US" baseline="0" dirty="0"/>
              <a:t> the soup, ITIL Says – One throat to choke; one hand to shake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Is accountable for activities but may not be responsible for completing them</a:t>
            </a:r>
          </a:p>
          <a:p>
            <a:br>
              <a:rPr lang="en-US" dirty="0"/>
            </a:br>
            <a:endParaRPr lang="en-US" baseline="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59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You need more than a Security Owner – they need resources</a:t>
            </a:r>
            <a:endParaRPr lang="en-US" baseline="0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Many different wikis with different features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You are really looking for a Knowledgebase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Repository for</a:t>
            </a:r>
            <a:r>
              <a:rPr lang="en-US" baseline="0" dirty="0"/>
              <a:t> guidelines, standards, policies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59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We have blown</a:t>
            </a:r>
            <a:r>
              <a:rPr lang="en-US" baseline="0" dirty="0"/>
              <a:t> through several steps but a more realistic view would be this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Notice all the buy-in and other group involvement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98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SDL is the Security Emulsifier - Salad dressing fix </a:t>
            </a:r>
          </a:p>
          <a:p>
            <a:pPr marL="171450" indent="-171450">
              <a:buFont typeface="Arial"/>
              <a:buChar char="•"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38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Agile is more than Scrum,Khanbhan,Lean,ScrumBan,SAFe, </a:t>
            </a:r>
            <a:r>
              <a:rPr lang="en-US" dirty="0" err="1"/>
              <a:t>Less.works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Look</a:t>
            </a:r>
            <a:r>
              <a:rPr lang="en-US" baseline="0" dirty="0"/>
              <a:t> at their similar attributes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No</a:t>
            </a:r>
            <a:r>
              <a:rPr lang="en-US" baseline="0" dirty="0"/>
              <a:t> BDUF, not waterfall – know everything before you take the first step, “quick on their feet”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6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There</a:t>
            </a:r>
            <a:r>
              <a:rPr lang="en-US" baseline="0" dirty="0"/>
              <a:t> is a lot to security – much more than we see tweets about everyday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 we have as many security people developer areas or business areas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 we have coverage?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Can we move fast enough?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Do we have things to do outside of what the business sees (we are busy doing stuff,</a:t>
            </a:r>
            <a:r>
              <a:rPr lang="en-US" baseline="0" dirty="0"/>
              <a:t> baseline security)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Assurance</a:t>
            </a:r>
            <a:r>
              <a:rPr lang="en-US" baseline="0" dirty="0"/>
              <a:t> is what we really want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The business is looking for Security Assurance-How </a:t>
            </a:r>
            <a:r>
              <a:rPr lang="en-US" baseline="0" dirty="0"/>
              <a:t>does the business know they are secure?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 We tend to be over technical when the business “just wants to know if it is ok”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If the business is agile </a:t>
            </a:r>
            <a:r>
              <a:rPr lang="en-US" baseline="0" dirty="0"/>
              <a:t>and performing using agile techniques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SECURITY NEEDS TO MIX WITH THIS AGILE APPROACH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Calibri"/>
              </a:rPr>
              <a:t>So lets talk about mixing security and agile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Big bubbles represent general work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Usually different people, different work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8" y="0"/>
            <a:ext cx="8170862" cy="90487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15938" y="1216025"/>
            <a:ext cx="8190180" cy="476408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spcBef>
                <a:spcPts val="800"/>
              </a:spcBef>
              <a:buClr>
                <a:schemeClr val="accent1"/>
              </a:buClr>
              <a:buSzPct val="80000"/>
              <a:buFont typeface="Wingdings 3" pitchFamily="18" charset="2"/>
              <a:buChar char="u"/>
              <a:defRPr sz="1800">
                <a:solidFill>
                  <a:schemeClr val="tx1"/>
                </a:solidFill>
              </a:defRPr>
            </a:lvl1pPr>
            <a:lvl2pPr marL="457200" indent="-228600">
              <a:spcBef>
                <a:spcPts val="8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Verdana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85800" indent="-228600">
              <a:spcBef>
                <a:spcPts val="800"/>
              </a:spcBef>
              <a:buClr>
                <a:schemeClr val="tx1"/>
              </a:buClr>
              <a:buSzPct val="100000"/>
              <a:buFont typeface="Verdana" pitchFamily="34" charset="0"/>
              <a:buChar char="–"/>
              <a:defRPr sz="1600" baseline="0">
                <a:solidFill>
                  <a:schemeClr val="tx1"/>
                </a:solidFill>
              </a:defRPr>
            </a:lvl3pPr>
            <a:lvl4pPr marL="914400" indent="-228600">
              <a:spcBef>
                <a:spcPts val="8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4pPr>
            <a:lvl5pPr marL="1143000" indent="-228600">
              <a:buClr>
                <a:schemeClr val="accent3"/>
              </a:buClr>
              <a:buSzPct val="80000"/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arrow text</a:t>
            </a:r>
          </a:p>
          <a:p>
            <a:pPr lvl="1"/>
            <a:r>
              <a:rPr lang="en-US" dirty="0"/>
              <a:t>Edit bullet text</a:t>
            </a:r>
          </a:p>
          <a:p>
            <a:pPr lvl="2"/>
            <a:r>
              <a:rPr lang="en-US" dirty="0"/>
              <a:t>Edit dash text</a:t>
            </a:r>
          </a:p>
          <a:p>
            <a:pPr lvl="3"/>
            <a:r>
              <a:rPr lang="en-US" dirty="0"/>
              <a:t>Edit box text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8" y="0"/>
            <a:ext cx="8229600" cy="9048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15938" y="1216025"/>
            <a:ext cx="8190180" cy="475138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spcBef>
                <a:spcPts val="800"/>
              </a:spcBef>
              <a:buClr>
                <a:schemeClr val="accent1"/>
              </a:buClr>
              <a:buSzPct val="80000"/>
              <a:buFont typeface="Wingdings 3" pitchFamily="18" charset="2"/>
              <a:buChar char="u"/>
              <a:defRPr sz="1800" baseline="0">
                <a:solidFill>
                  <a:schemeClr val="tx1"/>
                </a:solidFill>
              </a:defRPr>
            </a:lvl1pPr>
            <a:lvl2pPr marL="685800" indent="-457200">
              <a:spcBef>
                <a:spcPts val="800"/>
              </a:spcBef>
              <a:buFont typeface="+mj-lt"/>
              <a:buAutoNum type="arabicPeriod"/>
              <a:defRPr sz="1800" baseline="0">
                <a:solidFill>
                  <a:schemeClr val="tx1"/>
                </a:solidFill>
              </a:defRPr>
            </a:lvl2pPr>
            <a:lvl3pPr marL="1035050" indent="-349250">
              <a:spcBef>
                <a:spcPts val="800"/>
              </a:spcBef>
              <a:buFont typeface="+mj-lt"/>
              <a:buAutoNum type="alphaLcPeriod"/>
              <a:defRPr sz="1600">
                <a:solidFill>
                  <a:schemeClr val="tx1"/>
                </a:solidFill>
              </a:defRPr>
            </a:lvl3pPr>
            <a:lvl4pPr marL="1371600" indent="-336550">
              <a:spcBef>
                <a:spcPts val="800"/>
              </a:spcBef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4pPr>
            <a:lvl5pPr>
              <a:buFontTx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arrow text</a:t>
            </a:r>
          </a:p>
          <a:p>
            <a:pPr lvl="1"/>
            <a:r>
              <a:rPr lang="en-US" dirty="0"/>
              <a:t>Edit number text</a:t>
            </a:r>
          </a:p>
          <a:p>
            <a:pPr lvl="2"/>
            <a:r>
              <a:rPr lang="en-US" dirty="0"/>
              <a:t>Edit letter text</a:t>
            </a:r>
          </a:p>
          <a:p>
            <a:pPr lvl="3"/>
            <a:r>
              <a:rPr lang="en-US" dirty="0"/>
              <a:t>Edit number text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9653-A6AD-4ABB-8A64-177F29BA1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14" r:id="rId12"/>
    <p:sldLayoutId id="2147483716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5223" y="674224"/>
            <a:ext cx="64487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+mj-lt"/>
                <a:cs typeface="Helvetica Neue"/>
              </a:rPr>
              <a:t>Agile and Security.</a:t>
            </a:r>
          </a:p>
          <a:p>
            <a:endParaRPr lang="en-US" sz="1400" dirty="0">
              <a:latin typeface="+mj-lt"/>
              <a:cs typeface="Helvetica Neue"/>
            </a:endParaRPr>
          </a:p>
          <a:p>
            <a:pPr algn="r"/>
            <a:r>
              <a:rPr lang="en-US" sz="4400" dirty="0">
                <a:latin typeface="+mj-lt"/>
                <a:cs typeface="Helvetica Neue"/>
              </a:rPr>
              <a:t>Oil and Water?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4889" y="6280987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cs typeface="Helvetica Neue"/>
              </a:rPr>
              <a:t>Ron Parker |  @</a:t>
            </a:r>
            <a:r>
              <a:rPr lang="en-US" dirty="0" err="1">
                <a:cs typeface="Helvetica Neue"/>
              </a:rPr>
              <a:t>scmunk</a:t>
            </a:r>
            <a:r>
              <a:rPr lang="en-US" dirty="0">
                <a:cs typeface="Helvetica Neue"/>
              </a:rPr>
              <a:t> </a:t>
            </a:r>
          </a:p>
        </p:txBody>
      </p:sp>
      <p:pic>
        <p:nvPicPr>
          <p:cNvPr id="2" name="Picture 1" descr="SC_BusCard_fro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8" y="4943422"/>
            <a:ext cx="2479394" cy="16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Apply effort</a:t>
            </a:r>
          </a:p>
        </p:txBody>
      </p:sp>
      <p:sp>
        <p:nvSpPr>
          <p:cNvPr id="3" name="Oval 2"/>
          <p:cNvSpPr/>
          <p:nvPr/>
        </p:nvSpPr>
        <p:spPr>
          <a:xfrm>
            <a:off x="2158545" y="299683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8545" y="3709476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4188" y="2562668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4074" y="2828048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99399" y="3474025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04199" y="2612797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18185" y="366414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81091" y="3707918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65766" y="2520718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71761" y="420861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07620" y="3460346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40012" y="4564468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72279" y="235900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72279" y="3071654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77922" y="1924846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85495" y="3570795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21354" y="2822524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53746" y="3926646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16252" y="3403781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31577" y="4049758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36377" y="3188530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50363" y="423987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13269" y="4283651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97944" y="3096451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More effort</a:t>
            </a:r>
          </a:p>
        </p:txBody>
      </p:sp>
      <p:sp>
        <p:nvSpPr>
          <p:cNvPr id="3" name="Oval 2"/>
          <p:cNvSpPr/>
          <p:nvPr/>
        </p:nvSpPr>
        <p:spPr>
          <a:xfrm>
            <a:off x="5051322" y="333549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94878" y="2016143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03521" y="216755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71185" y="1642715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34288" y="4236024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53199" y="209068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04629" y="3720590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71090" y="2409695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2877" y="3564940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66873" y="374295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04620" y="3164012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00234" y="391535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2835" y="185100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23279" y="3283320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45477" y="148740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02161" y="2695906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41020" y="276607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9969" y="394075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60919" y="3163891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244" y="2878534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46710" y="266641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47252" y="412698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25380" y="4481207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67166" y="239089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611" y="455332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69477" y="2954958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42029" y="2401894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54989" y="172446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44121" y="350285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24791" y="403540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88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Stop and turn your back</a:t>
            </a:r>
          </a:p>
        </p:txBody>
      </p:sp>
      <p:sp>
        <p:nvSpPr>
          <p:cNvPr id="3" name="Oval 2"/>
          <p:cNvSpPr/>
          <p:nvPr/>
        </p:nvSpPr>
        <p:spPr>
          <a:xfrm>
            <a:off x="4314810" y="1499535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67878" y="207258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87520" y="261346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08799" y="511121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8799" y="402777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9499" y="459504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3029" y="402777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97043" y="459504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12567" y="1499535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87520" y="207258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2567" y="207258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06723" y="261346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87520" y="1499535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14810" y="261346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14810" y="207258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06723" y="207258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67878" y="1499535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83029" y="459504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08799" y="459504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97043" y="402777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09499" y="511121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7043" y="511121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09499" y="402777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12567" y="261346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06723" y="1499535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83029" y="511121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67878" y="261346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revbattle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241"/>
            <a:ext cx="9144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9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EB3D16A-954B-4039-B02D-4F77AF210AA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61551" y="3296446"/>
            <a:ext cx="2985323" cy="2985323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08663" y="1007715"/>
            <a:ext cx="2944060" cy="29440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8553" y="2046110"/>
            <a:ext cx="244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064" y="4371622"/>
            <a:ext cx="244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425794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disas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47" y="-14940"/>
            <a:ext cx="9168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458" y="827752"/>
            <a:ext cx="7645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Too many meetings with security driving them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Development teams wait in frustration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Insecure code gets released into the wild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 positive or negative security testing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Data security issues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Data privacy issues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Simple things are missed like the OWASP Top 10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same questions are repeatedly asked regarding security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Compliance issues – customers don</a:t>
            </a:r>
            <a:r>
              <a:rPr lang="fr-FR" dirty="0"/>
              <a:t>’</a:t>
            </a:r>
            <a:r>
              <a:rPr lang="en-US" dirty="0"/>
              <a:t>t like how you treat their data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same questions are repeatedly asked regarding security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the same bad things over and over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88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Stuff that really happens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8309" y="4635470"/>
            <a:ext cx="8297573" cy="159500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4040" y="5030893"/>
            <a:ext cx="8365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Security and agile – not a natural mix.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788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The problem</a:t>
            </a:r>
          </a:p>
        </p:txBody>
      </p:sp>
      <p:sp>
        <p:nvSpPr>
          <p:cNvPr id="8" name="Oval 7"/>
          <p:cNvSpPr/>
          <p:nvPr/>
        </p:nvSpPr>
        <p:spPr>
          <a:xfrm>
            <a:off x="1036705" y="908983"/>
            <a:ext cx="1479792" cy="147979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5019" y="1232848"/>
            <a:ext cx="1598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This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1" name="Oval 10"/>
          <p:cNvSpPr/>
          <p:nvPr/>
        </p:nvSpPr>
        <p:spPr>
          <a:xfrm>
            <a:off x="6546502" y="908983"/>
            <a:ext cx="1477864" cy="14778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97466" y="1235301"/>
            <a:ext cx="161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That knowledge</a:t>
            </a:r>
          </a:p>
        </p:txBody>
      </p:sp>
      <p:sp>
        <p:nvSpPr>
          <p:cNvPr id="17" name="Oval 16"/>
          <p:cNvSpPr/>
          <p:nvPr/>
        </p:nvSpPr>
        <p:spPr>
          <a:xfrm>
            <a:off x="985388" y="2820309"/>
            <a:ext cx="1479792" cy="147979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04710" y="3182657"/>
            <a:ext cx="150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Slow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9" name="Oval 18"/>
          <p:cNvSpPr/>
          <p:nvPr/>
        </p:nvSpPr>
        <p:spPr>
          <a:xfrm>
            <a:off x="6469526" y="2820309"/>
            <a:ext cx="1477864" cy="14778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0490" y="3133800"/>
            <a:ext cx="150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Fast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21" name="Oval 20"/>
          <p:cNvSpPr/>
          <p:nvPr/>
        </p:nvSpPr>
        <p:spPr>
          <a:xfrm>
            <a:off x="993033" y="4671032"/>
            <a:ext cx="1479792" cy="147979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9526" y="5187312"/>
            <a:ext cx="150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23" name="Oval 22"/>
          <p:cNvSpPr/>
          <p:nvPr/>
        </p:nvSpPr>
        <p:spPr>
          <a:xfrm>
            <a:off x="6493633" y="4671032"/>
            <a:ext cx="1477864" cy="14778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44596" y="5151280"/>
            <a:ext cx="150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370" y="5582870"/>
            <a:ext cx="304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Different goals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Different organizations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Numbers of people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4858" y="1935453"/>
            <a:ext cx="30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Different knowledge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 at hand (easy)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3542" y="3758517"/>
            <a:ext cx="3002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Process speed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Timeliness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Governance</a:t>
            </a:r>
          </a:p>
        </p:txBody>
      </p:sp>
      <p:sp>
        <p:nvSpPr>
          <p:cNvPr id="29" name="Left-Right Arrow 28"/>
          <p:cNvSpPr/>
          <p:nvPr/>
        </p:nvSpPr>
        <p:spPr>
          <a:xfrm>
            <a:off x="2617152" y="1359739"/>
            <a:ext cx="3848755" cy="705523"/>
          </a:xfrm>
          <a:prstGeom prst="leftRightArrow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Knowledge Issues</a:t>
            </a:r>
          </a:p>
        </p:txBody>
      </p:sp>
      <p:sp>
        <p:nvSpPr>
          <p:cNvPr id="30" name="Left-Right Arrow 29"/>
          <p:cNvSpPr/>
          <p:nvPr/>
        </p:nvSpPr>
        <p:spPr>
          <a:xfrm>
            <a:off x="2551457" y="3179738"/>
            <a:ext cx="3848755" cy="705523"/>
          </a:xfrm>
          <a:prstGeom prst="leftRightArrow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Resource Speed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2564284" y="5014091"/>
            <a:ext cx="3848755" cy="705523"/>
          </a:xfrm>
          <a:prstGeom prst="leftRightArrow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Mixed People</a:t>
            </a:r>
          </a:p>
        </p:txBody>
      </p:sp>
    </p:spTree>
    <p:extLst>
      <p:ext uri="{BB962C8B-B14F-4D97-AF65-F5344CB8AC3E}">
        <p14:creationId xmlns:p14="http://schemas.microsoft.com/office/powerpoint/2010/main" val="385023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88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Why do we want the mix?</a:t>
            </a:r>
          </a:p>
        </p:txBody>
      </p:sp>
      <p:sp>
        <p:nvSpPr>
          <p:cNvPr id="2" name="Rectangle 1"/>
          <p:cNvSpPr/>
          <p:nvPr/>
        </p:nvSpPr>
        <p:spPr>
          <a:xfrm>
            <a:off x="537881" y="1278982"/>
            <a:ext cx="803835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/>
              <a:t>We have </a:t>
            </a:r>
            <a:r>
              <a:rPr lang="en-US" sz="3200" b="1" dirty="0"/>
              <a:t>goals</a:t>
            </a:r>
            <a:r>
              <a:rPr lang="en-US" sz="3200" dirty="0"/>
              <a:t> beyond </a:t>
            </a:r>
          </a:p>
          <a:p>
            <a:pPr algn="ctr">
              <a:defRPr/>
            </a:pPr>
            <a:endParaRPr lang="en-US" sz="3200" dirty="0"/>
          </a:p>
          <a:p>
            <a:pPr algn="ctr">
              <a:defRPr/>
            </a:pPr>
            <a:r>
              <a:rPr lang="en-US" sz="3200" dirty="0"/>
              <a:t>just doing development </a:t>
            </a:r>
          </a:p>
          <a:p>
            <a:pPr algn="ctr">
              <a:defRPr/>
            </a:pPr>
            <a:r>
              <a:rPr lang="en-US" sz="3200" dirty="0"/>
              <a:t>and </a:t>
            </a:r>
          </a:p>
          <a:p>
            <a:pPr algn="ctr">
              <a:defRPr/>
            </a:pPr>
            <a:r>
              <a:rPr lang="en-US" sz="3200" dirty="0"/>
              <a:t>just doing basic security. </a:t>
            </a:r>
          </a:p>
          <a:p>
            <a:pPr algn="ctr">
              <a:defRPr/>
            </a:pPr>
            <a:endParaRPr lang="en-US" sz="3200" dirty="0"/>
          </a:p>
          <a:p>
            <a:pPr algn="ctr">
              <a:defRPr/>
            </a:pPr>
            <a:endParaRPr lang="en-US" sz="3200" dirty="0"/>
          </a:p>
          <a:p>
            <a:pPr algn="ctr">
              <a:defRPr/>
            </a:pPr>
            <a:r>
              <a:rPr lang="en-US" sz="3200" dirty="0"/>
              <a:t>We need secure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7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kitt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0" y="0"/>
            <a:ext cx="7724587" cy="68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0279" y="2051163"/>
            <a:ext cx="7930218" cy="204389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2153" y="2512953"/>
            <a:ext cx="75563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Some things just don’t mix well.</a:t>
            </a:r>
          </a:p>
          <a:p>
            <a:pPr algn="ctr"/>
            <a:r>
              <a:rPr lang="en-US" sz="3200" dirty="0"/>
              <a:t>Like Oil and Water.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4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88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What would these goals be?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2429" y="1398112"/>
            <a:ext cx="7894159" cy="286012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2118" y="1609365"/>
            <a:ext cx="80532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ENABLE</a:t>
            </a:r>
            <a:r>
              <a:rPr lang="en-US" sz="3200" dirty="0"/>
              <a:t> with knowledge and process</a:t>
            </a:r>
          </a:p>
          <a:p>
            <a:endParaRPr lang="en-US" sz="3200" dirty="0"/>
          </a:p>
          <a:p>
            <a:r>
              <a:rPr lang="en-US" sz="3200" b="1" dirty="0"/>
              <a:t>SCALE</a:t>
            </a:r>
            <a:r>
              <a:rPr lang="en-US" sz="3200" dirty="0"/>
              <a:t> security with enabled people</a:t>
            </a:r>
          </a:p>
          <a:p>
            <a:endParaRPr lang="en-US" sz="3200" dirty="0"/>
          </a:p>
          <a:p>
            <a:r>
              <a:rPr lang="en-US" sz="3200" b="1" dirty="0"/>
              <a:t>ASSURE</a:t>
            </a:r>
            <a:r>
              <a:rPr lang="en-US" sz="3200" dirty="0"/>
              <a:t> with enablement and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15872" y="2552635"/>
            <a:ext cx="2899396" cy="602901"/>
          </a:xfrm>
          <a:prstGeom prst="lin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75694" y="2565464"/>
            <a:ext cx="2553008" cy="602974"/>
          </a:xfrm>
          <a:prstGeom prst="lin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8990" y="4094428"/>
            <a:ext cx="714022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cs typeface="Helvetica Neue"/>
              </a:rPr>
              <a:t>emulsifier</a:t>
            </a:r>
          </a:p>
        </p:txBody>
      </p:sp>
      <p:sp>
        <p:nvSpPr>
          <p:cNvPr id="5" name="Oval 4"/>
          <p:cNvSpPr/>
          <p:nvPr/>
        </p:nvSpPr>
        <p:spPr>
          <a:xfrm>
            <a:off x="1795875" y="294963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9670" y="292015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94810" y="2337052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2" name="Up Arrow 1"/>
          <p:cNvSpPr/>
          <p:nvPr/>
        </p:nvSpPr>
        <p:spPr>
          <a:xfrm>
            <a:off x="4297776" y="3001678"/>
            <a:ext cx="449022" cy="1128836"/>
          </a:xfrm>
          <a:prstGeom prst="upArrow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EB3D16A-954B-4039-B02D-4F77AF210AA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51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Start again with an emulsifier</a:t>
            </a:r>
          </a:p>
        </p:txBody>
      </p:sp>
      <p:sp>
        <p:nvSpPr>
          <p:cNvPr id="9" name="Oval 8"/>
          <p:cNvSpPr/>
          <p:nvPr/>
        </p:nvSpPr>
        <p:spPr>
          <a:xfrm>
            <a:off x="5968664" y="463930"/>
            <a:ext cx="2985323" cy="298532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2177" y="1539106"/>
            <a:ext cx="244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Emulsifier</a:t>
            </a:r>
          </a:p>
        </p:txBody>
      </p:sp>
      <p:sp>
        <p:nvSpPr>
          <p:cNvPr id="11" name="Oval 10"/>
          <p:cNvSpPr/>
          <p:nvPr/>
        </p:nvSpPr>
        <p:spPr>
          <a:xfrm>
            <a:off x="3365081" y="3535504"/>
            <a:ext cx="2985323" cy="2985323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2193" y="1246773"/>
            <a:ext cx="2944060" cy="29440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52083" y="2285168"/>
            <a:ext cx="244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594" y="4610680"/>
            <a:ext cx="244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39651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7463452" y="2799821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4" name="Oval 43"/>
          <p:cNvSpPr/>
          <p:nvPr/>
        </p:nvSpPr>
        <p:spPr>
          <a:xfrm>
            <a:off x="6736870" y="1244558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Mix</a:t>
            </a:r>
          </a:p>
        </p:txBody>
      </p:sp>
      <p:sp>
        <p:nvSpPr>
          <p:cNvPr id="3" name="Oval 2"/>
          <p:cNvSpPr/>
          <p:nvPr/>
        </p:nvSpPr>
        <p:spPr>
          <a:xfrm>
            <a:off x="6191619" y="4471584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87448" y="5482646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23408" y="5161043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3249" y="276607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45139" y="3743121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47858" y="235429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10893" y="2940381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16954" y="147445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65626" y="2962534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1000" y="5390943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08275" y="4106318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60322" y="5712546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4937" y="2109817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24" name="Oval 23"/>
          <p:cNvSpPr/>
          <p:nvPr/>
        </p:nvSpPr>
        <p:spPr>
          <a:xfrm>
            <a:off x="4682939" y="4980843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45419" y="4368282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4732" y="4750943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56894" y="385665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36870" y="5637778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1263" y="1404261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99816" y="2569618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12621" y="1642790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778210" y="2090685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6658" y="3458717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84490" y="316401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1576" y="524395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85870" y="5022845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64141" y="1660034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80121" y="469993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4740" y="2109817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9422" y="5869844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45419" y="2247807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1" name="Oval 40"/>
          <p:cNvSpPr/>
          <p:nvPr/>
        </p:nvSpPr>
        <p:spPr>
          <a:xfrm>
            <a:off x="7330303" y="1599023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2" name="Oval 41"/>
          <p:cNvSpPr/>
          <p:nvPr/>
        </p:nvSpPr>
        <p:spPr>
          <a:xfrm>
            <a:off x="6885870" y="487786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3" name="Oval 42"/>
          <p:cNvSpPr/>
          <p:nvPr/>
        </p:nvSpPr>
        <p:spPr>
          <a:xfrm>
            <a:off x="6573786" y="1746182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5" name="Oval 44"/>
          <p:cNvSpPr/>
          <p:nvPr/>
        </p:nvSpPr>
        <p:spPr>
          <a:xfrm>
            <a:off x="7345671" y="944460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6" name="Oval 45"/>
          <p:cNvSpPr/>
          <p:nvPr/>
        </p:nvSpPr>
        <p:spPr>
          <a:xfrm>
            <a:off x="7963786" y="1406558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9" name="Oval 48"/>
          <p:cNvSpPr/>
          <p:nvPr/>
        </p:nvSpPr>
        <p:spPr>
          <a:xfrm>
            <a:off x="7962801" y="717687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50" name="Oval 49"/>
          <p:cNvSpPr/>
          <p:nvPr/>
        </p:nvSpPr>
        <p:spPr>
          <a:xfrm>
            <a:off x="6475771" y="2452575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4059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5113412" y="4470031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4" name="Oval 43"/>
          <p:cNvSpPr/>
          <p:nvPr/>
        </p:nvSpPr>
        <p:spPr>
          <a:xfrm>
            <a:off x="4548967" y="2325143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Science happens</a:t>
            </a:r>
          </a:p>
        </p:txBody>
      </p:sp>
      <p:sp>
        <p:nvSpPr>
          <p:cNvPr id="3" name="Oval 2"/>
          <p:cNvSpPr/>
          <p:nvPr/>
        </p:nvSpPr>
        <p:spPr>
          <a:xfrm>
            <a:off x="5051322" y="333549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94878" y="2016143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03521" y="216755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71185" y="1642715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34288" y="4236024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53199" y="209068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04629" y="3720590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71090" y="2409695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2877" y="3564940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66873" y="374295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04620" y="3164012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00234" y="391535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2835" y="1851009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24" name="Oval 23"/>
          <p:cNvSpPr/>
          <p:nvPr/>
        </p:nvSpPr>
        <p:spPr>
          <a:xfrm>
            <a:off x="3623279" y="3283320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45477" y="148740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02161" y="2695906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41020" y="276607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9969" y="3940757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60919" y="3163891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244" y="2878534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46710" y="266641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47252" y="4126989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25380" y="4481207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67166" y="2390896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611" y="4553321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69477" y="2954958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42029" y="2401894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54989" y="172446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44121" y="3502852"/>
            <a:ext cx="430651" cy="430651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24791" y="4035409"/>
            <a:ext cx="459801" cy="45980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95901" y="2878298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1" name="Oval 40"/>
          <p:cNvSpPr/>
          <p:nvPr/>
        </p:nvSpPr>
        <p:spPr>
          <a:xfrm>
            <a:off x="3310013" y="4557520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2" name="Oval 41"/>
          <p:cNvSpPr/>
          <p:nvPr/>
        </p:nvSpPr>
        <p:spPr>
          <a:xfrm>
            <a:off x="4534856" y="3863253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3" name="Oval 42"/>
          <p:cNvSpPr/>
          <p:nvPr/>
        </p:nvSpPr>
        <p:spPr>
          <a:xfrm>
            <a:off x="4704190" y="3369365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5" name="Oval 44"/>
          <p:cNvSpPr/>
          <p:nvPr/>
        </p:nvSpPr>
        <p:spPr>
          <a:xfrm>
            <a:off x="4351413" y="1619587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6" name="Oval 45"/>
          <p:cNvSpPr/>
          <p:nvPr/>
        </p:nvSpPr>
        <p:spPr>
          <a:xfrm>
            <a:off x="5395634" y="2607365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49" name="Oval 48"/>
          <p:cNvSpPr/>
          <p:nvPr/>
        </p:nvSpPr>
        <p:spPr>
          <a:xfrm>
            <a:off x="3857523" y="2395698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50" name="Oval 49"/>
          <p:cNvSpPr/>
          <p:nvPr/>
        </p:nvSpPr>
        <p:spPr>
          <a:xfrm>
            <a:off x="3730523" y="3976143"/>
            <a:ext cx="459801" cy="45980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807531" y="1061225"/>
            <a:ext cx="934246" cy="712558"/>
            <a:chOff x="2835753" y="3472922"/>
            <a:chExt cx="934246" cy="712558"/>
          </a:xfrm>
        </p:grpSpPr>
        <p:sp>
          <p:nvSpPr>
            <p:cNvPr id="52" name="Oval 51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37642" y="1061225"/>
            <a:ext cx="934246" cy="712558"/>
            <a:chOff x="2835753" y="3472922"/>
            <a:chExt cx="934246" cy="712558"/>
          </a:xfrm>
        </p:grpSpPr>
        <p:sp>
          <p:nvSpPr>
            <p:cNvPr id="56" name="Oval 55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67753" y="1061225"/>
            <a:ext cx="934246" cy="712558"/>
            <a:chOff x="2835753" y="3472922"/>
            <a:chExt cx="934246" cy="712558"/>
          </a:xfrm>
        </p:grpSpPr>
        <p:sp>
          <p:nvSpPr>
            <p:cNvPr id="60" name="Oval 59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93419" y="1936114"/>
            <a:ext cx="934246" cy="712558"/>
            <a:chOff x="2835753" y="3472922"/>
            <a:chExt cx="934246" cy="712558"/>
          </a:xfrm>
        </p:grpSpPr>
        <p:sp>
          <p:nvSpPr>
            <p:cNvPr id="64" name="Oval 63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51753" y="1936114"/>
            <a:ext cx="934246" cy="712558"/>
            <a:chOff x="2835753" y="3472922"/>
            <a:chExt cx="934246" cy="712558"/>
          </a:xfrm>
        </p:grpSpPr>
        <p:sp>
          <p:nvSpPr>
            <p:cNvPr id="68" name="Oval 67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938309" y="1936114"/>
            <a:ext cx="934246" cy="712558"/>
            <a:chOff x="2835753" y="3472922"/>
            <a:chExt cx="934246" cy="712558"/>
          </a:xfrm>
        </p:grpSpPr>
        <p:sp>
          <p:nvSpPr>
            <p:cNvPr id="72" name="Oval 71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861153" y="2751736"/>
            <a:ext cx="934246" cy="712558"/>
            <a:chOff x="2835753" y="3472922"/>
            <a:chExt cx="934246" cy="712558"/>
          </a:xfrm>
        </p:grpSpPr>
        <p:sp>
          <p:nvSpPr>
            <p:cNvPr id="76" name="Oval 75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91264" y="2751736"/>
            <a:ext cx="934246" cy="712558"/>
            <a:chOff x="2835753" y="3472922"/>
            <a:chExt cx="934246" cy="712558"/>
          </a:xfrm>
        </p:grpSpPr>
        <p:sp>
          <p:nvSpPr>
            <p:cNvPr id="80" name="Oval 79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921375" y="2751736"/>
            <a:ext cx="934246" cy="712558"/>
            <a:chOff x="2835753" y="3472922"/>
            <a:chExt cx="934246" cy="712558"/>
          </a:xfrm>
        </p:grpSpPr>
        <p:sp>
          <p:nvSpPr>
            <p:cNvPr id="84" name="Oval 83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847041" y="3626625"/>
            <a:ext cx="934246" cy="712558"/>
            <a:chOff x="2835753" y="3472922"/>
            <a:chExt cx="934246" cy="712558"/>
          </a:xfrm>
        </p:grpSpPr>
        <p:sp>
          <p:nvSpPr>
            <p:cNvPr id="88" name="Oval 87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905375" y="3626625"/>
            <a:ext cx="934246" cy="712558"/>
            <a:chOff x="2835753" y="3472922"/>
            <a:chExt cx="934246" cy="712558"/>
          </a:xfrm>
        </p:grpSpPr>
        <p:sp>
          <p:nvSpPr>
            <p:cNvPr id="92" name="Oval 91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991931" y="3626625"/>
            <a:ext cx="934246" cy="712558"/>
            <a:chOff x="2835753" y="3472922"/>
            <a:chExt cx="934246" cy="712558"/>
          </a:xfrm>
        </p:grpSpPr>
        <p:sp>
          <p:nvSpPr>
            <p:cNvPr id="96" name="Oval 95"/>
            <p:cNvSpPr/>
            <p:nvPr/>
          </p:nvSpPr>
          <p:spPr>
            <a:xfrm>
              <a:off x="3087541" y="3472922"/>
              <a:ext cx="430651" cy="430651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339348" y="3739790"/>
              <a:ext cx="430651" cy="430651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835753" y="3725679"/>
              <a:ext cx="459801" cy="4598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chemeClr val="tx1"/>
              </a:solidFill>
            </a:ln>
            <a:effectLst>
              <a:outerShdw blurRad="40000" dist="381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15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5735" y="2982238"/>
            <a:ext cx="763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cs typeface="Damascus"/>
              </a:rPr>
              <a:t>What can bring Security and Agile together?</a:t>
            </a:r>
          </a:p>
        </p:txBody>
      </p:sp>
    </p:spTree>
    <p:extLst>
      <p:ext uri="{BB962C8B-B14F-4D97-AF65-F5344CB8AC3E}">
        <p14:creationId xmlns:p14="http://schemas.microsoft.com/office/powerpoint/2010/main" val="90152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21305"/>
            <a:ext cx="91440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cs typeface="Helvetica Neue"/>
              </a:rPr>
              <a:t>Security Development Lifecycle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656472"/>
            <a:ext cx="91440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cs typeface="Helvetica Neue"/>
              </a:rPr>
              <a:t>Security Emulsifier</a:t>
            </a:r>
          </a:p>
        </p:txBody>
      </p:sp>
    </p:spTree>
    <p:extLst>
      <p:ext uri="{BB962C8B-B14F-4D97-AF65-F5344CB8AC3E}">
        <p14:creationId xmlns:p14="http://schemas.microsoft.com/office/powerpoint/2010/main" val="130774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238" y="1625600"/>
            <a:ext cx="7753350" cy="29546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/>
              <a:t>re· hash</a:t>
            </a:r>
            <a:endParaRPr lang="en-US" sz="2400" b="1" dirty="0"/>
          </a:p>
          <a:p>
            <a:r>
              <a:rPr lang="en-US" i="1" dirty="0"/>
              <a:t>Verb</a:t>
            </a:r>
            <a:endParaRPr lang="en-US" dirty="0"/>
          </a:p>
          <a:p>
            <a:endParaRPr lang="en-US" dirty="0"/>
          </a:p>
          <a:p>
            <a:r>
              <a:rPr lang="en-US" dirty="0"/>
              <a:t>put (old ideas or material) into a new form without significant change or improvement.</a:t>
            </a:r>
          </a:p>
          <a:p>
            <a:endParaRPr lang="en-US" dirty="0"/>
          </a:p>
          <a:p>
            <a:r>
              <a:rPr lang="en-US" dirty="0"/>
              <a:t>"he contented himself with occasional articles in journals, rehashing his own work“ (not that any </a:t>
            </a:r>
            <a:r>
              <a:rPr lang="en-US" dirty="0" err="1"/>
              <a:t>infosec</a:t>
            </a:r>
            <a:r>
              <a:rPr lang="en-US" dirty="0"/>
              <a:t> analyst would do that)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62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Wait, we have heard this before</a:t>
            </a:r>
            <a:endParaRPr lang="en-US" sz="3600" dirty="0">
              <a:cs typeface="Damascu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EB3D16A-954B-4039-B02D-4F77AF210AA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Solution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5174" y="3640254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304" y="4138050"/>
            <a:ext cx="2899395" cy="19595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Work themselves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Find it themselves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Know it themselves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At their pace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38481" y="3640254"/>
            <a:ext cx="2599376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Scale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782" y="4162175"/>
            <a:ext cx="2618704" cy="18312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Knowledge driven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Process driven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Not Security People driven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15935" y="3640254"/>
            <a:ext cx="2600726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2065" y="4173472"/>
            <a:ext cx="2992301" cy="21390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Remember what is important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Check during and after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Framework for familiarity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297100" y="2024658"/>
            <a:ext cx="2129643" cy="1385390"/>
          </a:xfrm>
          <a:prstGeom prst="downArrow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912877"/>
            <a:ext cx="91440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cs typeface="Helvetica Neue"/>
              </a:rPr>
              <a:t>Security Development Lifecycle </a:t>
            </a:r>
          </a:p>
        </p:txBody>
      </p:sp>
    </p:spTree>
    <p:extLst>
      <p:ext uri="{BB962C8B-B14F-4D97-AF65-F5344CB8AC3E}">
        <p14:creationId xmlns:p14="http://schemas.microsoft.com/office/powerpoint/2010/main" val="279582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32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15000" y="990600"/>
            <a:ext cx="3200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00800" y="685800"/>
            <a:ext cx="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85800"/>
            <a:ext cx="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86800" y="685800"/>
            <a:ext cx="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01000" y="685800"/>
            <a:ext cx="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1676400"/>
            <a:ext cx="312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0" y="2286000"/>
            <a:ext cx="312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15000" y="2971800"/>
            <a:ext cx="312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25146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1800" y="1828800"/>
            <a:ext cx="228600" cy="3048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7000" y="1828800"/>
            <a:ext cx="228600" cy="3048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67400" y="1219200"/>
            <a:ext cx="228600" cy="3048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973765" y="726688"/>
            <a:ext cx="2297151" cy="1860395"/>
            <a:chOff x="1828800" y="838200"/>
            <a:chExt cx="2819400" cy="2286000"/>
          </a:xfrm>
        </p:grpSpPr>
        <p:sp>
          <p:nvSpPr>
            <p:cNvPr id="3" name="Cloud 2"/>
            <p:cNvSpPr/>
            <p:nvPr/>
          </p:nvSpPr>
          <p:spPr>
            <a:xfrm>
              <a:off x="1828800" y="838200"/>
              <a:ext cx="2819400" cy="2286000"/>
            </a:xfrm>
            <a:prstGeom prst="cloud">
              <a:avLst/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Work</a:t>
              </a:r>
              <a:endParaRPr lang="en-US" sz="3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2438400"/>
              <a:ext cx="228600" cy="3048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2400" y="1295400"/>
              <a:ext cx="228600" cy="3048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43200" y="1295400"/>
              <a:ext cx="228600" cy="3048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2362200"/>
              <a:ext cx="228600" cy="3048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9000" y="1371600"/>
              <a:ext cx="228600" cy="3048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077200" y="25146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0" y="12192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67400" y="418716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29400" y="418716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1400" y="418716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53400" y="418716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5638800" y="1600200"/>
            <a:ext cx="2819400" cy="762000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" idx="0"/>
          </p:cNvCxnSpPr>
          <p:nvPr/>
        </p:nvCxnSpPr>
        <p:spPr>
          <a:xfrm>
            <a:off x="4269002" y="1656886"/>
            <a:ext cx="1286163" cy="212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7"/>
          <p:cNvGrpSpPr/>
          <p:nvPr/>
        </p:nvGrpSpPr>
        <p:grpSpPr>
          <a:xfrm>
            <a:off x="183129" y="2069830"/>
            <a:ext cx="457200" cy="1219200"/>
            <a:chOff x="4800600" y="4114800"/>
            <a:chExt cx="457200" cy="1219200"/>
          </a:xfrm>
        </p:grpSpPr>
        <p:sp>
          <p:nvSpPr>
            <p:cNvPr id="37" name="Oval 36"/>
            <p:cNvSpPr/>
            <p:nvPr/>
          </p:nvSpPr>
          <p:spPr>
            <a:xfrm>
              <a:off x="48006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7" idx="4"/>
            </p:cNvCxnSpPr>
            <p:nvPr/>
          </p:nvCxnSpPr>
          <p:spPr>
            <a:xfrm>
              <a:off x="5029200" y="4572000"/>
              <a:ext cx="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8768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292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876800" y="4724400"/>
              <a:ext cx="304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Arrow Connector 49"/>
          <p:cNvCxnSpPr>
            <a:endCxn id="3" idx="2"/>
          </p:cNvCxnSpPr>
          <p:nvPr/>
        </p:nvCxnSpPr>
        <p:spPr>
          <a:xfrm flipV="1">
            <a:off x="921529" y="1656886"/>
            <a:ext cx="1059361" cy="70089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1737" y="3780263"/>
            <a:ext cx="2720897" cy="119318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399813">
            <a:off x="1275897" y="3943987"/>
            <a:ext cx="175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Request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Normal Implementation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" y="1275127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Agile Teams</a:t>
            </a:r>
          </a:p>
        </p:txBody>
      </p:sp>
      <p:grpSp>
        <p:nvGrpSpPr>
          <p:cNvPr id="7" name="Group 48"/>
          <p:cNvGrpSpPr/>
          <p:nvPr/>
        </p:nvGrpSpPr>
        <p:grpSpPr>
          <a:xfrm>
            <a:off x="335529" y="2222230"/>
            <a:ext cx="457200" cy="1219200"/>
            <a:chOff x="4800600" y="4114800"/>
            <a:chExt cx="457200" cy="1219200"/>
          </a:xfrm>
        </p:grpSpPr>
        <p:sp>
          <p:nvSpPr>
            <p:cNvPr id="51" name="Oval 50"/>
            <p:cNvSpPr/>
            <p:nvPr/>
          </p:nvSpPr>
          <p:spPr>
            <a:xfrm>
              <a:off x="48006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4"/>
            </p:cNvCxnSpPr>
            <p:nvPr/>
          </p:nvCxnSpPr>
          <p:spPr>
            <a:xfrm>
              <a:off x="5029200" y="4572000"/>
              <a:ext cx="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768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0292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76800" y="4724400"/>
              <a:ext cx="304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59"/>
          <p:cNvGrpSpPr/>
          <p:nvPr/>
        </p:nvGrpSpPr>
        <p:grpSpPr>
          <a:xfrm>
            <a:off x="487929" y="2374630"/>
            <a:ext cx="457200" cy="1219200"/>
            <a:chOff x="4800600" y="4114800"/>
            <a:chExt cx="457200" cy="1219200"/>
          </a:xfrm>
        </p:grpSpPr>
        <p:sp>
          <p:nvSpPr>
            <p:cNvPr id="62" name="Oval 61"/>
            <p:cNvSpPr/>
            <p:nvPr/>
          </p:nvSpPr>
          <p:spPr>
            <a:xfrm>
              <a:off x="48006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</p:cNvCxnSpPr>
            <p:nvPr/>
          </p:nvCxnSpPr>
          <p:spPr>
            <a:xfrm>
              <a:off x="5029200" y="4572000"/>
              <a:ext cx="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8768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0292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76800" y="4724400"/>
              <a:ext cx="304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67"/>
          <p:cNvGrpSpPr/>
          <p:nvPr/>
        </p:nvGrpSpPr>
        <p:grpSpPr>
          <a:xfrm>
            <a:off x="3628857" y="4991450"/>
            <a:ext cx="457200" cy="1219200"/>
            <a:chOff x="4800600" y="4114800"/>
            <a:chExt cx="457200" cy="1219200"/>
          </a:xfrm>
        </p:grpSpPr>
        <p:sp>
          <p:nvSpPr>
            <p:cNvPr id="69" name="Oval 68"/>
            <p:cNvSpPr/>
            <p:nvPr/>
          </p:nvSpPr>
          <p:spPr>
            <a:xfrm>
              <a:off x="48006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4"/>
            </p:cNvCxnSpPr>
            <p:nvPr/>
          </p:nvCxnSpPr>
          <p:spPr>
            <a:xfrm>
              <a:off x="5029200" y="4572000"/>
              <a:ext cx="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8768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0292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76800" y="4724400"/>
              <a:ext cx="304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144643" y="6144494"/>
            <a:ext cx="143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Security</a:t>
            </a:r>
          </a:p>
        </p:txBody>
      </p:sp>
      <p:sp>
        <p:nvSpPr>
          <p:cNvPr id="67" name="Cloud Callout 66"/>
          <p:cNvSpPr/>
          <p:nvPr/>
        </p:nvSpPr>
        <p:spPr>
          <a:xfrm>
            <a:off x="5118409" y="3880626"/>
            <a:ext cx="2274849" cy="1717288"/>
          </a:xfrm>
          <a:prstGeom prst="cloudCallout">
            <a:avLst>
              <a:gd name="adj1" fmla="val -90926"/>
              <a:gd name="adj2" fmla="val 232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Tribal Security Knowledge</a:t>
            </a:r>
          </a:p>
        </p:txBody>
      </p:sp>
      <p:sp>
        <p:nvSpPr>
          <p:cNvPr id="81" name="Octagon 80"/>
          <p:cNvSpPr/>
          <p:nvPr/>
        </p:nvSpPr>
        <p:spPr>
          <a:xfrm>
            <a:off x="3300761" y="3334214"/>
            <a:ext cx="1025911" cy="981308"/>
          </a:xfrm>
          <a:prstGeom prst="oc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WAIT</a:t>
            </a:r>
          </a:p>
        </p:txBody>
      </p:sp>
      <p:cxnSp>
        <p:nvCxnSpPr>
          <p:cNvPr id="84" name="Straight Arrow Connector 83"/>
          <p:cNvCxnSpPr>
            <a:stCxn id="81" idx="5"/>
          </p:cNvCxnSpPr>
          <p:nvPr/>
        </p:nvCxnSpPr>
        <p:spPr>
          <a:xfrm flipH="1" flipV="1">
            <a:off x="1048215" y="2720898"/>
            <a:ext cx="2252546" cy="90073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 flipH="1" flipV="1">
            <a:off x="4326672" y="4028107"/>
            <a:ext cx="914401" cy="37662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5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8815" y="4997605"/>
            <a:ext cx="1828800" cy="147732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Security Item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Security Item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Security Item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Security Item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…</a:t>
            </a:r>
          </a:p>
        </p:txBody>
      </p:sp>
      <p:sp>
        <p:nvSpPr>
          <p:cNvPr id="3" name="Cloud 2"/>
          <p:cNvSpPr/>
          <p:nvPr/>
        </p:nvSpPr>
        <p:spPr>
          <a:xfrm>
            <a:off x="1828800" y="838200"/>
            <a:ext cx="2819400" cy="2286000"/>
          </a:xfrm>
          <a:prstGeom prst="cloud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Work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41607" y="4590949"/>
            <a:ext cx="2322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SDL Checklist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990600"/>
            <a:ext cx="3200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00800" y="685800"/>
            <a:ext cx="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85800"/>
            <a:ext cx="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86800" y="685800"/>
            <a:ext cx="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01000" y="685800"/>
            <a:ext cx="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1676400"/>
            <a:ext cx="312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0" y="2286000"/>
            <a:ext cx="312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15000" y="2971800"/>
            <a:ext cx="312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25146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1800" y="1828800"/>
            <a:ext cx="228600" cy="3048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7000" y="1828800"/>
            <a:ext cx="228600" cy="3048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67400" y="1219200"/>
            <a:ext cx="228600" cy="3048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24200" y="24384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2400" y="12954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43200" y="12954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2362200"/>
            <a:ext cx="228600" cy="3048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29000" y="1371600"/>
            <a:ext cx="228600" cy="3048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77200" y="25146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0" y="1219200"/>
            <a:ext cx="228600" cy="304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67400" y="418716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29400" y="418716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1400" y="418716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53400" y="418716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5638800" y="1600200"/>
            <a:ext cx="2819400" cy="762000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" idx="0"/>
          </p:cNvCxnSpPr>
          <p:nvPr/>
        </p:nvCxnSpPr>
        <p:spPr>
          <a:xfrm>
            <a:off x="4645851" y="1981200"/>
            <a:ext cx="76434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83129" y="2069830"/>
            <a:ext cx="457200" cy="1219200"/>
            <a:chOff x="4800600" y="4114800"/>
            <a:chExt cx="457200" cy="1219200"/>
          </a:xfrm>
        </p:grpSpPr>
        <p:sp>
          <p:nvSpPr>
            <p:cNvPr id="37" name="Oval 36"/>
            <p:cNvSpPr/>
            <p:nvPr/>
          </p:nvSpPr>
          <p:spPr>
            <a:xfrm>
              <a:off x="48006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7" idx="4"/>
            </p:cNvCxnSpPr>
            <p:nvPr/>
          </p:nvCxnSpPr>
          <p:spPr>
            <a:xfrm>
              <a:off x="5029200" y="4572000"/>
              <a:ext cx="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8768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292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876800" y="4724400"/>
              <a:ext cx="304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V="1">
            <a:off x="921529" y="1926311"/>
            <a:ext cx="838341" cy="43147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59005" y="3211551"/>
            <a:ext cx="2732050" cy="131584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533177">
            <a:off x="1866911" y="345333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Pull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Agile Implementation</a:t>
            </a:r>
          </a:p>
        </p:txBody>
      </p:sp>
      <p:sp>
        <p:nvSpPr>
          <p:cNvPr id="44" name="Can 43"/>
          <p:cNvSpPr/>
          <p:nvPr/>
        </p:nvSpPr>
        <p:spPr>
          <a:xfrm>
            <a:off x="4204013" y="4895379"/>
            <a:ext cx="1817649" cy="1683834"/>
          </a:xfrm>
          <a:prstGeom prst="can">
            <a:avLst/>
          </a:prstGeom>
          <a:solidFill>
            <a:srgbClr val="FF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Security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Info and Tool Repository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" y="1275127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Agile Teams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35529" y="2222230"/>
            <a:ext cx="457200" cy="1219200"/>
            <a:chOff x="4800600" y="4114800"/>
            <a:chExt cx="457200" cy="1219200"/>
          </a:xfrm>
        </p:grpSpPr>
        <p:sp>
          <p:nvSpPr>
            <p:cNvPr id="51" name="Oval 50"/>
            <p:cNvSpPr/>
            <p:nvPr/>
          </p:nvSpPr>
          <p:spPr>
            <a:xfrm>
              <a:off x="48006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4"/>
            </p:cNvCxnSpPr>
            <p:nvPr/>
          </p:nvCxnSpPr>
          <p:spPr>
            <a:xfrm>
              <a:off x="5029200" y="4572000"/>
              <a:ext cx="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768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0292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76800" y="4724400"/>
              <a:ext cx="304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87929" y="2374630"/>
            <a:ext cx="457200" cy="1219200"/>
            <a:chOff x="4800600" y="4114800"/>
            <a:chExt cx="457200" cy="1219200"/>
          </a:xfrm>
        </p:grpSpPr>
        <p:sp>
          <p:nvSpPr>
            <p:cNvPr id="62" name="Oval 61"/>
            <p:cNvSpPr/>
            <p:nvPr/>
          </p:nvSpPr>
          <p:spPr>
            <a:xfrm>
              <a:off x="48006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</p:cNvCxnSpPr>
            <p:nvPr/>
          </p:nvCxnSpPr>
          <p:spPr>
            <a:xfrm>
              <a:off x="5029200" y="4572000"/>
              <a:ext cx="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8768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0292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76800" y="4724400"/>
              <a:ext cx="304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554086" y="4734972"/>
            <a:ext cx="457200" cy="1219200"/>
            <a:chOff x="4800600" y="4114800"/>
            <a:chExt cx="457200" cy="1219200"/>
          </a:xfrm>
        </p:grpSpPr>
        <p:sp>
          <p:nvSpPr>
            <p:cNvPr id="69" name="Oval 68"/>
            <p:cNvSpPr/>
            <p:nvPr/>
          </p:nvSpPr>
          <p:spPr>
            <a:xfrm>
              <a:off x="48006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4"/>
            </p:cNvCxnSpPr>
            <p:nvPr/>
          </p:nvCxnSpPr>
          <p:spPr>
            <a:xfrm>
              <a:off x="5029200" y="4572000"/>
              <a:ext cx="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8768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029200" y="4953000"/>
              <a:ext cx="152400" cy="3810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76800" y="4724400"/>
              <a:ext cx="304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7069872" y="5899167"/>
            <a:ext cx="143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Security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133172" y="5687122"/>
            <a:ext cx="1137423" cy="1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" idx="3"/>
            <a:endCxn id="44" idx="2"/>
          </p:cNvCxnSpPr>
          <p:nvPr/>
        </p:nvCxnSpPr>
        <p:spPr>
          <a:xfrm>
            <a:off x="3867615" y="5736269"/>
            <a:ext cx="336398" cy="10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53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822" y="1801923"/>
            <a:ext cx="803835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/>
              <a:t>The SDL is our </a:t>
            </a:r>
            <a:r>
              <a:rPr lang="en-US" sz="3200" b="1" dirty="0"/>
              <a:t>Security Emulsifier</a:t>
            </a:r>
            <a:r>
              <a:rPr lang="en-US" sz="3200" dirty="0"/>
              <a:t>.</a:t>
            </a:r>
          </a:p>
          <a:p>
            <a:pPr algn="ctr">
              <a:defRPr/>
            </a:pPr>
            <a:endParaRPr lang="en-US" sz="3200" dirty="0"/>
          </a:p>
          <a:p>
            <a:pPr algn="ctr">
              <a:defRPr/>
            </a:pPr>
            <a:endParaRPr lang="en-US" sz="3200" dirty="0"/>
          </a:p>
          <a:p>
            <a:pPr algn="ctr">
              <a:defRPr/>
            </a:pPr>
            <a:r>
              <a:rPr lang="en-US" sz="3200" dirty="0"/>
              <a:t>So how do we get 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Timeout for Checklists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0062" y="846628"/>
            <a:ext cx="5360830" cy="120580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349" y="942206"/>
            <a:ext cx="547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checklist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 complex or high pressure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Doctors, astronauts, pilots - </a:t>
            </a:r>
            <a:r>
              <a:rPr lang="en-US" dirty="0" err="1"/>
              <a:t>ScrumMasters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descr="entry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" y="2347465"/>
            <a:ext cx="5568874" cy="39984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2615" y="3647315"/>
            <a:ext cx="2948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Acts as a reminder but also gives you sequence and may also give you alternate paths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40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80085"/>
            <a:ext cx="9147699" cy="28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cs typeface="Damascus"/>
              </a:rPr>
              <a:t>OpenSAMM</a:t>
            </a:r>
            <a:endParaRPr lang="en-US" sz="3600" dirty="0">
              <a:cs typeface="Damascu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90074"/>
            <a:ext cx="64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Software Assurance Maturity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33414"/>
            <a:ext cx="479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Four major functions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Each function has three practices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Each practice has multiple activities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4894" y="4707760"/>
            <a:ext cx="4179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Assess the organization’s maturity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Build a security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Define and measure security activities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Built in metrics and measures</a:t>
            </a:r>
          </a:p>
        </p:txBody>
      </p:sp>
    </p:spTree>
    <p:extLst>
      <p:ext uri="{BB962C8B-B14F-4D97-AF65-F5344CB8AC3E}">
        <p14:creationId xmlns:p14="http://schemas.microsoft.com/office/powerpoint/2010/main" val="2005709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SAMM Functions</a:t>
            </a:r>
          </a:p>
        </p:txBody>
      </p:sp>
      <p:pic>
        <p:nvPicPr>
          <p:cNvPr id="6" name="Picture 5" descr="sammphases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46" y="585632"/>
            <a:ext cx="6971553" cy="61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32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SAMM Practice</a:t>
            </a:r>
          </a:p>
        </p:txBody>
      </p:sp>
      <p:pic>
        <p:nvPicPr>
          <p:cNvPr id="2" name="Picture 1" descr="SAMMPractice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9" y="1080247"/>
            <a:ext cx="8937092" cy="28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26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8" y="1616288"/>
            <a:ext cx="9122627" cy="3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836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Each Practice has Maturity Levels </a:t>
            </a:r>
          </a:p>
        </p:txBody>
      </p:sp>
    </p:spTree>
    <p:extLst>
      <p:ext uri="{BB962C8B-B14F-4D97-AF65-F5344CB8AC3E}">
        <p14:creationId xmlns:p14="http://schemas.microsoft.com/office/powerpoint/2010/main" val="4085009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36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Activity – SR 1 A</a:t>
            </a:r>
          </a:p>
        </p:txBody>
      </p:sp>
      <p:pic>
        <p:nvPicPr>
          <p:cNvPr id="2" name="Picture 1" descr="SAMMActivity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5723"/>
            <a:ext cx="9024471" cy="55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36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Methodologies may vary</a:t>
            </a:r>
          </a:p>
        </p:txBody>
      </p:sp>
      <p:pic>
        <p:nvPicPr>
          <p:cNvPr id="5" name="Picture 4" descr="lesswork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3244" y="4445565"/>
            <a:ext cx="2743200" cy="1408747"/>
          </a:xfrm>
          <a:prstGeom prst="rect">
            <a:avLst/>
          </a:prstGeom>
        </p:spPr>
      </p:pic>
      <p:pic>
        <p:nvPicPr>
          <p:cNvPr id="6" name="Picture 5" descr="methodology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4145" y="3908155"/>
            <a:ext cx="2743200" cy="1421868"/>
          </a:xfrm>
          <a:prstGeom prst="rect">
            <a:avLst/>
          </a:prstGeom>
        </p:spPr>
      </p:pic>
      <p:pic>
        <p:nvPicPr>
          <p:cNvPr id="7" name="Picture 6" descr="saf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40843" y="222104"/>
            <a:ext cx="2743200" cy="2058114"/>
          </a:xfrm>
          <a:prstGeom prst="rect">
            <a:avLst/>
          </a:prstGeom>
        </p:spPr>
      </p:pic>
      <p:pic>
        <p:nvPicPr>
          <p:cNvPr id="8" name="Picture 7" descr="SCRUM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6513" y="718793"/>
            <a:ext cx="2743200" cy="1885220"/>
          </a:xfrm>
          <a:prstGeom prst="rect">
            <a:avLst/>
          </a:prstGeom>
        </p:spPr>
      </p:pic>
      <p:pic>
        <p:nvPicPr>
          <p:cNvPr id="9" name="Picture 8" descr="waterf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389" y="2698046"/>
            <a:ext cx="2733675" cy="1676400"/>
          </a:xfrm>
          <a:prstGeom prst="rect">
            <a:avLst/>
          </a:prstGeom>
        </p:spPr>
      </p:pic>
      <p:pic>
        <p:nvPicPr>
          <p:cNvPr id="10" name="Picture 9" descr="yodiz-scrumban-value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7222" y="1354427"/>
            <a:ext cx="2743200" cy="27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1308577" y="3653003"/>
            <a:ext cx="6414591" cy="1066800"/>
          </a:xfrm>
          <a:prstGeom prst="bracketPair">
            <a:avLst/>
          </a:prstGeom>
          <a:ln w="76200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ury Gothic" pitchFamily="34" charset="0"/>
              </a:rPr>
              <a:t>agile and security</a:t>
            </a:r>
          </a:p>
        </p:txBody>
      </p:sp>
    </p:spTree>
    <p:extLst>
      <p:ext uri="{BB962C8B-B14F-4D97-AF65-F5344CB8AC3E}">
        <p14:creationId xmlns:p14="http://schemas.microsoft.com/office/powerpoint/2010/main" val="3411758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Phases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7441" y="1844376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Inception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571" y="2342172"/>
            <a:ext cx="2633191" cy="15747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latin typeface="Arial"/>
                <a:cs typeface="Arial"/>
              </a:rPr>
              <a:t>At the beginning before creation begins – usually once per project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22065" y="1842843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8195" y="2340639"/>
            <a:ext cx="2633191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latin typeface="Arial"/>
                <a:cs typeface="Arial"/>
              </a:rPr>
              <a:t>One or more times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78044" y="1842844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4174" y="2340640"/>
            <a:ext cx="2633191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latin typeface="Arial"/>
                <a:cs typeface="Arial"/>
              </a:rPr>
              <a:t>Something is produced, may be production or even pre-production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23613" y="4153346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External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9743" y="4651142"/>
            <a:ext cx="2633191" cy="126701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latin typeface="Arial"/>
                <a:cs typeface="Arial"/>
              </a:rPr>
              <a:t>Outside iterations or releases – maybe in parallel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439544" y="1675631"/>
            <a:ext cx="1398380" cy="762000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/>
          <p:cNvSpPr/>
          <p:nvPr/>
        </p:nvSpPr>
        <p:spPr>
          <a:xfrm rot="10800000">
            <a:off x="4207971" y="2321807"/>
            <a:ext cx="3681976" cy="1116008"/>
          </a:xfrm>
          <a:prstGeom prst="uturnArrow">
            <a:avLst>
              <a:gd name="adj1" fmla="val 34710"/>
              <a:gd name="adj2" fmla="val 24515"/>
              <a:gd name="adj3" fmla="val 30825"/>
              <a:gd name="adj4" fmla="val 48058"/>
              <a:gd name="adj5" fmla="val 91505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53950" y="3983070"/>
            <a:ext cx="8787990" cy="762000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347741" y="1677163"/>
            <a:ext cx="1411210" cy="762000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-Turn Arrow 17"/>
          <p:cNvSpPr/>
          <p:nvPr/>
        </p:nvSpPr>
        <p:spPr>
          <a:xfrm rot="10800000" flipV="1">
            <a:off x="3269890" y="652676"/>
            <a:ext cx="2528900" cy="1116008"/>
          </a:xfrm>
          <a:prstGeom prst="uturnArrow">
            <a:avLst>
              <a:gd name="adj1" fmla="val 34710"/>
              <a:gd name="adj2" fmla="val 24515"/>
              <a:gd name="adj3" fmla="val 30825"/>
              <a:gd name="adj4" fmla="val 48058"/>
              <a:gd name="adj5" fmla="val 91505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Activities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7441" y="933611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Inception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571" y="1431407"/>
            <a:ext cx="2633191" cy="23955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Training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Vuln</a:t>
            </a:r>
            <a:r>
              <a:rPr lang="en-US" sz="2000" dirty="0">
                <a:latin typeface="Arial"/>
                <a:cs typeface="Arial"/>
              </a:rPr>
              <a:t> management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Security contacts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Risk assessment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80946" y="932078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7076" y="1429874"/>
            <a:ext cx="2775863" cy="20518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NFR for security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Attacker profile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Security stories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Static code analysis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Security architecture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08635" y="932079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27593" y="1429875"/>
            <a:ext cx="3029235" cy="11798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Document deployment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Document DR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Penetration testing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71213" y="4153346"/>
            <a:ext cx="260920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External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7343" y="4651142"/>
            <a:ext cx="3441432" cy="10874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Vendor assessment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3</a:t>
            </a:r>
            <a:r>
              <a:rPr lang="en-US" sz="2000" baseline="30000" dirty="0">
                <a:latin typeface="Arial"/>
                <a:cs typeface="Arial"/>
              </a:rPr>
              <a:t>rd</a:t>
            </a:r>
            <a:r>
              <a:rPr lang="en-US" sz="2000" dirty="0">
                <a:latin typeface="Arial"/>
                <a:cs typeface="Arial"/>
              </a:rPr>
              <a:t>-party service creation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058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Atypical SDL Activities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520" y="2937540"/>
            <a:ext cx="60553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Role engineering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Access Control requests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Access Control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Integration of application level security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Privacy requirements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Customer requirements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Disaster Recovery design and documentation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Security Poker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Security Stories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Security Retrospective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Security Spikes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5726" y="844994"/>
            <a:ext cx="7930218" cy="184882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458" y="1116010"/>
            <a:ext cx="7556390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lifecycles are just concerned with the core security testing/coding. Real security is much larger than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73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-1" y="721088"/>
            <a:ext cx="9147740" cy="48220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7869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Security Owner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147" y="897283"/>
            <a:ext cx="6940588" cy="3785652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Is a single person with a role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contact for security concerns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SDL subject matter expert for the team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Keeper of the List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Is accountable for security activities and artifacts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6900" y="2936321"/>
            <a:ext cx="21971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8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776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Wiki – You Got What I Need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7441" y="1295751"/>
            <a:ext cx="358868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You Need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571" y="1793547"/>
            <a:ext cx="3518404" cy="28315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Flexible but smart pages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Knowledgebase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Easy access and update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Searchable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Expandable repository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05574" y="1295751"/>
            <a:ext cx="3588680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Wiki’s Got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0804" y="1793547"/>
            <a:ext cx="3911350" cy="37035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Crowdsourcing driven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As many pages as you need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Document as you go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Easy formatting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History/version for each page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Categories and tags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Easy relationship linking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53706" y="1128537"/>
            <a:ext cx="795410" cy="762000"/>
          </a:xfrm>
          <a:prstGeom prst="rightArrow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10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28460"/>
            <a:ext cx="9144000" cy="5689974"/>
          </a:xfrm>
          <a:prstGeom prst="rect">
            <a:avLst/>
          </a:prstGeom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Involve stakeholders (developers, product owners, compliance)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Read </a:t>
            </a:r>
            <a:r>
              <a:rPr lang="en-US" dirty="0" err="1">
                <a:latin typeface="Arial" charset="0"/>
                <a:cs typeface="Arial" charset="0"/>
              </a:rPr>
              <a:t>OpenSAMM</a:t>
            </a:r>
            <a:r>
              <a:rPr lang="en-US" dirty="0">
                <a:latin typeface="Arial" charset="0"/>
                <a:cs typeface="Arial" charset="0"/>
              </a:rPr>
              <a:t>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Determine your current assurance maturity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Determine your target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Determine actions needed to reach your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Work with your audit/controls department on what they may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Assign an owner for each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Build your basic Wiki with your primary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Build a list of current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Build a list of current standards and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Begin a list of missing tools, standards and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Use the Wiki to house knowledgebase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Educate your Security Owners (initial 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Educate your general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Run a pilot project where a security member is embedded on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Use feedback from pilot to streamline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Metric, track number of projects using the SDL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Assess through feedback whether the actions are necessary and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Add new actions that move you towards your assurance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Rinse and repeat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808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The Real Implementation List</a:t>
            </a:r>
          </a:p>
        </p:txBody>
      </p:sp>
    </p:spTree>
    <p:extLst>
      <p:ext uri="{BB962C8B-B14F-4D97-AF65-F5344CB8AC3E}">
        <p14:creationId xmlns:p14="http://schemas.microsoft.com/office/powerpoint/2010/main" val="275895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862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Goals for Agile and Security</a:t>
            </a:r>
          </a:p>
        </p:txBody>
      </p:sp>
      <p:sp>
        <p:nvSpPr>
          <p:cNvPr id="7" name="Down Arrow 6"/>
          <p:cNvSpPr/>
          <p:nvPr/>
        </p:nvSpPr>
        <p:spPr>
          <a:xfrm>
            <a:off x="4011154" y="3986122"/>
            <a:ext cx="923701" cy="1385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264" y="5417650"/>
            <a:ext cx="76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cs typeface="Damascus"/>
              </a:rPr>
              <a:t>Security Development Lifecycle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2429" y="964823"/>
            <a:ext cx="7894159" cy="2860123"/>
          </a:xfrm>
          <a:prstGeom prst="roundRect">
            <a:avLst/>
          </a:prstGeom>
          <a:solidFill>
            <a:srgbClr val="FFFFFF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2118" y="1176076"/>
            <a:ext cx="80532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ENABLE</a:t>
            </a:r>
            <a:r>
              <a:rPr lang="en-US" sz="3200" dirty="0"/>
              <a:t> with knowledge and process</a:t>
            </a:r>
          </a:p>
          <a:p>
            <a:endParaRPr lang="en-US" sz="3200" dirty="0"/>
          </a:p>
          <a:p>
            <a:r>
              <a:rPr lang="en-US" sz="3200" b="1" dirty="0"/>
              <a:t>SCALE</a:t>
            </a:r>
            <a:r>
              <a:rPr lang="en-US" sz="3200" dirty="0"/>
              <a:t> security with enabled people</a:t>
            </a:r>
          </a:p>
          <a:p>
            <a:endParaRPr lang="en-US" sz="3200" dirty="0"/>
          </a:p>
          <a:p>
            <a:r>
              <a:rPr lang="en-US" sz="3200" b="1" dirty="0"/>
              <a:t>ASSURE</a:t>
            </a:r>
            <a:r>
              <a:rPr lang="en-US" sz="3200" dirty="0"/>
              <a:t> with enablement and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5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SC_TwitLogoLgv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4851"/>
            <a:ext cx="5609673" cy="1918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640" y="349674"/>
            <a:ext cx="8497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+mj-lt"/>
                <a:cs typeface="Helvetica Neue"/>
              </a:rPr>
              <a:t>Agile and Security.</a:t>
            </a:r>
          </a:p>
          <a:p>
            <a:pPr algn="r"/>
            <a:r>
              <a:rPr lang="en-US" sz="4400" dirty="0">
                <a:latin typeface="+mj-lt"/>
                <a:cs typeface="Helvetica Neue"/>
              </a:rPr>
              <a:t>Oil and Water?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752" y="5960789"/>
            <a:ext cx="387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Helvetica Neue"/>
              </a:rPr>
              <a:t>Ron Parker </a:t>
            </a:r>
          </a:p>
          <a:p>
            <a:r>
              <a:rPr lang="en-US" sz="1600" dirty="0">
                <a:cs typeface="Helvetica Neue"/>
              </a:rPr>
              <a:t>@</a:t>
            </a:r>
            <a:r>
              <a:rPr lang="en-US" sz="1600" dirty="0" err="1">
                <a:cs typeface="Helvetica Neue"/>
              </a:rPr>
              <a:t>scmunk</a:t>
            </a:r>
            <a:endParaRPr lang="en-US" sz="1600" dirty="0">
              <a:cs typeface="Helvetica Neue"/>
            </a:endParaRPr>
          </a:p>
          <a:p>
            <a:r>
              <a:rPr lang="en-US" sz="1600" dirty="0">
                <a:cs typeface="Helvetica Neue"/>
              </a:rPr>
              <a:t>http://</a:t>
            </a:r>
            <a:r>
              <a:rPr lang="en-US" sz="1600" dirty="0" err="1">
                <a:cs typeface="Helvetica Neue"/>
              </a:rPr>
              <a:t>www.secretchipmunk.com</a:t>
            </a:r>
            <a:endParaRPr lang="en-US" sz="1600" dirty="0"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65710"/>
            <a:ext cx="9144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cs typeface="Helvetica Neue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08091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8386" y="1184401"/>
            <a:ext cx="3717343" cy="5314952"/>
          </a:xfrm>
          <a:prstGeom prst="roundRect">
            <a:avLst>
              <a:gd name="adj" fmla="val 8442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Agile Operating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Agile Overview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3899" y="3500430"/>
            <a:ext cx="2971801" cy="1281114"/>
          </a:xfrm>
          <a:prstGeom prst="roundRect">
            <a:avLst>
              <a:gd name="adj" fmla="val 1097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3318977"/>
            <a:ext cx="2943226" cy="1381603"/>
          </a:xfrm>
          <a:prstGeom prst="roundRect">
            <a:avLst>
              <a:gd name="adj" fmla="val 1097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299" y="3240880"/>
            <a:ext cx="2933701" cy="1376360"/>
          </a:xfrm>
          <a:prstGeom prst="roundRect">
            <a:avLst>
              <a:gd name="adj" fmla="val 1097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Agile Teams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10080" y="1731993"/>
            <a:ext cx="3354547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Attributes</a:t>
            </a:r>
          </a:p>
        </p:txBody>
      </p:sp>
      <p:grpSp>
        <p:nvGrpSpPr>
          <p:cNvPr id="13" name="Group 32"/>
          <p:cNvGrpSpPr/>
          <p:nvPr/>
        </p:nvGrpSpPr>
        <p:grpSpPr>
          <a:xfrm>
            <a:off x="1162050" y="3536147"/>
            <a:ext cx="285751" cy="661989"/>
            <a:chOff x="4829175" y="2790823"/>
            <a:chExt cx="285751" cy="66198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23900" y="3536147"/>
            <a:ext cx="285751" cy="661989"/>
            <a:chOff x="4829175" y="2790823"/>
            <a:chExt cx="285751" cy="66198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25"/>
          <p:cNvSpPr/>
          <p:nvPr/>
        </p:nvSpPr>
        <p:spPr>
          <a:xfrm>
            <a:off x="514349" y="1671630"/>
            <a:ext cx="3181351" cy="1376360"/>
          </a:xfrm>
          <a:prstGeom prst="roundRect">
            <a:avLst>
              <a:gd name="adj" fmla="val 1097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Coordination Team</a:t>
            </a:r>
          </a:p>
        </p:txBody>
      </p:sp>
      <p:grpSp>
        <p:nvGrpSpPr>
          <p:cNvPr id="27" name="Group 32"/>
          <p:cNvGrpSpPr/>
          <p:nvPr/>
        </p:nvGrpSpPr>
        <p:grpSpPr>
          <a:xfrm>
            <a:off x="2628899" y="1966897"/>
            <a:ext cx="285751" cy="661989"/>
            <a:chOff x="4829175" y="2790823"/>
            <a:chExt cx="285751" cy="66198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28750" y="1966897"/>
            <a:ext cx="285751" cy="661989"/>
            <a:chOff x="4829175" y="2790823"/>
            <a:chExt cx="285751" cy="66198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71525" y="1966897"/>
            <a:ext cx="285751" cy="661989"/>
            <a:chOff x="4829175" y="2790823"/>
            <a:chExt cx="285751" cy="66198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ounded Rectangle 44"/>
          <p:cNvSpPr/>
          <p:nvPr/>
        </p:nvSpPr>
        <p:spPr>
          <a:xfrm>
            <a:off x="495299" y="4983951"/>
            <a:ext cx="3276601" cy="1376360"/>
          </a:xfrm>
          <a:prstGeom prst="roundRect">
            <a:avLst>
              <a:gd name="adj" fmla="val 1097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Support/Infrastructure</a:t>
            </a:r>
          </a:p>
        </p:txBody>
      </p:sp>
      <p:grpSp>
        <p:nvGrpSpPr>
          <p:cNvPr id="46" name="Group 32"/>
          <p:cNvGrpSpPr/>
          <p:nvPr/>
        </p:nvGrpSpPr>
        <p:grpSpPr>
          <a:xfrm>
            <a:off x="981075" y="5395889"/>
            <a:ext cx="285751" cy="661989"/>
            <a:chOff x="4829175" y="2790823"/>
            <a:chExt cx="285751" cy="66198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14375" y="5279208"/>
            <a:ext cx="285751" cy="661989"/>
            <a:chOff x="4829175" y="2790823"/>
            <a:chExt cx="285751" cy="661989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005012" y="5281590"/>
            <a:ext cx="113823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200" dirty="0">
                <a:latin typeface="Arial"/>
                <a:cs typeface="Arial"/>
              </a:rPr>
              <a:t>Security </a:t>
            </a:r>
            <a:br>
              <a:rPr lang="en-US" sz="1200" dirty="0">
                <a:latin typeface="Arial"/>
                <a:cs typeface="Arial"/>
              </a:rPr>
            </a:br>
            <a:r>
              <a:rPr lang="en-US" sz="1200" dirty="0">
                <a:latin typeface="Arial"/>
                <a:cs typeface="Arial"/>
              </a:rPr>
              <a:t>Expert</a:t>
            </a:r>
          </a:p>
        </p:txBody>
      </p:sp>
      <p:sp>
        <p:nvSpPr>
          <p:cNvPr id="59" name="Up-Down Arrow 58"/>
          <p:cNvSpPr/>
          <p:nvPr/>
        </p:nvSpPr>
        <p:spPr>
          <a:xfrm>
            <a:off x="1838326" y="2966560"/>
            <a:ext cx="176212" cy="417195"/>
          </a:xfrm>
          <a:prstGeom prst="upDownArrow">
            <a:avLst/>
          </a:prstGeom>
          <a:solidFill>
            <a:srgbClr val="706F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Up-Down Arrow 59"/>
          <p:cNvSpPr/>
          <p:nvPr/>
        </p:nvSpPr>
        <p:spPr>
          <a:xfrm>
            <a:off x="1857376" y="4623901"/>
            <a:ext cx="176212" cy="557678"/>
          </a:xfrm>
          <a:prstGeom prst="upDownArrow">
            <a:avLst/>
          </a:prstGeom>
          <a:solidFill>
            <a:srgbClr val="706F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016211" y="2201071"/>
            <a:ext cx="3502366" cy="41395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Accountable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Self organizing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Move at their own pace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Use their own methods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Wait on as little as possible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Continuously improving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Quality as a goal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Delivery as a goal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Customer focused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64" name="Group 32"/>
          <p:cNvGrpSpPr/>
          <p:nvPr/>
        </p:nvGrpSpPr>
        <p:grpSpPr>
          <a:xfrm>
            <a:off x="2152650" y="3536147"/>
            <a:ext cx="285751" cy="661989"/>
            <a:chOff x="4829175" y="2790823"/>
            <a:chExt cx="285751" cy="661989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32"/>
          <p:cNvGrpSpPr/>
          <p:nvPr/>
        </p:nvGrpSpPr>
        <p:grpSpPr>
          <a:xfrm>
            <a:off x="1714500" y="5279208"/>
            <a:ext cx="285751" cy="661989"/>
            <a:chOff x="4829175" y="2790823"/>
            <a:chExt cx="285751" cy="6619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023938" y="5041083"/>
            <a:ext cx="113823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200" dirty="0">
                <a:latin typeface="Arial"/>
                <a:cs typeface="Arial"/>
              </a:rPr>
              <a:t>Other</a:t>
            </a:r>
            <a:br>
              <a:rPr lang="en-US" sz="1200" dirty="0">
                <a:latin typeface="Arial"/>
                <a:cs typeface="Arial"/>
              </a:rPr>
            </a:br>
            <a:r>
              <a:rPr lang="en-US" sz="1200" dirty="0">
                <a:latin typeface="Arial"/>
                <a:cs typeface="Arial"/>
              </a:rPr>
              <a:t>Experts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71775" y="5191104"/>
            <a:ext cx="129540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Polices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Training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Tools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23925" y="3474234"/>
            <a:ext cx="285751" cy="661989"/>
            <a:chOff x="4829175" y="2790823"/>
            <a:chExt cx="285751" cy="661989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32"/>
          <p:cNvGrpSpPr/>
          <p:nvPr/>
        </p:nvGrpSpPr>
        <p:grpSpPr>
          <a:xfrm>
            <a:off x="2471830" y="3444821"/>
            <a:ext cx="285751" cy="661989"/>
            <a:chOff x="4829175" y="2790823"/>
            <a:chExt cx="285751" cy="661989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4981575" y="2871786"/>
              <a:ext cx="0" cy="3667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4886325" y="2790823"/>
              <a:ext cx="195263" cy="1952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4838702" y="3043236"/>
              <a:ext cx="276224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981575" y="3238499"/>
              <a:ext cx="123825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4829175" y="3238499"/>
              <a:ext cx="152400" cy="214313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Security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6111" y="964149"/>
            <a:ext cx="3354547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High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42" y="1433227"/>
            <a:ext cx="3502366" cy="19595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CIA+AA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Privacy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Compliance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Brand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93066" y="1512391"/>
            <a:ext cx="3354547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Task Areas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99197" y="1981469"/>
            <a:ext cx="3502366" cy="50116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Identity management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Access management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Vulnerability management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Secure coding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Security testing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Configuration management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Disaster recovery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Third party integration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Mobile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Cloud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API security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Bent Arrow 1"/>
          <p:cNvSpPr/>
          <p:nvPr/>
        </p:nvSpPr>
        <p:spPr>
          <a:xfrm rot="10800000" flipH="1">
            <a:off x="1154627" y="3296715"/>
            <a:ext cx="2617153" cy="2065256"/>
          </a:xfrm>
          <a:prstGeom prst="bentArrow">
            <a:avLst>
              <a:gd name="adj1" fmla="val 16303"/>
              <a:gd name="adj2" fmla="val 24569"/>
              <a:gd name="adj3" fmla="val 25000"/>
              <a:gd name="adj4" fmla="val 43750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8771" y="5131073"/>
            <a:ext cx="20013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Policy</a:t>
            </a:r>
          </a:p>
          <a:p>
            <a:pPr algn="r"/>
            <a:r>
              <a:rPr lang="en-US" sz="2400" dirty="0"/>
              <a:t>Standard</a:t>
            </a:r>
          </a:p>
          <a:p>
            <a:pPr algn="r"/>
            <a:r>
              <a:rPr lang="en-US" sz="2400" dirty="0"/>
              <a:t>Guideline</a:t>
            </a:r>
          </a:p>
        </p:txBody>
      </p:sp>
    </p:spTree>
    <p:extLst>
      <p:ext uri="{BB962C8B-B14F-4D97-AF65-F5344CB8AC3E}">
        <p14:creationId xmlns:p14="http://schemas.microsoft.com/office/powerpoint/2010/main" val="10215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Security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6111" y="964149"/>
            <a:ext cx="3354547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High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42" y="1433227"/>
            <a:ext cx="3502366" cy="19595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CIA+AA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Privacy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Compliance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Brand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93066" y="1512391"/>
            <a:ext cx="3354547" cy="428625"/>
          </a:xfrm>
          <a:prstGeom prst="roundRect">
            <a:avLst>
              <a:gd name="adj" fmla="val 10971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Task Areas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99197" y="1981469"/>
            <a:ext cx="3502366" cy="50116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Identity management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Access management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Vulnerability management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Secure coding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Security testing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Configuration management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Disaster recovery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Third party integration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Mobile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Cloud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API security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Bent Arrow 1"/>
          <p:cNvSpPr/>
          <p:nvPr/>
        </p:nvSpPr>
        <p:spPr>
          <a:xfrm rot="10800000" flipH="1">
            <a:off x="1154627" y="3296715"/>
            <a:ext cx="2617153" cy="2065256"/>
          </a:xfrm>
          <a:prstGeom prst="bentArrow">
            <a:avLst>
              <a:gd name="adj1" fmla="val 16303"/>
              <a:gd name="adj2" fmla="val 24569"/>
              <a:gd name="adj3" fmla="val 25000"/>
              <a:gd name="adj4" fmla="val 43750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8771" y="5131073"/>
            <a:ext cx="20013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Policy</a:t>
            </a:r>
          </a:p>
          <a:p>
            <a:pPr algn="r"/>
            <a:r>
              <a:rPr lang="en-US" sz="2400" dirty="0"/>
              <a:t>Standard</a:t>
            </a:r>
          </a:p>
          <a:p>
            <a:pPr algn="r"/>
            <a:r>
              <a:rPr lang="en-US" sz="2400" dirty="0"/>
              <a:t>Guideline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353" y="672353"/>
            <a:ext cx="8650941" cy="618564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999" y="2032000"/>
            <a:ext cx="7963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Assurance</a:t>
            </a:r>
          </a:p>
          <a:p>
            <a:endParaRPr lang="en-US" sz="5400" b="1" dirty="0">
              <a:solidFill>
                <a:srgbClr val="FF0000"/>
              </a:solidFill>
            </a:endParaRPr>
          </a:p>
          <a:p>
            <a:pPr algn="ctr"/>
            <a:r>
              <a:rPr lang="en-US" sz="5400" b="1" dirty="0">
                <a:solidFill>
                  <a:srgbClr val="FF0000"/>
                </a:solidFill>
              </a:rPr>
              <a:t>Believing and Knowing</a:t>
            </a:r>
          </a:p>
        </p:txBody>
      </p:sp>
    </p:spTree>
    <p:extLst>
      <p:ext uri="{BB962C8B-B14F-4D97-AF65-F5344CB8AC3E}">
        <p14:creationId xmlns:p14="http://schemas.microsoft.com/office/powerpoint/2010/main" val="389474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0279" y="2051163"/>
            <a:ext cx="7930218" cy="204389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2153" y="2512953"/>
            <a:ext cx="75563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Security needs to mix with the agile approach of the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1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EB3D16A-954B-4039-B02D-4F77AF210AA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33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Damascus"/>
              </a:rPr>
              <a:t>Mixing security and agile</a:t>
            </a:r>
          </a:p>
        </p:txBody>
      </p:sp>
      <p:sp>
        <p:nvSpPr>
          <p:cNvPr id="6" name="Oval 5"/>
          <p:cNvSpPr/>
          <p:nvPr/>
        </p:nvSpPr>
        <p:spPr>
          <a:xfrm>
            <a:off x="4261551" y="3296446"/>
            <a:ext cx="2985323" cy="2985323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accent2">
                <a:lumMod val="75000"/>
              </a:schemeClr>
            </a:bgClr>
          </a:patt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8663" y="1007715"/>
            <a:ext cx="2944060" cy="29440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  <a:effectLst>
            <a:outerShdw blurRad="40000" dist="381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8553" y="2046110"/>
            <a:ext cx="244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5064" y="4371622"/>
            <a:ext cx="2441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116308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Unum PPT Template</Template>
  <TotalTime>7112</TotalTime>
  <Words>2440</Words>
  <Application>Microsoft Office PowerPoint</Application>
  <PresentationFormat>On-screen Show (4:3)</PresentationFormat>
  <Paragraphs>602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 main title</dc:title>
  <dc:creator>Unum Group</dc:creator>
  <cp:lastModifiedBy>Ron  Parker</cp:lastModifiedBy>
  <cp:revision>540</cp:revision>
  <dcterms:created xsi:type="dcterms:W3CDTF">2012-01-16T20:14:32Z</dcterms:created>
  <dcterms:modified xsi:type="dcterms:W3CDTF">2020-10-23T02:42:16Z</dcterms:modified>
</cp:coreProperties>
</file>