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8"/>
  </p:notesMasterIdLst>
  <p:handoutMasterIdLst>
    <p:handoutMasterId r:id="rId29"/>
  </p:handoutMasterIdLst>
  <p:sldIdLst>
    <p:sldId id="552" r:id="rId2"/>
    <p:sldId id="538" r:id="rId3"/>
    <p:sldId id="529" r:id="rId4"/>
    <p:sldId id="527" r:id="rId5"/>
    <p:sldId id="544" r:id="rId6"/>
    <p:sldId id="536" r:id="rId7"/>
    <p:sldId id="537" r:id="rId8"/>
    <p:sldId id="540" r:id="rId9"/>
    <p:sldId id="528" r:id="rId10"/>
    <p:sldId id="532" r:id="rId11"/>
    <p:sldId id="531" r:id="rId12"/>
    <p:sldId id="533" r:id="rId13"/>
    <p:sldId id="530" r:id="rId14"/>
    <p:sldId id="523" r:id="rId15"/>
    <p:sldId id="550" r:id="rId16"/>
    <p:sldId id="549" r:id="rId17"/>
    <p:sldId id="541" r:id="rId18"/>
    <p:sldId id="542" r:id="rId19"/>
    <p:sldId id="543" r:id="rId20"/>
    <p:sldId id="545" r:id="rId21"/>
    <p:sldId id="546" r:id="rId22"/>
    <p:sldId id="547" r:id="rId23"/>
    <p:sldId id="548" r:id="rId24"/>
    <p:sldId id="551" r:id="rId25"/>
    <p:sldId id="539" r:id="rId26"/>
    <p:sldId id="309" r:id="rId27"/>
  </p:sldIdLst>
  <p:sldSz cx="9144000" cy="6858000" type="screen4x3"/>
  <p:notesSz cx="7099300" cy="934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66">
          <p15:clr>
            <a:srgbClr val="A4A3A4"/>
          </p15:clr>
        </p15:guide>
        <p15:guide id="2" pos="25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4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5" autoAdjust="0"/>
    <p:restoredTop sz="81368" autoAdjust="0"/>
  </p:normalViewPr>
  <p:slideViewPr>
    <p:cSldViewPr snapToGrid="0" showGuides="1">
      <p:cViewPr>
        <p:scale>
          <a:sx n="125" d="100"/>
          <a:sy n="125" d="100"/>
        </p:scale>
        <p:origin x="-80" y="2784"/>
      </p:cViewPr>
      <p:guideLst>
        <p:guide orient="horz" pos="766"/>
        <p:guide pos="2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-1380" y="-102"/>
      </p:cViewPr>
      <p:guideLst>
        <p:guide orient="horz" pos="294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3076363" cy="467360"/>
          </a:xfrm>
          <a:prstGeom prst="rect">
            <a:avLst/>
          </a:prstGeom>
        </p:spPr>
        <p:txBody>
          <a:bodyPr vert="horz" lIns="93963" tIns="46979" rIns="93963" bIns="469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7" y="0"/>
            <a:ext cx="3076363" cy="467360"/>
          </a:xfrm>
          <a:prstGeom prst="rect">
            <a:avLst/>
          </a:prstGeom>
        </p:spPr>
        <p:txBody>
          <a:bodyPr vert="horz" lIns="93963" tIns="46979" rIns="93963" bIns="46979" rtlCol="0"/>
          <a:lstStyle>
            <a:lvl1pPr algn="r">
              <a:defRPr sz="1200"/>
            </a:lvl1pPr>
          </a:lstStyle>
          <a:p>
            <a:fld id="{71E93231-647A-476B-A846-C8DB768BA86C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78218"/>
            <a:ext cx="3076363" cy="467360"/>
          </a:xfrm>
          <a:prstGeom prst="rect">
            <a:avLst/>
          </a:prstGeom>
        </p:spPr>
        <p:txBody>
          <a:bodyPr vert="horz" lIns="93963" tIns="46979" rIns="93963" bIns="469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7" y="8878218"/>
            <a:ext cx="3076363" cy="467360"/>
          </a:xfrm>
          <a:prstGeom prst="rect">
            <a:avLst/>
          </a:prstGeom>
        </p:spPr>
        <p:txBody>
          <a:bodyPr vert="horz" lIns="93963" tIns="46979" rIns="93963" bIns="46979" rtlCol="0" anchor="b"/>
          <a:lstStyle>
            <a:lvl1pPr algn="r">
              <a:defRPr sz="1200"/>
            </a:lvl1pPr>
          </a:lstStyle>
          <a:p>
            <a:fld id="{72A11B56-0C92-4F8A-8082-DF5F55B107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428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3076363" cy="467360"/>
          </a:xfrm>
          <a:prstGeom prst="rect">
            <a:avLst/>
          </a:prstGeom>
        </p:spPr>
        <p:txBody>
          <a:bodyPr vert="horz" lIns="93963" tIns="46979" rIns="93963" bIns="469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7" y="0"/>
            <a:ext cx="3076363" cy="467360"/>
          </a:xfrm>
          <a:prstGeom prst="rect">
            <a:avLst/>
          </a:prstGeom>
        </p:spPr>
        <p:txBody>
          <a:bodyPr vert="horz" lIns="93963" tIns="46979" rIns="93963" bIns="46979" rtlCol="0"/>
          <a:lstStyle>
            <a:lvl1pPr algn="r">
              <a:defRPr sz="1200"/>
            </a:lvl1pPr>
          </a:lstStyle>
          <a:p>
            <a:fld id="{05EBD480-4C8C-4F73-8A1C-B6F39F1C4E27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2850" y="701675"/>
            <a:ext cx="4673600" cy="3505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63" tIns="46979" rIns="93963" bIns="469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439920"/>
            <a:ext cx="5679440" cy="4206240"/>
          </a:xfrm>
          <a:prstGeom prst="rect">
            <a:avLst/>
          </a:prstGeom>
        </p:spPr>
        <p:txBody>
          <a:bodyPr vert="horz" lIns="93963" tIns="46979" rIns="93963" bIns="469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78218"/>
            <a:ext cx="3076363" cy="467360"/>
          </a:xfrm>
          <a:prstGeom prst="rect">
            <a:avLst/>
          </a:prstGeom>
        </p:spPr>
        <p:txBody>
          <a:bodyPr vert="horz" lIns="93963" tIns="46979" rIns="93963" bIns="469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7" y="8878218"/>
            <a:ext cx="3076363" cy="467360"/>
          </a:xfrm>
          <a:prstGeom prst="rect">
            <a:avLst/>
          </a:prstGeom>
        </p:spPr>
        <p:txBody>
          <a:bodyPr vert="horz" lIns="93963" tIns="46979" rIns="93963" bIns="46979" rtlCol="0" anchor="b"/>
          <a:lstStyle>
            <a:lvl1pPr algn="r">
              <a:defRPr sz="1200"/>
            </a:lvl1pPr>
          </a:lstStyle>
          <a:p>
            <a:fld id="{B9C6820A-210A-46EB-BC59-8AF0A5210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28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2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Share all that hardware, data, software</a:t>
            </a:r>
            <a:endParaRPr lang="en-US" baseline="0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database became a central part of the puzzle</a:t>
            </a:r>
            <a:endParaRPr lang="en-US" dirty="0" smtClean="0"/>
          </a:p>
          <a:p>
            <a:r>
              <a:rPr lang="en-US" dirty="0" smtClean="0"/>
              <a:t>Scaling was still hard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2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went through multiple iterations here</a:t>
            </a:r>
          </a:p>
          <a:p>
            <a:r>
              <a:rPr lang="en-US" dirty="0" smtClean="0"/>
              <a:t>I am talking older virtualization, of at least two years ago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2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characteristics of a cloud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2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Scalability,</a:t>
            </a:r>
            <a:r>
              <a:rPr lang="en-US" baseline="0" dirty="0" smtClean="0"/>
              <a:t> Privacy, reduced Costs</a:t>
            </a:r>
          </a:p>
          <a:p>
            <a:r>
              <a:rPr lang="en-US" dirty="0" smtClean="0"/>
              <a:t>Problem with this was maintenance, patching,</a:t>
            </a:r>
            <a:r>
              <a:rPr lang="en-US" baseline="0" dirty="0" smtClean="0"/>
              <a:t> schema and code updates, change management</a:t>
            </a:r>
          </a:p>
          <a:p>
            <a:r>
              <a:rPr lang="en-US" baseline="0" dirty="0" smtClean="0"/>
              <a:t>Automation helps some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2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2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2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2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 is not Multi-tenant</a:t>
            </a:r>
          </a:p>
          <a:p>
            <a:r>
              <a:rPr lang="en-US" dirty="0" smtClean="0"/>
              <a:t>That is why they invented Azure AD</a:t>
            </a:r>
          </a:p>
          <a:p>
            <a:r>
              <a:rPr lang="en-US" dirty="0" smtClean="0"/>
              <a:t>What can you do?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15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 is not Multi-tenant</a:t>
            </a:r>
          </a:p>
          <a:p>
            <a:r>
              <a:rPr lang="en-US" dirty="0" smtClean="0"/>
              <a:t>That is why they invented Azure AD</a:t>
            </a:r>
          </a:p>
          <a:p>
            <a:r>
              <a:rPr lang="en-US" dirty="0" smtClean="0"/>
              <a:t>What can you do?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15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Problems with each solution</a:t>
            </a:r>
          </a:p>
          <a:p>
            <a:r>
              <a:rPr lang="en-US" dirty="0" smtClean="0"/>
              <a:t>Maintenance issues are the worst, shared tables are the easiest to maintain and</a:t>
            </a:r>
            <a:r>
              <a:rPr lang="en-US" baseline="0" dirty="0" smtClean="0"/>
              <a:t> the hardest to secure</a:t>
            </a:r>
            <a:endParaRPr lang="en-US" dirty="0" smtClean="0"/>
          </a:p>
          <a:p>
            <a:r>
              <a:rPr lang="en-US" dirty="0" smtClean="0"/>
              <a:t>At one point I had to write queries like this</a:t>
            </a:r>
          </a:p>
          <a:p>
            <a:r>
              <a:rPr lang="en-US" dirty="0" smtClean="0"/>
              <a:t>Now with MS SQL 2016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1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2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15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Problems with each solution</a:t>
            </a:r>
          </a:p>
          <a:p>
            <a:r>
              <a:rPr lang="en-US" dirty="0" smtClean="0"/>
              <a:t>Maintenance issues are the worst, shared tables are the easiest to maintain and</a:t>
            </a:r>
            <a:r>
              <a:rPr lang="en-US" baseline="0" dirty="0" smtClean="0"/>
              <a:t> the hardest to secure</a:t>
            </a:r>
            <a:endParaRPr lang="en-US" dirty="0" smtClean="0"/>
          </a:p>
          <a:p>
            <a:r>
              <a:rPr lang="en-US" dirty="0" smtClean="0"/>
              <a:t>At one point I had to write queries like this</a:t>
            </a:r>
          </a:p>
          <a:p>
            <a:r>
              <a:rPr lang="en-US" dirty="0" smtClean="0"/>
              <a:t>Now with MS SQL 2016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15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15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the tokens</a:t>
            </a:r>
            <a:r>
              <a:rPr lang="en-US" baseline="0" dirty="0" smtClean="0"/>
              <a:t> are signed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15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the tokens</a:t>
            </a:r>
            <a:r>
              <a:rPr lang="en-US" baseline="0" dirty="0" smtClean="0"/>
              <a:t> are signed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15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15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8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r>
              <a:rPr lang="en-US" baseline="0" dirty="0" smtClean="0"/>
              <a:t> and Runtime</a:t>
            </a:r>
          </a:p>
          <a:p>
            <a:r>
              <a:rPr lang="en-US" baseline="0" dirty="0" smtClean="0"/>
              <a:t>Access Control is the end goal</a:t>
            </a:r>
          </a:p>
          <a:p>
            <a:r>
              <a:rPr lang="en-US" baseline="0" dirty="0" smtClean="0"/>
              <a:t>A lot of these are cycles</a:t>
            </a:r>
          </a:p>
          <a:p>
            <a:r>
              <a:rPr lang="en-US" baseline="0" dirty="0" smtClean="0"/>
              <a:t>Provisioning, </a:t>
            </a:r>
            <a:r>
              <a:rPr lang="en-US" baseline="0" dirty="0" err="1" smtClean="0"/>
              <a:t>deprovisioning</a:t>
            </a:r>
            <a:endParaRPr lang="en-US" baseline="0" dirty="0" smtClean="0"/>
          </a:p>
          <a:p>
            <a:r>
              <a:rPr lang="en-US" baseline="0" dirty="0" smtClean="0"/>
              <a:t>Entitlements start at the beginning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2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can be all over because authorization happens all over</a:t>
            </a:r>
          </a:p>
          <a:p>
            <a:r>
              <a:rPr lang="en-US" dirty="0" smtClean="0"/>
              <a:t>Entitlements Start with a business need</a:t>
            </a:r>
          </a:p>
          <a:p>
            <a:r>
              <a:rPr lang="en-US" dirty="0" smtClean="0"/>
              <a:t>So they have to be</a:t>
            </a:r>
            <a:r>
              <a:rPr lang="en-US" baseline="0" dirty="0" smtClean="0"/>
              <a:t> created, engineered</a:t>
            </a:r>
          </a:p>
          <a:p>
            <a:r>
              <a:rPr lang="en-US" dirty="0" smtClean="0"/>
              <a:t>There</a:t>
            </a:r>
            <a:r>
              <a:rPr lang="en-US" baseline="0" dirty="0" smtClean="0"/>
              <a:t> is a whole line of items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2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Entitelments</a:t>
            </a:r>
            <a:r>
              <a:rPr lang="en-US" dirty="0" smtClean="0"/>
              <a:t> have to be connected to the user of the entitlements</a:t>
            </a:r>
          </a:p>
          <a:p>
            <a:r>
              <a:rPr lang="en-US" dirty="0" smtClean="0"/>
              <a:t>Entitlements have to be connected to the resources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15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companies in the old days just had accounts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customer </a:t>
            </a:r>
            <a:r>
              <a:rPr lang="en-US" baseline="0" dirty="0" err="1" smtClean="0"/>
              <a:t>didn</a:t>
            </a:r>
            <a:r>
              <a:rPr lang="uk-UA" baseline="0" dirty="0" smtClean="0"/>
              <a:t>’</a:t>
            </a:r>
            <a:r>
              <a:rPr lang="en-US" baseline="0" dirty="0" smtClean="0"/>
              <a:t>t administer any of the system</a:t>
            </a:r>
          </a:p>
          <a:p>
            <a:r>
              <a:rPr lang="en-US" baseline="0" dirty="0" smtClean="0"/>
              <a:t>The customer </a:t>
            </a:r>
            <a:r>
              <a:rPr lang="en-US" baseline="0" dirty="0" err="1" smtClean="0"/>
              <a:t>didn</a:t>
            </a:r>
            <a:r>
              <a:rPr lang="uk-UA" baseline="0" dirty="0" smtClean="0"/>
              <a:t>’</a:t>
            </a:r>
            <a:r>
              <a:rPr lang="en-US" baseline="0" dirty="0" smtClean="0"/>
              <a:t>t write queries, reports, or stand up more resources</a:t>
            </a:r>
          </a:p>
          <a:p>
            <a:r>
              <a:rPr lang="en-US" baseline="0" dirty="0" smtClean="0"/>
              <a:t>How do you allow sub administrators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2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 lets go back to the beginning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2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Thanks to Ray </a:t>
            </a:r>
            <a:r>
              <a:rPr lang="en-US" dirty="0" err="1" smtClean="0"/>
              <a:t>Harryhausen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2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Gave them hardware but quickly we realized this was expensive</a:t>
            </a:r>
          </a:p>
          <a:p>
            <a:r>
              <a:rPr lang="en-US" dirty="0" smtClean="0"/>
              <a:t>Changes</a:t>
            </a:r>
            <a:r>
              <a:rPr lang="en-US" baseline="0" dirty="0" smtClean="0"/>
              <a:t> were hard because we had all those copies</a:t>
            </a:r>
          </a:p>
          <a:p>
            <a:r>
              <a:rPr lang="en-US" baseline="0" dirty="0" smtClean="0"/>
              <a:t>Think about keeping the application and the database schema in synch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820A-210A-46EB-BC59-8AF0A5210A1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58DC2-209A-480E-A565-EC4B1588FEC7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58DC2-209A-480E-A565-EC4B1588FEC7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58DC2-209A-480E-A565-EC4B1588FEC7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938" y="0"/>
            <a:ext cx="8170862" cy="90487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EB3D16A-954B-4039-B02D-4F77AF210A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15938" y="1216025"/>
            <a:ext cx="8190180" cy="4764088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spcBef>
                <a:spcPts val="800"/>
              </a:spcBef>
              <a:buClr>
                <a:schemeClr val="accent1"/>
              </a:buClr>
              <a:buSzPct val="80000"/>
              <a:buFont typeface="Wingdings 3" pitchFamily="18" charset="2"/>
              <a:buChar char="u"/>
              <a:defRPr sz="1800">
                <a:solidFill>
                  <a:schemeClr val="tx1"/>
                </a:solidFill>
              </a:defRPr>
            </a:lvl1pPr>
            <a:lvl2pPr marL="457200" indent="-228600">
              <a:spcBef>
                <a:spcPts val="8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Verdana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685800" indent="-228600">
              <a:spcBef>
                <a:spcPts val="800"/>
              </a:spcBef>
              <a:buClr>
                <a:schemeClr val="tx1"/>
              </a:buClr>
              <a:buSzPct val="100000"/>
              <a:buFont typeface="Verdana" pitchFamily="34" charset="0"/>
              <a:buChar char="–"/>
              <a:defRPr sz="1600" baseline="0">
                <a:solidFill>
                  <a:schemeClr val="tx1"/>
                </a:solidFill>
              </a:defRPr>
            </a:lvl3pPr>
            <a:lvl4pPr marL="914400" indent="-228600">
              <a:spcBef>
                <a:spcPts val="8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4pPr>
            <a:lvl5pPr marL="1143000" indent="-228600">
              <a:buClr>
                <a:schemeClr val="accent3"/>
              </a:buClr>
              <a:buSzPct val="80000"/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 arrow text</a:t>
            </a:r>
          </a:p>
          <a:p>
            <a:pPr lvl="1"/>
            <a:r>
              <a:rPr lang="en-US" dirty="0"/>
              <a:t>Edit bullet text</a:t>
            </a:r>
          </a:p>
          <a:p>
            <a:pPr lvl="2"/>
            <a:r>
              <a:rPr lang="en-US" dirty="0"/>
              <a:t>Edit dash text</a:t>
            </a:r>
          </a:p>
          <a:p>
            <a:pPr lvl="3"/>
            <a:r>
              <a:rPr lang="en-US" dirty="0"/>
              <a:t>Edit box text</a:t>
            </a:r>
          </a:p>
          <a:p>
            <a:pPr lvl="3"/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938" y="0"/>
            <a:ext cx="8229600" cy="90487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15938" y="1216025"/>
            <a:ext cx="8190180" cy="4751388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spcBef>
                <a:spcPts val="800"/>
              </a:spcBef>
              <a:buClr>
                <a:schemeClr val="accent1"/>
              </a:buClr>
              <a:buSzPct val="80000"/>
              <a:buFont typeface="Wingdings 3" pitchFamily="18" charset="2"/>
              <a:buChar char="u"/>
              <a:defRPr sz="1800" baseline="0">
                <a:solidFill>
                  <a:schemeClr val="tx1"/>
                </a:solidFill>
              </a:defRPr>
            </a:lvl1pPr>
            <a:lvl2pPr marL="685800" indent="-457200">
              <a:spcBef>
                <a:spcPts val="800"/>
              </a:spcBef>
              <a:buFont typeface="+mj-lt"/>
              <a:buAutoNum type="arabicPeriod"/>
              <a:defRPr sz="1800" baseline="0">
                <a:solidFill>
                  <a:schemeClr val="tx1"/>
                </a:solidFill>
              </a:defRPr>
            </a:lvl2pPr>
            <a:lvl3pPr marL="1035050" indent="-349250">
              <a:spcBef>
                <a:spcPts val="800"/>
              </a:spcBef>
              <a:buFont typeface="+mj-lt"/>
              <a:buAutoNum type="alphaLcPeriod"/>
              <a:defRPr sz="1600">
                <a:solidFill>
                  <a:schemeClr val="tx1"/>
                </a:solidFill>
              </a:defRPr>
            </a:lvl3pPr>
            <a:lvl4pPr marL="1371600" indent="-336550">
              <a:spcBef>
                <a:spcPts val="800"/>
              </a:spcBef>
              <a:buFont typeface="+mj-lt"/>
              <a:buAutoNum type="romanLcPeriod"/>
              <a:defRPr sz="1600">
                <a:solidFill>
                  <a:schemeClr val="tx1"/>
                </a:solidFill>
              </a:defRPr>
            </a:lvl4pPr>
            <a:lvl5pPr>
              <a:buFontTx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arrow text</a:t>
            </a:r>
          </a:p>
          <a:p>
            <a:pPr lvl="1"/>
            <a:r>
              <a:rPr lang="en-US" dirty="0"/>
              <a:t>Edit number text</a:t>
            </a:r>
          </a:p>
          <a:p>
            <a:pPr lvl="2"/>
            <a:r>
              <a:rPr lang="en-US" dirty="0"/>
              <a:t>Edit letter text</a:t>
            </a:r>
          </a:p>
          <a:p>
            <a:pPr lvl="3"/>
            <a:r>
              <a:rPr lang="en-US" dirty="0"/>
              <a:t>Edit number text</a:t>
            </a:r>
          </a:p>
          <a:p>
            <a:pPr lvl="3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58DC2-209A-480E-A565-EC4B1588FEC7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58DC2-209A-480E-A565-EC4B1588FEC7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58DC2-209A-480E-A565-EC4B1588FEC7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58DC2-209A-480E-A565-EC4B1588FEC7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58DC2-209A-480E-A565-EC4B1588FEC7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58DC2-209A-480E-A565-EC4B1588FEC7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58DC2-209A-480E-A565-EC4B1588FEC7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58DC2-209A-480E-A565-EC4B1588FEC7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9653-A6AD-4ABB-8A64-177F29BA15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14" r:id="rId12"/>
    <p:sldLayoutId id="2147483716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530" y="1032821"/>
            <a:ext cx="88451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r>
              <a:rPr lang="en-US" sz="3200" dirty="0">
                <a:latin typeface="+mj-lt"/>
                <a:cs typeface="Helvetica Neue"/>
              </a:rPr>
              <a:t>In a Multi-Tenancy World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4889" y="648866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cs typeface="Helvetica Neue"/>
              </a:rPr>
              <a:t>Ron Parker |  @</a:t>
            </a:r>
            <a:r>
              <a:rPr lang="en-US" dirty="0" err="1">
                <a:cs typeface="Helvetica Neue"/>
              </a:rPr>
              <a:t>scmunk</a:t>
            </a:r>
            <a:r>
              <a:rPr lang="en-US" dirty="0">
                <a:cs typeface="Helvetica Neue"/>
              </a:rPr>
              <a:t> </a:t>
            </a:r>
          </a:p>
        </p:txBody>
      </p:sp>
      <p:pic>
        <p:nvPicPr>
          <p:cNvPr id="2" name="Picture 1" descr="SC_BusCard_fron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67" y="4822401"/>
            <a:ext cx="2479394" cy="16605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33571"/>
            <a:ext cx="9144000" cy="92845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  <a:latin typeface="+mj-lt"/>
                <a:cs typeface="Helvetica Neue"/>
              </a:rPr>
              <a:t>Entitlements</a:t>
            </a:r>
          </a:p>
        </p:txBody>
      </p:sp>
    </p:spTree>
    <p:extLst>
      <p:ext uri="{BB962C8B-B14F-4D97-AF65-F5344CB8AC3E}">
        <p14:creationId xmlns:p14="http://schemas.microsoft.com/office/powerpoint/2010/main" val="379813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0" y="-10072"/>
            <a:ext cx="91440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Helvetica Neue"/>
              </a:rPr>
              <a:t>Multi-Tenancy</a:t>
            </a:r>
            <a:endParaRPr lang="en-US" sz="2400" dirty="0">
              <a:solidFill>
                <a:schemeClr val="bg1"/>
              </a:solidFill>
              <a:latin typeface="+mj-lt"/>
              <a:cs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646" y="1133183"/>
            <a:ext cx="7859059" cy="252376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dirty="0" smtClean="0"/>
              <a:t>We figured out ways to make it cheaper. We began to share more of the underlying service resources.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Tenants were sharing resources. </a:t>
            </a:r>
          </a:p>
          <a:p>
            <a:pPr algn="ctr"/>
            <a:r>
              <a:rPr lang="en-US" sz="2000" b="1" dirty="0" smtClean="0"/>
              <a:t>True Multi-tenancy.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Scaling was still hard.</a:t>
            </a:r>
            <a:endParaRPr lang="en-US" sz="2000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4" name="Picture 3" descr="ConMultitenancyGenera4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90" y="3849527"/>
            <a:ext cx="4826000" cy="236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954" y="6211669"/>
            <a:ext cx="8788204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dirty="0" smtClean="0"/>
              <a:t>Basic Multi-Tenancy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05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0" y="-10072"/>
            <a:ext cx="91440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Helvetica Neue"/>
              </a:rPr>
              <a:t>Multi-Tenancy</a:t>
            </a:r>
            <a:endParaRPr lang="en-US" sz="2400" dirty="0">
              <a:solidFill>
                <a:schemeClr val="bg1"/>
              </a:solidFill>
              <a:latin typeface="+mj-lt"/>
              <a:cs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646" y="1342776"/>
            <a:ext cx="7859059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dirty="0" smtClean="0"/>
              <a:t>Eventually we even solved scaling.</a:t>
            </a:r>
            <a:endParaRPr lang="en-US" dirty="0"/>
          </a:p>
          <a:p>
            <a:pPr marL="342900" indent="-342900" algn="ctr">
              <a:buAutoNum type="arabicPeriod"/>
            </a:pPr>
            <a:endParaRPr lang="en-US" dirty="0"/>
          </a:p>
          <a:p>
            <a:pPr marL="342900" indent="-342900" algn="ctr">
              <a:buAutoNum type="arabicPeriod"/>
            </a:pPr>
            <a:endParaRPr lang="en-US" dirty="0"/>
          </a:p>
        </p:txBody>
      </p:sp>
      <p:pic>
        <p:nvPicPr>
          <p:cNvPr id="6" name="Picture 5" descr="ConMultitenancyGeneral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63" y="2273756"/>
            <a:ext cx="5207000" cy="3111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7803" y="5391136"/>
            <a:ext cx="8788204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dirty="0" smtClean="0"/>
              <a:t>Virtualized Multi-Tenancy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8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1158990" y="1491807"/>
            <a:ext cx="6325126" cy="4672687"/>
          </a:xfrm>
          <a:prstGeom prst="cloud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95000"/>
                <a:satMod val="105000"/>
                <a:alpha val="52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0" y="-10072"/>
            <a:ext cx="91440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Helvetica Neue"/>
              </a:rPr>
              <a:t>Multi-Tenancy</a:t>
            </a:r>
            <a:endParaRPr lang="en-US" sz="2400" dirty="0">
              <a:solidFill>
                <a:schemeClr val="bg1"/>
              </a:solidFill>
              <a:latin typeface="+mj-lt"/>
              <a:cs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646" y="812629"/>
            <a:ext cx="7859059" cy="98488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dirty="0" smtClean="0"/>
              <a:t>Then we moved to the cloud to let someone else take care of some of the issues.</a:t>
            </a:r>
            <a:endParaRPr lang="en-US" sz="2000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4" name="Picture 3" descr="ConMultitenancyGenera4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5" y="2284887"/>
            <a:ext cx="4826000" cy="236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5474" y="4676055"/>
            <a:ext cx="8788204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dirty="0" smtClean="0"/>
              <a:t>Cloud Multi-Tenancy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/>
          <p:cNvSpPr/>
          <p:nvPr/>
        </p:nvSpPr>
        <p:spPr>
          <a:xfrm>
            <a:off x="789100" y="1664413"/>
            <a:ext cx="7138885" cy="4980912"/>
          </a:xfrm>
          <a:prstGeom prst="cloud">
            <a:avLst/>
          </a:prstGeom>
          <a:solidFill>
            <a:schemeClr val="accent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0" y="-10072"/>
            <a:ext cx="91440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Helvetica Neue"/>
              </a:rPr>
              <a:t>Multi-Tenancy</a:t>
            </a:r>
            <a:endParaRPr lang="en-US" sz="2400" dirty="0">
              <a:solidFill>
                <a:schemeClr val="bg1"/>
              </a:solidFill>
              <a:latin typeface="+mj-lt"/>
              <a:cs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49616"/>
            <a:ext cx="9143999" cy="98488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dirty="0" smtClean="0"/>
              <a:t>Because scaling was there and it was inexpensive we could even go back to using multiple instances.</a:t>
            </a:r>
            <a:endParaRPr lang="en-US" sz="2000" dirty="0"/>
          </a:p>
          <a:p>
            <a:pPr marL="342900" indent="-342900" algn="ctr">
              <a:buAutoNum type="arabicPeriod"/>
            </a:pPr>
            <a:endParaRPr lang="en-US" dirty="0"/>
          </a:p>
        </p:txBody>
      </p:sp>
      <p:pic>
        <p:nvPicPr>
          <p:cNvPr id="6" name="Picture 5" descr="ConMultitenancyGeneral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96" y="2384717"/>
            <a:ext cx="5143500" cy="3124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576071"/>
            <a:ext cx="9144000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dirty="0" smtClean="0"/>
              <a:t>Super Cloud Multi-Instance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8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-10072"/>
            <a:ext cx="91440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Helvetica Neue"/>
              </a:rPr>
              <a:t>Multi-Tenancy and Entitlements</a:t>
            </a:r>
            <a:endParaRPr lang="en-US" sz="2400" dirty="0">
              <a:solidFill>
                <a:schemeClr val="bg1"/>
              </a:solidFill>
              <a:latin typeface="+mj-lt"/>
              <a:cs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646" y="1133183"/>
            <a:ext cx="7859059" cy="31393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dirty="0" smtClean="0"/>
              <a:t>We still need authorizations. </a:t>
            </a:r>
            <a:br>
              <a:rPr lang="en-US" sz="2000" dirty="0" smtClean="0"/>
            </a:br>
            <a:r>
              <a:rPr lang="en-US" sz="2000" dirty="0" smtClean="0"/>
              <a:t>All those permissions and rights.</a:t>
            </a:r>
          </a:p>
          <a:p>
            <a:pPr algn="ctr"/>
            <a:r>
              <a:rPr lang="en-US" sz="2000" dirty="0" smtClean="0"/>
              <a:t>All that for all of our tenants.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en-US" sz="2000" b="1" dirty="0" smtClean="0"/>
              <a:t>What is different when you put these two things together?</a:t>
            </a:r>
            <a:endParaRPr lang="en-US" sz="2000" b="1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5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-10072"/>
            <a:ext cx="91440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Helvetica Neue"/>
              </a:rPr>
              <a:t>Issues</a:t>
            </a:r>
            <a:endParaRPr lang="en-US" sz="2400" dirty="0">
              <a:solidFill>
                <a:schemeClr val="bg1"/>
              </a:solidFill>
              <a:latin typeface="+mj-lt"/>
              <a:cs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646" y="1133183"/>
            <a:ext cx="7859059" cy="437042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Privacy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Data Leakage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Privilege Escalation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Varying customer or regulatory requirements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Privileged access management – groups of admins?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Maybe you can’t do Multi-tenancy for some parts of your data due to regulations </a:t>
            </a:r>
          </a:p>
          <a:p>
            <a:pPr algn="ctr"/>
            <a:endParaRPr lang="en-US" sz="2000" b="1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9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-10072"/>
            <a:ext cx="91440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Helvetica Neue"/>
              </a:rPr>
              <a:t>Examples</a:t>
            </a:r>
            <a:endParaRPr lang="en-US" sz="2400" dirty="0">
              <a:solidFill>
                <a:schemeClr val="bg1"/>
              </a:solidFill>
              <a:latin typeface="+mj-lt"/>
              <a:cs typeface="Helvetica Neue"/>
            </a:endParaRPr>
          </a:p>
        </p:txBody>
      </p:sp>
      <p:sp>
        <p:nvSpPr>
          <p:cNvPr id="2" name="Right Arrow 1"/>
          <p:cNvSpPr/>
          <p:nvPr/>
        </p:nvSpPr>
        <p:spPr>
          <a:xfrm rot="5400000">
            <a:off x="2441277" y="2502785"/>
            <a:ext cx="4561983" cy="21822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2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0" y="-10072"/>
            <a:ext cx="91440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Helvetica Neue"/>
              </a:rPr>
              <a:t>Active Directory/LDAP</a:t>
            </a:r>
            <a:endParaRPr lang="en-US" sz="2400" dirty="0">
              <a:solidFill>
                <a:schemeClr val="bg1"/>
              </a:solidFill>
              <a:latin typeface="+mj-lt"/>
              <a:cs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785" y="5469738"/>
            <a:ext cx="7944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This is a huge reason that we have MS Azure AD that is much more multi-tenant aware.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43647" y="935919"/>
            <a:ext cx="6302052" cy="39703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First Big Surprise – Active Directory is not MT-ready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Admin entitlements and trusts are set up for a group of admins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You could make it work with separate account forests/domains and one-way trusts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OpenLDAP</a:t>
            </a:r>
            <a:r>
              <a:rPr lang="en-US" dirty="0" smtClean="0"/>
              <a:t> and others are about the same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 if you store all of you entitlements in LDAP you have to really think about the ramifications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Doing this yourself can be dangerous</a:t>
            </a:r>
            <a:endParaRPr lang="en-US" dirty="0"/>
          </a:p>
        </p:txBody>
      </p:sp>
      <p:pic>
        <p:nvPicPr>
          <p:cNvPr id="6" name="Picture 5" descr="ConMultitenancyGeneralLD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467" y="1565439"/>
            <a:ext cx="2547644" cy="274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5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0" y="-10072"/>
            <a:ext cx="91440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+mj-lt"/>
                <a:cs typeface="Helvetica Neue"/>
              </a:rPr>
              <a:t>StormPath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Helvetica Neue"/>
              </a:rPr>
              <a:t> – 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Helvetica Neue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Helvetica Neue"/>
              </a:rPr>
              <a:t>endor Example</a:t>
            </a:r>
            <a:endParaRPr lang="en-US" sz="2400" dirty="0">
              <a:solidFill>
                <a:schemeClr val="bg1"/>
              </a:solidFill>
              <a:latin typeface="+mj-lt"/>
              <a:cs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886" y="794136"/>
            <a:ext cx="7859059" cy="147732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Cloud-ready service providing authentication, authorization, and account management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Application centric with Accounts, Attributes, Groups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REST Driven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www.stormpath.com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3" y="2824480"/>
            <a:ext cx="4998607" cy="396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71440" y="3302159"/>
            <a:ext cx="4572000" cy="3046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{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"</a:t>
            </a:r>
            <a:r>
              <a:rPr lang="en-US" sz="1200" dirty="0" err="1">
                <a:latin typeface="Courier New"/>
                <a:cs typeface="Courier New"/>
              </a:rPr>
              <a:t>href</a:t>
            </a:r>
            <a:r>
              <a:rPr lang="en-US" sz="1200" dirty="0">
                <a:latin typeface="Courier New"/>
                <a:cs typeface="Courier New"/>
              </a:rPr>
              <a:t>": "https://</a:t>
            </a:r>
            <a:r>
              <a:rPr lang="en-US" sz="1200" dirty="0" err="1">
                <a:latin typeface="Courier New"/>
                <a:cs typeface="Courier New"/>
              </a:rPr>
              <a:t>api.stormpath.com</a:t>
            </a:r>
            <a:r>
              <a:rPr lang="en-US" sz="1200" dirty="0">
                <a:latin typeface="Courier New"/>
                <a:cs typeface="Courier New"/>
              </a:rPr>
              <a:t>/v1/accounts/3apenYvL0Z9v9spExAMpLe",</a:t>
            </a:r>
          </a:p>
          <a:p>
            <a:r>
              <a:rPr lang="en-US" sz="1200" dirty="0">
                <a:latin typeface="Courier New"/>
                <a:cs typeface="Courier New"/>
              </a:rPr>
              <a:t>  "username" : "</a:t>
            </a:r>
            <a:r>
              <a:rPr lang="en-US" sz="1200" dirty="0" err="1">
                <a:latin typeface="Courier New"/>
                <a:cs typeface="Courier New"/>
              </a:rPr>
              <a:t>jlpicard</a:t>
            </a:r>
            <a:r>
              <a:rPr lang="en-US" sz="1200" dirty="0">
                <a:latin typeface="Courier New"/>
                <a:cs typeface="Courier New"/>
              </a:rPr>
              <a:t>",</a:t>
            </a:r>
          </a:p>
          <a:p>
            <a:r>
              <a:rPr lang="en-US" sz="1200" dirty="0">
                <a:latin typeface="Courier New"/>
                <a:cs typeface="Courier New"/>
              </a:rPr>
              <a:t>  "email" : "</a:t>
            </a:r>
            <a:r>
              <a:rPr lang="en-US" sz="1200" dirty="0" err="1">
                <a:latin typeface="Courier New"/>
                <a:cs typeface="Courier New"/>
              </a:rPr>
              <a:t>capt@enterprise.com</a:t>
            </a:r>
            <a:r>
              <a:rPr lang="en-US" sz="1200" dirty="0">
                <a:latin typeface="Courier New"/>
                <a:cs typeface="Courier New"/>
              </a:rPr>
              <a:t>",</a:t>
            </a:r>
          </a:p>
          <a:p>
            <a:r>
              <a:rPr lang="en-US" sz="1200" dirty="0">
                <a:latin typeface="Courier New"/>
                <a:cs typeface="Courier New"/>
              </a:rPr>
              <a:t>  "</a:t>
            </a:r>
            <a:r>
              <a:rPr lang="en-US" sz="1200" dirty="0" err="1">
                <a:latin typeface="Courier New"/>
                <a:cs typeface="Courier New"/>
              </a:rPr>
              <a:t>givenName</a:t>
            </a:r>
            <a:r>
              <a:rPr lang="en-US" sz="1200" dirty="0">
                <a:latin typeface="Courier New"/>
                <a:cs typeface="Courier New"/>
              </a:rPr>
              <a:t>" : "Jean-Luc",</a:t>
            </a:r>
          </a:p>
          <a:p>
            <a:r>
              <a:rPr lang="en-US" sz="1200" dirty="0">
                <a:latin typeface="Courier New"/>
                <a:cs typeface="Courier New"/>
              </a:rPr>
              <a:t>  "surname" : "Picard",</a:t>
            </a:r>
          </a:p>
          <a:p>
            <a:r>
              <a:rPr lang="en-US" sz="1200" dirty="0">
                <a:latin typeface="Courier New"/>
                <a:cs typeface="Courier New"/>
              </a:rPr>
              <a:t>  "</a:t>
            </a:r>
            <a:r>
              <a:rPr lang="en-US" sz="1200" dirty="0" err="1">
                <a:latin typeface="Courier New"/>
                <a:cs typeface="Courier New"/>
              </a:rPr>
              <a:t>customData</a:t>
            </a:r>
            <a:r>
              <a:rPr lang="en-US" sz="1200" dirty="0">
                <a:latin typeface="Courier New"/>
                <a:cs typeface="Courier New"/>
              </a:rPr>
              <a:t>": {</a:t>
            </a:r>
          </a:p>
          <a:p>
            <a:r>
              <a:rPr lang="en-US" sz="1200" dirty="0">
                <a:latin typeface="Courier New"/>
                <a:cs typeface="Courier New"/>
              </a:rPr>
              <a:t>    "permissions": {</a:t>
            </a:r>
          </a:p>
          <a:p>
            <a:r>
              <a:rPr lang="en-US" sz="1200" dirty="0">
                <a:latin typeface="Courier New"/>
                <a:cs typeface="Courier New"/>
              </a:rPr>
              <a:t>      "</a:t>
            </a:r>
            <a:r>
              <a:rPr lang="en-US" sz="1200" dirty="0" err="1">
                <a:latin typeface="Courier New"/>
                <a:cs typeface="Courier New"/>
              </a:rPr>
              <a:t>crew_quarters</a:t>
            </a:r>
            <a:r>
              <a:rPr lang="en-US" sz="1200" dirty="0">
                <a:latin typeface="Courier New"/>
                <a:cs typeface="Courier New"/>
              </a:rPr>
              <a:t>": "&amp;nbsp;9-3601",</a:t>
            </a:r>
          </a:p>
          <a:p>
            <a:r>
              <a:rPr lang="en-US" sz="1200" dirty="0">
                <a:latin typeface="Courier New"/>
                <a:cs typeface="Courier New"/>
              </a:rPr>
              <a:t>      "</a:t>
            </a:r>
            <a:r>
              <a:rPr lang="en-US" sz="1200" dirty="0" err="1">
                <a:latin typeface="Courier New"/>
                <a:cs typeface="Courier New"/>
              </a:rPr>
              <a:t>lock_override</a:t>
            </a:r>
            <a:r>
              <a:rPr lang="en-US" sz="1200" dirty="0">
                <a:latin typeface="Courier New"/>
                <a:cs typeface="Courier New"/>
              </a:rPr>
              <a:t>": "all",</a:t>
            </a:r>
          </a:p>
          <a:p>
            <a:r>
              <a:rPr lang="en-US" sz="1200" dirty="0">
                <a:latin typeface="Courier New"/>
                <a:cs typeface="Courier New"/>
              </a:rPr>
              <a:t>      "</a:t>
            </a:r>
            <a:r>
              <a:rPr lang="en-US" sz="1200" dirty="0" err="1">
                <a:latin typeface="Courier New"/>
                <a:cs typeface="Courier New"/>
              </a:rPr>
              <a:t>command_bridge</a:t>
            </a:r>
            <a:r>
              <a:rPr lang="en-US" sz="1200" dirty="0">
                <a:latin typeface="Courier New"/>
                <a:cs typeface="Courier New"/>
              </a:rPr>
              <a:t>": {</a:t>
            </a:r>
          </a:p>
          <a:p>
            <a:r>
              <a:rPr lang="en-US" sz="1200" dirty="0">
                <a:latin typeface="Courier New"/>
                <a:cs typeface="Courier New"/>
              </a:rPr>
              <a:t>        "type": "</a:t>
            </a:r>
            <a:r>
              <a:rPr lang="en-US" sz="1200" dirty="0" err="1">
                <a:latin typeface="Courier New"/>
                <a:cs typeface="Courier New"/>
              </a:rPr>
              <a:t>vessel:bridge</a:t>
            </a:r>
            <a:r>
              <a:rPr lang="en-US" sz="1200" dirty="0">
                <a:latin typeface="Courier New"/>
                <a:cs typeface="Courier New"/>
              </a:rPr>
              <a:t>",</a:t>
            </a:r>
          </a:p>
          <a:p>
            <a:r>
              <a:rPr lang="en-US" sz="1200" dirty="0">
                <a:latin typeface="Courier New"/>
                <a:cs typeface="Courier New"/>
              </a:rPr>
              <a:t>        "identifier": "NCC-1701-D",</a:t>
            </a:r>
          </a:p>
          <a:p>
            <a:r>
              <a:rPr lang="en-US" sz="1200" dirty="0">
                <a:latin typeface="Courier New"/>
                <a:cs typeface="Courier New"/>
              </a:rPr>
              <a:t>        "action": "</a:t>
            </a:r>
            <a:r>
              <a:rPr lang="en-US" sz="1200" dirty="0" smtClean="0">
                <a:latin typeface="Courier New"/>
                <a:cs typeface="Courier New"/>
              </a:rPr>
              <a:t>lockout”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latin typeface="Courier New"/>
                <a:cs typeface="Courier New"/>
              </a:rPr>
              <a:t>}}}}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967" y="2445648"/>
            <a:ext cx="4990354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dirty="0" smtClean="0"/>
              <a:t>Security Model</a:t>
            </a:r>
          </a:p>
        </p:txBody>
      </p:sp>
      <p:sp>
        <p:nvSpPr>
          <p:cNvPr id="9" name="Rectangle 8"/>
          <p:cNvSpPr/>
          <p:nvPr/>
        </p:nvSpPr>
        <p:spPr>
          <a:xfrm>
            <a:off x="5291567" y="2973968"/>
            <a:ext cx="3710193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dirty="0" smtClean="0"/>
              <a:t>User REST Response</a:t>
            </a:r>
          </a:p>
        </p:txBody>
      </p:sp>
    </p:spTree>
    <p:extLst>
      <p:ext uri="{BB962C8B-B14F-4D97-AF65-F5344CB8AC3E}">
        <p14:creationId xmlns:p14="http://schemas.microsoft.com/office/powerpoint/2010/main" val="429098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0" y="-10072"/>
            <a:ext cx="91440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solidFill>
                  <a:schemeClr val="bg1"/>
                </a:solidFill>
                <a:latin typeface="+mj-lt"/>
                <a:cs typeface="Helvetica Neue"/>
              </a:rPr>
              <a:t>Databases</a:t>
            </a:r>
            <a:endParaRPr lang="en-US" sz="2400" dirty="0">
              <a:solidFill>
                <a:schemeClr val="bg1"/>
              </a:solidFill>
              <a:latin typeface="+mj-lt"/>
              <a:cs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422" y="3314106"/>
            <a:ext cx="7944080" cy="12003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SELECT </a:t>
            </a:r>
            <a:r>
              <a:rPr lang="en-US" sz="2400" b="1" dirty="0" err="1" smtClean="0">
                <a:latin typeface="Courier New"/>
                <a:cs typeface="Courier New"/>
              </a:rPr>
              <a:t>acct.name</a:t>
            </a:r>
            <a:r>
              <a:rPr lang="en-US" sz="2400" b="1" dirty="0" smtClean="0">
                <a:latin typeface="Courier New"/>
                <a:cs typeface="Courier New"/>
              </a:rPr>
              <a:t>, </a:t>
            </a:r>
            <a:r>
              <a:rPr lang="en-US" sz="2400" b="1" dirty="0" err="1" smtClean="0">
                <a:latin typeface="Courier New"/>
                <a:cs typeface="Courier New"/>
              </a:rPr>
              <a:t>acct.sales</a:t>
            </a:r>
            <a:endParaRPr lang="en-US" sz="2400" b="1" dirty="0" smtClean="0">
              <a:latin typeface="Courier New"/>
              <a:cs typeface="Courier New"/>
            </a:endParaRPr>
          </a:p>
          <a:p>
            <a:r>
              <a:rPr lang="en-US" sz="2400" b="1" dirty="0" smtClean="0">
                <a:latin typeface="Courier New"/>
                <a:cs typeface="Courier New"/>
              </a:rPr>
              <a:t>	FROM </a:t>
            </a:r>
            <a:r>
              <a:rPr lang="en-US" sz="2400" b="1" dirty="0" err="1" smtClean="0">
                <a:latin typeface="Courier New"/>
                <a:cs typeface="Courier New"/>
              </a:rPr>
              <a:t>acct.TID</a:t>
            </a:r>
            <a:endParaRPr lang="en-US" sz="2400" b="1" dirty="0" smtClean="0">
              <a:latin typeface="Courier New"/>
              <a:cs typeface="Courier New"/>
            </a:endParaRPr>
          </a:p>
          <a:p>
            <a:r>
              <a:rPr lang="en-US" sz="2400" b="1" dirty="0" smtClean="0">
                <a:latin typeface="Courier New"/>
                <a:cs typeface="Courier New"/>
              </a:rPr>
              <a:t>	WHERE </a:t>
            </a:r>
            <a:r>
              <a:rPr lang="en-US" sz="2400" b="1" dirty="0" err="1" smtClean="0">
                <a:latin typeface="Courier New"/>
                <a:cs typeface="Courier New"/>
              </a:rPr>
              <a:t>acct.TID</a:t>
            </a:r>
            <a:r>
              <a:rPr lang="en-US" sz="2400" b="1" dirty="0" smtClean="0">
                <a:latin typeface="Courier New"/>
                <a:cs typeface="Courier New"/>
              </a:rPr>
              <a:t> = &amp;1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646" y="800300"/>
            <a:ext cx="7859059" cy="20313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There multiple approaches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Database per tenant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Single database with multiple tables per tenant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 Tenant ID in a shared table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Sharding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Policy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66125" y="4855230"/>
            <a:ext cx="794408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Problem is you have to remember to do this for every query, stored procedure, view, or any other database object.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96046" y="2913008"/>
            <a:ext cx="7859059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dirty="0" smtClean="0"/>
              <a:t>Shared Table Query</a:t>
            </a:r>
          </a:p>
        </p:txBody>
      </p:sp>
    </p:spTree>
    <p:extLst>
      <p:ext uri="{BB962C8B-B14F-4D97-AF65-F5344CB8AC3E}">
        <p14:creationId xmlns:p14="http://schemas.microsoft.com/office/powerpoint/2010/main" val="429098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0" y="-10072"/>
            <a:ext cx="91440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Helvetica Neue"/>
              </a:rPr>
              <a:t>But what does that even mean?</a:t>
            </a:r>
            <a:endParaRPr lang="en-US" sz="2400" dirty="0">
              <a:solidFill>
                <a:schemeClr val="bg1"/>
              </a:solidFill>
              <a:latin typeface="+mj-lt"/>
              <a:cs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77800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We are in a super-shared, and super-scaled world where rights are no longer concentrated in one place.</a:t>
            </a:r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Your rights and permissions are living everywhere in the neighborhood.</a:t>
            </a:r>
          </a:p>
          <a:p>
            <a:pPr algn="ctr"/>
            <a:r>
              <a:rPr lang="en-US" sz="2400" b="1" dirty="0" smtClean="0"/>
              <a:t> 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They have left home.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4516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0" y="-10072"/>
            <a:ext cx="91440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Helvetica Neue"/>
              </a:rPr>
              <a:t>More Modern Databases -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  <a:cs typeface="Helvetica Neue"/>
              </a:rPr>
              <a:t>Sharding</a:t>
            </a:r>
            <a:endParaRPr lang="en-US" sz="2400" dirty="0">
              <a:solidFill>
                <a:schemeClr val="bg1"/>
              </a:solidFill>
              <a:latin typeface="+mj-lt"/>
              <a:cs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646" y="861945"/>
            <a:ext cx="7859059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Sharding</a:t>
            </a:r>
            <a:r>
              <a:rPr lang="en-US" dirty="0" smtClean="0"/>
              <a:t> – Separating data into logical, physical/geographical based on a key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Many databases will shard based on a key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78455" y="5644285"/>
            <a:ext cx="7944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You can implement tenancy if the key is based n the tenant.</a:t>
            </a:r>
            <a:endParaRPr lang="en-US" sz="2400" b="1" dirty="0"/>
          </a:p>
        </p:txBody>
      </p:sp>
      <p:pic>
        <p:nvPicPr>
          <p:cNvPr id="2" name="Picture 1" descr="ConMultitenancyGeneral1Sh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273" y="1858738"/>
            <a:ext cx="33655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0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0" y="-10072"/>
            <a:ext cx="91440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Helvetica Neue"/>
              </a:rPr>
              <a:t>Databases – Policy-based Tenancy</a:t>
            </a:r>
            <a:endParaRPr lang="en-US" sz="2400" dirty="0">
              <a:solidFill>
                <a:schemeClr val="bg1"/>
              </a:solidFill>
              <a:latin typeface="+mj-lt"/>
              <a:cs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103" y="4633308"/>
            <a:ext cx="7944080" cy="2031325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is-IS" b="1" dirty="0" smtClean="0">
                <a:latin typeface="Courier New"/>
                <a:cs typeface="Courier New"/>
              </a:rPr>
              <a:t>…</a:t>
            </a:r>
            <a:r>
              <a:rPr lang="en-US" b="1" dirty="0" smtClean="0">
                <a:latin typeface="Courier New"/>
                <a:cs typeface="Courier New"/>
              </a:rPr>
              <a:t>WHERE 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smtClean="0">
                <a:latin typeface="Courier New"/>
                <a:cs typeface="Courier New"/>
              </a:rPr>
              <a:t>(DATABASE_PRINCIPAL_ID</a:t>
            </a:r>
            <a:r>
              <a:rPr lang="en-US" b="1" dirty="0">
                <a:latin typeface="Courier New"/>
                <a:cs typeface="Courier New"/>
              </a:rPr>
              <a:t>() = DATABASE_PRINCIPAL_ID('</a:t>
            </a:r>
            <a:r>
              <a:rPr lang="en-US" b="1" dirty="0" err="1">
                <a:latin typeface="Courier New"/>
                <a:cs typeface="Courier New"/>
              </a:rPr>
              <a:t>dbo</a:t>
            </a:r>
            <a:r>
              <a:rPr lang="en-US" b="1" dirty="0">
                <a:latin typeface="Courier New"/>
                <a:cs typeface="Courier New"/>
              </a:rPr>
              <a:t>') -- note, should not be </a:t>
            </a:r>
            <a:r>
              <a:rPr lang="en-US" b="1" dirty="0" err="1">
                <a:latin typeface="Courier New"/>
                <a:cs typeface="Courier New"/>
              </a:rPr>
              <a:t>dbo</a:t>
            </a:r>
            <a:r>
              <a:rPr lang="en-US" b="1" dirty="0">
                <a:latin typeface="Courier New"/>
                <a:cs typeface="Courier New"/>
              </a:rPr>
              <a:t>!</a:t>
            </a:r>
          </a:p>
          <a:p>
            <a:r>
              <a:rPr lang="en-US" b="1" dirty="0">
                <a:latin typeface="Courier New"/>
                <a:cs typeface="Courier New"/>
              </a:rPr>
              <a:t>            AND CAST(SESSION_CONTEXT(</a:t>
            </a:r>
            <a:r>
              <a:rPr lang="en-US" b="1" dirty="0" err="1">
                <a:latin typeface="Courier New"/>
                <a:cs typeface="Courier New"/>
              </a:rPr>
              <a:t>N'TenantId</a:t>
            </a:r>
            <a:r>
              <a:rPr lang="en-US" b="1" dirty="0">
                <a:latin typeface="Courier New"/>
                <a:cs typeface="Courier New"/>
              </a:rPr>
              <a:t>') AS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) = @</a:t>
            </a:r>
            <a:r>
              <a:rPr lang="en-US" b="1" dirty="0" err="1" smtClean="0">
                <a:latin typeface="Courier New"/>
                <a:cs typeface="Courier New"/>
              </a:rPr>
              <a:t>TenantId</a:t>
            </a:r>
            <a:r>
              <a:rPr lang="en-US" b="1" dirty="0" smtClean="0">
                <a:latin typeface="Courier New"/>
                <a:cs typeface="Courier New"/>
              </a:rPr>
              <a:t>) 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smtClean="0">
                <a:latin typeface="Courier New"/>
                <a:cs typeface="Courier New"/>
              </a:rPr>
              <a:t>OR (DATABASE_PRINCIPAL_ID</a:t>
            </a:r>
            <a:r>
              <a:rPr lang="en-US" b="1" dirty="0">
                <a:latin typeface="Courier New"/>
                <a:cs typeface="Courier New"/>
              </a:rPr>
              <a:t>() = </a:t>
            </a:r>
            <a:r>
              <a:rPr lang="en-US" b="1" dirty="0" smtClean="0">
                <a:latin typeface="Courier New"/>
                <a:cs typeface="Courier New"/>
              </a:rPr>
              <a:t>					DATABASE_PRINCIPAL_ID</a:t>
            </a:r>
            <a:r>
              <a:rPr lang="en-US" b="1" dirty="0">
                <a:latin typeface="Courier New"/>
                <a:cs typeface="Courier New"/>
              </a:rPr>
              <a:t>('</a:t>
            </a:r>
            <a:r>
              <a:rPr lang="en-US" b="1" dirty="0" err="1" smtClean="0">
                <a:latin typeface="Courier New"/>
                <a:cs typeface="Courier New"/>
              </a:rPr>
              <a:t>superuser</a:t>
            </a:r>
            <a:r>
              <a:rPr lang="en-US" b="1" dirty="0" smtClean="0">
                <a:latin typeface="Courier New"/>
                <a:cs typeface="Courier New"/>
              </a:rPr>
              <a:t>’))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647" y="861945"/>
            <a:ext cx="5599260" cy="20313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Some databases can use a policy to enforce tenancy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MS SQL 2016 and AWS Dynamo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You don’t have to remember to “fix” each object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Policy is system wide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97408" y="4256868"/>
            <a:ext cx="7859059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dirty="0" smtClean="0"/>
              <a:t>PREDICATE Function for MS SQL </a:t>
            </a:r>
          </a:p>
        </p:txBody>
      </p:sp>
      <p:pic>
        <p:nvPicPr>
          <p:cNvPr id="8" name="Picture 7" descr="ConMultitenancyDatabas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013" y="1275565"/>
            <a:ext cx="2830216" cy="33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6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0" y="-10072"/>
            <a:ext cx="91440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Helvetica Neue"/>
              </a:rPr>
              <a:t>Reporting</a:t>
            </a:r>
            <a:endParaRPr lang="en-US" sz="2400" dirty="0">
              <a:solidFill>
                <a:schemeClr val="bg1"/>
              </a:solidFill>
              <a:latin typeface="+mj-lt"/>
              <a:cs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647" y="861945"/>
            <a:ext cx="5599260" cy="20313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Don’t forget any fixed reporting needs to take MT into account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is much harder to control dynamic reporting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You want to look back at database level policies</a:t>
            </a:r>
          </a:p>
        </p:txBody>
      </p:sp>
      <p:pic>
        <p:nvPicPr>
          <p:cNvPr id="8" name="Picture 7" descr="ConMultitenancyDatabas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333" y="1966445"/>
            <a:ext cx="2830216" cy="33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7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MultitenancyGeneral2Ap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98" y="3271520"/>
            <a:ext cx="4049202" cy="3449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0" y="-10072"/>
            <a:ext cx="91440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Helvetica Neue"/>
              </a:rPr>
              <a:t>Application Level</a:t>
            </a:r>
            <a:endParaRPr lang="en-US" sz="2400" dirty="0">
              <a:solidFill>
                <a:schemeClr val="bg1"/>
              </a:solidFill>
              <a:latin typeface="+mj-lt"/>
              <a:cs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646" y="861945"/>
            <a:ext cx="6422913" cy="563231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You have to authenticate then capture the tenant information in a secure manner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 a browser-based situation this mean you need a token or a session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 signed SAML token with a tenant assertion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Delegated authorization token with </a:t>
            </a:r>
            <a:r>
              <a:rPr lang="en-US" dirty="0" err="1" smtClean="0"/>
              <a:t>Oauth</a:t>
            </a:r>
            <a:r>
              <a:rPr lang="en-US" dirty="0" smtClean="0"/>
              <a:t>/JWT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Session cookies can be used but they are not ideal 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Oauth</a:t>
            </a:r>
            <a:r>
              <a:rPr lang="en-US" dirty="0" smtClean="0"/>
              <a:t> can be helpful using a combination of the SCOPE and the actual caller ID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Authorization may be needed at the </a:t>
            </a:r>
            <a:br>
              <a:rPr lang="en-US" dirty="0" smtClean="0"/>
            </a:br>
            <a:r>
              <a:rPr lang="en-US" dirty="0" smtClean="0"/>
              <a:t>service boundary and later on inside</a:t>
            </a:r>
            <a:br>
              <a:rPr lang="en-US" dirty="0" smtClean="0"/>
            </a:br>
            <a:r>
              <a:rPr lang="en-US" dirty="0" smtClean="0"/>
              <a:t>the actual service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 these components have to be MT</a:t>
            </a:r>
            <a:br>
              <a:rPr lang="en-US" dirty="0" smtClean="0"/>
            </a:br>
            <a:r>
              <a:rPr lang="en-US" dirty="0" smtClean="0"/>
              <a:t>aware in order to keep your entitlements</a:t>
            </a:r>
            <a:br>
              <a:rPr lang="en-US" dirty="0" smtClean="0"/>
            </a:br>
            <a:r>
              <a:rPr lang="en-US" dirty="0" smtClean="0"/>
              <a:t>straight</a:t>
            </a:r>
          </a:p>
        </p:txBody>
      </p:sp>
    </p:spTree>
    <p:extLst>
      <p:ext uri="{BB962C8B-B14F-4D97-AF65-F5344CB8AC3E}">
        <p14:creationId xmlns:p14="http://schemas.microsoft.com/office/powerpoint/2010/main" val="335715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0" y="-10072"/>
            <a:ext cx="91440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Helvetica Neue"/>
              </a:rPr>
              <a:t>Backup and Recovery</a:t>
            </a:r>
            <a:endParaRPr lang="en-US" sz="2400" dirty="0">
              <a:solidFill>
                <a:schemeClr val="bg1"/>
              </a:solidFill>
              <a:latin typeface="+mj-lt"/>
              <a:cs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646" y="861945"/>
            <a:ext cx="6422913" cy="20313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What are the ramifications of backing up all the tenants data to one spot, one file, one virtual tape?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 I have encryption or key issues?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Is my Disaster Recovery solution also multi-tenant ready?</a:t>
            </a:r>
          </a:p>
        </p:txBody>
      </p:sp>
    </p:spTree>
    <p:extLst>
      <p:ext uri="{BB962C8B-B14F-4D97-AF65-F5344CB8AC3E}">
        <p14:creationId xmlns:p14="http://schemas.microsoft.com/office/powerpoint/2010/main" val="403777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0" y="-10072"/>
            <a:ext cx="91440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  <a:cs typeface="Helvetica Neue"/>
              </a:rPr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785" y="4559334"/>
            <a:ext cx="7944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If someone says there is no difference between cloud and non-cloud computing you can bring up Multi-Tenancy. 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It is a lot more than a deployment model.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43646" y="923590"/>
            <a:ext cx="7859059" cy="34163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Using </a:t>
            </a:r>
            <a:r>
              <a:rPr lang="en-US" dirty="0" smtClean="0"/>
              <a:t>MT </a:t>
            </a:r>
            <a:r>
              <a:rPr lang="en-US" dirty="0" err="1" smtClean="0"/>
              <a:t>vs</a:t>
            </a:r>
            <a:r>
              <a:rPr lang="en-US" dirty="0" smtClean="0"/>
              <a:t> Providing – most don’t need to provide MT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Building a MT environment is 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Dangerous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Expensive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Needs to be built from the beginning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MT is very hard out-of-the-box with older tools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Most cloud-based services are built with MT in mind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Maybe the customer doesn’t care but the service provider has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6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 descr="SC_TwitLogoLgv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4851"/>
            <a:ext cx="5609673" cy="19188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752" y="5960789"/>
            <a:ext cx="3879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Helvetica Neue"/>
              </a:rPr>
              <a:t>Ron Parker </a:t>
            </a:r>
          </a:p>
          <a:p>
            <a:r>
              <a:rPr lang="en-US" sz="1600" dirty="0">
                <a:cs typeface="Helvetica Neue"/>
              </a:rPr>
              <a:t>@</a:t>
            </a:r>
            <a:r>
              <a:rPr lang="en-US" sz="1600" dirty="0" err="1">
                <a:cs typeface="Helvetica Neue"/>
              </a:rPr>
              <a:t>scmunk</a:t>
            </a:r>
            <a:endParaRPr lang="en-US" sz="1600" dirty="0">
              <a:cs typeface="Helvetica Neue"/>
            </a:endParaRPr>
          </a:p>
          <a:p>
            <a:r>
              <a:rPr lang="en-US" sz="1600" dirty="0">
                <a:cs typeface="Helvetica Neue"/>
              </a:rPr>
              <a:t>http://</a:t>
            </a:r>
            <a:r>
              <a:rPr lang="en-US" sz="1600" dirty="0" err="1">
                <a:cs typeface="Helvetica Neue"/>
              </a:rPr>
              <a:t>www.secretchipmunk.com</a:t>
            </a:r>
            <a:endParaRPr lang="en-US" sz="1600" dirty="0"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565710"/>
            <a:ext cx="9144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cs typeface="Helvetica Neue"/>
              </a:rPr>
              <a:t>Thanks!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530" y="1032821"/>
            <a:ext cx="88451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r>
              <a:rPr lang="en-US" sz="3200" dirty="0">
                <a:latin typeface="+mj-lt"/>
                <a:cs typeface="Helvetica Neue"/>
              </a:rPr>
              <a:t>In a Multi-Tenancy World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33571"/>
            <a:ext cx="9144000" cy="92845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  <a:latin typeface="+mj-lt"/>
                <a:cs typeface="Helvetica Neue"/>
              </a:rPr>
              <a:t>Entitlements</a:t>
            </a:r>
          </a:p>
        </p:txBody>
      </p:sp>
    </p:spTree>
    <p:extLst>
      <p:ext uri="{BB962C8B-B14F-4D97-AF65-F5344CB8AC3E}">
        <p14:creationId xmlns:p14="http://schemas.microsoft.com/office/powerpoint/2010/main" val="208091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0" y="-10072"/>
            <a:ext cx="91440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Helvetica Neue"/>
              </a:rPr>
              <a:t>The World of Access</a:t>
            </a:r>
            <a:endParaRPr lang="en-US" sz="2400" dirty="0">
              <a:solidFill>
                <a:schemeClr val="bg1"/>
              </a:solidFill>
              <a:latin typeface="+mj-lt"/>
              <a:cs typeface="Helvetica Neue"/>
            </a:endParaRPr>
          </a:p>
        </p:txBody>
      </p:sp>
      <p:pic>
        <p:nvPicPr>
          <p:cNvPr id="6" name="Picture 5" descr="ConOver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" y="2315894"/>
            <a:ext cx="9089553" cy="3000188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 rot="16200000">
            <a:off x="2117912" y="-474380"/>
            <a:ext cx="986118" cy="4400176"/>
          </a:xfrm>
          <a:prstGeom prst="rightBrac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99882" y="791886"/>
            <a:ext cx="26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Administration</a:t>
            </a:r>
            <a:endParaRPr lang="en-US" sz="2400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6110195" y="3641912"/>
            <a:ext cx="986118" cy="4400176"/>
          </a:xfrm>
          <a:prstGeom prst="rightBrac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32401" y="6291748"/>
            <a:ext cx="26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Runtime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984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0" y="-10072"/>
            <a:ext cx="91440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Helvetica Neue"/>
              </a:rPr>
              <a:t>Entitlements</a:t>
            </a:r>
            <a:endParaRPr lang="en-US" sz="2400" dirty="0">
              <a:solidFill>
                <a:schemeClr val="bg1"/>
              </a:solidFill>
              <a:latin typeface="+mj-lt"/>
              <a:cs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778004"/>
            <a:ext cx="9144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Do you have permission to do something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Can you be Authorized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19292" y="3735299"/>
            <a:ext cx="366058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Created, engineered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Granted and Provisioned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Set up on the resource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Maintained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Audited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5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 rot="3888161">
            <a:off x="-546887" y="3564444"/>
            <a:ext cx="5687719" cy="567133"/>
          </a:xfrm>
          <a:prstGeom prst="rightArrow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0" y="-10072"/>
            <a:ext cx="91440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Helvetica Neue"/>
              </a:rPr>
              <a:t>Entitlements are Everywhere</a:t>
            </a:r>
            <a:endParaRPr lang="en-US" sz="2400" dirty="0">
              <a:solidFill>
                <a:schemeClr val="bg1"/>
              </a:solidFill>
              <a:latin typeface="+mj-lt"/>
              <a:cs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7634" y="1172282"/>
            <a:ext cx="1874112" cy="4685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5872" y="1776403"/>
            <a:ext cx="1874112" cy="4685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87877" y="2372646"/>
            <a:ext cx="1874112" cy="4685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20778" y="2976767"/>
            <a:ext cx="1874112" cy="4685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4361" y="3605546"/>
            <a:ext cx="1874112" cy="4685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Database/Svc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54035" y="4214119"/>
            <a:ext cx="1874112" cy="4685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13316" y="5389825"/>
            <a:ext cx="1874112" cy="4685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97187" y="4814815"/>
            <a:ext cx="1874112" cy="4685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75666" y="4409269"/>
            <a:ext cx="4315397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dirty="0" smtClean="0"/>
              <a:t>Identity Management, Virtualization</a:t>
            </a:r>
            <a:r>
              <a:rPr lang="en-US" dirty="0"/>
              <a:t>, Containers, </a:t>
            </a:r>
            <a:r>
              <a:rPr lang="en-US" dirty="0" err="1"/>
              <a:t>IaaS</a:t>
            </a:r>
            <a:r>
              <a:rPr lang="en-US" dirty="0"/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63337" y="3180823"/>
            <a:ext cx="4315397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dirty="0" smtClean="0"/>
              <a:t>Configurations, Unstructured Data, Structured, Queries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75667" y="2322247"/>
            <a:ext cx="4364716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dirty="0" smtClean="0"/>
              <a:t>Client Types, </a:t>
            </a:r>
            <a:r>
              <a:rPr lang="en-US" dirty="0" err="1" smtClean="0"/>
              <a:t>Serverless</a:t>
            </a:r>
            <a:r>
              <a:rPr lang="en-US" dirty="0" smtClean="0"/>
              <a:t> Apps, Old Apps, </a:t>
            </a:r>
            <a:r>
              <a:rPr lang="en-US" dirty="0" err="1" smtClean="0"/>
              <a:t>FaaS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480110" y="3949672"/>
            <a:ext cx="601226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dirty="0" smtClean="0"/>
              <a:t>ACLs, Local Groups, GPOs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93803" y="1372913"/>
            <a:ext cx="4126008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dirty="0" smtClean="0"/>
              <a:t>IDs/</a:t>
            </a:r>
            <a:r>
              <a:rPr lang="en-US" dirty="0" err="1" smtClean="0"/>
              <a:t>Pwds</a:t>
            </a:r>
            <a:r>
              <a:rPr lang="en-US" dirty="0" smtClean="0"/>
              <a:t>, Policies, hard-coded entitlements, multi-factor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480111" y="5342848"/>
            <a:ext cx="4360272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dirty="0" smtClean="0"/>
              <a:t>More ACLs, Network Security Groups (NSG)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5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0" y="-10072"/>
            <a:ext cx="91440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Helvetica Neue"/>
              </a:rPr>
              <a:t>Entitlements</a:t>
            </a:r>
            <a:endParaRPr lang="en-US" sz="2400" dirty="0">
              <a:solidFill>
                <a:schemeClr val="bg1"/>
              </a:solidFill>
              <a:latin typeface="+mj-lt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040" y="1338612"/>
            <a:ext cx="8341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This works well with simple groups of accounts and resources that are all related.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The problem comes in when you want to operate on groups of accounts or resources that are not really related nor have the same owner. 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This takes us into Multi-Tenancy.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7838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967" y="1605399"/>
            <a:ext cx="9144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What is it really?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Haven’t we been doing this forever anyway?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3348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 descr="dinobattle-1myb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400"/>
            <a:ext cx="9144000" cy="55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9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D16A-954B-4039-B02D-4F77AF210AA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0" y="-10072"/>
            <a:ext cx="9144000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Helvetica Neue"/>
              </a:rPr>
              <a:t>Multi-Tenancy</a:t>
            </a:r>
            <a:endParaRPr lang="en-US" sz="2400" dirty="0">
              <a:solidFill>
                <a:schemeClr val="bg1"/>
              </a:solidFill>
              <a:latin typeface="+mj-lt"/>
              <a:cs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646" y="898932"/>
            <a:ext cx="7859059" cy="129266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dirty="0" smtClean="0"/>
              <a:t>In the beginning we needed to serve multiple customers. We called these customer </a:t>
            </a:r>
            <a:r>
              <a:rPr lang="en-US" sz="2000" b="1" dirty="0" smtClean="0"/>
              <a:t>tenants</a:t>
            </a:r>
            <a:r>
              <a:rPr lang="en-US" sz="2000" dirty="0" smtClean="0"/>
              <a:t>. Each Tenant wanted to view or use the service as if it was their own.</a:t>
            </a:r>
            <a:endParaRPr lang="en-US" sz="2000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2" name="Picture 1" descr="ConMultitenancyGeneral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240" y="2284887"/>
            <a:ext cx="4889500" cy="236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5474" y="4676055"/>
            <a:ext cx="8788204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dirty="0" smtClean="0"/>
              <a:t>Basic Multi-Instance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1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Unum PPT Template</Template>
  <TotalTime>16207</TotalTime>
  <Words>1514</Words>
  <Application>Microsoft Macintosh PowerPoint</Application>
  <PresentationFormat>On-screen Show (4:3)</PresentationFormat>
  <Paragraphs>321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  main title</dc:title>
  <dc:creator>Unum Group</dc:creator>
  <cp:lastModifiedBy>Ronald Parker</cp:lastModifiedBy>
  <cp:revision>822</cp:revision>
  <dcterms:created xsi:type="dcterms:W3CDTF">2012-01-16T20:14:32Z</dcterms:created>
  <dcterms:modified xsi:type="dcterms:W3CDTF">2016-09-18T19:31:05Z</dcterms:modified>
</cp:coreProperties>
</file>