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74" r:id="rId3"/>
    <p:sldId id="275" r:id="rId4"/>
    <p:sldId id="262" r:id="rId5"/>
    <p:sldId id="278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301" r:id="rId14"/>
    <p:sldId id="288" r:id="rId15"/>
    <p:sldId id="290" r:id="rId16"/>
    <p:sldId id="289" r:id="rId17"/>
    <p:sldId id="291" r:id="rId18"/>
    <p:sldId id="292" r:id="rId19"/>
    <p:sldId id="302" r:id="rId20"/>
    <p:sldId id="293" r:id="rId21"/>
    <p:sldId id="294" r:id="rId22"/>
    <p:sldId id="295" r:id="rId23"/>
    <p:sldId id="296" r:id="rId24"/>
    <p:sldId id="297" r:id="rId25"/>
    <p:sldId id="303" r:id="rId26"/>
    <p:sldId id="298" r:id="rId27"/>
    <p:sldId id="299" r:id="rId28"/>
    <p:sldId id="300" r:id="rId29"/>
  </p:sldIdLst>
  <p:sldSz cx="12192000" cy="6858000"/>
  <p:notesSz cx="6858000" cy="9144000"/>
  <p:embeddedFontLst>
    <p:embeddedFont>
      <p:font typeface="KoPubWorld돋움체 Bold" panose="020B0600000101010101" charset="-127"/>
      <p:bold r:id="rId30"/>
    </p:embeddedFont>
    <p:embeddedFont>
      <p:font typeface="Arial Black" panose="020B0A04020102020204" pitchFamily="34" charset="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084586-8267-4B5A-A0AE-FEBB7214ABDB}">
          <p14:sldIdLst>
            <p14:sldId id="257"/>
            <p14:sldId id="274"/>
            <p14:sldId id="275"/>
            <p14:sldId id="262"/>
            <p14:sldId id="278"/>
            <p14:sldId id="277"/>
            <p14:sldId id="276"/>
            <p14:sldId id="279"/>
            <p14:sldId id="280"/>
            <p14:sldId id="281"/>
            <p14:sldId id="282"/>
            <p14:sldId id="283"/>
            <p14:sldId id="301"/>
            <p14:sldId id="288"/>
            <p14:sldId id="290"/>
            <p14:sldId id="289"/>
            <p14:sldId id="291"/>
            <p14:sldId id="292"/>
            <p14:sldId id="302"/>
            <p14:sldId id="293"/>
            <p14:sldId id="294"/>
            <p14:sldId id="295"/>
            <p14:sldId id="296"/>
            <p14:sldId id="297"/>
            <p14:sldId id="303"/>
            <p14:sldId id="298"/>
            <p14:sldId id="299"/>
            <p14:sldId id="300"/>
          </p14:sldIdLst>
        </p14:section>
        <p14:section name="제목 없는 구역" id="{C228FF0D-1C02-4FAF-9E73-15207B29DB0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4E"/>
    <a:srgbClr val="73777C"/>
    <a:srgbClr val="E6E6E6"/>
    <a:srgbClr val="E8E1CF"/>
    <a:srgbClr val="A3C7C7"/>
    <a:srgbClr val="C9AB6C"/>
    <a:srgbClr val="EDEDED"/>
    <a:srgbClr val="F9F9F9"/>
    <a:srgbClr val="836E39"/>
    <a:srgbClr val="977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2" y="16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3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0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2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3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5522-3839-4786-9C5B-D08C8CBB3EF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microsoft.com/office/2007/relationships/hdphoto" Target="../media/hdphoto7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6.pn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microsoft.com/office/2007/relationships/hdphoto" Target="../media/hdphoto7.wdp"/><Relationship Id="rId2" Type="http://schemas.openxmlformats.org/officeDocument/2006/relationships/image" Target="../media/image2.jpg"/><Relationship Id="rId16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6.png"/><Relationship Id="rId1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21066" y="494808"/>
            <a:ext cx="419729" cy="426195"/>
            <a:chOff x="2755343" y="381525"/>
            <a:chExt cx="1106140" cy="1123180"/>
          </a:xfrm>
        </p:grpSpPr>
        <p:sp>
          <p:nvSpPr>
            <p:cNvPr id="16" name="자유형 15"/>
            <p:cNvSpPr/>
            <p:nvPr/>
          </p:nvSpPr>
          <p:spPr>
            <a:xfrm flipH="1" flipV="1">
              <a:off x="2937695" y="381525"/>
              <a:ext cx="838201" cy="1123180"/>
            </a:xfrm>
            <a:custGeom>
              <a:avLst/>
              <a:gdLst>
                <a:gd name="connsiteX0" fmla="*/ 723901 w 838201"/>
                <a:gd name="connsiteY0" fmla="*/ 114303 h 1123180"/>
                <a:gd name="connsiteX1" fmla="*/ 723901 w 838201"/>
                <a:gd name="connsiteY1" fmla="*/ 3 h 1123180"/>
                <a:gd name="connsiteX2" fmla="*/ 838201 w 838201"/>
                <a:gd name="connsiteY2" fmla="*/ 3 h 1123180"/>
                <a:gd name="connsiteX3" fmla="*/ 114300 w 838201"/>
                <a:gd name="connsiteY3" fmla="*/ 238126 h 1123180"/>
                <a:gd name="connsiteX4" fmla="*/ 0 w 838201"/>
                <a:gd name="connsiteY4" fmla="*/ 238126 h 1123180"/>
                <a:gd name="connsiteX5" fmla="*/ 114300 w 838201"/>
                <a:gd name="connsiteY5" fmla="*/ 2 h 1123180"/>
                <a:gd name="connsiteX6" fmla="*/ 723900 w 838201"/>
                <a:gd name="connsiteY6" fmla="*/ 1123178 h 1123180"/>
                <a:gd name="connsiteX7" fmla="*/ 485775 w 838201"/>
                <a:gd name="connsiteY7" fmla="*/ 1123178 h 1123180"/>
                <a:gd name="connsiteX8" fmla="*/ 485775 w 838201"/>
                <a:gd name="connsiteY8" fmla="*/ 238125 h 1123180"/>
                <a:gd name="connsiteX9" fmla="*/ 114300 w 838201"/>
                <a:gd name="connsiteY9" fmla="*/ 238125 h 1123180"/>
                <a:gd name="connsiteX10" fmla="*/ 114300 w 838201"/>
                <a:gd name="connsiteY10" fmla="*/ 0 h 1123180"/>
                <a:gd name="connsiteX11" fmla="*/ 723900 w 838201"/>
                <a:gd name="connsiteY11" fmla="*/ 0 h 1123180"/>
                <a:gd name="connsiteX12" fmla="*/ 723900 w 838201"/>
                <a:gd name="connsiteY12" fmla="*/ 238125 h 1123180"/>
                <a:gd name="connsiteX13" fmla="*/ 723900 w 838201"/>
                <a:gd name="connsiteY13" fmla="*/ 238125 h 1123180"/>
                <a:gd name="connsiteX14" fmla="*/ 838201 w 838201"/>
                <a:gd name="connsiteY14" fmla="*/ 1123180 h 1123180"/>
                <a:gd name="connsiteX15" fmla="*/ 723901 w 838201"/>
                <a:gd name="connsiteY15" fmla="*/ 1123180 h 1123180"/>
                <a:gd name="connsiteX16" fmla="*/ 723901 w 838201"/>
                <a:gd name="connsiteY16" fmla="*/ 1008880 h 112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8201" h="1123180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755343" y="403442"/>
              <a:ext cx="1106140" cy="1000518"/>
            </a:xfrm>
            <a:custGeom>
              <a:avLst/>
              <a:gdLst>
                <a:gd name="connsiteX0" fmla="*/ 236220 w 1106140"/>
                <a:gd name="connsiteY0" fmla="*/ 95869 h 1000518"/>
                <a:gd name="connsiteX1" fmla="*/ 236220 w 1106140"/>
                <a:gd name="connsiteY1" fmla="*/ 284366 h 1000518"/>
                <a:gd name="connsiteX2" fmla="*/ 209614 w 1106140"/>
                <a:gd name="connsiteY2" fmla="*/ 316613 h 1000518"/>
                <a:gd name="connsiteX3" fmla="*/ 138876 w 1106140"/>
                <a:gd name="connsiteY3" fmla="*/ 548193 h 1000518"/>
                <a:gd name="connsiteX4" fmla="*/ 209614 w 1106140"/>
                <a:gd name="connsiteY4" fmla="*/ 779773 h 1000518"/>
                <a:gd name="connsiteX5" fmla="*/ 236220 w 1106140"/>
                <a:gd name="connsiteY5" fmla="*/ 812020 h 1000518"/>
                <a:gd name="connsiteX6" fmla="*/ 236220 w 1106140"/>
                <a:gd name="connsiteY6" fmla="*/ 1000518 h 1000518"/>
                <a:gd name="connsiteX7" fmla="*/ 161991 w 1106140"/>
                <a:gd name="connsiteY7" fmla="*/ 939273 h 1000518"/>
                <a:gd name="connsiteX8" fmla="*/ 0 w 1106140"/>
                <a:gd name="connsiteY8" fmla="*/ 548193 h 1000518"/>
                <a:gd name="connsiteX9" fmla="*/ 161991 w 1106140"/>
                <a:gd name="connsiteY9" fmla="*/ 157114 h 1000518"/>
                <a:gd name="connsiteX10" fmla="*/ 601452 w 1106140"/>
                <a:gd name="connsiteY10" fmla="*/ 0 h 1000518"/>
                <a:gd name="connsiteX11" fmla="*/ 664533 w 1106140"/>
                <a:gd name="connsiteY11" fmla="*/ 6360 h 1000518"/>
                <a:gd name="connsiteX12" fmla="*/ 1106140 w 1106140"/>
                <a:gd name="connsiteY12" fmla="*/ 548193 h 1000518"/>
                <a:gd name="connsiteX13" fmla="*/ 1062677 w 1106140"/>
                <a:gd name="connsiteY13" fmla="*/ 763473 h 1000518"/>
                <a:gd name="connsiteX14" fmla="*/ 1041954 w 1106140"/>
                <a:gd name="connsiteY14" fmla="*/ 801653 h 1000518"/>
                <a:gd name="connsiteX15" fmla="*/ 878473 w 1106140"/>
                <a:gd name="connsiteY15" fmla="*/ 801653 h 1000518"/>
                <a:gd name="connsiteX16" fmla="*/ 896526 w 1106140"/>
                <a:gd name="connsiteY16" fmla="*/ 779773 h 1000518"/>
                <a:gd name="connsiteX17" fmla="*/ 967264 w 1106140"/>
                <a:gd name="connsiteY17" fmla="*/ 548193 h 1000518"/>
                <a:gd name="connsiteX18" fmla="*/ 636545 w 1106140"/>
                <a:gd name="connsiteY18" fmla="*/ 142414 h 1000518"/>
                <a:gd name="connsiteX19" fmla="*/ 601452 w 1106140"/>
                <a:gd name="connsiteY19" fmla="*/ 138876 h 10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06140" h="1000518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15427" y="5749362"/>
            <a:ext cx="602921" cy="649799"/>
            <a:chOff x="2964180" y="5372100"/>
            <a:chExt cx="845820" cy="84582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964180" y="5372100"/>
              <a:ext cx="845820" cy="845820"/>
            </a:xfrm>
            <a:prstGeom prst="roundRect">
              <a:avLst>
                <a:gd name="adj" fmla="val 26577"/>
              </a:avLst>
            </a:prstGeom>
            <a:solidFill>
              <a:srgbClr val="D13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 rot="13500000">
              <a:off x="3292316" y="5700238"/>
              <a:ext cx="189546" cy="189546"/>
              <a:chOff x="4754881" y="5605463"/>
              <a:chExt cx="189546" cy="189546"/>
            </a:xfrm>
          </p:grpSpPr>
          <p:sp>
            <p:nvSpPr>
              <p:cNvPr id="29" name="L 도형 28"/>
              <p:cNvSpPr/>
              <p:nvPr/>
            </p:nvSpPr>
            <p:spPr>
              <a:xfrm>
                <a:off x="4754881" y="5605463"/>
                <a:ext cx="189546" cy="189546"/>
              </a:xfrm>
              <a:prstGeom prst="corner">
                <a:avLst>
                  <a:gd name="adj1" fmla="val 13992"/>
                  <a:gd name="adj2" fmla="val 146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V="1">
                <a:off x="4767501" y="5618797"/>
                <a:ext cx="159544" cy="1595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2FF5F0-C22C-4C19-BB13-0F94E23F2A19}"/>
              </a:ext>
            </a:extLst>
          </p:cNvPr>
          <p:cNvSpPr txBox="1"/>
          <p:nvPr/>
        </p:nvSpPr>
        <p:spPr>
          <a:xfrm>
            <a:off x="439613" y="1146775"/>
            <a:ext cx="318836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주제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주제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주제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2F238B-B8AF-4942-8A03-F04F765E9326}"/>
              </a:ext>
            </a:extLst>
          </p:cNvPr>
          <p:cNvGrpSpPr/>
          <p:nvPr/>
        </p:nvGrpSpPr>
        <p:grpSpPr>
          <a:xfrm>
            <a:off x="630931" y="3441337"/>
            <a:ext cx="2983517" cy="649798"/>
            <a:chOff x="8455863" y="2680654"/>
            <a:chExt cx="3537582" cy="6843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8D04AE8-ABC2-4D91-882D-9298A3140760}"/>
                </a:ext>
              </a:extLst>
            </p:cNvPr>
            <p:cNvSpPr/>
            <p:nvPr/>
          </p:nvSpPr>
          <p:spPr>
            <a:xfrm>
              <a:off x="8455863" y="2680654"/>
              <a:ext cx="3537582" cy="684337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9F7185-6768-466B-9ACB-AD03B50F8261}"/>
                </a:ext>
              </a:extLst>
            </p:cNvPr>
            <p:cNvSpPr txBox="1"/>
            <p:nvPr/>
          </p:nvSpPr>
          <p:spPr>
            <a:xfrm>
              <a:off x="8559028" y="2707351"/>
              <a:ext cx="333125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발표자</a:t>
              </a:r>
              <a:endPara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2000" b="1" dirty="0"/>
                <a:t>4</a:t>
              </a:r>
              <a:r>
                <a:rPr lang="ko-KR" altLang="en-US" sz="2000" b="1" dirty="0"/>
                <a:t>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99181F-1B7D-4732-A451-B4892A8FCAC0}"/>
              </a:ext>
            </a:extLst>
          </p:cNvPr>
          <p:cNvGrpSpPr/>
          <p:nvPr/>
        </p:nvGrpSpPr>
        <p:grpSpPr>
          <a:xfrm>
            <a:off x="630931" y="4290728"/>
            <a:ext cx="2983517" cy="649798"/>
            <a:chOff x="8455863" y="2680654"/>
            <a:chExt cx="3537582" cy="684337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C36DF61-D746-4E85-A746-494131FCE0E9}"/>
                </a:ext>
              </a:extLst>
            </p:cNvPr>
            <p:cNvSpPr/>
            <p:nvPr/>
          </p:nvSpPr>
          <p:spPr>
            <a:xfrm>
              <a:off x="8455863" y="2680654"/>
              <a:ext cx="3537582" cy="684337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39613C-F188-4FB8-B565-CE267D05C304}"/>
                </a:ext>
              </a:extLst>
            </p:cNvPr>
            <p:cNvSpPr txBox="1"/>
            <p:nvPr/>
          </p:nvSpPr>
          <p:spPr>
            <a:xfrm>
              <a:off x="8559028" y="2707351"/>
              <a:ext cx="333125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발표일자</a:t>
              </a:r>
              <a:endPara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2000" b="1" dirty="0"/>
                <a:t>2021-12-09</a:t>
              </a:r>
              <a:endParaRPr lang="ko-KR" altLang="en-US" sz="2000" b="1" dirty="0"/>
            </a:p>
          </p:txBody>
        </p:sp>
      </p:grpSp>
      <p:pic>
        <p:nvPicPr>
          <p:cNvPr id="10" name="그림 9" descr="실외, 자연, 여러개이(가) 표시된 사진&#10;&#10;자동 생성된 설명">
            <a:extLst>
              <a:ext uri="{FF2B5EF4-FFF2-40B4-BE49-F238E27FC236}">
                <a16:creationId xmlns:a16="http://schemas.microsoft.com/office/drawing/2014/main" id="{B54C7BC1-3F27-4DCF-9CF3-165A2EF6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"/>
            <a:ext cx="814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</a:rPr>
                <a:t>원딜에서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5C750A5-583A-49D9-BD3B-35044B3FB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90179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8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5245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F0E682-3AE0-479C-8BC0-4E6371982AD8}"/>
              </a:ext>
            </a:extLst>
          </p:cNvPr>
          <p:cNvSpPr/>
          <p:nvPr/>
        </p:nvSpPr>
        <p:spPr>
          <a:xfrm>
            <a:off x="958675" y="5535596"/>
            <a:ext cx="1017546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700" dirty="0" err="1">
                <a:solidFill>
                  <a:schemeClr val="bg1"/>
                </a:solidFill>
              </a:rPr>
              <a:t>원딜</a:t>
            </a:r>
            <a:r>
              <a:rPr lang="ko-KR" altLang="en-US" sz="1700" dirty="0">
                <a:solidFill>
                  <a:schemeClr val="bg1"/>
                </a:solidFill>
              </a:rPr>
              <a:t> 라인 특성 상 </a:t>
            </a:r>
            <a:r>
              <a:rPr lang="ko-KR" altLang="en-US" sz="1700" dirty="0" err="1">
                <a:solidFill>
                  <a:schemeClr val="bg1"/>
                </a:solidFill>
              </a:rPr>
              <a:t>챔프가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ko-KR" altLang="en-US" sz="1700" dirty="0" err="1">
                <a:solidFill>
                  <a:schemeClr val="bg1"/>
                </a:solidFill>
              </a:rPr>
              <a:t>한정되어있고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자주 사용되는 </a:t>
            </a:r>
            <a:r>
              <a:rPr lang="ko-KR" altLang="en-US" sz="1700" dirty="0" err="1">
                <a:solidFill>
                  <a:schemeClr val="bg1"/>
                </a:solidFill>
              </a:rPr>
              <a:t>챔프가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ko-KR" altLang="en-US" sz="1700" dirty="0" err="1">
                <a:solidFill>
                  <a:schemeClr val="bg1"/>
                </a:solidFill>
              </a:rPr>
              <a:t>정해져있어</a:t>
            </a:r>
            <a:r>
              <a:rPr lang="ko-KR" altLang="en-US" sz="1700" dirty="0">
                <a:solidFill>
                  <a:schemeClr val="bg1"/>
                </a:solidFill>
              </a:rPr>
              <a:t> 나타나는 특성이 비슷함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chemeClr val="bg1"/>
                </a:solidFill>
              </a:rPr>
              <a:t>마스터</a:t>
            </a:r>
            <a:r>
              <a:rPr lang="en-US" altLang="ko-KR" sz="1800" dirty="0">
                <a:solidFill>
                  <a:schemeClr val="bg1"/>
                </a:solidFill>
              </a:rPr>
              <a:t>+ </a:t>
            </a:r>
            <a:r>
              <a:rPr lang="ko-KR" altLang="en-US" sz="1800" dirty="0">
                <a:solidFill>
                  <a:schemeClr val="bg1"/>
                </a:solidFill>
              </a:rPr>
              <a:t>구간은 캐리라인을 잡을 수 있는 데미지와 관련된 특성들이 상위 </a:t>
            </a:r>
            <a:r>
              <a:rPr lang="en-US" altLang="ko-KR" sz="1800" dirty="0">
                <a:solidFill>
                  <a:schemeClr val="bg1"/>
                </a:solidFill>
              </a:rPr>
              <a:t>5</a:t>
            </a:r>
            <a:r>
              <a:rPr lang="ko-KR" altLang="en-US" sz="1800" dirty="0">
                <a:solidFill>
                  <a:schemeClr val="bg1"/>
                </a:solidFill>
              </a:rPr>
              <a:t>개 항목을 차지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0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</a:rPr>
                <a:t>서폿에서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파이 차트 </a:t>
            </a:r>
            <a:r>
              <a:rPr lang="ko-KR" altLang="en-US" sz="1600" b="1" dirty="0" err="1">
                <a:solidFill>
                  <a:schemeClr val="bg1"/>
                </a:solidFill>
              </a:rPr>
              <a:t>자리입니당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1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</a:rPr>
                <a:t>서폿에서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83EF320-3D51-4659-957A-F9AB0FE9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3998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2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7531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utility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C9B4AF-2C2F-4CD1-BF95-AC5D3EAA795B}"/>
              </a:ext>
            </a:extLst>
          </p:cNvPr>
          <p:cNvSpPr/>
          <p:nvPr/>
        </p:nvSpPr>
        <p:spPr>
          <a:xfrm>
            <a:off x="958675" y="5535596"/>
            <a:ext cx="1017546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</a:rPr>
              <a:t>원활한 정글링을 위해 스킬을 자주 사용해야 하므로 </a:t>
            </a:r>
            <a:r>
              <a:rPr lang="ko-KR" altLang="en-US" sz="1700" dirty="0" err="1">
                <a:solidFill>
                  <a:schemeClr val="bg1"/>
                </a:solidFill>
              </a:rPr>
              <a:t>마나와</a:t>
            </a:r>
            <a:r>
              <a:rPr lang="ko-KR" altLang="en-US" sz="1700" dirty="0">
                <a:solidFill>
                  <a:schemeClr val="bg1"/>
                </a:solidFill>
              </a:rPr>
              <a:t> 관련된 특성이 상위권을 차지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</a:rPr>
              <a:t>모든 라인을 드나드는 특성이 있는 라인인 만큼 기동성과 관련된 특성들이 나타남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4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35715E99-CF1F-4CB3-B185-C2E71453C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2FF78E-4870-440B-8E83-10F098C652AC}"/>
              </a:ext>
            </a:extLst>
          </p:cNvPr>
          <p:cNvGrpSpPr/>
          <p:nvPr/>
        </p:nvGrpSpPr>
        <p:grpSpPr>
          <a:xfrm>
            <a:off x="1041400" y="2606011"/>
            <a:ext cx="10109200" cy="1817486"/>
            <a:chOff x="1041400" y="1797685"/>
            <a:chExt cx="10109200" cy="181748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E406FA9-A1D2-4E21-ACEC-187B42519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95238" l="9554" r="89809"/>
                      </a14:imgEffect>
                    </a14:imgLayer>
                  </a14:imgProps>
                </a:ext>
              </a:extLst>
            </a:blip>
            <a:srcRect l="15592" t="16408" r="17740" b="9782"/>
            <a:stretch/>
          </p:blipFill>
          <p:spPr>
            <a:xfrm>
              <a:off x="8801099" y="1832610"/>
              <a:ext cx="996951" cy="8858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BFFF0C-C840-40FA-BA92-D146D20192E6}"/>
                </a:ext>
              </a:extLst>
            </p:cNvPr>
            <p:cNvSpPr txBox="1"/>
            <p:nvPr/>
          </p:nvSpPr>
          <p:spPr>
            <a:xfrm>
              <a:off x="1659384" y="2692850"/>
              <a:ext cx="2380356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챔피언 특성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04CF65-5ED8-41CE-828F-7613B53480BC}"/>
                </a:ext>
              </a:extLst>
            </p:cNvPr>
            <p:cNvCxnSpPr/>
            <p:nvPr/>
          </p:nvCxnSpPr>
          <p:spPr>
            <a:xfrm>
              <a:off x="1041400" y="3615171"/>
              <a:ext cx="10109200" cy="0"/>
            </a:xfrm>
            <a:prstGeom prst="line">
              <a:avLst/>
            </a:prstGeom>
            <a:ln w="12700">
              <a:solidFill>
                <a:srgbClr val="50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F32523E-3002-406E-9328-0DC6A145A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96094" l="9804" r="89542"/>
                      </a14:imgEffect>
                    </a14:imgLayer>
                  </a14:imgProps>
                </a:ext>
              </a:extLst>
            </a:blip>
            <a:srcRect l="22972" t="15109" r="13411" b="7026"/>
            <a:stretch/>
          </p:blipFill>
          <p:spPr>
            <a:xfrm>
              <a:off x="6647391" y="1797685"/>
              <a:ext cx="927100" cy="9493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E34C6E-9B05-45AB-B6E0-E7C3B2C7831E}"/>
                </a:ext>
              </a:extLst>
            </p:cNvPr>
            <p:cNvSpPr txBox="1"/>
            <p:nvPr/>
          </p:nvSpPr>
          <p:spPr>
            <a:xfrm>
              <a:off x="4039740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- 5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대 특성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8E6483-F219-4BC4-B7A3-2DC18F2BE466}"/>
                </a:ext>
              </a:extLst>
            </p:cNvPr>
            <p:cNvSpPr txBox="1"/>
            <p:nvPr/>
          </p:nvSpPr>
          <p:spPr>
            <a:xfrm>
              <a:off x="6152456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난이도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4AAD73-B602-41B6-A70E-16ED0875CAE2}"/>
                </a:ext>
              </a:extLst>
            </p:cNvPr>
            <p:cNvSpPr txBox="1"/>
            <p:nvPr/>
          </p:nvSpPr>
          <p:spPr>
            <a:xfrm>
              <a:off x="8346545" y="269592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Q &amp; A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9EB64F5-0CE3-4C2E-B7C2-F58ABA9DBC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47" t="9506" r="9847" b="9506"/>
          <a:stretch/>
        </p:blipFill>
        <p:spPr>
          <a:xfrm>
            <a:off x="2444359" y="2590797"/>
            <a:ext cx="907382" cy="908108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68A502-EFB1-4BBC-80A3-0B7C24643D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4511505" y="2425726"/>
            <a:ext cx="962527" cy="12382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58816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26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대 특성과의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탑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챔피언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대 특성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Radar Chart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D524534-E1C4-4647-8AA4-84891C7F9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0" y="1580096"/>
            <a:ext cx="4994223" cy="45669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CE2BE-84CA-43E5-89B0-5A525BCCBD7F}"/>
              </a:ext>
            </a:extLst>
          </p:cNvPr>
          <p:cNvSpPr/>
          <p:nvPr/>
        </p:nvSpPr>
        <p:spPr>
          <a:xfrm>
            <a:off x="6503708" y="2271375"/>
            <a:ext cx="4994225" cy="31844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전 구간 </a:t>
            </a:r>
            <a:r>
              <a:rPr lang="ko-KR" altLang="en-US" sz="1800" b="1" dirty="0" err="1">
                <a:solidFill>
                  <a:schemeClr val="bg1"/>
                </a:solidFill>
              </a:rPr>
              <a:t>제이스가</a:t>
            </a:r>
            <a:r>
              <a:rPr lang="ko-KR" altLang="en-US" sz="1800" b="1" dirty="0">
                <a:solidFill>
                  <a:schemeClr val="bg1"/>
                </a:solidFill>
              </a:rPr>
              <a:t> 공통적으로 사용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 &gt; </a:t>
            </a:r>
            <a:r>
              <a:rPr lang="ko-KR" altLang="en-US" sz="1800" b="1" dirty="0">
                <a:solidFill>
                  <a:schemeClr val="bg1"/>
                </a:solidFill>
              </a:rPr>
              <a:t>차트가 보여주는 수치와 흡사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</a:rPr>
              <a:t>상위티어로</a:t>
            </a:r>
            <a:r>
              <a:rPr lang="ko-KR" altLang="en-US" sz="1800" b="1" dirty="0">
                <a:solidFill>
                  <a:schemeClr val="bg1"/>
                </a:solidFill>
              </a:rPr>
              <a:t> 갈 수록 기동성에 중점을 둔 </a:t>
            </a:r>
            <a:r>
              <a:rPr lang="ko-KR" altLang="en-US" sz="1800" b="1" dirty="0" err="1">
                <a:solidFill>
                  <a:schemeClr val="bg1"/>
                </a:solidFill>
              </a:rPr>
              <a:t>챔프를</a:t>
            </a:r>
            <a:r>
              <a:rPr lang="ko-KR" altLang="en-US" sz="1800" b="1" dirty="0">
                <a:solidFill>
                  <a:schemeClr val="bg1"/>
                </a:solidFill>
              </a:rPr>
              <a:t> 선호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 </a:t>
            </a:r>
            <a:r>
              <a:rPr lang="ko-KR" altLang="en-US" b="1" dirty="0" err="1">
                <a:solidFill>
                  <a:schemeClr val="bg1"/>
                </a:solidFill>
              </a:rPr>
              <a:t>카밀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잭스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레넥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이렐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6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2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대 특성과의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정글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챔피언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대 특성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Radar Chart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18734DB-27F9-472C-B46C-42E770812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1" y="1580096"/>
            <a:ext cx="4994224" cy="45669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9412D-7351-4D07-BC85-710C213D65B3}"/>
              </a:ext>
            </a:extLst>
          </p:cNvPr>
          <p:cNvSpPr/>
          <p:nvPr/>
        </p:nvSpPr>
        <p:spPr>
          <a:xfrm>
            <a:off x="6503708" y="2271375"/>
            <a:ext cx="4994225" cy="31844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정글</a:t>
            </a:r>
            <a:r>
              <a:rPr lang="ko-KR" altLang="en-US" sz="1800" b="1" dirty="0">
                <a:solidFill>
                  <a:schemeClr val="bg1"/>
                </a:solidFill>
              </a:rPr>
              <a:t>의 경우 전구간 사용되는 </a:t>
            </a:r>
            <a:r>
              <a:rPr lang="ko-KR" altLang="en-US" sz="1800" b="1" dirty="0" err="1">
                <a:solidFill>
                  <a:schemeClr val="bg1"/>
                </a:solidFill>
              </a:rPr>
              <a:t>챔프가</a:t>
            </a:r>
            <a:r>
              <a:rPr lang="ko-KR" altLang="en-US" sz="1800" b="1" dirty="0">
                <a:solidFill>
                  <a:schemeClr val="bg1"/>
                </a:solidFill>
              </a:rPr>
              <a:t> 비슷함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( </a:t>
            </a:r>
            <a:r>
              <a:rPr lang="ko-KR" altLang="en-US" sz="1800" b="1" dirty="0">
                <a:solidFill>
                  <a:schemeClr val="bg1"/>
                </a:solidFill>
              </a:rPr>
              <a:t>전 구간 </a:t>
            </a:r>
            <a:r>
              <a:rPr lang="ko-KR" altLang="en-US" sz="1800" b="1" dirty="0" err="1">
                <a:solidFill>
                  <a:schemeClr val="bg1"/>
                </a:solidFill>
              </a:rPr>
              <a:t>리신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그브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비에고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</a:rPr>
              <a:t>중복 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큰 데이터 차이를 보이지 않음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5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2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대 특성과의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미드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챔피언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대 특성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Radar Chart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F43AB8E-8C27-4CDE-98D1-AD96994F3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1" y="1580096"/>
            <a:ext cx="4994224" cy="456696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306E82-8C71-41D5-9A86-4CA680A64A3C}"/>
              </a:ext>
            </a:extLst>
          </p:cNvPr>
          <p:cNvSpPr/>
          <p:nvPr/>
        </p:nvSpPr>
        <p:spPr>
          <a:xfrm>
            <a:off x="6503708" y="2271375"/>
            <a:ext cx="4994225" cy="31844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</a:rPr>
              <a:t>미드라인에</a:t>
            </a:r>
            <a:r>
              <a:rPr lang="ko-KR" altLang="en-US" b="1" dirty="0" err="1">
                <a:solidFill>
                  <a:schemeClr val="bg1"/>
                </a:solidFill>
              </a:rPr>
              <a:t>서는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 err="1">
                <a:solidFill>
                  <a:schemeClr val="bg1"/>
                </a:solidFill>
              </a:rPr>
              <a:t>전티어</a:t>
            </a:r>
            <a:r>
              <a:rPr lang="ko-KR" altLang="en-US" b="1" dirty="0" err="1">
                <a:solidFill>
                  <a:schemeClr val="bg1"/>
                </a:solidFill>
              </a:rPr>
              <a:t>에서</a:t>
            </a:r>
            <a:r>
              <a:rPr lang="ko-KR" altLang="en-US" b="1" dirty="0">
                <a:solidFill>
                  <a:schemeClr val="bg1"/>
                </a:solidFill>
              </a:rPr>
              <a:t> 동일하게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‘</a:t>
            </a:r>
            <a:r>
              <a:rPr lang="ko-KR" altLang="en-US" sz="1800" b="1" dirty="0">
                <a:solidFill>
                  <a:schemeClr val="bg1"/>
                </a:solidFill>
              </a:rPr>
              <a:t>데미지</a:t>
            </a:r>
            <a:r>
              <a:rPr lang="en-US" altLang="ko-KR" sz="1800" b="1" dirty="0">
                <a:solidFill>
                  <a:schemeClr val="bg1"/>
                </a:solidFill>
              </a:rPr>
              <a:t>’, ‘ </a:t>
            </a:r>
            <a:r>
              <a:rPr lang="ko-KR" altLang="en-US" sz="1800" b="1" dirty="0">
                <a:solidFill>
                  <a:schemeClr val="bg1"/>
                </a:solidFill>
              </a:rPr>
              <a:t>기동성</a:t>
            </a:r>
            <a:r>
              <a:rPr lang="en-US" altLang="ko-KR" sz="1800" b="1" dirty="0">
                <a:solidFill>
                  <a:schemeClr val="bg1"/>
                </a:solidFill>
              </a:rPr>
              <a:t>’</a:t>
            </a:r>
            <a:r>
              <a:rPr lang="ko-KR" altLang="en-US" sz="1800" b="1" dirty="0">
                <a:solidFill>
                  <a:schemeClr val="bg1"/>
                </a:solidFill>
              </a:rPr>
              <a:t> 수치가 높은 챔피언들이 사용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미드라인 특성 상 탑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바텀에</a:t>
            </a:r>
            <a:r>
              <a:rPr lang="ko-KR" altLang="en-US" b="1" dirty="0">
                <a:solidFill>
                  <a:schemeClr val="bg1"/>
                </a:solidFill>
              </a:rPr>
              <a:t> 미치는 영향이 큰 만큼 </a:t>
            </a:r>
            <a:r>
              <a:rPr lang="en-US" altLang="ko-KR" b="1" dirty="0">
                <a:solidFill>
                  <a:schemeClr val="bg1"/>
                </a:solidFill>
              </a:rPr>
              <a:t>‘</a:t>
            </a:r>
            <a:r>
              <a:rPr lang="ko-KR" altLang="en-US" b="1" dirty="0">
                <a:solidFill>
                  <a:schemeClr val="bg1"/>
                </a:solidFill>
              </a:rPr>
              <a:t>기동성</a:t>
            </a:r>
            <a:r>
              <a:rPr lang="en-US" altLang="ko-KR" b="1" dirty="0">
                <a:solidFill>
                  <a:schemeClr val="bg1"/>
                </a:solidFill>
              </a:rPr>
              <a:t>’</a:t>
            </a:r>
            <a:r>
              <a:rPr lang="ko-KR" altLang="en-US" b="1" dirty="0">
                <a:solidFill>
                  <a:schemeClr val="bg1"/>
                </a:solidFill>
              </a:rPr>
              <a:t>수치가 높은 </a:t>
            </a:r>
            <a:r>
              <a:rPr lang="ko-KR" altLang="en-US" b="1" dirty="0" err="1">
                <a:solidFill>
                  <a:schemeClr val="bg1"/>
                </a:solidFill>
              </a:rPr>
              <a:t>챔프들이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선호되는것으로</a:t>
            </a:r>
            <a:r>
              <a:rPr lang="ko-KR" altLang="en-US" b="1" dirty="0">
                <a:solidFill>
                  <a:schemeClr val="bg1"/>
                </a:solidFill>
              </a:rPr>
              <a:t> 확인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4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266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대 특성과의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n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+mn-ea"/>
                </a:rPr>
                <a:t>원딜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Most5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과 챔피언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대 특성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Radar Chart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BEB7827-8EC7-4552-BAC2-7C9D6313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2" y="1580096"/>
            <a:ext cx="4994224" cy="45669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BF1D3A-8143-47B1-8A1D-F55FE79DD250}"/>
              </a:ext>
            </a:extLst>
          </p:cNvPr>
          <p:cNvSpPr/>
          <p:nvPr/>
        </p:nvSpPr>
        <p:spPr>
          <a:xfrm>
            <a:off x="6503708" y="2271375"/>
            <a:ext cx="4994225" cy="31844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</a:rPr>
              <a:t>원딜의</a:t>
            </a:r>
            <a:r>
              <a:rPr lang="ko-KR" altLang="en-US" sz="1800" b="1" dirty="0">
                <a:solidFill>
                  <a:schemeClr val="bg1"/>
                </a:solidFill>
              </a:rPr>
              <a:t> 경우도 </a:t>
            </a:r>
            <a:r>
              <a:rPr lang="ko-KR" altLang="en-US" sz="1800" b="1" dirty="0" err="1">
                <a:solidFill>
                  <a:schemeClr val="bg1"/>
                </a:solidFill>
              </a:rPr>
              <a:t>챔프의</a:t>
            </a:r>
            <a:r>
              <a:rPr lang="ko-KR" altLang="en-US" sz="1800" b="1" dirty="0">
                <a:solidFill>
                  <a:schemeClr val="bg1"/>
                </a:solidFill>
              </a:rPr>
              <a:t> 폭이 거의 한정적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( </a:t>
            </a:r>
            <a:r>
              <a:rPr lang="ko-KR" altLang="en-US" sz="1800" b="1" dirty="0">
                <a:solidFill>
                  <a:schemeClr val="bg1"/>
                </a:solidFill>
              </a:rPr>
              <a:t>전 구간 진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이즈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케틀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징크스 중복 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큰 데이터 차이를 보이지 않음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</a:rPr>
              <a:t>상위티어에서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 err="1">
                <a:solidFill>
                  <a:schemeClr val="bg1"/>
                </a:solidFill>
              </a:rPr>
              <a:t>아펠리오스가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3</a:t>
            </a:r>
            <a:r>
              <a:rPr lang="ko-KR" altLang="en-US" sz="1800" b="1" dirty="0">
                <a:solidFill>
                  <a:schemeClr val="bg1"/>
                </a:solidFill>
              </a:rPr>
              <a:t>번째로 많은 </a:t>
            </a:r>
            <a:r>
              <a:rPr lang="ko-KR" altLang="en-US" sz="1800" b="1" dirty="0" err="1">
                <a:solidFill>
                  <a:schemeClr val="bg1"/>
                </a:solidFill>
              </a:rPr>
              <a:t>픽률을</a:t>
            </a:r>
            <a:r>
              <a:rPr lang="ko-KR" altLang="en-US" sz="1800" b="1" dirty="0">
                <a:solidFill>
                  <a:schemeClr val="bg1"/>
                </a:solidFill>
              </a:rPr>
              <a:t> 보였는데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이로 인해 군중제어 수치가 더 높은 것으로 파악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8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2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</a:t>
              </a: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r>
                <a:rPr lang="ko-KR" altLang="en-US" b="1" dirty="0">
                  <a:solidFill>
                    <a:schemeClr val="bg1"/>
                  </a:solidFill>
                </a:rPr>
                <a:t>대 특성과의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서폿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챔피언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대 특성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Radar Chart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52E7FAA-4B0A-4D6A-803E-E36A515A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51" y="1580096"/>
            <a:ext cx="4994224" cy="45669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6691A8-EEB4-492A-BEE0-98723BFAE26F}"/>
              </a:ext>
            </a:extLst>
          </p:cNvPr>
          <p:cNvSpPr/>
          <p:nvPr/>
        </p:nvSpPr>
        <p:spPr>
          <a:xfrm>
            <a:off x="6503708" y="2271375"/>
            <a:ext cx="4994225" cy="31844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저티어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중간티어의</a:t>
            </a:r>
            <a:r>
              <a:rPr lang="ko-KR" altLang="en-US" b="1" dirty="0">
                <a:solidFill>
                  <a:schemeClr val="bg1"/>
                </a:solidFill>
              </a:rPr>
              <a:t> 경우 데미지 수치가 높은 </a:t>
            </a:r>
            <a:r>
              <a:rPr lang="en-US" altLang="ko-KR" b="1" dirty="0">
                <a:solidFill>
                  <a:schemeClr val="bg1"/>
                </a:solidFill>
              </a:rPr>
              <a:t>＇</a:t>
            </a:r>
            <a:r>
              <a:rPr lang="ko-KR" altLang="en-US" b="1" dirty="0" err="1">
                <a:solidFill>
                  <a:schemeClr val="bg1"/>
                </a:solidFill>
              </a:rPr>
              <a:t>딜폿</a:t>
            </a:r>
            <a:r>
              <a:rPr lang="en-US" altLang="ko-KR" b="1" dirty="0">
                <a:solidFill>
                  <a:schemeClr val="bg1"/>
                </a:solidFill>
              </a:rPr>
              <a:t>＇</a:t>
            </a:r>
            <a:r>
              <a:rPr lang="ko-KR" altLang="en-US" b="1" dirty="0">
                <a:solidFill>
                  <a:schemeClr val="bg1"/>
                </a:solidFill>
              </a:rPr>
              <a:t>을 선호하는 경향을 보임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 </a:t>
            </a:r>
            <a:r>
              <a:rPr lang="ko-KR" altLang="en-US" b="1" dirty="0" err="1">
                <a:solidFill>
                  <a:schemeClr val="bg1"/>
                </a:solidFill>
              </a:rPr>
              <a:t>럭스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제라스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유미 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</a:rPr>
              <a:t>상위티어의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모스트</a:t>
            </a:r>
            <a:r>
              <a:rPr lang="ko-KR" altLang="en-US" sz="1800" b="1" dirty="0" err="1">
                <a:solidFill>
                  <a:schemeClr val="bg1"/>
                </a:solidFill>
              </a:rPr>
              <a:t>가</a:t>
            </a:r>
            <a:r>
              <a:rPr lang="ko-KR" altLang="en-US" sz="1800" b="1" dirty="0">
                <a:solidFill>
                  <a:schemeClr val="bg1"/>
                </a:solidFill>
              </a:rPr>
              <a:t> 타 </a:t>
            </a:r>
            <a:r>
              <a:rPr lang="ko-KR" altLang="en-US" sz="1800" b="1" dirty="0" err="1">
                <a:solidFill>
                  <a:schemeClr val="bg1"/>
                </a:solidFill>
              </a:rPr>
              <a:t>티어의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모스트</a:t>
            </a:r>
            <a:r>
              <a:rPr lang="ko-KR" altLang="en-US" sz="1800" b="1" dirty="0" err="1">
                <a:solidFill>
                  <a:schemeClr val="bg1"/>
                </a:solidFill>
              </a:rPr>
              <a:t>보다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더 뛰어난 </a:t>
            </a:r>
            <a:r>
              <a:rPr lang="ko-KR" altLang="en-US" sz="1800" b="1" dirty="0" err="1">
                <a:solidFill>
                  <a:schemeClr val="bg1"/>
                </a:solidFill>
              </a:rPr>
              <a:t>탱킹능력과</a:t>
            </a:r>
            <a:r>
              <a:rPr lang="ko-KR" altLang="en-US" sz="1800" b="1" dirty="0">
                <a:solidFill>
                  <a:schemeClr val="bg1"/>
                </a:solidFill>
              </a:rPr>
              <a:t> 군중제어를 가진 </a:t>
            </a:r>
            <a:r>
              <a:rPr lang="ko-KR" altLang="en-US" sz="1800" b="1" dirty="0" err="1">
                <a:solidFill>
                  <a:schemeClr val="bg1"/>
                </a:solidFill>
              </a:rPr>
              <a:t>챔프를</a:t>
            </a:r>
            <a:r>
              <a:rPr lang="ko-KR" altLang="en-US" sz="1800" b="1" dirty="0">
                <a:solidFill>
                  <a:schemeClr val="bg1"/>
                </a:solidFill>
              </a:rPr>
              <a:t> 선호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 </a:t>
            </a:r>
            <a:r>
              <a:rPr lang="ko-KR" altLang="en-US" b="1" dirty="0">
                <a:solidFill>
                  <a:schemeClr val="bg1"/>
                </a:solidFill>
              </a:rPr>
              <a:t>레오나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라칸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8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537AA336-B747-41E9-A111-8DEF4F71C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2FF78E-4870-440B-8E83-10F098C652AC}"/>
              </a:ext>
            </a:extLst>
          </p:cNvPr>
          <p:cNvGrpSpPr/>
          <p:nvPr/>
        </p:nvGrpSpPr>
        <p:grpSpPr>
          <a:xfrm>
            <a:off x="1041400" y="2606011"/>
            <a:ext cx="10109200" cy="1817486"/>
            <a:chOff x="1041400" y="1797685"/>
            <a:chExt cx="10109200" cy="181748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E406FA9-A1D2-4E21-ACEC-187B42519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95238" l="9554" r="89809"/>
                      </a14:imgEffect>
                    </a14:imgLayer>
                  </a14:imgProps>
                </a:ext>
              </a:extLst>
            </a:blip>
            <a:srcRect l="15592" t="16408" r="17740" b="9782"/>
            <a:stretch/>
          </p:blipFill>
          <p:spPr>
            <a:xfrm>
              <a:off x="8801099" y="1832610"/>
              <a:ext cx="996951" cy="8858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BFFF0C-C840-40FA-BA92-D146D20192E6}"/>
                </a:ext>
              </a:extLst>
            </p:cNvPr>
            <p:cNvSpPr txBox="1"/>
            <p:nvPr/>
          </p:nvSpPr>
          <p:spPr>
            <a:xfrm>
              <a:off x="1659384" y="2692850"/>
              <a:ext cx="2380356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챔피언 특성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04CF65-5ED8-41CE-828F-7613B53480BC}"/>
                </a:ext>
              </a:extLst>
            </p:cNvPr>
            <p:cNvCxnSpPr/>
            <p:nvPr/>
          </p:nvCxnSpPr>
          <p:spPr>
            <a:xfrm>
              <a:off x="1041400" y="3615171"/>
              <a:ext cx="10109200" cy="0"/>
            </a:xfrm>
            <a:prstGeom prst="line">
              <a:avLst/>
            </a:prstGeom>
            <a:ln w="12700">
              <a:solidFill>
                <a:srgbClr val="50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F32523E-3002-406E-9328-0DC6A145A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96094" l="9804" r="89542"/>
                      </a14:imgEffect>
                    </a14:imgLayer>
                  </a14:imgProps>
                </a:ext>
              </a:extLst>
            </a:blip>
            <a:srcRect l="22972" t="15109" r="13411" b="7026"/>
            <a:stretch/>
          </p:blipFill>
          <p:spPr>
            <a:xfrm>
              <a:off x="6647391" y="1797685"/>
              <a:ext cx="927100" cy="9493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E34C6E-9B05-45AB-B6E0-E7C3B2C7831E}"/>
                </a:ext>
              </a:extLst>
            </p:cNvPr>
            <p:cNvSpPr txBox="1"/>
            <p:nvPr/>
          </p:nvSpPr>
          <p:spPr>
            <a:xfrm>
              <a:off x="4039740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- 5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대 특성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8E6483-F219-4BC4-B7A3-2DC18F2BE466}"/>
                </a:ext>
              </a:extLst>
            </p:cNvPr>
            <p:cNvSpPr txBox="1"/>
            <p:nvPr/>
          </p:nvSpPr>
          <p:spPr>
            <a:xfrm>
              <a:off x="6152456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난이도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4AAD73-B602-41B6-A70E-16ED0875CAE2}"/>
                </a:ext>
              </a:extLst>
            </p:cNvPr>
            <p:cNvSpPr txBox="1"/>
            <p:nvPr/>
          </p:nvSpPr>
          <p:spPr>
            <a:xfrm>
              <a:off x="8346545" y="269592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Q &amp; A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9EB64F5-0CE3-4C2E-B7C2-F58ABA9DBC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47" t="9506" r="9847" b="9506"/>
          <a:stretch/>
        </p:blipFill>
        <p:spPr>
          <a:xfrm>
            <a:off x="2444359" y="2590797"/>
            <a:ext cx="907382" cy="908108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68A502-EFB1-4BBC-80A3-0B7C24643D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4511505" y="2425726"/>
            <a:ext cx="962527" cy="12382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4122EB-C804-40C4-9345-6F2F8C935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136" t="16107" r="17197" b="8564"/>
          <a:stretch/>
        </p:blipFill>
        <p:spPr>
          <a:xfrm>
            <a:off x="6650526" y="2606011"/>
            <a:ext cx="937261" cy="98298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7353E2-3D64-4804-AA93-DC521FC0247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5000" l="19620" r="89241"/>
                    </a14:imgEffect>
                  </a14:imgLayer>
                </a14:imgProps>
              </a:ext>
            </a:extLst>
          </a:blip>
          <a:srcRect l="24392" r="16537"/>
          <a:stretch/>
        </p:blipFill>
        <p:spPr>
          <a:xfrm>
            <a:off x="4554751" y="2473351"/>
            <a:ext cx="889000" cy="114300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4629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3640D021-1980-4108-91B0-A3054EB8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2FF78E-4870-440B-8E83-10F098C652AC}"/>
              </a:ext>
            </a:extLst>
          </p:cNvPr>
          <p:cNvGrpSpPr/>
          <p:nvPr/>
        </p:nvGrpSpPr>
        <p:grpSpPr>
          <a:xfrm>
            <a:off x="1041400" y="2331762"/>
            <a:ext cx="10109200" cy="1988995"/>
            <a:chOff x="1041400" y="1626176"/>
            <a:chExt cx="10109200" cy="198899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111F6F1-E678-48CB-89AD-C1D6145E1696}"/>
                </a:ext>
              </a:extLst>
            </p:cNvPr>
            <p:cNvGrpSpPr/>
            <p:nvPr/>
          </p:nvGrpSpPr>
          <p:grpSpPr>
            <a:xfrm>
              <a:off x="2393950" y="1626176"/>
              <a:ext cx="7404100" cy="1143000"/>
              <a:chOff x="2273300" y="1031816"/>
              <a:chExt cx="7404100" cy="1143000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8EC4779-E5B3-47A1-AFEB-A1C51A6442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2207" b="37989" l="5947" r="14554"/>
                        </a14:imgEffect>
                      </a14:imgLayer>
                    </a14:imgProps>
                  </a:ext>
                </a:extLst>
              </a:blip>
              <a:srcRect l="5897" t="22262" r="85920" b="62008"/>
              <a:stretch/>
            </p:blipFill>
            <p:spPr>
              <a:xfrm>
                <a:off x="2273300" y="1138856"/>
                <a:ext cx="911225" cy="981295"/>
              </a:xfrm>
              <a:prstGeom prst="rect">
                <a:avLst/>
              </a:prstGeom>
              <a:effectLst>
                <a:outerShdw blurRad="25400" sx="105000" sy="105000" algn="ctr" rotWithShape="0">
                  <a:prstClr val="black"/>
                </a:outerShdw>
              </a:effectLst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946A2DC9-1CBF-48B5-AF7D-56D25CD04E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5000" l="19620" r="89241"/>
                        </a14:imgEffect>
                      </a14:imgLayer>
                    </a14:imgProps>
                  </a:ext>
                </a:extLst>
              </a:blip>
              <a:srcRect l="24392" r="16537"/>
              <a:stretch/>
            </p:blipFill>
            <p:spPr>
              <a:xfrm>
                <a:off x="4434416" y="1031816"/>
                <a:ext cx="889000" cy="1143000"/>
              </a:xfrm>
              <a:prstGeom prst="rect">
                <a:avLst/>
              </a:prstGeom>
              <a:effectLst>
                <a:outerShdw blurRad="25400" sx="105000" sy="105000" algn="ctr" rotWithShape="0">
                  <a:prstClr val="black"/>
                </a:outerShdw>
              </a:effectLst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5E406FA9-A1D2-4E21-ACEC-187B425198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524" b="95238" l="9554" r="89809"/>
                        </a14:imgEffect>
                      </a14:imgLayer>
                    </a14:imgProps>
                  </a:ext>
                </a:extLst>
              </a:blip>
              <a:srcRect l="15592" t="16408" r="17740" b="9782"/>
              <a:stretch/>
            </p:blipFill>
            <p:spPr>
              <a:xfrm>
                <a:off x="8680449" y="1238250"/>
                <a:ext cx="996951" cy="885826"/>
              </a:xfrm>
              <a:prstGeom prst="rect">
                <a:avLst/>
              </a:prstGeom>
              <a:effectLst>
                <a:outerShdw blurRad="25400" sx="105000" sy="105000" algn="ctr" rotWithShape="0">
                  <a:prstClr val="black"/>
                </a:outerShdw>
              </a:effectLst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BFFF0C-C840-40FA-BA92-D146D20192E6}"/>
                </a:ext>
              </a:extLst>
            </p:cNvPr>
            <p:cNvSpPr txBox="1"/>
            <p:nvPr/>
          </p:nvSpPr>
          <p:spPr>
            <a:xfrm>
              <a:off x="1659384" y="2692850"/>
              <a:ext cx="2380356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챔피언 특성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04CF65-5ED8-41CE-828F-7613B53480BC}"/>
                </a:ext>
              </a:extLst>
            </p:cNvPr>
            <p:cNvCxnSpPr/>
            <p:nvPr/>
          </p:nvCxnSpPr>
          <p:spPr>
            <a:xfrm>
              <a:off x="1041400" y="3615171"/>
              <a:ext cx="10109200" cy="0"/>
            </a:xfrm>
            <a:prstGeom prst="line">
              <a:avLst/>
            </a:prstGeom>
            <a:ln w="12700">
              <a:solidFill>
                <a:srgbClr val="50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F32523E-3002-406E-9328-0DC6A145A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375" b="96094" l="9804" r="89542"/>
                      </a14:imgEffect>
                    </a14:imgLayer>
                  </a14:imgProps>
                </a:ext>
              </a:extLst>
            </a:blip>
            <a:srcRect l="22972" t="15109" r="13411" b="7026"/>
            <a:stretch/>
          </p:blipFill>
          <p:spPr>
            <a:xfrm>
              <a:off x="6647391" y="1797685"/>
              <a:ext cx="927100" cy="9493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E34C6E-9B05-45AB-B6E0-E7C3B2C7831E}"/>
                </a:ext>
              </a:extLst>
            </p:cNvPr>
            <p:cNvSpPr txBox="1"/>
            <p:nvPr/>
          </p:nvSpPr>
          <p:spPr>
            <a:xfrm>
              <a:off x="4039740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- 5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대 특성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8E6483-F219-4BC4-B7A3-2DC18F2BE466}"/>
                </a:ext>
              </a:extLst>
            </p:cNvPr>
            <p:cNvSpPr txBox="1"/>
            <p:nvPr/>
          </p:nvSpPr>
          <p:spPr>
            <a:xfrm>
              <a:off x="6152456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난이도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4AAD73-B602-41B6-A70E-16ED0875CAE2}"/>
                </a:ext>
              </a:extLst>
            </p:cNvPr>
            <p:cNvSpPr txBox="1"/>
            <p:nvPr/>
          </p:nvSpPr>
          <p:spPr>
            <a:xfrm>
              <a:off x="8346545" y="269592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53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난이도와의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탑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Most10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난이도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Bar Plot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F7C5DE-2548-45FC-B9CB-B46C81977491}"/>
              </a:ext>
            </a:extLst>
          </p:cNvPr>
          <p:cNvGrpSpPr/>
          <p:nvPr/>
        </p:nvGrpSpPr>
        <p:grpSpPr>
          <a:xfrm>
            <a:off x="717181" y="1466051"/>
            <a:ext cx="10757637" cy="3925898"/>
            <a:chOff x="423270" y="1471334"/>
            <a:chExt cx="10757637" cy="392589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877BE5-714F-437A-8009-889557662B84}"/>
                </a:ext>
              </a:extLst>
            </p:cNvPr>
            <p:cNvSpPr/>
            <p:nvPr/>
          </p:nvSpPr>
          <p:spPr>
            <a:xfrm>
              <a:off x="423271" y="1471335"/>
              <a:ext cx="10757636" cy="39258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aa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07E588F-C604-4D0E-82B1-7E15591A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270" y="1471334"/>
              <a:ext cx="10757636" cy="3925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22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난이도와의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정글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Most10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난이도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Bar Plot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53F651-ED1B-4FFF-A634-77B931B8A6C3}"/>
              </a:ext>
            </a:extLst>
          </p:cNvPr>
          <p:cNvSpPr/>
          <p:nvPr/>
        </p:nvSpPr>
        <p:spPr>
          <a:xfrm>
            <a:off x="717182" y="1466052"/>
            <a:ext cx="10757636" cy="39258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E8B71-FF02-4226-8731-D3BF51102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2" y="1466703"/>
            <a:ext cx="10553569" cy="39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40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난이도와의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미드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Most10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난이도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Bar Plot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3BFB44-7A5D-4154-9B9A-E04E5ABAC335}"/>
              </a:ext>
            </a:extLst>
          </p:cNvPr>
          <p:cNvSpPr/>
          <p:nvPr/>
        </p:nvSpPr>
        <p:spPr>
          <a:xfrm>
            <a:off x="717182" y="1466052"/>
            <a:ext cx="10757636" cy="39258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69D207-E657-42DB-A968-164CAA25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" y="1466329"/>
            <a:ext cx="10646036" cy="39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7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난이도와의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원딜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Most10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난이도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Bar Plot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DF7AE9-2AAB-46A2-B526-96528D834679}"/>
              </a:ext>
            </a:extLst>
          </p:cNvPr>
          <p:cNvSpPr/>
          <p:nvPr/>
        </p:nvSpPr>
        <p:spPr>
          <a:xfrm>
            <a:off x="717182" y="1466052"/>
            <a:ext cx="10757636" cy="39258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AD21709-3B44-4EEA-A494-20F394DE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4" y="1495880"/>
            <a:ext cx="10481649" cy="38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1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Riot </a:t>
              </a:r>
              <a:r>
                <a:rPr lang="ko-KR" altLang="en-US" b="1" dirty="0">
                  <a:solidFill>
                    <a:schemeClr val="bg1"/>
                  </a:solidFill>
                </a:rPr>
                <a:t>지정 난이도와의 비교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티어별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+mj-ea"/>
                  <a:ea typeface="+mj-ea"/>
                </a:rPr>
                <a:t>서폿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Most10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과 난이도 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Bar Plot</a:t>
              </a:r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en-US" altLang="ko-KR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E988A-C22A-4CE7-8A55-0E8FFB11C2C9}"/>
              </a:ext>
            </a:extLst>
          </p:cNvPr>
          <p:cNvSpPr/>
          <p:nvPr/>
        </p:nvSpPr>
        <p:spPr>
          <a:xfrm>
            <a:off x="717182" y="1466052"/>
            <a:ext cx="10757636" cy="39258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547254-15F3-4BDA-89F8-8C9ACDE4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74" y="1476977"/>
            <a:ext cx="10604939" cy="391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3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2ED14423-5027-4CE1-AFF9-7223EA91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2FF78E-4870-440B-8E83-10F098C652AC}"/>
              </a:ext>
            </a:extLst>
          </p:cNvPr>
          <p:cNvGrpSpPr/>
          <p:nvPr/>
        </p:nvGrpSpPr>
        <p:grpSpPr>
          <a:xfrm>
            <a:off x="1041400" y="2606011"/>
            <a:ext cx="10109200" cy="1817486"/>
            <a:chOff x="1041400" y="1797685"/>
            <a:chExt cx="10109200" cy="181748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E406FA9-A1D2-4E21-ACEC-187B42519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24" b="95238" l="9554" r="89809"/>
                      </a14:imgEffect>
                    </a14:imgLayer>
                  </a14:imgProps>
                </a:ext>
              </a:extLst>
            </a:blip>
            <a:srcRect l="15592" t="16408" r="17740" b="9782"/>
            <a:stretch/>
          </p:blipFill>
          <p:spPr>
            <a:xfrm>
              <a:off x="8801099" y="1832610"/>
              <a:ext cx="996951" cy="8858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BFFF0C-C840-40FA-BA92-D146D20192E6}"/>
                </a:ext>
              </a:extLst>
            </p:cNvPr>
            <p:cNvSpPr txBox="1"/>
            <p:nvPr/>
          </p:nvSpPr>
          <p:spPr>
            <a:xfrm>
              <a:off x="1659384" y="2692850"/>
              <a:ext cx="2380356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챔피언 특성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04CF65-5ED8-41CE-828F-7613B53480BC}"/>
                </a:ext>
              </a:extLst>
            </p:cNvPr>
            <p:cNvCxnSpPr/>
            <p:nvPr/>
          </p:nvCxnSpPr>
          <p:spPr>
            <a:xfrm>
              <a:off x="1041400" y="3615171"/>
              <a:ext cx="10109200" cy="0"/>
            </a:xfrm>
            <a:prstGeom prst="line">
              <a:avLst/>
            </a:prstGeom>
            <a:ln w="12700">
              <a:solidFill>
                <a:srgbClr val="50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F32523E-3002-406E-9328-0DC6A145A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96094" l="9804" r="89542"/>
                      </a14:imgEffect>
                    </a14:imgLayer>
                  </a14:imgProps>
                </a:ext>
              </a:extLst>
            </a:blip>
            <a:srcRect l="22972" t="15109" r="13411" b="7026"/>
            <a:stretch/>
          </p:blipFill>
          <p:spPr>
            <a:xfrm>
              <a:off x="6647391" y="1797685"/>
              <a:ext cx="927100" cy="949326"/>
            </a:xfrm>
            <a:prstGeom prst="rect">
              <a:avLst/>
            </a:prstGeom>
            <a:effectLst>
              <a:outerShdw blurRad="25400" sx="105000" sy="105000" algn="ctr" rotWithShape="0">
                <a:prstClr val="black"/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E34C6E-9B05-45AB-B6E0-E7C3B2C7831E}"/>
                </a:ext>
              </a:extLst>
            </p:cNvPr>
            <p:cNvSpPr txBox="1"/>
            <p:nvPr/>
          </p:nvSpPr>
          <p:spPr>
            <a:xfrm>
              <a:off x="4039740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- 5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대 특성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8E6483-F219-4BC4-B7A3-2DC18F2BE466}"/>
                </a:ext>
              </a:extLst>
            </p:cNvPr>
            <p:cNvSpPr txBox="1"/>
            <p:nvPr/>
          </p:nvSpPr>
          <p:spPr>
            <a:xfrm>
              <a:off x="6152456" y="268830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err="1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픽률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</a:t>
              </a:r>
              <a:r>
                <a:rPr lang="ko-KR" altLang="en-US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난이도</a:t>
              </a:r>
              <a:endPara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4AAD73-B602-41B6-A70E-16ED0875CAE2}"/>
                </a:ext>
              </a:extLst>
            </p:cNvPr>
            <p:cNvSpPr txBox="1"/>
            <p:nvPr/>
          </p:nvSpPr>
          <p:spPr>
            <a:xfrm>
              <a:off x="8346545" y="2695928"/>
              <a:ext cx="1906058" cy="85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solidFill>
                    <a:srgbClr val="E8E1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Q &amp; A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9EB64F5-0CE3-4C2E-B7C2-F58ABA9DBC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847" t="9506" r="9847" b="9506"/>
          <a:stretch/>
        </p:blipFill>
        <p:spPr>
          <a:xfrm>
            <a:off x="2444359" y="2590797"/>
            <a:ext cx="907382" cy="908108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68A502-EFB1-4BBC-80A3-0B7C24643D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3077" l="9605" r="89831"/>
                    </a14:imgEffect>
                  </a14:imgLayer>
                </a14:imgProps>
              </a:ext>
            </a:extLst>
          </a:blip>
          <a:srcRect l="26087" r="16820"/>
          <a:stretch/>
        </p:blipFill>
        <p:spPr>
          <a:xfrm>
            <a:off x="4511505" y="2425726"/>
            <a:ext cx="962527" cy="12382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4122EB-C804-40C4-9345-6F2F8C935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136" t="16107" r="17197" b="8564"/>
          <a:stretch/>
        </p:blipFill>
        <p:spPr>
          <a:xfrm>
            <a:off x="6650526" y="2606011"/>
            <a:ext cx="937261" cy="98298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7353E2-3D64-4804-AA93-DC521FC0247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5000" l="19620" r="89241"/>
                    </a14:imgEffect>
                  </a14:imgLayer>
                </a14:imgProps>
              </a:ext>
            </a:extLst>
          </a:blip>
          <a:srcRect l="24392" r="16537"/>
          <a:stretch/>
        </p:blipFill>
        <p:spPr>
          <a:xfrm>
            <a:off x="4554751" y="2473351"/>
            <a:ext cx="889000" cy="114300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864FC4-B2FE-4487-9916-6330527885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96094" l="9804" r="89542"/>
                    </a14:imgEffect>
                  </a14:imgLayer>
                </a14:imgProps>
              </a:ext>
            </a:extLst>
          </a:blip>
          <a:srcRect l="22972" t="15109" r="13411" b="7026"/>
          <a:stretch/>
        </p:blipFill>
        <p:spPr>
          <a:xfrm>
            <a:off x="6654344" y="2606011"/>
            <a:ext cx="927100" cy="949326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290BD7-D334-4FAA-8B51-45DAC2F6E02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17" b="95041" l="10000" r="90000"/>
                    </a14:imgEffect>
                  </a14:imgLayer>
                </a14:imgProps>
              </a:ext>
            </a:extLst>
          </a:blip>
          <a:srcRect l="19305" t="11121" r="14861" b="10092"/>
          <a:stretch/>
        </p:blipFill>
        <p:spPr>
          <a:xfrm>
            <a:off x="8806671" y="2626649"/>
            <a:ext cx="1003300" cy="908050"/>
          </a:xfrm>
          <a:prstGeom prst="rect">
            <a:avLst/>
          </a:prstGeom>
          <a:effectLst>
            <a:outerShdw blurRad="25400" sx="105000" sy="105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413791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정리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뭘 넣을지 몰라서 정리라고 </a:t>
            </a:r>
            <a:r>
              <a:rPr lang="ko-KR" altLang="en-US" sz="1600" b="1" dirty="0" err="1">
                <a:solidFill>
                  <a:schemeClr val="bg1"/>
                </a:solidFill>
              </a:rPr>
              <a:t>해뒀습니다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76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2921168"/>
            <a:ext cx="433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062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2921168"/>
            <a:ext cx="433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422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탑에서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파이 차트 </a:t>
            </a:r>
            <a:r>
              <a:rPr lang="ko-KR" altLang="en-US" sz="1600" b="1" dirty="0" err="1">
                <a:solidFill>
                  <a:schemeClr val="bg1"/>
                </a:solidFill>
              </a:rPr>
              <a:t>자리입니당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탑에서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2488D6-C82C-4427-9A5E-0E9E2BD6626D}"/>
              </a:ext>
            </a:extLst>
          </p:cNvPr>
          <p:cNvSpPr/>
          <p:nvPr/>
        </p:nvSpPr>
        <p:spPr>
          <a:xfrm>
            <a:off x="958675" y="5536892"/>
            <a:ext cx="1017314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</a:rPr>
              <a:t>다이아</a:t>
            </a:r>
            <a:r>
              <a:rPr lang="en-US" altLang="ko-KR" sz="1700" dirty="0">
                <a:solidFill>
                  <a:schemeClr val="bg1"/>
                </a:solidFill>
              </a:rPr>
              <a:t>+ </a:t>
            </a:r>
            <a:r>
              <a:rPr lang="ko-KR" altLang="en-US" sz="1700" dirty="0">
                <a:solidFill>
                  <a:schemeClr val="bg1"/>
                </a:solidFill>
              </a:rPr>
              <a:t>구간에서 </a:t>
            </a:r>
            <a:r>
              <a:rPr lang="ko-KR" altLang="en-US" sz="1700" dirty="0" err="1">
                <a:solidFill>
                  <a:schemeClr val="bg1"/>
                </a:solidFill>
              </a:rPr>
              <a:t>하위티어에서</a:t>
            </a:r>
            <a:r>
              <a:rPr lang="ko-KR" altLang="en-US" sz="1700" dirty="0">
                <a:solidFill>
                  <a:schemeClr val="bg1"/>
                </a:solidFill>
              </a:rPr>
              <a:t> 보이지 않던 기동성 특성이 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</a:rPr>
              <a:t>브론즈 </a:t>
            </a:r>
            <a:r>
              <a:rPr lang="en-US" altLang="ko-KR" sz="1700" dirty="0">
                <a:solidFill>
                  <a:schemeClr val="bg1"/>
                </a:solidFill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</a:rPr>
              <a:t>플래티넘 구간의 특성 분포가 거의 동일한 것으로 보아 </a:t>
            </a:r>
            <a:r>
              <a:rPr lang="ko-KR" altLang="en-US" sz="1700" dirty="0" err="1">
                <a:solidFill>
                  <a:schemeClr val="bg1"/>
                </a:solidFill>
              </a:rPr>
              <a:t>챔프</a:t>
            </a:r>
            <a:r>
              <a:rPr lang="ko-KR" altLang="en-US" sz="1700" dirty="0">
                <a:solidFill>
                  <a:schemeClr val="bg1"/>
                </a:solidFill>
              </a:rPr>
              <a:t> 폭이 비슷한 것으로 예상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C2C9D31-5392-4B6D-AB51-0D923E87E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88534"/>
              </p:ext>
            </p:extLst>
          </p:nvPr>
        </p:nvGraphicFramePr>
        <p:xfrm>
          <a:off x="1274618" y="1556273"/>
          <a:ext cx="10173139" cy="379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1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88158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armorperlevel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rgbClr val="FF0000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ko-KR" altLang="en-US" sz="1300" b="0" dirty="0">
                        <a:solidFill>
                          <a:srgbClr val="FF0000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spellblockperlevel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spellblockperlevel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attackrange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1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정글에서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파이 차트 </a:t>
            </a:r>
            <a:r>
              <a:rPr lang="ko-KR" altLang="en-US" sz="1600" b="1" dirty="0" err="1">
                <a:solidFill>
                  <a:schemeClr val="bg1"/>
                </a:solidFill>
              </a:rPr>
              <a:t>자리입니당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정글에서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61ABBD5-5277-4A2F-A67F-E19EBCDD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3210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2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7531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style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durability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</a:t>
                      </a:r>
                      <a:endParaRPr lang="en-US" sz="13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damage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attackdamageperlevel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796504-A861-48D9-90A8-F52F94A77570}"/>
              </a:ext>
            </a:extLst>
          </p:cNvPr>
          <p:cNvSpPr/>
          <p:nvPr/>
        </p:nvSpPr>
        <p:spPr>
          <a:xfrm>
            <a:off x="958675" y="5535596"/>
            <a:ext cx="1017546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마나와</a:t>
            </a:r>
            <a:r>
              <a:rPr lang="ko-KR" altLang="en-US" sz="1400" dirty="0">
                <a:solidFill>
                  <a:schemeClr val="bg1"/>
                </a:solidFill>
              </a:rPr>
              <a:t> 관련된 특성이 상위권을 차지하는 것으로 보아 스킬을 통한 쾌적한 정글링을 위함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</a:rPr>
              <a:t>모든 라인을 드나드는 특성이 있는 라인인 만큼 기동성과 관련된 특성들이 전체적으로 나타남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chemeClr val="bg1"/>
                </a:solidFill>
              </a:rPr>
              <a:t>마스터</a:t>
            </a:r>
            <a:r>
              <a:rPr lang="en-US" altLang="ko-KR" sz="1400" dirty="0">
                <a:solidFill>
                  <a:schemeClr val="bg1"/>
                </a:solidFill>
              </a:rPr>
              <a:t>+ </a:t>
            </a:r>
            <a:r>
              <a:rPr lang="ko-KR" altLang="en-US" sz="1400" dirty="0">
                <a:solidFill>
                  <a:schemeClr val="bg1"/>
                </a:solidFill>
              </a:rPr>
              <a:t>구간은 캐리라인을 잡을 수 있는 데미지와 관련된 특성들이 상위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개 항목을 차지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파이 차트 </a:t>
            </a:r>
            <a:r>
              <a:rPr lang="ko-KR" altLang="en-US" sz="1600" b="1" dirty="0" err="1">
                <a:solidFill>
                  <a:schemeClr val="bg1"/>
                </a:solidFill>
              </a:rPr>
              <a:t>자리입니당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7F81455D-9603-4C92-815C-9B8BC515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423270" y="992960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7E8264-BFF6-4228-A0A4-8C056947E7C4}"/>
              </a:ext>
            </a:extLst>
          </p:cNvPr>
          <p:cNvGrpSpPr/>
          <p:nvPr/>
        </p:nvGrpSpPr>
        <p:grpSpPr>
          <a:xfrm>
            <a:off x="577863" y="1518096"/>
            <a:ext cx="604268" cy="3797020"/>
            <a:chOff x="638823" y="1518096"/>
            <a:chExt cx="604268" cy="3797020"/>
          </a:xfrm>
        </p:grpSpPr>
        <p:pic>
          <p:nvPicPr>
            <p:cNvPr id="25" name="Picture 2" descr="lol iron 1">
              <a:extLst>
                <a:ext uri="{FF2B5EF4-FFF2-40B4-BE49-F238E27FC236}">
                  <a16:creationId xmlns:a16="http://schemas.microsoft.com/office/drawing/2014/main" id="{F7E582F4-5D30-4011-A2E1-7EA92D8E0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151809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lol bronze 1">
              <a:extLst>
                <a:ext uri="{FF2B5EF4-FFF2-40B4-BE49-F238E27FC236}">
                  <a16:creationId xmlns:a16="http://schemas.microsoft.com/office/drawing/2014/main" id="{4422F922-2405-43C4-A5DC-195EF19C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05154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ol silver 1">
              <a:extLst>
                <a:ext uri="{FF2B5EF4-FFF2-40B4-BE49-F238E27FC236}">
                  <a16:creationId xmlns:a16="http://schemas.microsoft.com/office/drawing/2014/main" id="{19C69722-7730-4BCC-8AF4-F88CDAA9E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260071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lol gold 1">
              <a:extLst>
                <a:ext uri="{FF2B5EF4-FFF2-40B4-BE49-F238E27FC236}">
                  <a16:creationId xmlns:a16="http://schemas.microsoft.com/office/drawing/2014/main" id="{634AD639-66E7-487E-89F4-E1FB40E3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149884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lol platinum 1">
              <a:extLst>
                <a:ext uri="{FF2B5EF4-FFF2-40B4-BE49-F238E27FC236}">
                  <a16:creationId xmlns:a16="http://schemas.microsoft.com/office/drawing/2014/main" id="{531CBF22-8E76-4DB8-BC73-8CF6BF53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368333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lol diamond 1">
              <a:extLst>
                <a:ext uri="{FF2B5EF4-FFF2-40B4-BE49-F238E27FC236}">
                  <a16:creationId xmlns:a16="http://schemas.microsoft.com/office/drawing/2014/main" id="{CAB05510-A116-4389-B5EF-92C91ED52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232502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4" descr="lol master 1">
              <a:extLst>
                <a:ext uri="{FF2B5EF4-FFF2-40B4-BE49-F238E27FC236}">
                  <a16:creationId xmlns:a16="http://schemas.microsoft.com/office/drawing/2014/main" id="{D66B2314-713E-4C56-9980-F94F265B7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23" y="4765946"/>
              <a:ext cx="604268" cy="5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66">
            <a:extLst>
              <a:ext uri="{FF2B5EF4-FFF2-40B4-BE49-F238E27FC236}">
                <a16:creationId xmlns:a16="http://schemas.microsoft.com/office/drawing/2014/main" id="{2D6492BD-7DCC-41B5-AA71-716C259F366A}"/>
              </a:ext>
            </a:extLst>
          </p:cNvPr>
          <p:cNvSpPr/>
          <p:nvPr/>
        </p:nvSpPr>
        <p:spPr>
          <a:xfrm>
            <a:off x="1747021" y="5610113"/>
            <a:ext cx="8315036" cy="629457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미드에서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FE5C55D-1F51-4280-816D-8A102126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37886"/>
              </p:ext>
            </p:extLst>
          </p:nvPr>
        </p:nvGraphicFramePr>
        <p:xfrm>
          <a:off x="1274618" y="1559310"/>
          <a:ext cx="10173139" cy="379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62">
                  <a:extLst>
                    <a:ext uri="{9D8B030D-6E8A-4147-A177-3AD203B41FA5}">
                      <a16:colId xmlns:a16="http://schemas.microsoft.com/office/drawing/2014/main" val="1590630085"/>
                    </a:ext>
                  </a:extLst>
                </a:gridCol>
                <a:gridCol w="1760077">
                  <a:extLst>
                    <a:ext uri="{9D8B030D-6E8A-4147-A177-3AD203B41FA5}">
                      <a16:colId xmlns:a16="http://schemas.microsoft.com/office/drawing/2014/main" val="3005184346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50232441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3056977624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1163389338"/>
                    </a:ext>
                  </a:extLst>
                </a:gridCol>
                <a:gridCol w="1833275">
                  <a:extLst>
                    <a:ext uri="{9D8B030D-6E8A-4147-A177-3AD203B41FA5}">
                      <a16:colId xmlns:a16="http://schemas.microsoft.com/office/drawing/2014/main" val="283984944"/>
                    </a:ext>
                  </a:extLst>
                </a:gridCol>
              </a:tblGrid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아이언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spellblockperlevel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mpregenperlevel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92889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브론즈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mpperlevel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9418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54723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851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플래티넘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armor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47765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다이아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difficulty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hpregen_18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72636"/>
                  </a:ext>
                </a:extLst>
              </a:tr>
              <a:tr h="542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마스터 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movespeed</a:t>
                      </a:r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hpperlevel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hp_18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mobility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attackspeed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5795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96DF0E-7BBC-4510-BA30-A259B9E9A696}"/>
              </a:ext>
            </a:extLst>
          </p:cNvPr>
          <p:cNvSpPr/>
          <p:nvPr/>
        </p:nvSpPr>
        <p:spPr>
          <a:xfrm>
            <a:off x="958675" y="5535596"/>
            <a:ext cx="10175460" cy="1004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</a:rPr>
              <a:t>타 라인과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700" dirty="0">
                <a:solidFill>
                  <a:schemeClr val="bg1"/>
                </a:solidFill>
              </a:rPr>
              <a:t>탑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 err="1">
                <a:solidFill>
                  <a:schemeClr val="bg1"/>
                </a:solidFill>
              </a:rPr>
              <a:t>바텀에</a:t>
            </a:r>
            <a:r>
              <a:rPr lang="ko-KR" altLang="en-US" sz="1700" dirty="0">
                <a:solidFill>
                  <a:schemeClr val="bg1"/>
                </a:solidFill>
              </a:rPr>
              <a:t> 로밍을 통해 영향을 미치는 라인인 만큼 기동성 관련 특성이 상위권을 차지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9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산, 밤하늘이(가) 표시된 사진&#10;&#10;자동 생성된 설명">
            <a:extLst>
              <a:ext uri="{FF2B5EF4-FFF2-40B4-BE49-F238E27FC236}">
                <a16:creationId xmlns:a16="http://schemas.microsoft.com/office/drawing/2014/main" id="{A0F8B580-4CD2-4DD4-84C6-BA82C532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704C93BA-7854-4DA2-9AF6-AC181F5AE0DD}"/>
              </a:ext>
            </a:extLst>
          </p:cNvPr>
          <p:cNvSpPr/>
          <p:nvPr/>
        </p:nvSpPr>
        <p:spPr>
          <a:xfrm>
            <a:off x="198581" y="1243066"/>
            <a:ext cx="5897419" cy="2984991"/>
          </a:xfrm>
          <a:prstGeom prst="roundRect">
            <a:avLst>
              <a:gd name="adj" fmla="val 50000"/>
            </a:avLst>
          </a:prstGeom>
          <a:solidFill>
            <a:srgbClr val="FFFFFF">
              <a:alpha val="30000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489F0-8261-4F1C-AE1D-F57CBEF1EE48}"/>
              </a:ext>
            </a:extLst>
          </p:cNvPr>
          <p:cNvGrpSpPr/>
          <p:nvPr/>
        </p:nvGrpSpPr>
        <p:grpSpPr>
          <a:xfrm>
            <a:off x="423270" y="391830"/>
            <a:ext cx="6074979" cy="488249"/>
            <a:chOff x="484230" y="391830"/>
            <a:chExt cx="6074979" cy="4882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CFA2EA-30CA-46D5-B8B1-CF3BD4595CFE}"/>
                </a:ext>
              </a:extLst>
            </p:cNvPr>
            <p:cNvSpPr/>
            <p:nvPr/>
          </p:nvSpPr>
          <p:spPr>
            <a:xfrm>
              <a:off x="693894" y="412217"/>
              <a:ext cx="5865315" cy="456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723252-A3D6-4E70-BC58-F196D33B8EAC}"/>
                </a:ext>
              </a:extLst>
            </p:cNvPr>
            <p:cNvSpPr txBox="1"/>
            <p:nvPr/>
          </p:nvSpPr>
          <p:spPr>
            <a:xfrm>
              <a:off x="1019635" y="465098"/>
              <a:ext cx="553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</a:rPr>
                <a:t>티어</a:t>
              </a:r>
              <a:r>
                <a:rPr lang="en-US" altLang="ko-KR" b="1" dirty="0">
                  <a:solidFill>
                    <a:schemeClr val="bg1"/>
                  </a:solidFill>
                </a:rPr>
                <a:t>-</a:t>
              </a:r>
              <a:r>
                <a:rPr lang="ko-KR" altLang="en-US" b="1" dirty="0">
                  <a:solidFill>
                    <a:schemeClr val="bg1"/>
                  </a:solidFill>
                </a:rPr>
                <a:t>포지션별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b="1" dirty="0">
                  <a:solidFill>
                    <a:schemeClr val="bg1"/>
                  </a:solidFill>
                </a:rPr>
                <a:t> 상관관계가 높은 챔피언 특성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70364C-D894-461D-932D-D399BC527A48}"/>
                </a:ext>
              </a:extLst>
            </p:cNvPr>
            <p:cNvSpPr/>
            <p:nvPr/>
          </p:nvSpPr>
          <p:spPr>
            <a:xfrm>
              <a:off x="484230" y="391830"/>
              <a:ext cx="476133" cy="488249"/>
            </a:xfrm>
            <a:prstGeom prst="ellipse">
              <a:avLst/>
            </a:prstGeom>
            <a:solidFill>
              <a:srgbClr val="1E2328"/>
            </a:solidFill>
            <a:ln w="28575">
              <a:gradFill flip="none" rotWithShape="1">
                <a:gsLst>
                  <a:gs pos="23000">
                    <a:srgbClr val="C4A25C"/>
                  </a:gs>
                  <a:gs pos="0">
                    <a:srgbClr val="E0CFAE"/>
                  </a:gs>
                  <a:gs pos="48000">
                    <a:srgbClr val="BC9033"/>
                  </a:gs>
                  <a:gs pos="100000">
                    <a:srgbClr val="6C5427"/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500" dirty="0">
                <a:solidFill>
                  <a:srgbClr val="E0CFA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9333A9-A143-4991-9A05-1AE8E919FCC8}"/>
              </a:ext>
            </a:extLst>
          </p:cNvPr>
          <p:cNvGrpSpPr/>
          <p:nvPr/>
        </p:nvGrpSpPr>
        <p:grpSpPr>
          <a:xfrm>
            <a:off x="800343" y="944000"/>
            <a:ext cx="5028455" cy="414511"/>
            <a:chOff x="861303" y="944000"/>
            <a:chExt cx="5028455" cy="4145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BAD99-8BC9-4D6A-9224-B318F179D0BB}"/>
                </a:ext>
              </a:extLst>
            </p:cNvPr>
            <p:cNvSpPr/>
            <p:nvPr/>
          </p:nvSpPr>
          <p:spPr>
            <a:xfrm>
              <a:off x="861303" y="944000"/>
              <a:ext cx="5005136" cy="414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A2164-CECE-4D83-9A2C-6DA1A187FC25}"/>
                </a:ext>
              </a:extLst>
            </p:cNvPr>
            <p:cNvSpPr txBox="1"/>
            <p:nvPr/>
          </p:nvSpPr>
          <p:spPr>
            <a:xfrm>
              <a:off x="913712" y="981978"/>
              <a:ext cx="4976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chemeClr val="bg1"/>
                  </a:solidFill>
                </a:rPr>
                <a:t>원딜에서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픽률과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상관관계가 높은 챔피언 특성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Top5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62A46-D04B-4AE3-B8C2-C64044BA7678}"/>
              </a:ext>
            </a:extLst>
          </p:cNvPr>
          <p:cNvSpPr txBox="1"/>
          <p:nvPr/>
        </p:nvSpPr>
        <p:spPr>
          <a:xfrm>
            <a:off x="3930120" y="3259723"/>
            <a:ext cx="433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파이 차트 </a:t>
            </a:r>
            <a:r>
              <a:rPr lang="ko-KR" altLang="en-US" sz="1600" b="1" dirty="0" err="1">
                <a:solidFill>
                  <a:schemeClr val="bg1"/>
                </a:solidFill>
              </a:rPr>
              <a:t>자리입니당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1030</Words>
  <Application>Microsoft Office PowerPoint</Application>
  <PresentationFormat>와이드스크린</PresentationFormat>
  <Paragraphs>359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Arial</vt:lpstr>
      <vt:lpstr>Calibri Light</vt:lpstr>
      <vt:lpstr>Wingdings</vt:lpstr>
      <vt:lpstr>Calibri</vt:lpstr>
      <vt:lpstr>맑은 고딕</vt:lpstr>
      <vt:lpstr>Arial Black</vt:lpstr>
      <vt:lpstr>KoPubWorld돋움체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YYL</dc:creator>
  <cp:lastModifiedBy>김태원</cp:lastModifiedBy>
  <cp:revision>57</cp:revision>
  <dcterms:created xsi:type="dcterms:W3CDTF">2020-05-24T04:46:49Z</dcterms:created>
  <dcterms:modified xsi:type="dcterms:W3CDTF">2021-12-08T17:53:37Z</dcterms:modified>
</cp:coreProperties>
</file>