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4" r:id="rId3"/>
    <p:sldId id="275" r:id="rId4"/>
    <p:sldId id="262" r:id="rId5"/>
    <p:sldId id="278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301" r:id="rId14"/>
    <p:sldId id="288" r:id="rId15"/>
    <p:sldId id="290" r:id="rId16"/>
    <p:sldId id="289" r:id="rId17"/>
    <p:sldId id="291" r:id="rId18"/>
    <p:sldId id="292" r:id="rId19"/>
    <p:sldId id="302" r:id="rId20"/>
    <p:sldId id="293" r:id="rId21"/>
    <p:sldId id="294" r:id="rId22"/>
    <p:sldId id="295" r:id="rId23"/>
    <p:sldId id="296" r:id="rId24"/>
    <p:sldId id="297" r:id="rId25"/>
    <p:sldId id="300" r:id="rId26"/>
  </p:sldIdLst>
  <p:sldSz cx="12192000" cy="6858000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a옛날사진관4" panose="02020600000000000000" pitchFamily="18" charset="-127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084586-8267-4B5A-A0AE-FEBB7214ABDB}">
          <p14:sldIdLst>
            <p14:sldId id="257"/>
            <p14:sldId id="274"/>
            <p14:sldId id="275"/>
            <p14:sldId id="262"/>
            <p14:sldId id="278"/>
            <p14:sldId id="277"/>
            <p14:sldId id="276"/>
            <p14:sldId id="279"/>
            <p14:sldId id="280"/>
            <p14:sldId id="281"/>
            <p14:sldId id="282"/>
            <p14:sldId id="283"/>
            <p14:sldId id="301"/>
            <p14:sldId id="288"/>
            <p14:sldId id="290"/>
            <p14:sldId id="289"/>
            <p14:sldId id="291"/>
            <p14:sldId id="292"/>
            <p14:sldId id="302"/>
            <p14:sldId id="293"/>
            <p14:sldId id="294"/>
            <p14:sldId id="295"/>
            <p14:sldId id="296"/>
            <p14:sldId id="297"/>
            <p14:sldId id="300"/>
          </p14:sldIdLst>
        </p14:section>
        <p14:section name="제목 없는 구역" id="{C228FF0D-1C02-4FAF-9E73-15207B29DB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7C7"/>
    <a:srgbClr val="45494E"/>
    <a:srgbClr val="73777C"/>
    <a:srgbClr val="E6E6E6"/>
    <a:srgbClr val="E8E1CF"/>
    <a:srgbClr val="C9AB6C"/>
    <a:srgbClr val="EDEDED"/>
    <a:srgbClr val="F9F9F9"/>
    <a:srgbClr val="836E39"/>
    <a:srgbClr val="977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3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0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2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5.wdp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1066" y="494808"/>
            <a:ext cx="419729" cy="426195"/>
            <a:chOff x="2755343" y="381525"/>
            <a:chExt cx="1106140" cy="1123180"/>
          </a:xfrm>
        </p:grpSpPr>
        <p:sp>
          <p:nvSpPr>
            <p:cNvPr id="16" name="자유형 15"/>
            <p:cNvSpPr/>
            <p:nvPr/>
          </p:nvSpPr>
          <p:spPr>
            <a:xfrm flipH="1" flipV="1">
              <a:off x="2937695" y="381525"/>
              <a:ext cx="838201" cy="1123180"/>
            </a:xfrm>
            <a:custGeom>
              <a:avLst/>
              <a:gdLst>
                <a:gd name="connsiteX0" fmla="*/ 723901 w 838201"/>
                <a:gd name="connsiteY0" fmla="*/ 114303 h 1123180"/>
                <a:gd name="connsiteX1" fmla="*/ 723901 w 838201"/>
                <a:gd name="connsiteY1" fmla="*/ 3 h 1123180"/>
                <a:gd name="connsiteX2" fmla="*/ 838201 w 838201"/>
                <a:gd name="connsiteY2" fmla="*/ 3 h 1123180"/>
                <a:gd name="connsiteX3" fmla="*/ 114300 w 838201"/>
                <a:gd name="connsiteY3" fmla="*/ 238126 h 1123180"/>
                <a:gd name="connsiteX4" fmla="*/ 0 w 838201"/>
                <a:gd name="connsiteY4" fmla="*/ 238126 h 1123180"/>
                <a:gd name="connsiteX5" fmla="*/ 114300 w 838201"/>
                <a:gd name="connsiteY5" fmla="*/ 2 h 1123180"/>
                <a:gd name="connsiteX6" fmla="*/ 723900 w 838201"/>
                <a:gd name="connsiteY6" fmla="*/ 1123178 h 1123180"/>
                <a:gd name="connsiteX7" fmla="*/ 485775 w 838201"/>
                <a:gd name="connsiteY7" fmla="*/ 1123178 h 1123180"/>
                <a:gd name="connsiteX8" fmla="*/ 485775 w 838201"/>
                <a:gd name="connsiteY8" fmla="*/ 238125 h 1123180"/>
                <a:gd name="connsiteX9" fmla="*/ 114300 w 838201"/>
                <a:gd name="connsiteY9" fmla="*/ 238125 h 1123180"/>
                <a:gd name="connsiteX10" fmla="*/ 114300 w 838201"/>
                <a:gd name="connsiteY10" fmla="*/ 0 h 1123180"/>
                <a:gd name="connsiteX11" fmla="*/ 723900 w 838201"/>
                <a:gd name="connsiteY11" fmla="*/ 0 h 1123180"/>
                <a:gd name="connsiteX12" fmla="*/ 723900 w 838201"/>
                <a:gd name="connsiteY12" fmla="*/ 238125 h 1123180"/>
                <a:gd name="connsiteX13" fmla="*/ 723900 w 838201"/>
                <a:gd name="connsiteY13" fmla="*/ 238125 h 1123180"/>
                <a:gd name="connsiteX14" fmla="*/ 838201 w 838201"/>
                <a:gd name="connsiteY14" fmla="*/ 1123180 h 1123180"/>
                <a:gd name="connsiteX15" fmla="*/ 723901 w 838201"/>
                <a:gd name="connsiteY15" fmla="*/ 1123180 h 1123180"/>
                <a:gd name="connsiteX16" fmla="*/ 723901 w 838201"/>
                <a:gd name="connsiteY16" fmla="*/ 1008880 h 112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8201" h="1123180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755343" y="403442"/>
              <a:ext cx="1106140" cy="1000518"/>
            </a:xfrm>
            <a:custGeom>
              <a:avLst/>
              <a:gdLst>
                <a:gd name="connsiteX0" fmla="*/ 236220 w 1106140"/>
                <a:gd name="connsiteY0" fmla="*/ 95869 h 1000518"/>
                <a:gd name="connsiteX1" fmla="*/ 236220 w 1106140"/>
                <a:gd name="connsiteY1" fmla="*/ 284366 h 1000518"/>
                <a:gd name="connsiteX2" fmla="*/ 209614 w 1106140"/>
                <a:gd name="connsiteY2" fmla="*/ 316613 h 1000518"/>
                <a:gd name="connsiteX3" fmla="*/ 138876 w 1106140"/>
                <a:gd name="connsiteY3" fmla="*/ 548193 h 1000518"/>
                <a:gd name="connsiteX4" fmla="*/ 209614 w 1106140"/>
                <a:gd name="connsiteY4" fmla="*/ 779773 h 1000518"/>
                <a:gd name="connsiteX5" fmla="*/ 236220 w 1106140"/>
                <a:gd name="connsiteY5" fmla="*/ 812020 h 1000518"/>
                <a:gd name="connsiteX6" fmla="*/ 236220 w 1106140"/>
                <a:gd name="connsiteY6" fmla="*/ 1000518 h 1000518"/>
                <a:gd name="connsiteX7" fmla="*/ 161991 w 1106140"/>
                <a:gd name="connsiteY7" fmla="*/ 939273 h 1000518"/>
                <a:gd name="connsiteX8" fmla="*/ 0 w 1106140"/>
                <a:gd name="connsiteY8" fmla="*/ 548193 h 1000518"/>
                <a:gd name="connsiteX9" fmla="*/ 161991 w 1106140"/>
                <a:gd name="connsiteY9" fmla="*/ 157114 h 1000518"/>
                <a:gd name="connsiteX10" fmla="*/ 601452 w 1106140"/>
                <a:gd name="connsiteY10" fmla="*/ 0 h 1000518"/>
                <a:gd name="connsiteX11" fmla="*/ 664533 w 1106140"/>
                <a:gd name="connsiteY11" fmla="*/ 6360 h 1000518"/>
                <a:gd name="connsiteX12" fmla="*/ 1106140 w 1106140"/>
                <a:gd name="connsiteY12" fmla="*/ 548193 h 1000518"/>
                <a:gd name="connsiteX13" fmla="*/ 1062677 w 1106140"/>
                <a:gd name="connsiteY13" fmla="*/ 763473 h 1000518"/>
                <a:gd name="connsiteX14" fmla="*/ 1041954 w 1106140"/>
                <a:gd name="connsiteY14" fmla="*/ 801653 h 1000518"/>
                <a:gd name="connsiteX15" fmla="*/ 878473 w 1106140"/>
                <a:gd name="connsiteY15" fmla="*/ 801653 h 1000518"/>
                <a:gd name="connsiteX16" fmla="*/ 896526 w 1106140"/>
                <a:gd name="connsiteY16" fmla="*/ 779773 h 1000518"/>
                <a:gd name="connsiteX17" fmla="*/ 967264 w 1106140"/>
                <a:gd name="connsiteY17" fmla="*/ 548193 h 1000518"/>
                <a:gd name="connsiteX18" fmla="*/ 636545 w 1106140"/>
                <a:gd name="connsiteY18" fmla="*/ 142414 h 1000518"/>
                <a:gd name="connsiteX19" fmla="*/ 601452 w 1106140"/>
                <a:gd name="connsiteY19" fmla="*/ 138876 h 10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6140" h="1000518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15427" y="5749362"/>
            <a:ext cx="602921" cy="649799"/>
            <a:chOff x="2964180" y="5372100"/>
            <a:chExt cx="845820" cy="84582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964180" y="5372100"/>
              <a:ext cx="845820" cy="845820"/>
            </a:xfrm>
            <a:prstGeom prst="roundRect">
              <a:avLst>
                <a:gd name="adj" fmla="val 26577"/>
              </a:avLst>
            </a:prstGeom>
            <a:solidFill>
              <a:srgbClr val="D13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 rot="13500000">
              <a:off x="3292316" y="5700238"/>
              <a:ext cx="189546" cy="189546"/>
              <a:chOff x="4754881" y="5605463"/>
              <a:chExt cx="189546" cy="189546"/>
            </a:xfrm>
          </p:grpSpPr>
          <p:sp>
            <p:nvSpPr>
              <p:cNvPr id="29" name="L 도형 28"/>
              <p:cNvSpPr/>
              <p:nvPr/>
            </p:nvSpPr>
            <p:spPr>
              <a:xfrm>
                <a:off x="4754881" y="5605463"/>
                <a:ext cx="189546" cy="189546"/>
              </a:xfrm>
              <a:prstGeom prst="corner">
                <a:avLst>
                  <a:gd name="adj1" fmla="val 13992"/>
                  <a:gd name="adj2" fmla="val 146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V="1">
                <a:off x="4767501" y="5618797"/>
                <a:ext cx="159544" cy="1595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2FF5F0-C22C-4C19-BB13-0F94E23F2A19}"/>
              </a:ext>
            </a:extLst>
          </p:cNvPr>
          <p:cNvSpPr txBox="1"/>
          <p:nvPr/>
        </p:nvSpPr>
        <p:spPr>
          <a:xfrm>
            <a:off x="439613" y="1146775"/>
            <a:ext cx="3188368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티어</a:t>
            </a:r>
            <a:r>
              <a:rPr lang="en-US" altLang="ko-KR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&amp;</a:t>
            </a:r>
            <a:r>
              <a:rPr lang="ko-KR" altLang="en-US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포지션에 따른 챔피언 선택 기준 분석</a:t>
            </a: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2F238B-B8AF-4942-8A03-F04F765E9326}"/>
              </a:ext>
            </a:extLst>
          </p:cNvPr>
          <p:cNvGrpSpPr/>
          <p:nvPr/>
        </p:nvGrpSpPr>
        <p:grpSpPr>
          <a:xfrm>
            <a:off x="630931" y="3441338"/>
            <a:ext cx="2983517" cy="656292"/>
            <a:chOff x="8455863" y="2680654"/>
            <a:chExt cx="3537582" cy="69117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8D04AE8-ABC2-4D91-882D-9298A3140760}"/>
                </a:ext>
              </a:extLst>
            </p:cNvPr>
            <p:cNvSpPr/>
            <p:nvPr/>
          </p:nvSpPr>
          <p:spPr>
            <a:xfrm>
              <a:off x="8455863" y="2680654"/>
              <a:ext cx="3537582" cy="684337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9F7185-6768-466B-9ACB-AD03B50F8261}"/>
                </a:ext>
              </a:extLst>
            </p:cNvPr>
            <p:cNvSpPr txBox="1"/>
            <p:nvPr/>
          </p:nvSpPr>
          <p:spPr>
            <a:xfrm>
              <a:off x="8559028" y="2707351"/>
              <a:ext cx="3331252" cy="664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팀 이름</a:t>
              </a:r>
              <a:endPara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r>
                <a:rPr lang="en-US" altLang="ko-KR" sz="20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4</a:t>
              </a:r>
              <a:r>
                <a:rPr lang="ko-KR" altLang="en-US" sz="20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99181F-1B7D-4732-A451-B4892A8FCAC0}"/>
              </a:ext>
            </a:extLst>
          </p:cNvPr>
          <p:cNvGrpSpPr/>
          <p:nvPr/>
        </p:nvGrpSpPr>
        <p:grpSpPr>
          <a:xfrm>
            <a:off x="630931" y="4290733"/>
            <a:ext cx="2983517" cy="649799"/>
            <a:chOff x="8455863" y="2680654"/>
            <a:chExt cx="3537582" cy="684337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C36DF61-D746-4E85-A746-494131FCE0E9}"/>
                </a:ext>
              </a:extLst>
            </p:cNvPr>
            <p:cNvSpPr/>
            <p:nvPr/>
          </p:nvSpPr>
          <p:spPr>
            <a:xfrm>
              <a:off x="8455863" y="2680654"/>
              <a:ext cx="3537582" cy="684337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39613C-F188-4FB8-B565-CE267D05C304}"/>
                </a:ext>
              </a:extLst>
            </p:cNvPr>
            <p:cNvSpPr txBox="1"/>
            <p:nvPr/>
          </p:nvSpPr>
          <p:spPr>
            <a:xfrm>
              <a:off x="8559028" y="2707351"/>
              <a:ext cx="3331252" cy="56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팀원</a:t>
              </a:r>
              <a:endPara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r>
                <a:rPr lang="ko-KR" altLang="en-US" sz="14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이정은</a:t>
              </a:r>
              <a:r>
                <a:rPr lang="en-US" altLang="ko-KR" sz="14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sz="1400" b="1" dirty="0" err="1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장서영</a:t>
              </a:r>
              <a:r>
                <a:rPr lang="en-US" altLang="ko-KR" sz="14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</a:t>
              </a:r>
              <a:r>
                <a:rPr lang="ko-KR" altLang="en-US" sz="14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김태원</a:t>
              </a:r>
              <a:r>
                <a:rPr lang="en-US" altLang="ko-KR" sz="14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, </a:t>
              </a:r>
              <a:r>
                <a:rPr lang="ko-KR" altLang="en-US" sz="1400" b="1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박민규 </a:t>
              </a:r>
            </a:p>
          </p:txBody>
        </p:sp>
      </p:grpSp>
      <p:pic>
        <p:nvPicPr>
          <p:cNvPr id="10" name="그림 9" descr="실외, 자연, 여러개이(가) 표시된 사진&#10;&#10;자동 생성된 설명">
            <a:extLst>
              <a:ext uri="{FF2B5EF4-FFF2-40B4-BE49-F238E27FC236}">
                <a16:creationId xmlns:a16="http://schemas.microsoft.com/office/drawing/2014/main" id="{B54C7BC1-3F27-4DCF-9CF3-165A2EF6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5C750A5-583A-49D9-BD3B-35044B3F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90179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8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F0E682-3AE0-479C-8BC0-4E6371982AD8}"/>
              </a:ext>
            </a:extLst>
          </p:cNvPr>
          <p:cNvSpPr/>
          <p:nvPr/>
        </p:nvSpPr>
        <p:spPr>
          <a:xfrm>
            <a:off x="728133" y="5535596"/>
            <a:ext cx="10811934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원딜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라인 특성 상 챔피언 수가 한정적이라 메타를 많이 타며 메타에 따라 챔피언 선호도가 자주 변화한다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 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마스터 이상 구간은 메타에 따르는 것 보다는 팀 구성에 따라 유동적으로 챔피언을 다룰 것이라고 추측된다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rgbClr val="92D05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공격범위가 길어야 하며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살아서 지속 딜을 넣어야 하는 라인이기 때문에 </a:t>
            </a:r>
            <a:r>
              <a:rPr lang="ko-KR" altLang="en-US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지속적인 </a:t>
            </a:r>
            <a:r>
              <a:rPr lang="en-US" altLang="ko-KR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HP</a:t>
            </a:r>
            <a:r>
              <a:rPr lang="ko-KR" altLang="en-US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회복과 </a:t>
            </a:r>
            <a:r>
              <a:rPr lang="ko-KR" altLang="en-US" sz="1400" dirty="0">
                <a:solidFill>
                  <a:srgbClr val="A3C7C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기동력</a:t>
            </a:r>
            <a:r>
              <a:rPr lang="en-US" altLang="ko-KR" sz="1400" dirty="0">
                <a:solidFill>
                  <a:srgbClr val="A3C7C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A3C7C7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공격 속도가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중요</a:t>
            </a:r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4479CB-54C7-49A0-8AB6-B5A3DD114BFE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C9A8505-3FCB-470A-AB43-7D8358615E74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6DE553-C9C5-44BB-8090-A0BF6973B0C6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671E97-3804-43B9-B072-F4AC272475BC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A2BECA4-FCC4-470F-91E5-1E1247639B2F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E1BA2AF-A797-4F90-8FE1-55AC457A7BAF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5C944-A7A3-4E49-AB56-C3875B0F079E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624384-C661-4285-988A-0E7C40237F62}"/>
              </a:ext>
            </a:extLst>
          </p:cNvPr>
          <p:cNvGrpSpPr/>
          <p:nvPr/>
        </p:nvGrpSpPr>
        <p:grpSpPr>
          <a:xfrm>
            <a:off x="423270" y="391830"/>
            <a:ext cx="6074979" cy="966681"/>
            <a:chOff x="423270" y="391830"/>
            <a:chExt cx="6074979" cy="96668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A6F616E-145E-4CD7-BB95-B36A51A6B0E6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B93436B-C262-469F-8CF1-2B0E9735AA98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031123-EB62-4F60-813B-29DB19F18A1F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C14F5457-6C53-4EE7-91DD-B58EF1798312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6F4E658-0D86-47BF-8951-647C10E48049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414511"/>
              <a:chOff x="861303" y="944000"/>
              <a:chExt cx="5028455" cy="41451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7420048-C02E-499A-82FC-7764EBEFDB21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E774E-74C9-40C8-91E8-65B85C34C6D3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BOT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150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D0F0E9-07B2-4B16-ADC7-60ED3525E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6" t="16812" r="18053" b="16811"/>
          <a:stretch/>
        </p:blipFill>
        <p:spPr>
          <a:xfrm>
            <a:off x="2177696" y="1659958"/>
            <a:ext cx="7255565" cy="45521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0AE1F8-5BDC-4204-95F4-AE84FFFFB0AA}"/>
              </a:ext>
            </a:extLst>
          </p:cNvPr>
          <p:cNvSpPr/>
          <p:nvPr/>
        </p:nvSpPr>
        <p:spPr>
          <a:xfrm>
            <a:off x="4482549" y="4726218"/>
            <a:ext cx="4940774" cy="1478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700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DFDFA6-77C9-40C3-A352-0D07633F555C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4C83CA6-0C4B-4BE4-B86E-9087066FFBDB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96AEF9-CBD6-48E4-9FCE-EACC8C90FC6B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B5863B8-AC09-4800-9C09-5BDE8861BE5B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27785BD-63B4-4CB5-964A-52CA9CDCC743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1C8F829-7518-43C5-A518-2594633BC228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8F478B-FDF6-48FB-A700-34CDEC7EC1DC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72B1A7-BEDB-4021-9424-C52BA0503017}"/>
              </a:ext>
            </a:extLst>
          </p:cNvPr>
          <p:cNvGrpSpPr/>
          <p:nvPr/>
        </p:nvGrpSpPr>
        <p:grpSpPr>
          <a:xfrm>
            <a:off x="423270" y="391830"/>
            <a:ext cx="6242390" cy="966681"/>
            <a:chOff x="423270" y="391830"/>
            <a:chExt cx="6242390" cy="9666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08E2D5-02F4-45B2-B408-EA0F26C1D140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92BD97-7B53-4ADA-9898-17D47C56C59F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4A3599-59CB-49BF-B2F5-9D77109F8C49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4241593-9967-41BB-A637-BF4A25F60500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4E0AADE-E5B6-4404-9AEB-E556992F00DB}"/>
                </a:ext>
              </a:extLst>
            </p:cNvPr>
            <p:cNvGrpSpPr/>
            <p:nvPr/>
          </p:nvGrpSpPr>
          <p:grpSpPr>
            <a:xfrm>
              <a:off x="800345" y="944000"/>
              <a:ext cx="5865315" cy="414511"/>
              <a:chOff x="861303" y="944000"/>
              <a:chExt cx="5176195" cy="41451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079D035-0B93-49C9-A9F2-AC24BEDC9AA5}"/>
                  </a:ext>
                </a:extLst>
              </p:cNvPr>
              <p:cNvSpPr/>
              <p:nvPr/>
            </p:nvSpPr>
            <p:spPr>
              <a:xfrm>
                <a:off x="861303" y="944000"/>
                <a:ext cx="5176195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0B4067-6E66-4BF1-8E6C-3540D93BD328}"/>
                  </a:ext>
                </a:extLst>
              </p:cNvPr>
              <p:cNvSpPr txBox="1"/>
              <p:nvPr/>
            </p:nvSpPr>
            <p:spPr>
              <a:xfrm>
                <a:off x="900557" y="981978"/>
                <a:ext cx="5084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SUPPORT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11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83EF320-3D51-4659-957A-F9AB0FE9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62444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2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7531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en-US" sz="1300" b="0" i="0" u="none" strike="noStrike" dirty="0">
                        <a:solidFill>
                          <a:srgbClr val="00B0F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F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rgbClr val="00B0F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C9B4AF-2C2F-4CD1-BF95-AC5D3EAA795B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서폿의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경우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탱킹을</a:t>
            </a:r>
            <a:r>
              <a:rPr lang="ko-KR" altLang="en-US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위한 방어력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 err="1">
                <a:solidFill>
                  <a:schemeClr val="accent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유틸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 err="1">
                <a:solidFill>
                  <a:schemeClr val="accent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기동력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등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원딜을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보조해줄 수 있는 특성이 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픽률에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영향을 미침</a:t>
            </a:r>
            <a:endParaRPr lang="en-US" altLang="ko-KR" sz="14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실버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~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다이아 구간의 경우 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유틸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서폿보다는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딜을 넣을 수 있어 캐리가 가능한 </a:t>
            </a:r>
            <a:r>
              <a:rPr lang="ko-KR" altLang="en-US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딜 </a:t>
            </a:r>
            <a:r>
              <a:rPr lang="ko-KR" altLang="en-US" sz="1400" dirty="0" err="1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서폿을</a:t>
            </a:r>
            <a:r>
              <a:rPr lang="ko-KR" altLang="en-US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좀 더 선호한다고 추측해볼 수 있다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마스터 이상 구간의 경우 </a:t>
            </a:r>
            <a:r>
              <a:rPr lang="ko-KR" altLang="en-US" sz="1400" dirty="0" err="1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마나수급</a:t>
            </a:r>
            <a:r>
              <a:rPr lang="en-US" altLang="ko-KR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 err="1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탱킹</a:t>
            </a:r>
            <a:r>
              <a:rPr lang="ko-KR" altLang="en-US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위주의 특성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챔피언 선택에 영향을 미친다는 것을 추측 가능하다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242713-66B4-422A-99D6-D3F71B0318DC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E9A4DD-E398-4354-B34F-A7CDD3746C94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4DF7C-C9CF-48A4-AFE6-A7C3CF7ACDD0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A77FADA-EF80-48BE-8D59-716FB87DAF81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47DF44D-E96B-4B0A-A49E-1D14141A29E9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6EF981-666A-46E0-A359-0280703295E4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5DF50C-38F2-4BB4-94B0-4BFA66850424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1CFD90-1838-42E2-9117-333DA5D3D512}"/>
              </a:ext>
            </a:extLst>
          </p:cNvPr>
          <p:cNvGrpSpPr/>
          <p:nvPr/>
        </p:nvGrpSpPr>
        <p:grpSpPr>
          <a:xfrm>
            <a:off x="423270" y="391830"/>
            <a:ext cx="6242390" cy="966681"/>
            <a:chOff x="423270" y="391830"/>
            <a:chExt cx="6242390" cy="96668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3BE0AD4-EFF1-4BF6-AB9D-4AC0111BE384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98F0614-D00B-4346-88E4-EFA8CBB2EB05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20E569-DC95-4599-B1F3-FD6AD266F29B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7535E43-35B0-4F73-9CC7-74EC4B22AF03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E86954F-C072-48FC-867D-62BB8BD29B6D}"/>
                </a:ext>
              </a:extLst>
            </p:cNvPr>
            <p:cNvGrpSpPr/>
            <p:nvPr/>
          </p:nvGrpSpPr>
          <p:grpSpPr>
            <a:xfrm>
              <a:off x="800345" y="944000"/>
              <a:ext cx="5865315" cy="414511"/>
              <a:chOff x="861303" y="944000"/>
              <a:chExt cx="5176195" cy="41451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75F9653-B361-4A35-95DF-18E578CE6A8E}"/>
                  </a:ext>
                </a:extLst>
              </p:cNvPr>
              <p:cNvSpPr/>
              <p:nvPr/>
            </p:nvSpPr>
            <p:spPr>
              <a:xfrm>
                <a:off x="861303" y="944000"/>
                <a:ext cx="5176195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5CABEF-5906-46A3-9F67-DF92CD0FCB33}"/>
                  </a:ext>
                </a:extLst>
              </p:cNvPr>
              <p:cNvSpPr txBox="1"/>
              <p:nvPr/>
            </p:nvSpPr>
            <p:spPr>
              <a:xfrm>
                <a:off x="900557" y="981978"/>
                <a:ext cx="5084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SUPPORT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64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35715E99-CF1F-4CB3-B185-C2E71453C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68A502-EFB1-4BBC-80A3-0B7C24643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5834961" y="2141553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5A4954-AE23-42E8-9E37-72EA6B680C78}"/>
              </a:ext>
            </a:extLst>
          </p:cNvPr>
          <p:cNvGrpSpPr/>
          <p:nvPr/>
        </p:nvGrpSpPr>
        <p:grpSpPr>
          <a:xfrm>
            <a:off x="2856904" y="2270031"/>
            <a:ext cx="6478192" cy="2398790"/>
            <a:chOff x="1580322" y="1733216"/>
            <a:chExt cx="6478192" cy="239879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C90E141-868A-40AF-A469-DFE58D8A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207" b="37989" l="5947" r="14554"/>
                      </a14:imgEffect>
                    </a14:imgLayer>
                  </a14:imgProps>
                </a:ext>
              </a:extLst>
            </a:blip>
            <a:srcRect l="5897" t="22262" r="85920" b="62008"/>
            <a:stretch/>
          </p:blipFill>
          <p:spPr>
            <a:xfrm>
              <a:off x="2393950" y="1733216"/>
              <a:ext cx="911225" cy="981295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2B823F-6571-461E-984F-B5209B539201}"/>
                </a:ext>
              </a:extLst>
            </p:cNvPr>
            <p:cNvSpPr txBox="1"/>
            <p:nvPr/>
          </p:nvSpPr>
          <p:spPr>
            <a:xfrm>
              <a:off x="1659384" y="2692850"/>
              <a:ext cx="2380356" cy="12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포지션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특성</a:t>
              </a:r>
              <a:endParaRPr lang="en-US" altLang="ko-KR" sz="2000" dirty="0">
                <a:solidFill>
                  <a:srgbClr val="E8E1C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5FC206C-BE74-45EE-83A2-06B97932E8F8}"/>
                </a:ext>
              </a:extLst>
            </p:cNvPr>
            <p:cNvCxnSpPr>
              <a:cxnSpLocks/>
            </p:cNvCxnSpPr>
            <p:nvPr/>
          </p:nvCxnSpPr>
          <p:spPr>
            <a:xfrm>
              <a:off x="1580322" y="4132006"/>
              <a:ext cx="6478192" cy="0"/>
            </a:xfrm>
            <a:prstGeom prst="line">
              <a:avLst/>
            </a:prstGeom>
            <a:ln w="12700">
              <a:solidFill>
                <a:srgbClr val="50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0FC1786-C4CF-41BD-B697-416FC68FA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75" b="96094" l="9804" r="89542"/>
                      </a14:imgEffect>
                    </a14:imgLayer>
                  </a14:imgProps>
                </a:ext>
              </a:extLst>
            </a:blip>
            <a:srcRect l="22972" t="15109" r="13411" b="7026"/>
            <a:stretch/>
          </p:blipFill>
          <p:spPr>
            <a:xfrm>
              <a:off x="6647391" y="1797685"/>
              <a:ext cx="927100" cy="9493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9CE748-A2DB-451F-B8E7-5939F9572859}"/>
                </a:ext>
              </a:extLst>
            </p:cNvPr>
            <p:cNvSpPr txBox="1"/>
            <p:nvPr/>
          </p:nvSpPr>
          <p:spPr>
            <a:xfrm>
              <a:off x="4039739" y="2688308"/>
              <a:ext cx="1999806" cy="12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챔피언 특성</a:t>
              </a:r>
              <a:endParaRPr lang="en-US" altLang="ko-KR" sz="2000" dirty="0">
                <a:solidFill>
                  <a:srgbClr val="E8E1C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6D787C-751A-4FFA-AEE7-6B142C86AA4B}"/>
                </a:ext>
              </a:extLst>
            </p:cNvPr>
            <p:cNvSpPr txBox="1"/>
            <p:nvPr/>
          </p:nvSpPr>
          <p:spPr>
            <a:xfrm>
              <a:off x="6152456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난이도</a:t>
              </a:r>
              <a:endParaRPr lang="en-US" altLang="ko-KR" sz="2000" dirty="0">
                <a:solidFill>
                  <a:srgbClr val="E8E1C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16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454608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2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대 특성과의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TOP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Pick Most5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고유 특성 비교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D524534-E1C4-4647-8AA4-84891C7F9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3" y="1573929"/>
            <a:ext cx="4994223" cy="45669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CE2BE-84CA-43E5-89B0-5A525BCCBD7F}"/>
              </a:ext>
            </a:extLst>
          </p:cNvPr>
          <p:cNvSpPr/>
          <p:nvPr/>
        </p:nvSpPr>
        <p:spPr>
          <a:xfrm>
            <a:off x="6043779" y="3429000"/>
            <a:ext cx="5300049" cy="2698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하위 구간에서는 데미지 수치가 높은 챔피언의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픽률이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높다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상위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티어로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갈 수록 데미지 수치보다는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탱킹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기동성에 중점을 둔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챔프를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선호한다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81152C-D7F9-4062-B67B-ECEF00B413EC}"/>
              </a:ext>
            </a:extLst>
          </p:cNvPr>
          <p:cNvGrpSpPr/>
          <p:nvPr/>
        </p:nvGrpSpPr>
        <p:grpSpPr>
          <a:xfrm>
            <a:off x="5877435" y="1540041"/>
            <a:ext cx="917147" cy="1667222"/>
            <a:chOff x="5275672" y="1595914"/>
            <a:chExt cx="917147" cy="166722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82BD12-0931-4937-9C45-77CCE74460B9}"/>
                </a:ext>
              </a:extLst>
            </p:cNvPr>
            <p:cNvGrpSpPr/>
            <p:nvPr/>
          </p:nvGrpSpPr>
          <p:grpSpPr>
            <a:xfrm>
              <a:off x="5275672" y="1595914"/>
              <a:ext cx="917147" cy="643472"/>
              <a:chOff x="7258342" y="1156854"/>
              <a:chExt cx="917147" cy="643472"/>
            </a:xfrm>
          </p:grpSpPr>
          <p:pic>
            <p:nvPicPr>
              <p:cNvPr id="17" name="Picture 2" descr="lol iron 1">
                <a:extLst>
                  <a:ext uri="{FF2B5EF4-FFF2-40B4-BE49-F238E27FC236}">
                    <a16:creationId xmlns:a16="http://schemas.microsoft.com/office/drawing/2014/main" id="{9ECFBAEF-3B3A-4FC7-B519-76CFE7679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8342" y="115685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lol bronze 1">
                <a:extLst>
                  <a:ext uri="{FF2B5EF4-FFF2-40B4-BE49-F238E27FC236}">
                    <a16:creationId xmlns:a16="http://schemas.microsoft.com/office/drawing/2014/main" id="{14C25315-BF70-4037-96EE-116205B4B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5906" y="124306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lol silver 1">
                <a:extLst>
                  <a:ext uri="{FF2B5EF4-FFF2-40B4-BE49-F238E27FC236}">
                    <a16:creationId xmlns:a16="http://schemas.microsoft.com/office/drawing/2014/main" id="{F59FCD6B-DA4A-45B1-84DD-0063630FAE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3866" y="116494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8" descr="lol gold 1">
                <a:extLst>
                  <a:ext uri="{FF2B5EF4-FFF2-40B4-BE49-F238E27FC236}">
                    <a16:creationId xmlns:a16="http://schemas.microsoft.com/office/drawing/2014/main" id="{15F2D5A5-5060-46AE-92F5-1050A481A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1221" y="125115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B50A3B-E580-4731-A3C1-FB1601E20AF1}"/>
                </a:ext>
              </a:extLst>
            </p:cNvPr>
            <p:cNvGrpSpPr/>
            <p:nvPr/>
          </p:nvGrpSpPr>
          <p:grpSpPr>
            <a:xfrm>
              <a:off x="5385385" y="2159581"/>
              <a:ext cx="701087" cy="600617"/>
              <a:chOff x="8102108" y="1748879"/>
              <a:chExt cx="701087" cy="600617"/>
            </a:xfrm>
          </p:grpSpPr>
          <p:pic>
            <p:nvPicPr>
              <p:cNvPr id="24" name="Picture 10" descr="lol platinum 1">
                <a:extLst>
                  <a:ext uri="{FF2B5EF4-FFF2-40B4-BE49-F238E27FC236}">
                    <a16:creationId xmlns:a16="http://schemas.microsoft.com/office/drawing/2014/main" id="{682023FA-9BDB-42A2-84F8-B3956EC26F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2108" y="1748879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2" descr="lol diamond 1">
                <a:extLst>
                  <a:ext uri="{FF2B5EF4-FFF2-40B4-BE49-F238E27FC236}">
                    <a16:creationId xmlns:a16="http://schemas.microsoft.com/office/drawing/2014/main" id="{446B3552-7384-46B9-AC21-3C39CD2A7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8927" y="180032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14" descr="lol master 1">
              <a:extLst>
                <a:ext uri="{FF2B5EF4-FFF2-40B4-BE49-F238E27FC236}">
                  <a16:creationId xmlns:a16="http://schemas.microsoft.com/office/drawing/2014/main" id="{E55107C6-399D-4264-A82F-47B473485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17" y="271396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A235E78-9CD5-491E-B083-18FA7D24A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64718"/>
              </p:ext>
            </p:extLst>
          </p:nvPr>
        </p:nvGraphicFramePr>
        <p:xfrm>
          <a:off x="6796732" y="1588516"/>
          <a:ext cx="4547097" cy="162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3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저티어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제이스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티모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다리우스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세트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카밀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중간티어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제이스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카밀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이렐리아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피오라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다리우스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고티어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제이스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카밀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잭스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레넥톤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이렐리아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6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734DB-27F9-472C-B46C-42E770812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1" y="1568716"/>
            <a:ext cx="4994224" cy="456696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2CCC05-15BA-46C3-912D-AFC59AEA2B00}"/>
              </a:ext>
            </a:extLst>
          </p:cNvPr>
          <p:cNvSpPr/>
          <p:nvPr/>
        </p:nvSpPr>
        <p:spPr>
          <a:xfrm>
            <a:off x="6043779" y="3429000"/>
            <a:ext cx="5300049" cy="2698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정글의 경우 전구간 사용되는 챔피언이 유사하다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갱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로밍 등 원활한 게임 운영이 가능하도록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데미지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’,’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기동성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’,’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군중 제어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특성 수치가 높은 챔피언을 선호한다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1623F0-2D73-4142-9E9A-A1E5E959999E}"/>
              </a:ext>
            </a:extLst>
          </p:cNvPr>
          <p:cNvGrpSpPr/>
          <p:nvPr/>
        </p:nvGrpSpPr>
        <p:grpSpPr>
          <a:xfrm>
            <a:off x="5877435" y="1540041"/>
            <a:ext cx="917147" cy="1667222"/>
            <a:chOff x="5275672" y="1595914"/>
            <a:chExt cx="917147" cy="166722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0513DE-E073-4D6C-B736-02782D276866}"/>
                </a:ext>
              </a:extLst>
            </p:cNvPr>
            <p:cNvGrpSpPr/>
            <p:nvPr/>
          </p:nvGrpSpPr>
          <p:grpSpPr>
            <a:xfrm>
              <a:off x="5275672" y="1595914"/>
              <a:ext cx="917147" cy="643472"/>
              <a:chOff x="7258342" y="1156854"/>
              <a:chExt cx="917147" cy="643472"/>
            </a:xfrm>
          </p:grpSpPr>
          <p:pic>
            <p:nvPicPr>
              <p:cNvPr id="41" name="Picture 2" descr="lol iron 1">
                <a:extLst>
                  <a:ext uri="{FF2B5EF4-FFF2-40B4-BE49-F238E27FC236}">
                    <a16:creationId xmlns:a16="http://schemas.microsoft.com/office/drawing/2014/main" id="{06678A62-9E94-46F1-A3A7-421241AB0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8342" y="115685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lol bronze 1">
                <a:extLst>
                  <a:ext uri="{FF2B5EF4-FFF2-40B4-BE49-F238E27FC236}">
                    <a16:creationId xmlns:a16="http://schemas.microsoft.com/office/drawing/2014/main" id="{FC2EB2B8-167F-40D2-9AEE-611EA76AD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5906" y="124306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lol silver 1">
                <a:extLst>
                  <a:ext uri="{FF2B5EF4-FFF2-40B4-BE49-F238E27FC236}">
                    <a16:creationId xmlns:a16="http://schemas.microsoft.com/office/drawing/2014/main" id="{2A20D346-A574-450E-8B6E-85E2672B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3866" y="116494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lol gold 1">
                <a:extLst>
                  <a:ext uri="{FF2B5EF4-FFF2-40B4-BE49-F238E27FC236}">
                    <a16:creationId xmlns:a16="http://schemas.microsoft.com/office/drawing/2014/main" id="{63E796EE-F16E-4835-91D7-DC9A54AE25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1221" y="125115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91F65B2-33C0-468A-A7C7-DC46AC77E4B8}"/>
                </a:ext>
              </a:extLst>
            </p:cNvPr>
            <p:cNvGrpSpPr/>
            <p:nvPr/>
          </p:nvGrpSpPr>
          <p:grpSpPr>
            <a:xfrm>
              <a:off x="5385385" y="2159581"/>
              <a:ext cx="701087" cy="600617"/>
              <a:chOff x="8102108" y="1748879"/>
              <a:chExt cx="701087" cy="600617"/>
            </a:xfrm>
          </p:grpSpPr>
          <p:pic>
            <p:nvPicPr>
              <p:cNvPr id="39" name="Picture 10" descr="lol platinum 1">
                <a:extLst>
                  <a:ext uri="{FF2B5EF4-FFF2-40B4-BE49-F238E27FC236}">
                    <a16:creationId xmlns:a16="http://schemas.microsoft.com/office/drawing/2014/main" id="{83D31138-2755-42C8-8F00-30A5259AC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2108" y="1748879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2" descr="lol diamond 1">
                <a:extLst>
                  <a:ext uri="{FF2B5EF4-FFF2-40B4-BE49-F238E27FC236}">
                    <a16:creationId xmlns:a16="http://schemas.microsoft.com/office/drawing/2014/main" id="{133526E7-BAE7-4F16-B95B-1F54B5507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8927" y="180032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14" descr="lol master 1">
              <a:extLst>
                <a:ext uri="{FF2B5EF4-FFF2-40B4-BE49-F238E27FC236}">
                  <a16:creationId xmlns:a16="http://schemas.microsoft.com/office/drawing/2014/main" id="{F29D2556-17C0-4EF1-B8F9-901451A64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17" y="271396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FD2916A-9245-43D3-A248-173911CFA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61828"/>
              </p:ext>
            </p:extLst>
          </p:nvPr>
        </p:nvGraphicFramePr>
        <p:xfrm>
          <a:off x="6796732" y="1588516"/>
          <a:ext cx="4547097" cy="162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3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저티어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리신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마스터 이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그브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비에고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케인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중간티어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리신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그브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비에고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니달리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에코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고티어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리신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그브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탈론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비에고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니달리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534B82-848B-4771-A484-38238953FDAB}"/>
              </a:ext>
            </a:extLst>
          </p:cNvPr>
          <p:cNvGrpSpPr/>
          <p:nvPr/>
        </p:nvGrpSpPr>
        <p:grpSpPr>
          <a:xfrm>
            <a:off x="423270" y="391830"/>
            <a:ext cx="6454608" cy="719599"/>
            <a:chOff x="484230" y="391830"/>
            <a:chExt cx="6074979" cy="7195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F72912-B8E6-4A73-AEF2-2DD3B98A2B07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775859-51F0-4B58-BC31-6AE7ACFE9D14}"/>
                </a:ext>
              </a:extLst>
            </p:cNvPr>
            <p:cNvSpPr txBox="1"/>
            <p:nvPr/>
          </p:nvSpPr>
          <p:spPr>
            <a:xfrm>
              <a:off x="1019635" y="465098"/>
              <a:ext cx="5266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대 특성과의 비교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517765-05FA-4496-B0D1-C8B952D3EC94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E7696E-923B-4556-AE93-F30C5EA0FC77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3ACD405-E5C4-45B4-9D7E-0DAA47750A9D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C417D2-F51C-456B-B0A4-CB6BD31E9384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JUG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Pick Most5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고유 특성 비교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15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3AB8E-8C27-4CDE-98D1-AD96994F3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1" y="1560170"/>
            <a:ext cx="4994224" cy="456696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93831F-E73A-41CD-81AE-F6F87784905F}"/>
              </a:ext>
            </a:extLst>
          </p:cNvPr>
          <p:cNvSpPr/>
          <p:nvPr/>
        </p:nvSpPr>
        <p:spPr>
          <a:xfrm>
            <a:off x="6043779" y="3429000"/>
            <a:ext cx="5300049" cy="2698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미드 구간에서는 전체적으로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데미지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’, ‘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기동성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수치가 높은 챔피언들이 사용됨</a:t>
            </a:r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미드라인 특성 상 탑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바텀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라인에 미치는 영향이 큰 만큼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기동성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수치가 높은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챔프들이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선호</a:t>
            </a:r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4234CC-A07D-4A35-8F21-9861D4DE8015}"/>
              </a:ext>
            </a:extLst>
          </p:cNvPr>
          <p:cNvGrpSpPr/>
          <p:nvPr/>
        </p:nvGrpSpPr>
        <p:grpSpPr>
          <a:xfrm>
            <a:off x="5877435" y="1540041"/>
            <a:ext cx="917147" cy="1667222"/>
            <a:chOff x="5275672" y="1595914"/>
            <a:chExt cx="917147" cy="166722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1C852B8-9EEF-4FC5-8514-6643DC683B04}"/>
                </a:ext>
              </a:extLst>
            </p:cNvPr>
            <p:cNvGrpSpPr/>
            <p:nvPr/>
          </p:nvGrpSpPr>
          <p:grpSpPr>
            <a:xfrm>
              <a:off x="5275672" y="1595914"/>
              <a:ext cx="917147" cy="643472"/>
              <a:chOff x="7258342" y="1156854"/>
              <a:chExt cx="917147" cy="643472"/>
            </a:xfrm>
          </p:grpSpPr>
          <p:pic>
            <p:nvPicPr>
              <p:cNvPr id="41" name="Picture 2" descr="lol iron 1">
                <a:extLst>
                  <a:ext uri="{FF2B5EF4-FFF2-40B4-BE49-F238E27FC236}">
                    <a16:creationId xmlns:a16="http://schemas.microsoft.com/office/drawing/2014/main" id="{DD20F474-E9E8-4AAF-80D2-6B60A389A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8342" y="115685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lol bronze 1">
                <a:extLst>
                  <a:ext uri="{FF2B5EF4-FFF2-40B4-BE49-F238E27FC236}">
                    <a16:creationId xmlns:a16="http://schemas.microsoft.com/office/drawing/2014/main" id="{495F88EE-3CD6-4AD5-BD7D-927140CBFC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5906" y="124306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lol silver 1">
                <a:extLst>
                  <a:ext uri="{FF2B5EF4-FFF2-40B4-BE49-F238E27FC236}">
                    <a16:creationId xmlns:a16="http://schemas.microsoft.com/office/drawing/2014/main" id="{4EDFF53C-93DF-40FC-B525-A789CB72FF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3866" y="116494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lol gold 1">
                <a:extLst>
                  <a:ext uri="{FF2B5EF4-FFF2-40B4-BE49-F238E27FC236}">
                    <a16:creationId xmlns:a16="http://schemas.microsoft.com/office/drawing/2014/main" id="{3DCD636F-07C9-4E5F-B2DB-0B30AE735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1221" y="125115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DE8C3E2-F5C2-442E-AEFB-CC7603D04E3E}"/>
                </a:ext>
              </a:extLst>
            </p:cNvPr>
            <p:cNvGrpSpPr/>
            <p:nvPr/>
          </p:nvGrpSpPr>
          <p:grpSpPr>
            <a:xfrm>
              <a:off x="5385385" y="2159581"/>
              <a:ext cx="701087" cy="600617"/>
              <a:chOff x="8102108" y="1748879"/>
              <a:chExt cx="701087" cy="600617"/>
            </a:xfrm>
          </p:grpSpPr>
          <p:pic>
            <p:nvPicPr>
              <p:cNvPr id="39" name="Picture 10" descr="lol platinum 1">
                <a:extLst>
                  <a:ext uri="{FF2B5EF4-FFF2-40B4-BE49-F238E27FC236}">
                    <a16:creationId xmlns:a16="http://schemas.microsoft.com/office/drawing/2014/main" id="{021A7C84-2058-40EE-89D4-725337C1A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2108" y="1748879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2" descr="lol diamond 1">
                <a:extLst>
                  <a:ext uri="{FF2B5EF4-FFF2-40B4-BE49-F238E27FC236}">
                    <a16:creationId xmlns:a16="http://schemas.microsoft.com/office/drawing/2014/main" id="{BB971024-F02C-4C31-8E66-2E62F179F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8927" y="180032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14" descr="lol master 1">
              <a:extLst>
                <a:ext uri="{FF2B5EF4-FFF2-40B4-BE49-F238E27FC236}">
                  <a16:creationId xmlns:a16="http://schemas.microsoft.com/office/drawing/2014/main" id="{648890CC-37AA-4D87-8B60-714D7AD48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17" y="271396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81A55F2-8F40-4075-BA68-BC4555358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84809"/>
              </p:ext>
            </p:extLst>
          </p:nvPr>
        </p:nvGraphicFramePr>
        <p:xfrm>
          <a:off x="6796732" y="1588516"/>
          <a:ext cx="4547097" cy="162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3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저티어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야스오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요네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르블랑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제드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사일러스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중간티어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르블랑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제드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야스오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요네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트페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고티어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르블랑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조이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벡스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라이즈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사일러스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9AF81E-F7A9-4C1E-88FE-B683045DC69D}"/>
              </a:ext>
            </a:extLst>
          </p:cNvPr>
          <p:cNvGrpSpPr/>
          <p:nvPr/>
        </p:nvGrpSpPr>
        <p:grpSpPr>
          <a:xfrm>
            <a:off x="423270" y="391830"/>
            <a:ext cx="6454608" cy="719599"/>
            <a:chOff x="484230" y="391830"/>
            <a:chExt cx="6074979" cy="7195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60EA6B-D3A3-4BBA-83FB-40CE28A87B8B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8FA65D-5476-4EFA-82B9-B05E2B3FABEC}"/>
                </a:ext>
              </a:extLst>
            </p:cNvPr>
            <p:cNvSpPr txBox="1"/>
            <p:nvPr/>
          </p:nvSpPr>
          <p:spPr>
            <a:xfrm>
              <a:off x="1019635" y="465098"/>
              <a:ext cx="5266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대 특성과의 비교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C1DB4A1-D9AE-4AAA-B8F4-95260A276D37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A5CC96C-3867-4D25-9544-73D7453CE53B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83558EB-4655-4288-B7E9-2B93199332B4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F9AF8D-31C5-434D-B171-928A6D3F5DD2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MID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Pick Most5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고유 특성 비교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04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BEB7827-8EC7-4552-BAC2-7C9D6313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9" y="1560170"/>
            <a:ext cx="4994224" cy="45669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27AD9A-A6A1-4086-A587-1EE8904156E3}"/>
              </a:ext>
            </a:extLst>
          </p:cNvPr>
          <p:cNvSpPr/>
          <p:nvPr/>
        </p:nvSpPr>
        <p:spPr>
          <a:xfrm>
            <a:off x="6043779" y="3429000"/>
            <a:ext cx="5300049" cy="2698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원딜의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경우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챔피언 선택 폭이 전 구간 유사하게 구성 </a:t>
            </a:r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진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이즈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케틀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징크스 픽이 압도적으로 많음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상위티어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구간에서는 군중 제어가 가능한 챔피언을 고려하여 게임을 운영하는 것으로 추측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8FFB57-7A69-408C-BB03-990E9383A250}"/>
              </a:ext>
            </a:extLst>
          </p:cNvPr>
          <p:cNvGrpSpPr/>
          <p:nvPr/>
        </p:nvGrpSpPr>
        <p:grpSpPr>
          <a:xfrm>
            <a:off x="5877435" y="1540041"/>
            <a:ext cx="917147" cy="1667222"/>
            <a:chOff x="5275672" y="1595914"/>
            <a:chExt cx="917147" cy="166722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583CFF7-A50D-4A77-BDA2-2B81B6AA341B}"/>
                </a:ext>
              </a:extLst>
            </p:cNvPr>
            <p:cNvGrpSpPr/>
            <p:nvPr/>
          </p:nvGrpSpPr>
          <p:grpSpPr>
            <a:xfrm>
              <a:off x="5275672" y="1595914"/>
              <a:ext cx="917147" cy="643472"/>
              <a:chOff x="7258342" y="1156854"/>
              <a:chExt cx="917147" cy="643472"/>
            </a:xfrm>
          </p:grpSpPr>
          <p:pic>
            <p:nvPicPr>
              <p:cNvPr id="30" name="Picture 2" descr="lol iron 1">
                <a:extLst>
                  <a:ext uri="{FF2B5EF4-FFF2-40B4-BE49-F238E27FC236}">
                    <a16:creationId xmlns:a16="http://schemas.microsoft.com/office/drawing/2014/main" id="{5F094D92-DAE7-47E3-829E-2D335B0B57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8342" y="115685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lol bronze 1">
                <a:extLst>
                  <a:ext uri="{FF2B5EF4-FFF2-40B4-BE49-F238E27FC236}">
                    <a16:creationId xmlns:a16="http://schemas.microsoft.com/office/drawing/2014/main" id="{029D5A05-4C58-4B54-826E-2B46C7302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5906" y="124306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lol silver 1">
                <a:extLst>
                  <a:ext uri="{FF2B5EF4-FFF2-40B4-BE49-F238E27FC236}">
                    <a16:creationId xmlns:a16="http://schemas.microsoft.com/office/drawing/2014/main" id="{22F63DF9-D8DD-4229-A2EB-06AE614978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3866" y="116494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lol gold 1">
                <a:extLst>
                  <a:ext uri="{FF2B5EF4-FFF2-40B4-BE49-F238E27FC236}">
                    <a16:creationId xmlns:a16="http://schemas.microsoft.com/office/drawing/2014/main" id="{5620D9FA-A59A-4FA9-8B7E-8F1F51AD89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1221" y="125115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0B8ADDB-6A2B-46EC-B7B5-4C24C522D674}"/>
                </a:ext>
              </a:extLst>
            </p:cNvPr>
            <p:cNvGrpSpPr/>
            <p:nvPr/>
          </p:nvGrpSpPr>
          <p:grpSpPr>
            <a:xfrm>
              <a:off x="5385385" y="2159581"/>
              <a:ext cx="701087" cy="600617"/>
              <a:chOff x="8102108" y="1748879"/>
              <a:chExt cx="701087" cy="600617"/>
            </a:xfrm>
          </p:grpSpPr>
          <p:pic>
            <p:nvPicPr>
              <p:cNvPr id="28" name="Picture 10" descr="lol platinum 1">
                <a:extLst>
                  <a:ext uri="{FF2B5EF4-FFF2-40B4-BE49-F238E27FC236}">
                    <a16:creationId xmlns:a16="http://schemas.microsoft.com/office/drawing/2014/main" id="{D363ECFB-F5F9-4D07-B849-B92DB83F7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2108" y="1748879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lol diamond 1">
                <a:extLst>
                  <a:ext uri="{FF2B5EF4-FFF2-40B4-BE49-F238E27FC236}">
                    <a16:creationId xmlns:a16="http://schemas.microsoft.com/office/drawing/2014/main" id="{5A5560E5-2B67-44B9-95C8-177F3658D2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8927" y="180032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7" name="Picture 14" descr="lol master 1">
              <a:extLst>
                <a:ext uri="{FF2B5EF4-FFF2-40B4-BE49-F238E27FC236}">
                  <a16:creationId xmlns:a16="http://schemas.microsoft.com/office/drawing/2014/main" id="{0EC3B368-BCDE-4BEE-B544-21D345B96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17" y="271396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1F7BCA9-BFB6-4273-ABA0-A15C42278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1367"/>
              </p:ext>
            </p:extLst>
          </p:nvPr>
        </p:nvGraphicFramePr>
        <p:xfrm>
          <a:off x="6796732" y="1588516"/>
          <a:ext cx="4547097" cy="162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3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저티어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이즈리얼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진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케이틀린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미스포츈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징크스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중간티어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진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이즈리얼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케이틀린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징크스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루시안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고티어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진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징크스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아펠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케이틀린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이즈리얼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0FF52E-7817-4900-9E09-F5FDA1AFD71C}"/>
              </a:ext>
            </a:extLst>
          </p:cNvPr>
          <p:cNvGrpSpPr/>
          <p:nvPr/>
        </p:nvGrpSpPr>
        <p:grpSpPr>
          <a:xfrm>
            <a:off x="423270" y="391830"/>
            <a:ext cx="6454608" cy="719599"/>
            <a:chOff x="484230" y="391830"/>
            <a:chExt cx="6074979" cy="71959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5724EA-1403-4C5C-9264-B4E0CA43A437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7C865A-DB34-4FD7-AEBA-BE2728A3C308}"/>
                </a:ext>
              </a:extLst>
            </p:cNvPr>
            <p:cNvSpPr txBox="1"/>
            <p:nvPr/>
          </p:nvSpPr>
          <p:spPr>
            <a:xfrm>
              <a:off x="1019635" y="465098"/>
              <a:ext cx="5266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대 특성과의 비교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C92547C-9725-44E1-ADDD-8D1782948F4E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A6CEA6B-3F8F-4D73-B5C7-A53E9EC556DA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601F57F-4844-44AB-A75C-9A7704EFEE1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BA9DFC-E32A-479C-80C1-FE9080E4F47D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BOT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Pick Most5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고유 특성 비교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8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E7FAA-4B0A-4D6A-803E-E36A515A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1" y="1560170"/>
            <a:ext cx="4994224" cy="45669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D52B7-4F2F-4472-957E-ADFAD7AE8456}"/>
              </a:ext>
            </a:extLst>
          </p:cNvPr>
          <p:cNvSpPr/>
          <p:nvPr/>
        </p:nvSpPr>
        <p:spPr>
          <a:xfrm>
            <a:off x="6043261" y="3429000"/>
            <a:ext cx="5300049" cy="2698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저티어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중간티어의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경우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데미지 수치가 높은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딜서폿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선호하는 경향을 보임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럭스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제라스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)</a:t>
            </a: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상위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티어로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갈수록 더 뛰어난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탱킹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능력과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유틸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군중제어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(CC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를 가진 챔피언을 선호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 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레오나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라칸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상대방을 끌어서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원딜이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딜을 쉽게 넣을 수 있도록 도와주는 챔피언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픽률이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상대적으로 높음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쓰레쉬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블리츠</a:t>
            </a:r>
            <a:r>
              <a:rPr lang="en-US" altLang="ko-KR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827BB3-BB7C-4352-9C4D-5F8182D5DE26}"/>
              </a:ext>
            </a:extLst>
          </p:cNvPr>
          <p:cNvGrpSpPr/>
          <p:nvPr/>
        </p:nvGrpSpPr>
        <p:grpSpPr>
          <a:xfrm>
            <a:off x="5877435" y="1540041"/>
            <a:ext cx="917147" cy="1667222"/>
            <a:chOff x="5275672" y="1595914"/>
            <a:chExt cx="917147" cy="166722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8958AF7-4EE4-4BBA-9D63-394CB7EDC5D7}"/>
                </a:ext>
              </a:extLst>
            </p:cNvPr>
            <p:cNvGrpSpPr/>
            <p:nvPr/>
          </p:nvGrpSpPr>
          <p:grpSpPr>
            <a:xfrm>
              <a:off x="5275672" y="1595914"/>
              <a:ext cx="917147" cy="643472"/>
              <a:chOff x="7258342" y="1156854"/>
              <a:chExt cx="917147" cy="643472"/>
            </a:xfrm>
          </p:grpSpPr>
          <p:pic>
            <p:nvPicPr>
              <p:cNvPr id="29" name="Picture 2" descr="lol iron 1">
                <a:extLst>
                  <a:ext uri="{FF2B5EF4-FFF2-40B4-BE49-F238E27FC236}">
                    <a16:creationId xmlns:a16="http://schemas.microsoft.com/office/drawing/2014/main" id="{D8F472B9-ABFE-4653-A810-893CE2A912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8342" y="115685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lol bronze 1">
                <a:extLst>
                  <a:ext uri="{FF2B5EF4-FFF2-40B4-BE49-F238E27FC236}">
                    <a16:creationId xmlns:a16="http://schemas.microsoft.com/office/drawing/2014/main" id="{B624A335-C989-49AE-925D-BBCF9B7D70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5906" y="124306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lol silver 1">
                <a:extLst>
                  <a:ext uri="{FF2B5EF4-FFF2-40B4-BE49-F238E27FC236}">
                    <a16:creationId xmlns:a16="http://schemas.microsoft.com/office/drawing/2014/main" id="{7E16C2EC-4542-45A9-96DF-EB718A0B2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3866" y="1164944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lol gold 1">
                <a:extLst>
                  <a:ext uri="{FF2B5EF4-FFF2-40B4-BE49-F238E27FC236}">
                    <a16:creationId xmlns:a16="http://schemas.microsoft.com/office/drawing/2014/main" id="{38302CCA-A570-4177-9646-77D2C17173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1221" y="125115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153ECB-4A8E-4EC1-A54F-C7ADD25AB1E7}"/>
                </a:ext>
              </a:extLst>
            </p:cNvPr>
            <p:cNvGrpSpPr/>
            <p:nvPr/>
          </p:nvGrpSpPr>
          <p:grpSpPr>
            <a:xfrm>
              <a:off x="5385385" y="2159581"/>
              <a:ext cx="701087" cy="600617"/>
              <a:chOff x="8102108" y="1748879"/>
              <a:chExt cx="701087" cy="600617"/>
            </a:xfrm>
          </p:grpSpPr>
          <p:pic>
            <p:nvPicPr>
              <p:cNvPr id="27" name="Picture 10" descr="lol platinum 1">
                <a:extLst>
                  <a:ext uri="{FF2B5EF4-FFF2-40B4-BE49-F238E27FC236}">
                    <a16:creationId xmlns:a16="http://schemas.microsoft.com/office/drawing/2014/main" id="{019DD639-2BB5-4EFD-8285-DA1F69916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2108" y="1748879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lol diamond 1">
                <a:extLst>
                  <a:ext uri="{FF2B5EF4-FFF2-40B4-BE49-F238E27FC236}">
                    <a16:creationId xmlns:a16="http://schemas.microsoft.com/office/drawing/2014/main" id="{21A76DC6-7D92-4681-A6E8-62C1DFDB17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8927" y="1800326"/>
                <a:ext cx="604268" cy="5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14" descr="lol master 1">
              <a:extLst>
                <a:ext uri="{FF2B5EF4-FFF2-40B4-BE49-F238E27FC236}">
                  <a16:creationId xmlns:a16="http://schemas.microsoft.com/office/drawing/2014/main" id="{00857A8C-71F5-42CB-BDE0-232AE596C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17" y="271396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FDAAFF-8475-4EEB-B50D-53D5B009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25279"/>
              </p:ext>
            </p:extLst>
          </p:nvPr>
        </p:nvGraphicFramePr>
        <p:xfrm>
          <a:off x="6796732" y="1588516"/>
          <a:ext cx="4547097" cy="162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3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726393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저티어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럭스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블리츠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제라스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유미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쓰레쉬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중간티어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쓰레쉬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럭스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블리츠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제라스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룰루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고티어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쓰레쉬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레오나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라칸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룰루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블리츠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C62045-A7F6-4871-B3EE-404A10D8BA82}"/>
              </a:ext>
            </a:extLst>
          </p:cNvPr>
          <p:cNvGrpSpPr/>
          <p:nvPr/>
        </p:nvGrpSpPr>
        <p:grpSpPr>
          <a:xfrm>
            <a:off x="423270" y="391830"/>
            <a:ext cx="6454608" cy="719599"/>
            <a:chOff x="484230" y="391830"/>
            <a:chExt cx="6074979" cy="71959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1695AB5-41F9-458B-B211-EF9535A1CAE1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54B266-A21F-4452-A045-A8A059A5BEEA}"/>
                </a:ext>
              </a:extLst>
            </p:cNvPr>
            <p:cNvSpPr txBox="1"/>
            <p:nvPr/>
          </p:nvSpPr>
          <p:spPr>
            <a:xfrm>
              <a:off x="1019635" y="465098"/>
              <a:ext cx="5266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대 특성과의 비교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2322D1A-31A3-4257-8474-45A383C20A0D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5F8E932-97FE-46E9-984D-34A5F31551D4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A24DCB-A08A-45CE-9F6A-07105074C8A0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7E2F8E-8711-49CF-B908-FFDA76B5549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SUP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Pick Most5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고유 특성 비교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28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537AA336-B747-41E9-A111-8DEF4F71C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622F5FA-8645-4261-BCEE-BC2BF1B4EB40}"/>
              </a:ext>
            </a:extLst>
          </p:cNvPr>
          <p:cNvGrpSpPr/>
          <p:nvPr/>
        </p:nvGrpSpPr>
        <p:grpSpPr>
          <a:xfrm>
            <a:off x="2856904" y="2141553"/>
            <a:ext cx="6478192" cy="2527268"/>
            <a:chOff x="2856904" y="2141553"/>
            <a:chExt cx="6478192" cy="252726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4122EB-C804-40C4-9345-6F2F8C935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8136" t="16107" r="17197" b="8564"/>
            <a:stretch/>
          </p:blipFill>
          <p:spPr>
            <a:xfrm>
              <a:off x="7923973" y="2349198"/>
              <a:ext cx="937261" cy="982980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90EFF27-4628-4896-9B6D-1EAA25AB22CC}"/>
                </a:ext>
              </a:extLst>
            </p:cNvPr>
            <p:cNvGrpSpPr/>
            <p:nvPr/>
          </p:nvGrpSpPr>
          <p:grpSpPr>
            <a:xfrm>
              <a:off x="2856904" y="2189178"/>
              <a:ext cx="6478192" cy="2479643"/>
              <a:chOff x="1580322" y="1652363"/>
              <a:chExt cx="6478192" cy="2479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30F16BA-8A1F-4DB0-B987-635D6DB22566}"/>
                  </a:ext>
                </a:extLst>
              </p:cNvPr>
              <p:cNvGrpSpPr/>
              <p:nvPr/>
            </p:nvGrpSpPr>
            <p:grpSpPr>
              <a:xfrm>
                <a:off x="2393950" y="1652363"/>
                <a:ext cx="3090192" cy="1143000"/>
                <a:chOff x="2273300" y="1058003"/>
                <a:chExt cx="3090192" cy="1143000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E78F1F26-46EC-454C-AE4E-B117E1B582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2207" b="37989" l="5947" r="14554"/>
                          </a14:imgEffect>
                        </a14:imgLayer>
                      </a14:imgProps>
                    </a:ext>
                  </a:extLst>
                </a:blip>
                <a:srcRect l="5897" t="22262" r="85920" b="62008"/>
                <a:stretch/>
              </p:blipFill>
              <p:spPr>
                <a:xfrm>
                  <a:off x="2273300" y="1138856"/>
                  <a:ext cx="911225" cy="981295"/>
                </a:xfrm>
                <a:prstGeom prst="rect">
                  <a:avLst/>
                </a:prstGeom>
                <a:effectLst>
                  <a:outerShdw blurRad="25400" sx="105000" sy="105000" algn="ctr" rotWithShape="0">
                    <a:prstClr val="black"/>
                  </a:outerShdw>
                </a:effectLst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2D9DB30E-A5EF-45E7-A86F-25C69CF5B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5000" l="19620" r="89241"/>
                          </a14:imgEffect>
                        </a14:imgLayer>
                      </a14:imgProps>
                    </a:ext>
                  </a:extLst>
                </a:blip>
                <a:srcRect l="24392" r="16537"/>
                <a:stretch/>
              </p:blipFill>
              <p:spPr>
                <a:xfrm>
                  <a:off x="4474492" y="1058003"/>
                  <a:ext cx="889000" cy="1143000"/>
                </a:xfrm>
                <a:prstGeom prst="rect">
                  <a:avLst/>
                </a:prstGeom>
                <a:effectLst>
                  <a:outerShdw blurRad="25400" sx="105000" sy="105000" algn="ctr" rotWithShape="0">
                    <a:prstClr val="black"/>
                  </a:outerShdw>
                </a:effectLst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FBC467-E2DB-49D0-B341-B1C644597D53}"/>
                  </a:ext>
                </a:extLst>
              </p:cNvPr>
              <p:cNvSpPr txBox="1"/>
              <p:nvPr/>
            </p:nvSpPr>
            <p:spPr>
              <a:xfrm>
                <a:off x="1659384" y="2692850"/>
                <a:ext cx="2380356" cy="125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1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000" dirty="0" err="1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픽률</a:t>
                </a: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&amp; </a:t>
                </a: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포지션</a:t>
                </a: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 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특성</a:t>
                </a:r>
                <a:endPara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9D32EA8-17F9-43F5-9056-7DF2A0E98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322" y="4132006"/>
                <a:ext cx="6478192" cy="0"/>
              </a:xfrm>
              <a:prstGeom prst="line">
                <a:avLst/>
              </a:prstGeom>
              <a:ln w="12700">
                <a:solidFill>
                  <a:srgbClr val="5067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31A7A6-F715-440D-A322-FDDF453BA5D8}"/>
                  </a:ext>
                </a:extLst>
              </p:cNvPr>
              <p:cNvSpPr txBox="1"/>
              <p:nvPr/>
            </p:nvSpPr>
            <p:spPr>
              <a:xfrm>
                <a:off x="4039739" y="2688308"/>
                <a:ext cx="1999806" cy="125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2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000" dirty="0" err="1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픽률</a:t>
                </a: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&amp; </a:t>
                </a: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챔피언 특성</a:t>
                </a:r>
                <a:endPara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F2E9FC-C8C3-40D7-B7C0-DA2514E1F3A3}"/>
                  </a:ext>
                </a:extLst>
              </p:cNvPr>
              <p:cNvSpPr txBox="1"/>
              <p:nvPr/>
            </p:nvSpPr>
            <p:spPr>
              <a:xfrm>
                <a:off x="6152456" y="2688308"/>
                <a:ext cx="1906058" cy="85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3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000" dirty="0" err="1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픽률</a:t>
                </a: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&amp; </a:t>
                </a:r>
                <a:r>
                  <a:rPr lang="ko-KR" altLang="en-US" sz="2000" dirty="0">
                    <a:solidFill>
                      <a:srgbClr val="E8E1CF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KoPubWorld돋움체 Bold" panose="00000800000000000000" pitchFamily="2" charset="-127"/>
                  </a:rPr>
                  <a:t>난이도</a:t>
                </a:r>
                <a:endPara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endParaRPr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0B83D32-7CEA-4DF7-9CEF-9FC8609CC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3077" l="9605" r="89831"/>
                      </a14:imgEffect>
                    </a14:imgLayer>
                  </a14:imgProps>
                </a:ext>
              </a:extLst>
            </a:blip>
            <a:srcRect l="26087" r="16820"/>
            <a:stretch/>
          </p:blipFill>
          <p:spPr>
            <a:xfrm>
              <a:off x="5834961" y="2141553"/>
              <a:ext cx="962527" cy="1238250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629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3640D021-1980-4108-91B0-A3054EB8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2FF78E-4870-440B-8E83-10F098C652AC}"/>
              </a:ext>
            </a:extLst>
          </p:cNvPr>
          <p:cNvGrpSpPr/>
          <p:nvPr/>
        </p:nvGrpSpPr>
        <p:grpSpPr>
          <a:xfrm>
            <a:off x="2856904" y="2189178"/>
            <a:ext cx="6478192" cy="2479643"/>
            <a:chOff x="1580322" y="1652363"/>
            <a:chExt cx="6478192" cy="24796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111F6F1-E678-48CB-89AD-C1D6145E1696}"/>
                </a:ext>
              </a:extLst>
            </p:cNvPr>
            <p:cNvGrpSpPr/>
            <p:nvPr/>
          </p:nvGrpSpPr>
          <p:grpSpPr>
            <a:xfrm>
              <a:off x="2393950" y="1652363"/>
              <a:ext cx="3090192" cy="1143000"/>
              <a:chOff x="2273300" y="1058003"/>
              <a:chExt cx="3090192" cy="1143000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8EC4779-E5B3-47A1-AFEB-A1C51A644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2207" b="37989" l="5947" r="14554"/>
                        </a14:imgEffect>
                      </a14:imgLayer>
                    </a14:imgProps>
                  </a:ext>
                </a:extLst>
              </a:blip>
              <a:srcRect l="5897" t="22262" r="85920" b="62008"/>
              <a:stretch/>
            </p:blipFill>
            <p:spPr>
              <a:xfrm>
                <a:off x="2273300" y="1138856"/>
                <a:ext cx="911225" cy="981295"/>
              </a:xfrm>
              <a:prstGeom prst="rect">
                <a:avLst/>
              </a:prstGeom>
              <a:effectLst>
                <a:outerShdw blurRad="25400" sx="105000" sy="105000" algn="ctr" rotWithShape="0">
                  <a:prstClr val="black"/>
                </a:outerShdw>
              </a:effectLst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946A2DC9-1CBF-48B5-AF7D-56D25CD04E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5000" l="19620" r="89241"/>
                        </a14:imgEffect>
                      </a14:imgLayer>
                    </a14:imgProps>
                  </a:ext>
                </a:extLst>
              </a:blip>
              <a:srcRect l="24392" r="16537"/>
              <a:stretch/>
            </p:blipFill>
            <p:spPr>
              <a:xfrm>
                <a:off x="4474492" y="1058003"/>
                <a:ext cx="889000" cy="1143000"/>
              </a:xfrm>
              <a:prstGeom prst="rect">
                <a:avLst/>
              </a:prstGeom>
              <a:effectLst>
                <a:outerShdw blurRad="25400" sx="105000" sy="105000" algn="ctr" rotWithShape="0">
                  <a:prstClr val="black"/>
                </a:outerShdw>
              </a:effectLst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BFFF0C-C840-40FA-BA92-D146D20192E6}"/>
                </a:ext>
              </a:extLst>
            </p:cNvPr>
            <p:cNvSpPr txBox="1"/>
            <p:nvPr/>
          </p:nvSpPr>
          <p:spPr>
            <a:xfrm>
              <a:off x="1659384" y="2692850"/>
              <a:ext cx="2380356" cy="12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포지션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특성</a:t>
              </a:r>
              <a:endParaRPr lang="en-US" altLang="ko-KR" sz="2000" dirty="0">
                <a:solidFill>
                  <a:srgbClr val="E8E1C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04CF65-5ED8-41CE-828F-7613B53480BC}"/>
                </a:ext>
              </a:extLst>
            </p:cNvPr>
            <p:cNvCxnSpPr>
              <a:cxnSpLocks/>
            </p:cNvCxnSpPr>
            <p:nvPr/>
          </p:nvCxnSpPr>
          <p:spPr>
            <a:xfrm>
              <a:off x="1580322" y="4132006"/>
              <a:ext cx="6478192" cy="0"/>
            </a:xfrm>
            <a:prstGeom prst="line">
              <a:avLst/>
            </a:prstGeom>
            <a:ln w="12700">
              <a:solidFill>
                <a:srgbClr val="50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F32523E-3002-406E-9328-0DC6A145A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75" b="96094" l="9804" r="89542"/>
                      </a14:imgEffect>
                    </a14:imgLayer>
                  </a14:imgProps>
                </a:ext>
              </a:extLst>
            </a:blip>
            <a:srcRect l="22972" t="15109" r="13411" b="7026"/>
            <a:stretch/>
          </p:blipFill>
          <p:spPr>
            <a:xfrm>
              <a:off x="6647391" y="1797685"/>
              <a:ext cx="927100" cy="9493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E34C6E-9B05-45AB-B6E0-E7C3B2C7831E}"/>
                </a:ext>
              </a:extLst>
            </p:cNvPr>
            <p:cNvSpPr txBox="1"/>
            <p:nvPr/>
          </p:nvSpPr>
          <p:spPr>
            <a:xfrm>
              <a:off x="4039739" y="2688308"/>
              <a:ext cx="1999806" cy="125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챔피언 특성</a:t>
              </a:r>
              <a:endParaRPr lang="en-US" altLang="ko-KR" sz="2000" dirty="0">
                <a:solidFill>
                  <a:srgbClr val="E8E1C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8E6483-F219-4BC4-B7A3-2DC18F2BE466}"/>
                </a:ext>
              </a:extLst>
            </p:cNvPr>
            <p:cNvSpPr txBox="1"/>
            <p:nvPr/>
          </p:nvSpPr>
          <p:spPr>
            <a:xfrm>
              <a:off x="6152456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000" dirty="0">
                  <a:solidFill>
                    <a:srgbClr val="E8E1CF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KoPubWorld돋움체 Bold" panose="00000800000000000000" pitchFamily="2" charset="-127"/>
                </a:rPr>
                <a:t>난이도</a:t>
              </a:r>
              <a:endParaRPr lang="en-US" altLang="ko-KR" sz="2000" dirty="0">
                <a:solidFill>
                  <a:srgbClr val="E8E1CF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53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챔피언 운영 난이도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TOP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Most10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평균 난이도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9F6E5D-7A5F-42E7-A342-5AB55B87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732423"/>
            <a:ext cx="10982325" cy="407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422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AB2E65-C4DD-4720-9C15-F765B8C37E2A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13855D-ED2A-48C1-AFC4-DB4A8611ADB5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94F4E7-6DCF-4EEC-8732-48CDEC2CBA5E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챔피언 운영 난이도 비교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385DF1F-009F-432C-A16C-836A82B6647D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A66873-4095-4A06-9547-52850B4D63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D1D558-5983-47DA-BA5F-DB3CE4E4CE3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E7EE55-F18E-452A-8A6A-C3D1A6DF154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JUG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Most10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평균 난이도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29E55-F1C1-4004-80FE-E21CF6C8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732423"/>
            <a:ext cx="10982325" cy="407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324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7E91F1-F99B-415F-AE67-F9A24C15348E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17B7E4-BFB0-4E1B-9664-2AC4B7F00EC3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AE5CC2-F209-4C96-A8BF-427E938289DF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챔피언 운영 난이도 비교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4036EE-E05A-4B93-A8C7-D24366375D6E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FC5748-D297-40A6-8442-08C5F286F079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6508B7-4039-4FE3-9816-4A375D1AD1B0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9E1477-67A6-478B-9965-AB2AB6B80D18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MID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Most10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평균 난이도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5494FE-C344-4FDD-B8FB-E4BDB444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742255"/>
            <a:ext cx="10982325" cy="407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4337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E8C3F5-10CB-4DEA-B2C6-AA8124B43FF4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144906-AB7A-4450-8CFC-D4679553917D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9AADD4-7255-4E1A-BEE5-48815F4EE22D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챔피언 운영 난이도 비교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BE81BEE-A75D-43B7-8630-A0098273681D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8572EC-A45A-44C0-8033-904CBB3098CA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D5FC6B8-6B9F-408E-AA75-64E8009F200C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522712-22C0-473A-99A7-D5B55DFFBC74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BOT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Most10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평균 난이도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DD8C9-D72E-406E-B49A-9857282B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742255"/>
            <a:ext cx="10982325" cy="407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176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870A03-F27E-44F5-AE70-2AE0201B721C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E56D7D-D260-4856-AA4D-3D81001FC020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6BC3E9-133F-48B1-8F65-85F477C421F6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챔피언 운영 난이도 비교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814EF09-13F2-430C-9822-64AFCC030661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5EC1BF-0374-4EC7-B935-D5889A5DD593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A77BB4-EF9D-49DE-858F-8823CBE818F5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D8309B-03FA-40FB-A7B0-8C2A751CB8ED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SUP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Most10 </a:t>
              </a:r>
              <a:r>
                <a:rPr lang="ko-KR" altLang="en-US" sz="1600" b="1" dirty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챔피언의 평균 난이도</a:t>
              </a:r>
              <a:endParaRPr lang="en-US" altLang="ko-KR" sz="16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15" name="모서리가 둥근 직사각형 66">
            <a:extLst>
              <a:ext uri="{FF2B5EF4-FFF2-40B4-BE49-F238E27FC236}">
                <a16:creationId xmlns:a16="http://schemas.microsoft.com/office/drawing/2014/main" id="{BCFE69D6-839D-4A81-8513-9A2CF34465F2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B48CE0-FF18-49A5-9FA9-262761BAE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743792"/>
            <a:ext cx="10982325" cy="407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4823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344942" y="2921168"/>
            <a:ext cx="550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2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EF24158-7591-456D-AAA2-CD2BBDFFE4E6}"/>
              </a:ext>
            </a:extLst>
          </p:cNvPr>
          <p:cNvGrpSpPr/>
          <p:nvPr/>
        </p:nvGrpSpPr>
        <p:grpSpPr>
          <a:xfrm>
            <a:off x="423270" y="391830"/>
            <a:ext cx="6074979" cy="1174923"/>
            <a:chOff x="423270" y="391830"/>
            <a:chExt cx="6074979" cy="117492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AA489F0-8261-4F1C-AE1D-F57CBEF1EE48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2CFA2EA-30CA-46D5-B8B1-CF3BD4595CFE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723252-A3D6-4E70-BC58-F196D33B8EAC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A70364C-D894-461D-932D-D399BC527A48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9333A9-A143-4991-9A05-1AE8E919FCC8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622753"/>
              <a:chOff x="861303" y="944000"/>
              <a:chExt cx="5028455" cy="62275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ACBAD99-8BC9-4D6A-9224-B318F179D0BB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A2164-CECE-4D83-9A2C-6DA1A187FC25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8C4EEAC-46A9-4AF4-9F2C-481968B50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3" t="16956" r="18886" b="16667"/>
          <a:stretch/>
        </p:blipFill>
        <p:spPr>
          <a:xfrm>
            <a:off x="2201015" y="1657577"/>
            <a:ext cx="7255565" cy="45521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D3EA11-7B4A-448E-A5A1-FE91F6579F39}"/>
              </a:ext>
            </a:extLst>
          </p:cNvPr>
          <p:cNvSpPr/>
          <p:nvPr/>
        </p:nvSpPr>
        <p:spPr>
          <a:xfrm>
            <a:off x="4581939" y="4731026"/>
            <a:ext cx="4874641" cy="1478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7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6DA9-D5CE-45D3-BDC4-82B4A20DBDE6}"/>
              </a:ext>
            </a:extLst>
          </p:cNvPr>
          <p:cNvSpPr txBox="1"/>
          <p:nvPr/>
        </p:nvSpPr>
        <p:spPr>
          <a:xfrm>
            <a:off x="800343" y="2389900"/>
            <a:ext cx="1966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저티어</a:t>
            </a:r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중간티어</a:t>
            </a:r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고티어</a:t>
            </a:r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2488D6-C82C-4427-9A5E-0E9E2BD6626D}"/>
              </a:ext>
            </a:extLst>
          </p:cNvPr>
          <p:cNvSpPr/>
          <p:nvPr/>
        </p:nvSpPr>
        <p:spPr>
          <a:xfrm>
            <a:off x="958675" y="5536892"/>
            <a:ext cx="1017314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다이아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이상 유저들의 챔피언 선택 기준으로 </a:t>
            </a:r>
            <a:r>
              <a:rPr lang="ko-KR" altLang="en-US" sz="1400" dirty="0">
                <a:solidFill>
                  <a:schemeClr val="accent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기동성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accent6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공격 유형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어느정도 상관성이 있다고 판단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브론즈 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플래티넘 구간에는 사용하는 챔피언 유형이 비슷할 것으로 예상됨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(</a:t>
            </a:r>
            <a:r>
              <a:rPr lang="ko-KR" altLang="en-US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공격범위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 길면서 </a:t>
            </a:r>
            <a:r>
              <a:rPr lang="ko-KR" altLang="en-US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딜을 잘 넣을 수 있는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C2C9D31-5392-4B6D-AB51-0D923E87E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43378"/>
              </p:ext>
            </p:extLst>
          </p:nvPr>
        </p:nvGraphicFramePr>
        <p:xfrm>
          <a:off x="1274618" y="1556273"/>
          <a:ext cx="10173139" cy="379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1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88158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rgbClr val="FF0000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ko-KR" altLang="en-US" sz="1300" b="0" dirty="0">
                        <a:solidFill>
                          <a:srgbClr val="FF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spellblockperlevel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spellblockperlevel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D17566-F31A-4EE2-9A18-CA0C0E1980FA}"/>
              </a:ext>
            </a:extLst>
          </p:cNvPr>
          <p:cNvGrpSpPr/>
          <p:nvPr/>
        </p:nvGrpSpPr>
        <p:grpSpPr>
          <a:xfrm>
            <a:off x="423270" y="391830"/>
            <a:ext cx="6074979" cy="1174923"/>
            <a:chOff x="423270" y="391830"/>
            <a:chExt cx="6074979" cy="117492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D9637B8-95E2-4EF3-AA1C-F46A3D261A6B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0CC98BB-6DA0-4281-ACF3-19E65B33332B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72C57-51B8-45CC-821E-E605DAE94DEB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B02579-9AD5-481A-B9A5-0D23C94E9735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34F71AD-DFB3-4318-8120-40B964B5810E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622753"/>
              <a:chOff x="861303" y="944000"/>
              <a:chExt cx="5028455" cy="62275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3D20004-4758-4935-9196-69D9A725063B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BF052F-15D6-45AD-8F77-B85E699F2FA5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41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447D7B-5735-4530-A6CF-8671030F2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21" t="15652" r="18967" b="17971"/>
          <a:stretch/>
        </p:blipFill>
        <p:spPr>
          <a:xfrm>
            <a:off x="2201015" y="1673580"/>
            <a:ext cx="7255565" cy="45521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F6AED9-80C3-4731-BA86-927CFF4AEEF7}"/>
              </a:ext>
            </a:extLst>
          </p:cNvPr>
          <p:cNvSpPr/>
          <p:nvPr/>
        </p:nvSpPr>
        <p:spPr>
          <a:xfrm>
            <a:off x="4581939" y="4731026"/>
            <a:ext cx="4874641" cy="1478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700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F5D23-BFEC-4B22-80B8-BACB0B36F61F}"/>
              </a:ext>
            </a:extLst>
          </p:cNvPr>
          <p:cNvGrpSpPr/>
          <p:nvPr/>
        </p:nvGrpSpPr>
        <p:grpSpPr>
          <a:xfrm>
            <a:off x="423270" y="391830"/>
            <a:ext cx="6074979" cy="966681"/>
            <a:chOff x="423270" y="391830"/>
            <a:chExt cx="6074979" cy="96668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416B06-DCE5-43B3-AB59-5AD33D5AC179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A31981-27FF-4B95-8D25-0188F6514E67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741794-F2EB-481D-B219-F730EFC3E45C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738DDF9-10B8-44D7-B9A5-8406EF36E3A4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29862CA-43AD-4181-BADE-E70C91E77C58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414511"/>
              <a:chOff x="861303" y="944000"/>
              <a:chExt cx="5028455" cy="41451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EFAC2CA-0EA7-47F0-866D-4B8E73A7364F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E8D9CA-4E60-46B0-AC11-FDC48AC476B0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JUNGLE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2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61ABBD5-5277-4A2F-A67F-E19EBCD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3210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2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7531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durability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796504-A861-48D9-90A8-F52F94A77570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마나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와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관련된 특성이 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순위권이므로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마나 소모량이 적은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스킬 사용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통한 안정적인 정글링을 선호한다는 것을 추측 가능</a:t>
            </a:r>
            <a:endParaRPr lang="en-US" altLang="ko-KR" sz="14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모든 라인에 관여할 수 있는 라인인 만큼 </a:t>
            </a:r>
            <a:r>
              <a:rPr lang="ko-KR" altLang="en-US" sz="1400" dirty="0">
                <a:solidFill>
                  <a:srgbClr val="92D05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기동성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과 관련된 특성들이 전체적으로 상관성이 높게 나타남</a:t>
            </a:r>
            <a:endParaRPr lang="en-US" altLang="ko-KR" sz="14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C0A4B1-1309-41DF-B956-55790F5D7302}"/>
              </a:ext>
            </a:extLst>
          </p:cNvPr>
          <p:cNvGrpSpPr/>
          <p:nvPr/>
        </p:nvGrpSpPr>
        <p:grpSpPr>
          <a:xfrm>
            <a:off x="423270" y="391830"/>
            <a:ext cx="6074979" cy="966681"/>
            <a:chOff x="423270" y="391830"/>
            <a:chExt cx="6074979" cy="96668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22B7F72-F981-423A-8ABE-988BDA7EC697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A5E18F-B4D4-497C-AC92-1E4956C05151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0496E6-97B8-403F-9745-15ED07E0B216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3360751-A784-4666-9CA3-294E59467D6E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796B343-06E7-4A67-94C9-CA217D7188C9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414511"/>
              <a:chOff x="861303" y="944000"/>
              <a:chExt cx="5028455" cy="41451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D2149EC-E56D-4356-A2B5-0A615428E614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D6DF1-A5D1-44DC-8A92-29140B3D1D01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JUNGLE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863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12AD9-D159-411D-A703-C5D32BD75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4" t="16667" r="18885" b="16956"/>
          <a:stretch/>
        </p:blipFill>
        <p:spPr>
          <a:xfrm>
            <a:off x="2201015" y="1656205"/>
            <a:ext cx="7255565" cy="45521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931FE1-488A-4054-81B5-617037F2F363}"/>
              </a:ext>
            </a:extLst>
          </p:cNvPr>
          <p:cNvSpPr/>
          <p:nvPr/>
        </p:nvSpPr>
        <p:spPr>
          <a:xfrm>
            <a:off x="4581939" y="4731026"/>
            <a:ext cx="4874641" cy="1478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7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02F27C-9A51-4B24-A95B-471A9D901D1E}"/>
              </a:ext>
            </a:extLst>
          </p:cNvPr>
          <p:cNvGrpSpPr/>
          <p:nvPr/>
        </p:nvGrpSpPr>
        <p:grpSpPr>
          <a:xfrm>
            <a:off x="423270" y="391830"/>
            <a:ext cx="6074979" cy="966681"/>
            <a:chOff x="423270" y="391830"/>
            <a:chExt cx="6074979" cy="96668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2C65F3E-4696-4556-8DD1-B8FF92447A63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B6DBD85-645E-4426-87B5-E93C38AF5E1A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75E08A-B628-4D45-B66C-809C8FB03CE1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FF59893-843D-4553-893C-B44E152C983F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B3D48BB-576B-45F8-BB03-7E09C6E704A4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414511"/>
              <a:chOff x="861303" y="944000"/>
              <a:chExt cx="5028455" cy="41451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7C30A20-582A-4BA4-86BD-4224A19405B0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145E24-2F36-4DC6-A535-7C8B8BB6EF97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MID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8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FE5C55D-1F51-4280-816D-8A102126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37886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6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6007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96DF0E-7BBC-4510-BA30-A259B9E9A696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미드 라인은 </a:t>
            </a:r>
            <a:r>
              <a:rPr lang="ko-KR" altLang="en-US" sz="1400" dirty="0">
                <a:solidFill>
                  <a:srgbClr val="92D05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기동성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뛰어난 챔피언들이 상위 챔피언들에 속하며 난이도는 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 라인중에 </a:t>
            </a:r>
            <a:r>
              <a:rPr lang="ko-KR" altLang="en-US" sz="1400" dirty="0">
                <a:solidFill>
                  <a:srgbClr val="00B0F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대체적으로 어려운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편이다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탑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바텀에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로밍을 통해 영향력을 행사할 수 있는 라인인 만큼 </a:t>
            </a:r>
            <a:r>
              <a:rPr lang="ko-KR" altLang="en-US" sz="1400" dirty="0">
                <a:solidFill>
                  <a:srgbClr val="FF0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라인 주도권을 강하게 가져갈 수 있도록 </a:t>
            </a:r>
            <a:r>
              <a:rPr lang="ko-KR" altLang="en-US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해주는 특성이 중요</a:t>
            </a:r>
            <a:r>
              <a:rPr lang="en-US" altLang="ko-KR" sz="14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54EECD-4A36-4D0B-A03D-683642E8A86F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3C7731-2D60-42BE-9823-84484DE238DB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8BC0DE-A3FE-4DDB-AFEA-00196B78E4D0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6967EEB-B992-41BF-8D92-C18B47C18CF0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30582AD-DA46-40B4-86FA-EECA38C73C2C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44FB5D7-36CC-47EB-9214-586191F990C0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6C283B-7E66-45EB-B147-0D2C22EB81E6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BCFE4F-84DA-4150-91F1-2F10AB5A2E4D}"/>
              </a:ext>
            </a:extLst>
          </p:cNvPr>
          <p:cNvGrpSpPr/>
          <p:nvPr/>
        </p:nvGrpSpPr>
        <p:grpSpPr>
          <a:xfrm>
            <a:off x="423270" y="391830"/>
            <a:ext cx="6074979" cy="966681"/>
            <a:chOff x="423270" y="391830"/>
            <a:chExt cx="6074979" cy="96668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416FE13-273E-4120-B4B2-D559C668BA34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4699820-D392-447D-9E76-0C81F940A9CA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B927F3-6F28-460E-87DD-CD8CEB3CA9CE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8B525981-DDC5-4857-806E-760B8EFE47E5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D9443FA-8931-4B46-A400-2A29C8AACDD7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414511"/>
              <a:chOff x="861303" y="944000"/>
              <a:chExt cx="5028455" cy="41451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2A3478E-8444-4855-AD12-6C991B75719F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A07BFD-50D5-4E84-8EFE-97080C1F82E1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MID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39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8CA46-0679-4D90-8F85-E7215B1AB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8" t="18126" r="19701" b="16606"/>
          <a:stretch/>
        </p:blipFill>
        <p:spPr>
          <a:xfrm>
            <a:off x="2177696" y="1698921"/>
            <a:ext cx="7255565" cy="44761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EFE4A3-1338-41B4-9D92-A2E709C48D61}"/>
              </a:ext>
            </a:extLst>
          </p:cNvPr>
          <p:cNvSpPr/>
          <p:nvPr/>
        </p:nvSpPr>
        <p:spPr>
          <a:xfrm>
            <a:off x="4558620" y="4696401"/>
            <a:ext cx="4874641" cy="1478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700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45217F9-EAE4-46E5-9981-F79341857D25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0B7332B-A2A4-4221-89A1-77719BDC706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F7C33E-53DD-4618-8158-D6C09B2A2B3E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3F568D-A498-4205-94F8-21BBA44BCC17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D845FBA-1095-4452-82AD-EC12139EA129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2D2DB4-D691-4A74-8DEF-900B3499BAD9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02658B-5803-4781-B3E2-09D2E16F0232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E9A6C39-4155-45E0-80FE-CECCB736E572}"/>
              </a:ext>
            </a:extLst>
          </p:cNvPr>
          <p:cNvGrpSpPr/>
          <p:nvPr/>
        </p:nvGrpSpPr>
        <p:grpSpPr>
          <a:xfrm>
            <a:off x="423270" y="391830"/>
            <a:ext cx="6074979" cy="966681"/>
            <a:chOff x="423270" y="391830"/>
            <a:chExt cx="6074979" cy="9666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C8459DA-A20D-4229-AB2C-06A340D4FF1A}"/>
                </a:ext>
              </a:extLst>
            </p:cNvPr>
            <p:cNvGrpSpPr/>
            <p:nvPr/>
          </p:nvGrpSpPr>
          <p:grpSpPr>
            <a:xfrm>
              <a:off x="423270" y="391830"/>
              <a:ext cx="6074979" cy="488249"/>
              <a:chOff x="484230" y="391830"/>
              <a:chExt cx="6074979" cy="48824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138919F-68B1-4FD6-9A90-E94FE37CF3FC}"/>
                  </a:ext>
                </a:extLst>
              </p:cNvPr>
              <p:cNvSpPr/>
              <p:nvPr/>
            </p:nvSpPr>
            <p:spPr>
              <a:xfrm>
                <a:off x="693894" y="412217"/>
                <a:ext cx="5865315" cy="45693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37A5C8-BAAA-4B35-8D3B-5AD71290E4A2}"/>
                  </a:ext>
                </a:extLst>
              </p:cNvPr>
              <p:cNvSpPr txBox="1"/>
              <p:nvPr/>
            </p:nvSpPr>
            <p:spPr>
              <a:xfrm>
                <a:off x="1019635" y="465098"/>
                <a:ext cx="553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티어</a:t>
                </a:r>
                <a:r>
                  <a:rPr lang="en-US" altLang="ko-KR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-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포지션별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08D8963-1D98-4DB4-8BB8-22D023638AFF}"/>
                  </a:ext>
                </a:extLst>
              </p:cNvPr>
              <p:cNvSpPr/>
              <p:nvPr/>
            </p:nvSpPr>
            <p:spPr>
              <a:xfrm>
                <a:off x="484230" y="391830"/>
                <a:ext cx="476133" cy="488249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rgbClr val="E0CFA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  <a:cs typeface="Arial" panose="020B0604020202020204" pitchFamily="34" charset="0"/>
                  </a:rPr>
                  <a:t>1</a:t>
                </a:r>
                <a:endParaRPr lang="ko-KR" altLang="en-US" sz="1500" dirty="0">
                  <a:solidFill>
                    <a:srgbClr val="E0CFA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F70C83-80C2-4E6D-A2B4-BFEF70D3407C}"/>
                </a:ext>
              </a:extLst>
            </p:cNvPr>
            <p:cNvGrpSpPr/>
            <p:nvPr/>
          </p:nvGrpSpPr>
          <p:grpSpPr>
            <a:xfrm>
              <a:off x="800343" y="944000"/>
              <a:ext cx="5697906" cy="414511"/>
              <a:chOff x="861303" y="944000"/>
              <a:chExt cx="5028455" cy="41451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6E449D5-76D7-4A24-8DF7-9588FE07F4F8}"/>
                  </a:ext>
                </a:extLst>
              </p:cNvPr>
              <p:cNvSpPr/>
              <p:nvPr/>
            </p:nvSpPr>
            <p:spPr>
              <a:xfrm>
                <a:off x="861303" y="944000"/>
                <a:ext cx="5005136" cy="414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656C2A-8542-4C83-9ED5-B725796630DE}"/>
                  </a:ext>
                </a:extLst>
              </p:cNvPr>
              <p:cNvSpPr txBox="1"/>
              <p:nvPr/>
            </p:nvSpPr>
            <p:spPr>
              <a:xfrm>
                <a:off x="913712" y="981978"/>
                <a:ext cx="4976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BOT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라인에서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픽률과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상관관계가 높은 챔피언 특성 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Top5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4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1271</Words>
  <Application>Microsoft Office PowerPoint</Application>
  <PresentationFormat>와이드스크린</PresentationFormat>
  <Paragraphs>449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a옛날사진관4</vt:lpstr>
      <vt:lpstr>Arial Black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YYL</dc:creator>
  <cp:lastModifiedBy>이정은</cp:lastModifiedBy>
  <cp:revision>69</cp:revision>
  <dcterms:created xsi:type="dcterms:W3CDTF">2020-05-24T04:46:49Z</dcterms:created>
  <dcterms:modified xsi:type="dcterms:W3CDTF">2021-12-09T08:30:23Z</dcterms:modified>
</cp:coreProperties>
</file>