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18093" y="387799"/>
            <a:ext cx="6338187" cy="6338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59209" y="392703"/>
            <a:ext cx="347358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10-May-22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10-May-22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10-May-22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10-May-22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10-May-22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4828" y="1692658"/>
            <a:ext cx="4242343" cy="2715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623" y="2080490"/>
            <a:ext cx="10802620" cy="3665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10-May-22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338570"/>
            <a:chOff x="0" y="0"/>
            <a:chExt cx="12192000" cy="6338570"/>
          </a:xfrm>
        </p:grpSpPr>
        <p:sp>
          <p:nvSpPr>
            <p:cNvPr id="3" name="object 3"/>
            <p:cNvSpPr/>
            <p:nvPr/>
          </p:nvSpPr>
          <p:spPr>
            <a:xfrm>
              <a:off x="3438518" y="0"/>
              <a:ext cx="6338187" cy="6338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1975" cy="40822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2424" y="803768"/>
            <a:ext cx="9950450" cy="1809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5"/>
              </a:spcBef>
            </a:pPr>
            <a:r>
              <a:rPr sz="4300" spc="555" dirty="0">
                <a:solidFill>
                  <a:srgbClr val="FFE499"/>
                </a:solidFill>
                <a:latin typeface="Times New Roman"/>
                <a:cs typeface="Times New Roman"/>
              </a:rPr>
              <a:t>Rao </a:t>
            </a:r>
            <a:r>
              <a:rPr sz="4300" spc="565" dirty="0">
                <a:solidFill>
                  <a:srgbClr val="FFE499"/>
                </a:solidFill>
                <a:latin typeface="Times New Roman"/>
                <a:cs typeface="Times New Roman"/>
              </a:rPr>
              <a:t>Birender </a:t>
            </a:r>
            <a:r>
              <a:rPr sz="4300" spc="595" dirty="0">
                <a:solidFill>
                  <a:srgbClr val="FFE499"/>
                </a:solidFill>
                <a:latin typeface="Times New Roman"/>
                <a:cs typeface="Times New Roman"/>
              </a:rPr>
              <a:t>Singh </a:t>
            </a:r>
            <a:r>
              <a:rPr sz="4300" spc="685" dirty="0">
                <a:solidFill>
                  <a:srgbClr val="FFE499"/>
                </a:solidFill>
                <a:latin typeface="Times New Roman"/>
                <a:cs typeface="Times New Roman"/>
              </a:rPr>
              <a:t>State</a:t>
            </a:r>
            <a:r>
              <a:rPr sz="4300" spc="-325" dirty="0">
                <a:solidFill>
                  <a:srgbClr val="FFE499"/>
                </a:solidFill>
                <a:latin typeface="Times New Roman"/>
                <a:cs typeface="Times New Roman"/>
              </a:rPr>
              <a:t> </a:t>
            </a:r>
            <a:r>
              <a:rPr sz="4300" spc="555" dirty="0">
                <a:solidFill>
                  <a:srgbClr val="FFE499"/>
                </a:solidFill>
                <a:latin typeface="Times New Roman"/>
                <a:cs typeface="Times New Roman"/>
              </a:rPr>
              <a:t>Institute  </a:t>
            </a:r>
            <a:r>
              <a:rPr sz="4300" spc="535" dirty="0">
                <a:solidFill>
                  <a:srgbClr val="FFE499"/>
                </a:solidFill>
                <a:latin typeface="Times New Roman"/>
                <a:cs typeface="Times New Roman"/>
              </a:rPr>
              <a:t>of </a:t>
            </a:r>
            <a:r>
              <a:rPr sz="4300" spc="595" dirty="0">
                <a:solidFill>
                  <a:srgbClr val="FFE499"/>
                </a:solidFill>
                <a:latin typeface="Times New Roman"/>
                <a:cs typeface="Times New Roman"/>
              </a:rPr>
              <a:t>Engineering </a:t>
            </a:r>
            <a:r>
              <a:rPr sz="4300" spc="409" dirty="0">
                <a:solidFill>
                  <a:srgbClr val="FFE499"/>
                </a:solidFill>
                <a:latin typeface="Times New Roman"/>
                <a:cs typeface="Times New Roman"/>
              </a:rPr>
              <a:t>&amp;</a:t>
            </a:r>
            <a:r>
              <a:rPr sz="4300" spc="-65" dirty="0">
                <a:solidFill>
                  <a:srgbClr val="FFE499"/>
                </a:solidFill>
                <a:latin typeface="Times New Roman"/>
                <a:cs typeface="Times New Roman"/>
              </a:rPr>
              <a:t> </a:t>
            </a:r>
            <a:r>
              <a:rPr sz="4300" spc="580" dirty="0">
                <a:solidFill>
                  <a:srgbClr val="FFE499"/>
                </a:solidFill>
                <a:latin typeface="Times New Roman"/>
                <a:cs typeface="Times New Roman"/>
              </a:rPr>
              <a:t>Technology</a:t>
            </a:r>
            <a:endParaRPr sz="4300" dirty="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  <a:spcBef>
                <a:spcPts val="75"/>
              </a:spcBef>
            </a:pPr>
            <a:r>
              <a:rPr sz="3000" spc="380" dirty="0">
                <a:solidFill>
                  <a:srgbClr val="FFE499"/>
                </a:solidFill>
                <a:latin typeface="Times New Roman"/>
                <a:cs typeface="Times New Roman"/>
              </a:rPr>
              <a:t>Zainabad-123411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009" y="3886192"/>
            <a:ext cx="8676640" cy="1905000"/>
          </a:xfrm>
          <a:prstGeom prst="rect">
            <a:avLst/>
          </a:prstGeom>
          <a:ln w="9524">
            <a:solidFill>
              <a:srgbClr val="00FFF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5"/>
              </a:spcBef>
            </a:pPr>
            <a:r>
              <a:rPr sz="4800" spc="585" dirty="0">
                <a:solidFill>
                  <a:srgbClr val="00FF00"/>
                </a:solidFill>
                <a:latin typeface="Times New Roman"/>
                <a:cs typeface="Times New Roman"/>
              </a:rPr>
              <a:t>Ignite</a:t>
            </a:r>
            <a:r>
              <a:rPr sz="4800" spc="38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4800" spc="590" dirty="0">
                <a:solidFill>
                  <a:srgbClr val="00FF00"/>
                </a:solidFill>
                <a:latin typeface="Times New Roman"/>
                <a:cs typeface="Times New Roman"/>
              </a:rPr>
              <a:t>Innovation</a:t>
            </a:r>
            <a:endParaRPr sz="4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3800" spc="545" dirty="0">
                <a:solidFill>
                  <a:srgbClr val="00FFFF"/>
                </a:solidFill>
                <a:latin typeface="Times New Roman"/>
                <a:cs typeface="Times New Roman"/>
              </a:rPr>
              <a:t>Tech</a:t>
            </a:r>
            <a:r>
              <a:rPr sz="3800" spc="305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3800" spc="545" dirty="0">
                <a:solidFill>
                  <a:srgbClr val="00FFFF"/>
                </a:solidFill>
                <a:latin typeface="Times New Roman"/>
                <a:cs typeface="Times New Roman"/>
              </a:rPr>
              <a:t>Fest</a:t>
            </a:r>
            <a:endParaRPr sz="3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076" y="2831078"/>
            <a:ext cx="61683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70" dirty="0">
                <a:solidFill>
                  <a:srgbClr val="00FF00"/>
                </a:solidFill>
                <a:latin typeface="Times New Roman"/>
                <a:cs typeface="Times New Roman"/>
              </a:rPr>
              <a:t>THANK</a:t>
            </a:r>
            <a:r>
              <a:rPr sz="7200" spc="515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7200" spc="595" dirty="0">
                <a:solidFill>
                  <a:srgbClr val="00FF00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65"/>
              </a:spcBef>
            </a:pPr>
            <a:r>
              <a:rPr spc="-15" dirty="0"/>
              <a:t>ANVA</a:t>
            </a: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sz="3200" spc="10" dirty="0"/>
              <a:t>Y</a:t>
            </a:r>
            <a:r>
              <a:rPr sz="2200" spc="10" dirty="0"/>
              <a:t>OU</a:t>
            </a:r>
            <a:r>
              <a:rPr sz="3200" spc="10" dirty="0"/>
              <a:t>T</a:t>
            </a:r>
            <a:r>
              <a:rPr sz="2200" spc="10" dirty="0"/>
              <a:t>UBE  </a:t>
            </a:r>
            <a:r>
              <a:rPr sz="3200" spc="15" dirty="0"/>
              <a:t>T</a:t>
            </a:r>
            <a:r>
              <a:rPr sz="2200" spc="15" dirty="0"/>
              <a:t>HUMBNAIL</a:t>
            </a:r>
            <a:r>
              <a:rPr sz="2200" spc="-130" dirty="0"/>
              <a:t> </a:t>
            </a:r>
            <a:r>
              <a:rPr sz="3200" spc="15" dirty="0"/>
              <a:t>E</a:t>
            </a:r>
            <a:r>
              <a:rPr sz="2200" spc="15" dirty="0"/>
              <a:t>DITOR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562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750" dirty="0">
                <a:latin typeface="+mn-lt"/>
                <a:cs typeface="Times New Roman"/>
              </a:rPr>
              <a:t>OUR TEAM</a:t>
            </a:r>
            <a:endParaRPr sz="4000" dirty="0">
              <a:latin typeface="+mn-lt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B6054-4C16-6C49-D9C5-F46D07870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7" y="1390783"/>
            <a:ext cx="2707105" cy="274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9FCC1-3F4F-9D88-293E-C2F3F36AF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7" y="1367135"/>
            <a:ext cx="2707105" cy="274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911C39-C4D5-48DF-FE6D-DFB23DD670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59" y="1367135"/>
            <a:ext cx="2707105" cy="274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29C086-A50E-5261-7F95-B991E180939A}"/>
              </a:ext>
            </a:extLst>
          </p:cNvPr>
          <p:cNvGrpSpPr/>
          <p:nvPr/>
        </p:nvGrpSpPr>
        <p:grpSpPr>
          <a:xfrm>
            <a:off x="838199" y="4419600"/>
            <a:ext cx="2402305" cy="1447800"/>
            <a:chOff x="838199" y="4419600"/>
            <a:chExt cx="2402305" cy="14478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10BF74-3609-8BF8-643C-195B38751860}"/>
                </a:ext>
              </a:extLst>
            </p:cNvPr>
            <p:cNvSpPr txBox="1"/>
            <p:nvPr/>
          </p:nvSpPr>
          <p:spPr>
            <a:xfrm>
              <a:off x="838199" y="4419600"/>
              <a:ext cx="2402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SACHIN THAKUR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83C4EF-4A97-8112-FB2A-CA57231CA6E9}"/>
                </a:ext>
              </a:extLst>
            </p:cNvPr>
            <p:cNvSpPr txBox="1"/>
            <p:nvPr/>
          </p:nvSpPr>
          <p:spPr>
            <a:xfrm>
              <a:off x="838199" y="4944070"/>
              <a:ext cx="24023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Responsibilities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Coding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Managing Team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3AFB0E-5A6D-FB17-C5E6-394A273C6CB1}"/>
              </a:ext>
            </a:extLst>
          </p:cNvPr>
          <p:cNvGrpSpPr/>
          <p:nvPr/>
        </p:nvGrpSpPr>
        <p:grpSpPr>
          <a:xfrm>
            <a:off x="4818647" y="4419600"/>
            <a:ext cx="2402305" cy="1447800"/>
            <a:chOff x="838199" y="4419600"/>
            <a:chExt cx="2402305" cy="14478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A44BE7-7558-7DF1-3F5F-1971982224B2}"/>
                </a:ext>
              </a:extLst>
            </p:cNvPr>
            <p:cNvSpPr txBox="1"/>
            <p:nvPr/>
          </p:nvSpPr>
          <p:spPr>
            <a:xfrm>
              <a:off x="838199" y="4419600"/>
              <a:ext cx="2402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SHIV KUMAR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A4F571-6B61-B51C-EF0E-E71391783A28}"/>
                </a:ext>
              </a:extLst>
            </p:cNvPr>
            <p:cNvSpPr txBox="1"/>
            <p:nvPr/>
          </p:nvSpPr>
          <p:spPr>
            <a:xfrm>
              <a:off x="838199" y="4944070"/>
              <a:ext cx="24023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Responsibilities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Frontend Designing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Tools Ideas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57257C-C213-725D-63AD-9502EF065991}"/>
              </a:ext>
            </a:extLst>
          </p:cNvPr>
          <p:cNvGrpSpPr/>
          <p:nvPr/>
        </p:nvGrpSpPr>
        <p:grpSpPr>
          <a:xfrm>
            <a:off x="8961659" y="4419600"/>
            <a:ext cx="2402305" cy="1724799"/>
            <a:chOff x="838199" y="4419600"/>
            <a:chExt cx="2402305" cy="17247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88A901-13C9-5DAD-BD3F-5EFD86F0B88C}"/>
                </a:ext>
              </a:extLst>
            </p:cNvPr>
            <p:cNvSpPr txBox="1"/>
            <p:nvPr/>
          </p:nvSpPr>
          <p:spPr>
            <a:xfrm>
              <a:off x="838199" y="4419600"/>
              <a:ext cx="2402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JAYANT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687C86-0C66-20BE-4BC7-A55A041B20C1}"/>
                </a:ext>
              </a:extLst>
            </p:cNvPr>
            <p:cNvSpPr txBox="1"/>
            <p:nvPr/>
          </p:nvSpPr>
          <p:spPr>
            <a:xfrm>
              <a:off x="838199" y="4944070"/>
              <a:ext cx="2402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Responsibilities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Tools Designing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Focus to make it easy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199" y="1143000"/>
            <a:ext cx="79627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75" dirty="0">
                <a:latin typeface="+mn-lt"/>
                <a:cs typeface="Times New Roman"/>
              </a:rPr>
              <a:t>PROBLEM</a:t>
            </a:r>
            <a:r>
              <a:rPr sz="4000" spc="195" dirty="0">
                <a:latin typeface="+mn-lt"/>
                <a:cs typeface="Times New Roman"/>
              </a:rPr>
              <a:t> </a:t>
            </a:r>
            <a:r>
              <a:rPr sz="4000" spc="285" dirty="0">
                <a:latin typeface="+mn-lt"/>
                <a:cs typeface="Times New Roman"/>
              </a:rPr>
              <a:t>IDENTIFICATION</a:t>
            </a:r>
            <a:endParaRPr sz="4000" dirty="0">
              <a:latin typeface="+mn-lt"/>
              <a:cs typeface="Times New Roma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3D47B5-F7F5-95FF-1C2C-41636B96EABE}"/>
              </a:ext>
            </a:extLst>
          </p:cNvPr>
          <p:cNvGrpSpPr/>
          <p:nvPr/>
        </p:nvGrpSpPr>
        <p:grpSpPr>
          <a:xfrm>
            <a:off x="5127038" y="2081254"/>
            <a:ext cx="6585831" cy="646331"/>
            <a:chOff x="457198" y="1447800"/>
            <a:chExt cx="7212838" cy="837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1DF55-6CD2-451E-1705-508F0711769F}"/>
                </a:ext>
              </a:extLst>
            </p:cNvPr>
            <p:cNvSpPr txBox="1"/>
            <p:nvPr/>
          </p:nvSpPr>
          <p:spPr>
            <a:xfrm>
              <a:off x="457198" y="1447800"/>
              <a:ext cx="1125281" cy="83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01.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54E8B1-B381-1E3C-9B0A-809D4276FD40}"/>
                </a:ext>
              </a:extLst>
            </p:cNvPr>
            <p:cNvSpPr txBox="1"/>
            <p:nvPr/>
          </p:nvSpPr>
          <p:spPr>
            <a:xfrm>
              <a:off x="1143000" y="1632599"/>
              <a:ext cx="6527036" cy="478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Attractive Thumbnail is most important thin in YouTube Video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3780CD3A-ED91-C648-B082-8C41AF2A70A4}"/>
              </a:ext>
            </a:extLst>
          </p:cNvPr>
          <p:cNvSpPr/>
          <p:nvPr/>
        </p:nvSpPr>
        <p:spPr>
          <a:xfrm>
            <a:off x="1828800" y="2641940"/>
            <a:ext cx="3543616" cy="33016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FD67A2-4680-6D03-CFF2-209170E8D3A1}"/>
              </a:ext>
            </a:extLst>
          </p:cNvPr>
          <p:cNvGrpSpPr/>
          <p:nvPr/>
        </p:nvGrpSpPr>
        <p:grpSpPr>
          <a:xfrm>
            <a:off x="5127038" y="2735658"/>
            <a:ext cx="6365513" cy="788867"/>
            <a:chOff x="457199" y="1447800"/>
            <a:chExt cx="6971545" cy="10227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9952CB-D6BD-C0C7-3093-57E689C1A540}"/>
                </a:ext>
              </a:extLst>
            </p:cNvPr>
            <p:cNvSpPr txBox="1"/>
            <p:nvPr/>
          </p:nvSpPr>
          <p:spPr>
            <a:xfrm>
              <a:off x="457199" y="1447800"/>
              <a:ext cx="1046306" cy="83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02.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D24F70-B7A6-5177-9FE6-46FBA1625303}"/>
                </a:ext>
              </a:extLst>
            </p:cNvPr>
            <p:cNvSpPr txBox="1"/>
            <p:nvPr/>
          </p:nvSpPr>
          <p:spPr>
            <a:xfrm>
              <a:off x="1143000" y="1632599"/>
              <a:ext cx="6285744" cy="837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 Creator have Less Knowledge about making attractive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Thumbnail and suitable Title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525044-6745-1EAB-FAF2-5F6153D4D314}"/>
              </a:ext>
            </a:extLst>
          </p:cNvPr>
          <p:cNvGrpSpPr/>
          <p:nvPr/>
        </p:nvGrpSpPr>
        <p:grpSpPr>
          <a:xfrm>
            <a:off x="5148895" y="3620869"/>
            <a:ext cx="6357305" cy="646331"/>
            <a:chOff x="457200" y="1447800"/>
            <a:chExt cx="6962556" cy="8379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A8EF91-7827-A046-1D09-8F2EE0919087}"/>
                </a:ext>
              </a:extLst>
            </p:cNvPr>
            <p:cNvSpPr txBox="1"/>
            <p:nvPr/>
          </p:nvSpPr>
          <p:spPr>
            <a:xfrm>
              <a:off x="457200" y="1447800"/>
              <a:ext cx="1395242" cy="83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03.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F9AF4F-54BD-C7CC-948B-562053A69E7E}"/>
                </a:ext>
              </a:extLst>
            </p:cNvPr>
            <p:cNvSpPr txBox="1"/>
            <p:nvPr/>
          </p:nvSpPr>
          <p:spPr>
            <a:xfrm>
              <a:off x="1143000" y="1632599"/>
              <a:ext cx="6276756" cy="478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There are No Easy Software to Make Thumbnail of YouTube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339840-B37E-7632-12D5-F95CAACD2610}"/>
              </a:ext>
            </a:extLst>
          </p:cNvPr>
          <p:cNvGrpSpPr/>
          <p:nvPr/>
        </p:nvGrpSpPr>
        <p:grpSpPr>
          <a:xfrm>
            <a:off x="5148895" y="4372693"/>
            <a:ext cx="5522012" cy="646331"/>
            <a:chOff x="457199" y="1447800"/>
            <a:chExt cx="6047736" cy="837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3E10F-E49C-080A-50E9-5AD93733FEC2}"/>
                </a:ext>
              </a:extLst>
            </p:cNvPr>
            <p:cNvSpPr txBox="1"/>
            <p:nvPr/>
          </p:nvSpPr>
          <p:spPr>
            <a:xfrm>
              <a:off x="457199" y="1447800"/>
              <a:ext cx="1130141" cy="83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04.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5C06A6-68E6-B8D6-7940-92EEC0FD6DEE}"/>
                </a:ext>
              </a:extLst>
            </p:cNvPr>
            <p:cNvSpPr txBox="1"/>
            <p:nvPr/>
          </p:nvSpPr>
          <p:spPr>
            <a:xfrm>
              <a:off x="1143000" y="1632599"/>
              <a:ext cx="5361935" cy="478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 Light Software Which can run Live on Browsers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158482-0E04-C54E-699D-31C688B810B4}"/>
              </a:ext>
            </a:extLst>
          </p:cNvPr>
          <p:cNvGrpSpPr/>
          <p:nvPr/>
        </p:nvGrpSpPr>
        <p:grpSpPr>
          <a:xfrm>
            <a:off x="5127038" y="5210895"/>
            <a:ext cx="5492259" cy="788867"/>
            <a:chOff x="457200" y="1447800"/>
            <a:chExt cx="6015151" cy="10227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ED52CE-F2C7-129F-EC5A-A30CCABC45B3}"/>
                </a:ext>
              </a:extLst>
            </p:cNvPr>
            <p:cNvSpPr txBox="1"/>
            <p:nvPr/>
          </p:nvSpPr>
          <p:spPr>
            <a:xfrm>
              <a:off x="457200" y="1447800"/>
              <a:ext cx="1395241" cy="83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05.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014A30-234F-9959-3983-498F94059AC1}"/>
                </a:ext>
              </a:extLst>
            </p:cNvPr>
            <p:cNvSpPr txBox="1"/>
            <p:nvPr/>
          </p:nvSpPr>
          <p:spPr>
            <a:xfrm>
              <a:off x="1142999" y="1632599"/>
              <a:ext cx="5329352" cy="837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There are no Editing App which focus on YouTube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Thumbnails and Content Creators</a:t>
              </a:r>
            </a:p>
          </p:txBody>
        </p:sp>
      </p:grpSp>
      <p:pic>
        <p:nvPicPr>
          <p:cNvPr id="1026" name="Picture 2" descr="How to Make Great YouTube Thumbnails - YouTube">
            <a:extLst>
              <a:ext uri="{FF2B5EF4-FFF2-40B4-BE49-F238E27FC236}">
                <a16:creationId xmlns:a16="http://schemas.microsoft.com/office/drawing/2014/main" id="{000F1EF7-EF8B-D3CE-F5E7-5A380D53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5" y="2432565"/>
            <a:ext cx="4752405" cy="26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848C9C-80CB-0447-5BC5-02D1DA284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7" r="26471" b="5354"/>
          <a:stretch/>
        </p:blipFill>
        <p:spPr>
          <a:xfrm>
            <a:off x="4572000" y="234530"/>
            <a:ext cx="7620000" cy="53992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623005"/>
            <a:ext cx="704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275" dirty="0">
                <a:latin typeface="+mn-lt"/>
                <a:cs typeface="Times New Roman"/>
              </a:rPr>
              <a:t>SOLUTION</a:t>
            </a:r>
            <a:endParaRPr lang="en-US" sz="3200" dirty="0">
              <a:latin typeface="+mn-lt"/>
              <a:cs typeface="Times New Roman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88322B5-96EC-4223-0F74-0B5A1E792BBD}"/>
              </a:ext>
            </a:extLst>
          </p:cNvPr>
          <p:cNvSpPr txBox="1">
            <a:spLocks/>
          </p:cNvSpPr>
          <p:nvPr/>
        </p:nvSpPr>
        <p:spPr>
          <a:xfrm>
            <a:off x="-609600" y="722738"/>
            <a:ext cx="4191000" cy="1603644"/>
          </a:xfrm>
          <a:prstGeom prst="rect">
            <a:avLst/>
          </a:prstGeom>
        </p:spPr>
        <p:txBody>
          <a:bodyPr vert="horz" wrap="square" lIns="0" tIns="567055" rIns="0" bIns="0" rtlCol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Gothic Uralic"/>
                <a:ea typeface="+mj-ea"/>
                <a:cs typeface="Gothic Uralic"/>
              </a:defRPr>
            </a:lvl1pPr>
          </a:lstStyle>
          <a:p>
            <a:pPr algn="ctr">
              <a:spcBef>
                <a:spcPts val="4465"/>
              </a:spcBef>
            </a:pPr>
            <a:r>
              <a:rPr lang="en-US" sz="4400" kern="0" spc="-15" dirty="0"/>
              <a:t>ANVA</a:t>
            </a:r>
          </a:p>
          <a:p>
            <a:pPr algn="ctr">
              <a:spcBef>
                <a:spcPts val="1455"/>
              </a:spcBef>
            </a:pPr>
            <a:r>
              <a:rPr lang="en-US" sz="1100" kern="0" spc="10" dirty="0"/>
              <a:t>Y</a:t>
            </a:r>
            <a:r>
              <a:rPr lang="en-US" sz="1000" kern="0" spc="10" dirty="0"/>
              <a:t>OU</a:t>
            </a:r>
            <a:r>
              <a:rPr lang="en-US" sz="1100" kern="0" spc="10" dirty="0"/>
              <a:t>T</a:t>
            </a:r>
            <a:r>
              <a:rPr lang="en-US" sz="1000" kern="0" spc="10" dirty="0"/>
              <a:t>UBE  </a:t>
            </a:r>
            <a:r>
              <a:rPr lang="en-US" sz="1100" kern="0" spc="15" dirty="0"/>
              <a:t>T</a:t>
            </a:r>
            <a:r>
              <a:rPr lang="en-US" sz="1000" kern="0" spc="15" dirty="0"/>
              <a:t>HUMBNAIL</a:t>
            </a:r>
            <a:r>
              <a:rPr lang="en-US" sz="1000" kern="0" spc="-130" dirty="0"/>
              <a:t> </a:t>
            </a:r>
            <a:r>
              <a:rPr lang="en-US" sz="1100" kern="0" spc="15" dirty="0"/>
              <a:t>E</a:t>
            </a:r>
            <a:r>
              <a:rPr lang="en-US" sz="1000" kern="0" spc="15" dirty="0"/>
              <a:t>DITOR</a:t>
            </a:r>
            <a:endParaRPr lang="en-US" sz="1000" kern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BD14B-CA63-2543-60E2-2F42D10F0707}"/>
              </a:ext>
            </a:extLst>
          </p:cNvPr>
          <p:cNvSpPr/>
          <p:nvPr/>
        </p:nvSpPr>
        <p:spPr>
          <a:xfrm>
            <a:off x="457200" y="2667000"/>
            <a:ext cx="7924800" cy="715547"/>
          </a:xfrm>
          <a:prstGeom prst="roundRect">
            <a:avLst>
              <a:gd name="adj" fmla="val 50000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ANVA is </a:t>
            </a:r>
            <a:r>
              <a:rPr lang="en-US" sz="2400" dirty="0"/>
              <a:t>Easy</a:t>
            </a:r>
            <a:r>
              <a:rPr lang="en-US" sz="2000" dirty="0"/>
              <a:t> to 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5FEF6-4DB0-B741-EF9B-991D37B7B497}"/>
              </a:ext>
            </a:extLst>
          </p:cNvPr>
          <p:cNvSpPr/>
          <p:nvPr/>
        </p:nvSpPr>
        <p:spPr>
          <a:xfrm>
            <a:off x="457200" y="3505200"/>
            <a:ext cx="7924800" cy="715547"/>
          </a:xfrm>
          <a:prstGeom prst="roundRect">
            <a:avLst>
              <a:gd name="adj" fmla="val 50000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ANVA Provide </a:t>
            </a:r>
            <a:r>
              <a:rPr lang="en-US" sz="2400" dirty="0"/>
              <a:t>Ready-Made</a:t>
            </a:r>
            <a:r>
              <a:rPr lang="en-US" sz="2000" dirty="0"/>
              <a:t> Templates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CF3386-822B-8DBA-A746-D28A0C44FD09}"/>
              </a:ext>
            </a:extLst>
          </p:cNvPr>
          <p:cNvSpPr/>
          <p:nvPr/>
        </p:nvSpPr>
        <p:spPr>
          <a:xfrm>
            <a:off x="457200" y="4389853"/>
            <a:ext cx="7924800" cy="715547"/>
          </a:xfrm>
          <a:prstGeom prst="roundRect">
            <a:avLst>
              <a:gd name="adj" fmla="val 50000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Experience &amp; Knowledge</a:t>
            </a:r>
            <a:r>
              <a:rPr lang="en-US" sz="2000" dirty="0"/>
              <a:t> is required to Make Thumbnail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7000E9-AB99-A53B-49C3-9025536456AB}"/>
              </a:ext>
            </a:extLst>
          </p:cNvPr>
          <p:cNvSpPr/>
          <p:nvPr/>
        </p:nvSpPr>
        <p:spPr>
          <a:xfrm>
            <a:off x="454572" y="5276046"/>
            <a:ext cx="7924800" cy="715547"/>
          </a:xfrm>
          <a:prstGeom prst="roundRect">
            <a:avLst>
              <a:gd name="adj" fmla="val 50000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are using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Google Sans"/>
              </a:rPr>
              <a:t>minimalistic</a:t>
            </a:r>
            <a:r>
              <a:rPr lang="en-US" sz="2000" dirty="0"/>
              <a:t> Approach to keep the software easy to 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3465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Gothic Uralic"/>
                <a:cs typeface="Gothic Uralic"/>
              </a:rPr>
              <a:t>MODEL</a:t>
            </a:r>
            <a:r>
              <a:rPr sz="3200" b="1" spc="-60" dirty="0">
                <a:latin typeface="Gothic Uralic"/>
                <a:cs typeface="Gothic Uralic"/>
              </a:rPr>
              <a:t> </a:t>
            </a:r>
            <a:r>
              <a:rPr sz="3200" b="1" spc="-10" dirty="0">
                <a:latin typeface="Gothic Uralic"/>
                <a:cs typeface="Gothic Uralic"/>
              </a:rPr>
              <a:t>WORKING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35695-AC57-631F-1E13-50E92406D556}"/>
              </a:ext>
            </a:extLst>
          </p:cNvPr>
          <p:cNvSpPr txBox="1"/>
          <p:nvPr/>
        </p:nvSpPr>
        <p:spPr>
          <a:xfrm>
            <a:off x="152400" y="1697037"/>
            <a:ext cx="615553" cy="3810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TECHNOLOGIES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C6DB8-55E5-2F53-2692-D1AB2F310E41}"/>
              </a:ext>
            </a:extLst>
          </p:cNvPr>
          <p:cNvSpPr txBox="1"/>
          <p:nvPr/>
        </p:nvSpPr>
        <p:spPr>
          <a:xfrm>
            <a:off x="838200" y="2743200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JavaScript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FabricJS (JS Library)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Bootstrap (CSS Library)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Jquery (JS Library)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HTML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3EA0BC-9504-C34E-731F-482F5A19045C}"/>
              </a:ext>
            </a:extLst>
          </p:cNvPr>
          <p:cNvSpPr/>
          <p:nvPr/>
        </p:nvSpPr>
        <p:spPr>
          <a:xfrm>
            <a:off x="5562600" y="2133600"/>
            <a:ext cx="5715000" cy="3657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Javascript Js Logo Source - Free vector graphic on Pixabay">
            <a:extLst>
              <a:ext uri="{FF2B5EF4-FFF2-40B4-BE49-F238E27FC236}">
                <a16:creationId xmlns:a16="http://schemas.microsoft.com/office/drawing/2014/main" id="{55C5644B-2A5E-994D-3973-BC07C295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lore interactivity with Fabric.js: Help make the web beautiful by  creating new demos with Fabric.js - Devpost">
            <a:extLst>
              <a:ext uri="{FF2B5EF4-FFF2-40B4-BE49-F238E27FC236}">
                <a16:creationId xmlns:a16="http://schemas.microsoft.com/office/drawing/2014/main" id="{618BC92A-E692-1B2F-4952-399B641E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514600"/>
            <a:ext cx="2543174" cy="7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pgrade Bootstrap 4 Alpha 6 to Beta | by Carol Skelly | WDstack | Medium">
            <a:extLst>
              <a:ext uri="{FF2B5EF4-FFF2-40B4-BE49-F238E27FC236}">
                <a16:creationId xmlns:a16="http://schemas.microsoft.com/office/drawing/2014/main" id="{780C2293-6DF6-008C-E963-E3AA211A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51343"/>
            <a:ext cx="1758949" cy="147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D110BD9-3479-8E4C-077B-6A5F1AA40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114800"/>
            <a:ext cx="2095500" cy="135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35B6B7F-9E26-310C-8597-11D2B1EA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445073"/>
            <a:ext cx="2743200" cy="66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330DE24D-348C-F8F8-D4CB-1686322CFB37}"/>
              </a:ext>
            </a:extLst>
          </p:cNvPr>
          <p:cNvSpPr/>
          <p:nvPr/>
        </p:nvSpPr>
        <p:spPr>
          <a:xfrm rot="5400000">
            <a:off x="485304" y="3743797"/>
            <a:ext cx="1277291" cy="2019300"/>
          </a:xfrm>
          <a:prstGeom prst="downArrow">
            <a:avLst>
              <a:gd name="adj1" fmla="val 39181"/>
              <a:gd name="adj2" fmla="val 3647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91337"/>
            <a:ext cx="3465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Gothic Uralic"/>
                <a:cs typeface="Gothic Uralic"/>
              </a:rPr>
              <a:t>MODEL</a:t>
            </a:r>
            <a:r>
              <a:rPr sz="3200" b="1" spc="-60" dirty="0">
                <a:latin typeface="Gothic Uralic"/>
                <a:cs typeface="Gothic Uralic"/>
              </a:rPr>
              <a:t> </a:t>
            </a:r>
            <a:r>
              <a:rPr sz="3200" b="1" spc="-10" dirty="0">
                <a:latin typeface="Gothic Uralic"/>
                <a:cs typeface="Gothic Uralic"/>
              </a:rPr>
              <a:t>WORKING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1EB906-2496-9215-40CB-02091787BDF1}"/>
              </a:ext>
            </a:extLst>
          </p:cNvPr>
          <p:cNvSpPr/>
          <p:nvPr/>
        </p:nvSpPr>
        <p:spPr>
          <a:xfrm>
            <a:off x="114300" y="1620521"/>
            <a:ext cx="11163299" cy="5130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827C31-0BB4-D0D7-B631-7BB3AFAA0A7F}"/>
              </a:ext>
            </a:extLst>
          </p:cNvPr>
          <p:cNvSpPr/>
          <p:nvPr/>
        </p:nvSpPr>
        <p:spPr>
          <a:xfrm>
            <a:off x="944880" y="4495801"/>
            <a:ext cx="9799320" cy="5130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ABC620E8-C9EA-8BAD-32F7-72F6DCF1F794}"/>
              </a:ext>
            </a:extLst>
          </p:cNvPr>
          <p:cNvSpPr/>
          <p:nvPr/>
        </p:nvSpPr>
        <p:spPr>
          <a:xfrm rot="5400000">
            <a:off x="8944285" y="2260221"/>
            <a:ext cx="3790327" cy="2476500"/>
          </a:xfrm>
          <a:prstGeom prst="uturnArrow">
            <a:avLst>
              <a:gd name="adj1" fmla="val 21237"/>
              <a:gd name="adj2" fmla="val 25000"/>
              <a:gd name="adj3" fmla="val 25000"/>
              <a:gd name="adj4" fmla="val 61852"/>
              <a:gd name="adj5" fmla="val 1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66B4B-C701-BCDD-A829-CDAF56BA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40" t="19576" r="1140" b="2181"/>
          <a:stretch/>
        </p:blipFill>
        <p:spPr>
          <a:xfrm>
            <a:off x="944880" y="990600"/>
            <a:ext cx="4846320" cy="2131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C2A04-151C-0120-6567-C02321B69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77"/>
          <a:stretch/>
        </p:blipFill>
        <p:spPr>
          <a:xfrm>
            <a:off x="6629996" y="838200"/>
            <a:ext cx="4876204" cy="2284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24147F-19D3-F399-2E0B-08F50EE4D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57" b="8879"/>
          <a:stretch/>
        </p:blipFill>
        <p:spPr>
          <a:xfrm>
            <a:off x="6477596" y="3886200"/>
            <a:ext cx="4876204" cy="213192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B133D-4870-70F1-AE92-A99965F31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27848"/>
            <a:ext cx="4114800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913AA1-5ECE-8614-2A24-C77413C6C52D}"/>
              </a:ext>
            </a:extLst>
          </p:cNvPr>
          <p:cNvSpPr txBox="1"/>
          <p:nvPr/>
        </p:nvSpPr>
        <p:spPr>
          <a:xfrm>
            <a:off x="2037397" y="3032384"/>
            <a:ext cx="23622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01. Upload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7A65B-E7AA-0BE9-0E41-C757F46CF2FF}"/>
              </a:ext>
            </a:extLst>
          </p:cNvPr>
          <p:cNvSpPr txBox="1"/>
          <p:nvPr/>
        </p:nvSpPr>
        <p:spPr>
          <a:xfrm>
            <a:off x="8001000" y="2971800"/>
            <a:ext cx="23622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02.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64984-8CB1-E0FD-81F0-CD350065AA70}"/>
              </a:ext>
            </a:extLst>
          </p:cNvPr>
          <p:cNvSpPr txBox="1"/>
          <p:nvPr/>
        </p:nvSpPr>
        <p:spPr>
          <a:xfrm>
            <a:off x="2133600" y="6019800"/>
            <a:ext cx="23622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04. Download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5C14B-77B9-2D95-F1D4-372C23330118}"/>
              </a:ext>
            </a:extLst>
          </p:cNvPr>
          <p:cNvSpPr txBox="1"/>
          <p:nvPr/>
        </p:nvSpPr>
        <p:spPr>
          <a:xfrm>
            <a:off x="7848600" y="5867400"/>
            <a:ext cx="23622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03. Preview</a:t>
            </a:r>
          </a:p>
        </p:txBody>
      </p:sp>
    </p:spTree>
    <p:extLst>
      <p:ext uri="{BB962C8B-B14F-4D97-AF65-F5344CB8AC3E}">
        <p14:creationId xmlns:p14="http://schemas.microsoft.com/office/powerpoint/2010/main" val="146784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0902" y="533400"/>
            <a:ext cx="79101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335" dirty="0">
                <a:latin typeface="+mn-lt"/>
                <a:cs typeface="Times New Roman"/>
              </a:rPr>
              <a:t>POPULATION </a:t>
            </a:r>
            <a:r>
              <a:rPr sz="4000" spc="95" dirty="0">
                <a:latin typeface="+mn-lt"/>
                <a:cs typeface="Times New Roman"/>
              </a:rPr>
              <a:t>WILL </a:t>
            </a:r>
            <a:r>
              <a:rPr sz="4000" spc="305" dirty="0">
                <a:latin typeface="+mn-lt"/>
                <a:cs typeface="Times New Roman"/>
              </a:rPr>
              <a:t>BE</a:t>
            </a:r>
            <a:r>
              <a:rPr sz="4000" spc="380" dirty="0">
                <a:latin typeface="+mn-lt"/>
                <a:cs typeface="Times New Roman"/>
              </a:rPr>
              <a:t> </a:t>
            </a:r>
            <a:r>
              <a:rPr sz="4000" spc="355" dirty="0">
                <a:latin typeface="+mn-lt"/>
                <a:cs typeface="Times New Roman"/>
              </a:rPr>
              <a:t>AFFECTED</a:t>
            </a:r>
            <a:endParaRPr sz="4000" dirty="0">
              <a:latin typeface="+mn-lt"/>
              <a:cs typeface="Times New Roman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6C4F18-9DC2-3E39-8664-CE4AC723BBFA}"/>
              </a:ext>
            </a:extLst>
          </p:cNvPr>
          <p:cNvSpPr/>
          <p:nvPr/>
        </p:nvSpPr>
        <p:spPr>
          <a:xfrm>
            <a:off x="1921384" y="1447800"/>
            <a:ext cx="3160536" cy="3162300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2.6 Billion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057F7-9966-E06D-7130-CCC87016988C}"/>
              </a:ext>
            </a:extLst>
          </p:cNvPr>
          <p:cNvSpPr/>
          <p:nvPr/>
        </p:nvSpPr>
        <p:spPr>
          <a:xfrm>
            <a:off x="5358848" y="2160412"/>
            <a:ext cx="2520361" cy="2453429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50 Million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2B72E-B5BF-718E-986D-706B79C1933C}"/>
              </a:ext>
            </a:extLst>
          </p:cNvPr>
          <p:cNvSpPr txBox="1"/>
          <p:nvPr/>
        </p:nvSpPr>
        <p:spPr>
          <a:xfrm>
            <a:off x="7513192" y="6086268"/>
            <a:ext cx="46788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https://influencermarketinghub.com/creator-economy-stats/#:~:text=There%20are%20approximately%2037%20million,time%20watching%20other%20people's%20content.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F54C36-5758-E694-0EA0-00B752AB11B9}"/>
              </a:ext>
            </a:extLst>
          </p:cNvPr>
          <p:cNvSpPr/>
          <p:nvPr/>
        </p:nvSpPr>
        <p:spPr>
          <a:xfrm>
            <a:off x="8094447" y="2580831"/>
            <a:ext cx="2221849" cy="2029269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46.7 Million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EE899-DC33-751A-00BE-5600EBB5C237}"/>
              </a:ext>
            </a:extLst>
          </p:cNvPr>
          <p:cNvSpPr txBox="1"/>
          <p:nvPr/>
        </p:nvSpPr>
        <p:spPr>
          <a:xfrm>
            <a:off x="2504817" y="4827412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People Affected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(Direct &amp; Indirect)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YouTube 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5E11F-1625-FEFD-BCE0-F28708DE31CF}"/>
              </a:ext>
            </a:extLst>
          </p:cNvPr>
          <p:cNvSpPr txBox="1"/>
          <p:nvPr/>
        </p:nvSpPr>
        <p:spPr>
          <a:xfrm>
            <a:off x="5532031" y="4789845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People Affected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(Direct )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Content Creator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A8D31-EA20-F3E1-3DA8-6F24088FFCBF}"/>
              </a:ext>
            </a:extLst>
          </p:cNvPr>
          <p:cNvSpPr txBox="1"/>
          <p:nvPr/>
        </p:nvSpPr>
        <p:spPr>
          <a:xfrm>
            <a:off x="7907847" y="4751990"/>
            <a:ext cx="2646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People Affected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(Direct &amp; Indirect)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Amateurs Content Creator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8312" y="672855"/>
            <a:ext cx="42710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900" b="1" spc="370" dirty="0">
                <a:latin typeface="+mn-lt"/>
                <a:cs typeface="Times New Roman"/>
              </a:rPr>
              <a:t>FUTURE</a:t>
            </a:r>
            <a:r>
              <a:rPr sz="3900" b="1" spc="260" dirty="0">
                <a:latin typeface="+mn-lt"/>
                <a:cs typeface="Times New Roman"/>
              </a:rPr>
              <a:t> </a:t>
            </a:r>
            <a:r>
              <a:rPr sz="3900" b="1" spc="505" dirty="0">
                <a:latin typeface="+mn-lt"/>
                <a:cs typeface="Times New Roman"/>
              </a:rPr>
              <a:t>SCOPE</a:t>
            </a:r>
            <a:endParaRPr sz="3900" b="1" dirty="0">
              <a:latin typeface="+mn-lt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78735"/>
              </p:ext>
            </p:extLst>
          </p:nvPr>
        </p:nvGraphicFramePr>
        <p:xfrm>
          <a:off x="11658600" y="7031370"/>
          <a:ext cx="8606787" cy="679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842">
                <a:tc>
                  <a:txBody>
                    <a:bodyPr/>
                    <a:lstStyle/>
                    <a:p>
                      <a:pPr marR="34290" algn="ctr">
                        <a:lnSpc>
                          <a:spcPts val="2645"/>
                        </a:lnSpc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130"/>
                        </a:lnSpc>
                        <a:spcBef>
                          <a:spcPts val="509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2130"/>
                        </a:lnSpc>
                        <a:spcBef>
                          <a:spcPts val="509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2130"/>
                        </a:lnSpc>
                        <a:spcBef>
                          <a:spcPts val="509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87">
                <a:tc>
                  <a:txBody>
                    <a:bodyPr/>
                    <a:lstStyle/>
                    <a:p>
                      <a:pPr marR="4445" algn="ctr">
                        <a:lnSpc>
                          <a:spcPts val="2185"/>
                        </a:lnSpc>
                        <a:spcBef>
                          <a:spcPts val="45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645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1,105,517 Community Stock Photos, Pictures &amp; Royalty-Free Images - iStock">
            <a:extLst>
              <a:ext uri="{FF2B5EF4-FFF2-40B4-BE49-F238E27FC236}">
                <a16:creationId xmlns:a16="http://schemas.microsoft.com/office/drawing/2014/main" id="{03A94F9F-1B66-0698-B0F7-6799FCAAA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2914650" cy="19431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Future Of AI: Vertical Applications | by Andrew Courey |  DataDrivenInvestor">
            <a:extLst>
              <a:ext uri="{FF2B5EF4-FFF2-40B4-BE49-F238E27FC236}">
                <a16:creationId xmlns:a16="http://schemas.microsoft.com/office/drawing/2014/main" id="{32CD5DAF-E3A8-180C-3444-88784024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3276600" cy="197222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8BC4C-396A-DD2D-C0FB-BFAC8DD65113}"/>
              </a:ext>
            </a:extLst>
          </p:cNvPr>
          <p:cNvSpPr txBox="1"/>
          <p:nvPr/>
        </p:nvSpPr>
        <p:spPr>
          <a:xfrm>
            <a:off x="381844" y="5029200"/>
            <a:ext cx="31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COMMUNITY BASED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C8FF6-2446-E3F0-7E10-4339E66E26F2}"/>
              </a:ext>
            </a:extLst>
          </p:cNvPr>
          <p:cNvSpPr txBox="1"/>
          <p:nvPr/>
        </p:nvSpPr>
        <p:spPr>
          <a:xfrm>
            <a:off x="4913300" y="5038898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 BASED OPTIONS</a:t>
            </a:r>
          </a:p>
        </p:txBody>
      </p:sp>
      <p:pic>
        <p:nvPicPr>
          <p:cNvPr id="3078" name="Picture 6" descr="7 Reasons a Minimalist Lifestyle Can Optimize Creativity">
            <a:extLst>
              <a:ext uri="{FF2B5EF4-FFF2-40B4-BE49-F238E27FC236}">
                <a16:creationId xmlns:a16="http://schemas.microsoft.com/office/drawing/2014/main" id="{78A2BCAD-EA37-A309-CD8B-65F0E0D80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10600" y="2209800"/>
            <a:ext cx="3108642" cy="198744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638BFA-78AF-AEE6-27E2-AEDF150F9858}"/>
              </a:ext>
            </a:extLst>
          </p:cNvPr>
          <p:cNvSpPr txBox="1"/>
          <p:nvPr/>
        </p:nvSpPr>
        <p:spPr>
          <a:xfrm>
            <a:off x="8881827" y="5040868"/>
            <a:ext cx="26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MINIMILASTIC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260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Gothic Uralic</vt:lpstr>
      <vt:lpstr>Times New Roman</vt:lpstr>
      <vt:lpstr>Office Theme</vt:lpstr>
      <vt:lpstr>Rao Birender Singh State Institute  of Engineering &amp; Technology Zainabad-123411</vt:lpstr>
      <vt:lpstr>ANVA YOUTUBE  THUMBNAIL EDITOR</vt:lpstr>
      <vt:lpstr>OUR TEAM</vt:lpstr>
      <vt:lpstr>PROBLEM IDENTIFICATION</vt:lpstr>
      <vt:lpstr>SOLUTION</vt:lpstr>
      <vt:lpstr>MODEL WORKING</vt:lpstr>
      <vt:lpstr>MODEL WORKING</vt:lpstr>
      <vt:lpstr>POPULATION WILL BE AFFECTED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ANVA PROJECT</dc:title>
  <cp:lastModifiedBy>Sachin Arayans</cp:lastModifiedBy>
  <cp:revision>7</cp:revision>
  <dcterms:created xsi:type="dcterms:W3CDTF">2022-05-10T17:09:12Z</dcterms:created>
  <dcterms:modified xsi:type="dcterms:W3CDTF">2022-05-10T19:01:03Z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2022-05-10T00:00:00Z</vt:filetime>
  </property>
</Properties>
</file>