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58" r:id="rId4"/>
    <p:sldId id="273" r:id="rId5"/>
    <p:sldId id="274" r:id="rId6"/>
    <p:sldId id="266" r:id="rId7"/>
    <p:sldId id="275" r:id="rId8"/>
    <p:sldId id="277" r:id="rId9"/>
    <p:sldId id="276" r:id="rId10"/>
    <p:sldId id="282" r:id="rId11"/>
    <p:sldId id="281" r:id="rId12"/>
    <p:sldId id="278" r:id="rId13"/>
    <p:sldId id="279" r:id="rId14"/>
    <p:sldId id="280" r:id="rId15"/>
    <p:sldId id="260" r:id="rId1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36" autoAdjust="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1064233994588902"/>
          <c:y val="0.12222073431297301"/>
          <c:w val="0.47021544050311798"/>
          <c:h val="0.806111341345490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64-4FB9-B5D2-3EE0877261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64-4FB9-B5D2-3EE0877261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64-4FB9-B5D2-3EE0877261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64-4FB9-B5D2-3EE0877261CD}"/>
              </c:ext>
            </c:extLst>
          </c:dPt>
          <c:cat>
            <c:strRef>
              <c:f>Sheet1!$A$2:$A$5</c:f>
              <c:strCache>
                <c:ptCount val="4"/>
                <c:pt idx="0">
                  <c:v>愤怒</c:v>
                </c:pt>
                <c:pt idx="1">
                  <c:v>积极</c:v>
                </c:pt>
                <c:pt idx="2">
                  <c:v>消极</c:v>
                </c:pt>
                <c:pt idx="3">
                  <c:v>中性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853</c:v>
                </c:pt>
                <c:pt idx="1">
                  <c:v>1616</c:v>
                </c:pt>
                <c:pt idx="2">
                  <c:v>1270</c:v>
                </c:pt>
                <c:pt idx="3">
                  <c:v>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64-4FB9-B5D2-3EE087726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4611b8f-5cbe-4a9b-b236-3d6f7fd4e9d4}"/>
      </c:ext>
    </c:extLst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1064233994588902"/>
          <c:y val="0.12222073431297301"/>
          <c:w val="0.47021544050311798"/>
          <c:h val="0.80611134134549001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4611b8f-5cbe-4a9b-b236-3d6f7fd4e9d4}"/>
      </c:ext>
    </c:extLst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D-497B-83C2-47238835DC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D-497B-83C2-47238835DC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D-497B-83C2-47238835DC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D-497B-83C2-47238835DC2B}"/>
              </c:ext>
            </c:extLst>
          </c:dPt>
          <c:cat>
            <c:strRef>
              <c:f>Sheet1!$A$2:$A$5</c:f>
              <c:strCache>
                <c:ptCount val="4"/>
                <c:pt idx="0">
                  <c:v>积极</c:v>
                </c:pt>
                <c:pt idx="1">
                  <c:v>消极</c:v>
                </c:pt>
                <c:pt idx="2">
                  <c:v>中性</c:v>
                </c:pt>
                <c:pt idx="3">
                  <c:v>愤怒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199497</c:v>
                </c:pt>
                <c:pt idx="1">
                  <c:v>51714</c:v>
                </c:pt>
                <c:pt idx="2">
                  <c:v>55267</c:v>
                </c:pt>
                <c:pt idx="3">
                  <c:v>55267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C0D-497B-83C2-47238835D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1cff81a-89f6-4850-ba07-e3c578bbc33e}"/>
      </c:ext>
    </c:extLst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2024/12/14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A6C41-1160-603C-401D-609449C9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BF5773-D4E1-A6FC-2ABB-B88BC5864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6729D8-F592-BE22-793F-65E77DACC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26CCFC-CD40-4281-0B25-6B2F88BD1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10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00537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E93F6-9E12-EB61-0409-7C6856FD5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56F548-A32C-64DB-41F7-D71D333EE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A76F28-23AB-64AD-858B-721B0F142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95347-E3C7-6C5C-D0BA-D7BA79A4D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11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6037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8269E-784B-1E6C-8E8E-C086ADBE3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63916F-1A0B-10A6-9504-14F9CD959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0FAE00-8C5C-F590-0B66-1282FE549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998FA-25D1-510C-11BD-46460FD48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142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609C-A443-6F64-79AE-09560B00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577214-82C2-2729-2D63-B23B759FE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EA9475-62A6-A64B-36DC-9CBC22FF3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345003-FC86-D23A-98E9-DDB737BD0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13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56947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BB41F-EB01-3D08-E339-8A3445A59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8A346D-88FA-C916-1A8A-1AF0689E8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7F71276-BA78-1D29-6CBF-572EE7398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E5148-DBA8-5075-C0FA-F03DE0CDD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14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3354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3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88FC-98F7-3365-AE5D-3A0F5DBB8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08BE51-3D5E-131D-2718-E3A05DEFF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7649FEE-8B45-0C5B-A342-58C96AB18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56649-0CBD-D12E-BA56-787934187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15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ADCF-E031-8A4D-C1B1-A1A79E18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FD79DC-1D6E-E694-5295-A5B29275E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0A6045-98D6-CC92-43D1-6C6F2B13A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86847-3224-6C81-0528-4EEE2B756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85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6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1739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A77EC-B8AA-352C-5A6B-7B561136F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316DD4-DFB6-7FC9-9DDC-9A338ACBB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08307D-690A-4270-E1E9-6A667B278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C67F7-A7BD-2C6F-1ED1-6FBBB2C071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7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2663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1AEF2-E7C3-5056-59B7-516DABD7C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B0633A-5C1C-6345-183C-4A87752FB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74E843-E446-A82C-042F-C3CDCCC96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47A38-9146-9E70-14EE-0C3F907EC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8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076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7BA2E-5C23-4F1D-D29D-759442A3C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3A36D5-10B1-8640-75E3-15A910153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21EB87-FD2B-AD0C-AB51-ECA59F9FD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5626D7-98A9-4389-5878-A446316FC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5681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2024/12/14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>
                <a:solidFill>
                  <a:schemeClr val="bg1"/>
                </a:solidFill>
              </a:rPr>
              <a:t>大模型和</a:t>
            </a:r>
            <a:r>
              <a:rPr lang="en-US" altLang="zh-CN" sz="6000" dirty="0">
                <a:solidFill>
                  <a:schemeClr val="bg1"/>
                </a:solidFill>
              </a:rPr>
              <a:t>AI</a:t>
            </a:r>
            <a:r>
              <a:rPr lang="zh-CN" altLang="en-US" sz="6000" dirty="0">
                <a:solidFill>
                  <a:schemeClr val="bg1"/>
                </a:solidFill>
              </a:rPr>
              <a:t>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                                 </a:t>
            </a:r>
            <a:r>
              <a:rPr lang="en-US" altLang="zh-CN" sz="2400" dirty="0">
                <a:solidFill>
                  <a:schemeClr val="bg1"/>
                </a:solidFill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</a:rPr>
              <a:t>基于</a:t>
            </a:r>
            <a:r>
              <a:rPr lang="en-US" altLang="zh-CN" sz="2400" dirty="0">
                <a:solidFill>
                  <a:schemeClr val="bg1"/>
                </a:solidFill>
              </a:rPr>
              <a:t>BERT</a:t>
            </a:r>
            <a:r>
              <a:rPr lang="zh-CN" altLang="en-US" sz="2400" dirty="0">
                <a:solidFill>
                  <a:schemeClr val="bg1"/>
                </a:solidFill>
              </a:rPr>
              <a:t>的聊天机器人、生物信息安全与</a:t>
            </a:r>
            <a:r>
              <a:rPr lang="en-US" altLang="zh-CN" sz="2400" dirty="0">
                <a:solidFill>
                  <a:schemeClr val="bg1"/>
                </a:solidFill>
              </a:rPr>
              <a:t>GUI</a:t>
            </a:r>
            <a:r>
              <a:rPr lang="zh-CN" altLang="en-US" sz="2400" dirty="0">
                <a:solidFill>
                  <a:schemeClr val="bg1"/>
                </a:solidFill>
              </a:rPr>
              <a:t>设计</a:t>
            </a:r>
            <a:endParaRPr lang="zh-CN" altLang="en-US" sz="24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D01FC-37CE-B4E9-E8F0-73614C62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ADD57-0906-0C41-22FF-0A49B8E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4934"/>
            <a:ext cx="11029616" cy="10837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/>
                </a:solidFill>
              </a:rPr>
              <a:t>III.</a:t>
            </a:r>
            <a:r>
              <a:rPr lang="zh-CN" altLang="en-US" sz="2800" dirty="0">
                <a:solidFill>
                  <a:schemeClr val="bg2"/>
                </a:solidFill>
              </a:rPr>
              <a:t>方法与结果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7008F-6499-D968-6CD9-27AE6186E5F6}"/>
              </a:ext>
            </a:extLst>
          </p:cNvPr>
          <p:cNvSpPr txBox="1"/>
          <p:nvPr/>
        </p:nvSpPr>
        <p:spPr>
          <a:xfrm>
            <a:off x="581193" y="1886378"/>
            <a:ext cx="1083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4.</a:t>
            </a:r>
            <a:r>
              <a:rPr lang="zh-CN" altLang="en-US" sz="2800" dirty="0">
                <a:solidFill>
                  <a:schemeClr val="accent1"/>
                </a:solidFill>
              </a:rPr>
              <a:t>项目的访问、注册与登录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70C2F8-F8C2-D53C-0C6E-FFB426B2DA76}"/>
              </a:ext>
            </a:extLst>
          </p:cNvPr>
          <p:cNvSpPr txBox="1"/>
          <p:nvPr/>
        </p:nvSpPr>
        <p:spPr>
          <a:xfrm>
            <a:off x="778934" y="2409598"/>
            <a:ext cx="408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用户通过运行程序进入系统后，首次需进行注册，包括输入</a:t>
            </a:r>
            <a:r>
              <a:rPr lang="en-US" altLang="zh-CN" dirty="0"/>
              <a:t>ID</a:t>
            </a:r>
            <a:r>
              <a:rPr lang="zh-CN" altLang="en-US" dirty="0"/>
              <a:t>和人脸录入。注册完成后，系统支持自动人脸识别登录。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E3E939-C60D-F034-3621-B0484621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87" y="2409597"/>
            <a:ext cx="6342520" cy="39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31DB5D9-BBB2-0274-D51D-C614E07C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25404" r="156" b="51845"/>
          <a:stretch>
            <a:fillRect/>
          </a:stretch>
        </p:blipFill>
        <p:spPr bwMode="auto">
          <a:xfrm>
            <a:off x="446016" y="3610203"/>
            <a:ext cx="441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60752A-A1A3-8F17-CD41-50D6E88C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76" r="304"/>
          <a:stretch>
            <a:fillRect/>
          </a:stretch>
        </p:blipFill>
        <p:spPr bwMode="auto">
          <a:xfrm>
            <a:off x="446016" y="5144780"/>
            <a:ext cx="441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8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CF913-5787-DD05-6B1C-9198ADF1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89DB2-A35B-F8FC-A17D-D5A81517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4934"/>
            <a:ext cx="11029616" cy="10837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/>
                </a:solidFill>
              </a:rPr>
              <a:t>IV.GUI</a:t>
            </a:r>
            <a:r>
              <a:rPr lang="zh-CN" altLang="en-US" sz="2800" dirty="0">
                <a:solidFill>
                  <a:schemeClr val="bg2"/>
                </a:solidFill>
              </a:rPr>
              <a:t>设计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221485-59E3-A64C-A883-24E7864F5447}"/>
              </a:ext>
            </a:extLst>
          </p:cNvPr>
          <p:cNvSpPr txBox="1"/>
          <p:nvPr/>
        </p:nvSpPr>
        <p:spPr>
          <a:xfrm>
            <a:off x="581192" y="2038525"/>
            <a:ext cx="5769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1.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用户界面：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zh-CN" dirty="0"/>
              <a:t>     1</a:t>
            </a:r>
            <a:r>
              <a:rPr lang="zh-CN" altLang="en-US" dirty="0"/>
              <a:t>）启动程序后，显示智能聊天助手界面。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0A4A9A-73B2-AD0C-6D38-29E3D36E7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231" y="2886246"/>
            <a:ext cx="5142897" cy="374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E8C03DF-1CEE-473F-4D9D-7EDE986CC590}"/>
              </a:ext>
            </a:extLst>
          </p:cNvPr>
          <p:cNvSpPr txBox="1"/>
          <p:nvPr/>
        </p:nvSpPr>
        <p:spPr>
          <a:xfrm>
            <a:off x="6310873" y="2147582"/>
            <a:ext cx="576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）输入对话内容，</a:t>
            </a:r>
            <a:r>
              <a:rPr lang="en-US" altLang="zh-CN" dirty="0"/>
              <a:t>AI </a:t>
            </a:r>
            <a:r>
              <a:rPr lang="zh-CN" altLang="en-US" dirty="0"/>
              <a:t>返回响应结果，禁止发送脏话。</a:t>
            </a:r>
            <a:endParaRPr lang="en-US" altLang="zh-CN" dirty="0"/>
          </a:p>
          <a:p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F8B5EB-74E5-1033-C518-CB85B4C8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189" y="2886245"/>
            <a:ext cx="5368954" cy="37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05B07-6F6D-90F5-F106-DE7B19A0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805DA-23EB-BA2C-C4E4-A0701B68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4934"/>
            <a:ext cx="11029616" cy="10837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/>
                </a:solidFill>
              </a:rPr>
              <a:t>IV.GUI</a:t>
            </a:r>
            <a:r>
              <a:rPr lang="zh-CN" altLang="en-US" sz="2800" dirty="0">
                <a:solidFill>
                  <a:schemeClr val="bg2"/>
                </a:solidFill>
              </a:rPr>
              <a:t>设计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88B770-67ED-DBBF-8FBA-84791C6C8989}"/>
              </a:ext>
            </a:extLst>
          </p:cNvPr>
          <p:cNvSpPr txBox="1"/>
          <p:nvPr/>
        </p:nvSpPr>
        <p:spPr>
          <a:xfrm>
            <a:off x="581192" y="2038525"/>
            <a:ext cx="57692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</a:rPr>
              <a:t>2.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</a:rPr>
              <a:t>文档分析：</a:t>
            </a:r>
            <a:endParaRPr lang="en-US" altLang="zh-CN" sz="2400" dirty="0">
              <a:solidFill>
                <a:schemeClr val="accent1"/>
              </a:solidFill>
              <a:latin typeface="+mj-ea"/>
            </a:endParaRPr>
          </a:p>
          <a:p>
            <a:r>
              <a:rPr lang="zh-CN" altLang="en-US" dirty="0"/>
              <a:t>     上传文档后，系统自动生成总结并显示。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CA5C1D-85F7-7E1F-8AFD-77CC4B08B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28345" y="2038525"/>
            <a:ext cx="6082463" cy="459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33020E-FE3D-7221-8169-3E8CAEE74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08" y="3011648"/>
            <a:ext cx="4437776" cy="28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188EC-6D25-FDAD-9234-6314950BD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2606-7354-3A58-2C05-687CE9FF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4934"/>
            <a:ext cx="11029616" cy="10837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/>
                </a:solidFill>
              </a:rPr>
              <a:t>VI.</a:t>
            </a:r>
            <a:r>
              <a:rPr lang="zh-CN" altLang="en-US" sz="2800" dirty="0">
                <a:solidFill>
                  <a:schemeClr val="bg2"/>
                </a:solidFill>
              </a:rPr>
              <a:t>总结与讨论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C09BD8-7B0B-1AE3-0119-A9D8921B3FDE}"/>
              </a:ext>
            </a:extLst>
          </p:cNvPr>
          <p:cNvSpPr txBox="1"/>
          <p:nvPr/>
        </p:nvSpPr>
        <p:spPr>
          <a:xfrm>
            <a:off x="581193" y="1886378"/>
            <a:ext cx="1083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1.</a:t>
            </a:r>
            <a:r>
              <a:rPr lang="zh-CN" altLang="en-US" sz="2800" dirty="0">
                <a:solidFill>
                  <a:schemeClr val="accent1"/>
                </a:solidFill>
              </a:rPr>
              <a:t>总结：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BC4D16-4183-5491-7B78-361373D0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206" y="1920163"/>
            <a:ext cx="843860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学会高效爬取和处理数据，训练满足需求的 BERT 模型。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成功实现聊天、情感分析、脏话检测和文档总结功能。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5E21EB-7C20-782F-ED58-8FA0C63755A1}"/>
              </a:ext>
            </a:extLst>
          </p:cNvPr>
          <p:cNvSpPr txBox="1"/>
          <p:nvPr/>
        </p:nvSpPr>
        <p:spPr>
          <a:xfrm>
            <a:off x="581194" y="3417523"/>
            <a:ext cx="47658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2.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改进与讨论</a:t>
            </a:r>
            <a:endParaRPr lang="en-US" altLang="zh-CN" sz="2800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751B9BC-E662-F95D-A9F3-1D059C41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205" y="3468335"/>
            <a:ext cx="951103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模型改进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：增加愤怒与消极情感数据，提高分类准确率。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人脸识别改进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：采用直方图均衡化、光照归一化和深度学习模型，增强鲁棒性。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代码优化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：改进代码规范，完善版本管理，提高可维护性。 </a:t>
            </a:r>
          </a:p>
        </p:txBody>
      </p:sp>
    </p:spTree>
    <p:extLst>
      <p:ext uri="{BB962C8B-B14F-4D97-AF65-F5344CB8AC3E}">
        <p14:creationId xmlns:p14="http://schemas.microsoft.com/office/powerpoint/2010/main" val="42223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" grpId="0"/>
      <p:bldP spid="16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AFB2E-C878-F001-47EE-305A52763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142D5-8EE2-6566-3A1D-44AF5BB1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4934"/>
            <a:ext cx="11029616" cy="10837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/>
                </a:solidFill>
              </a:rPr>
              <a:t>VII.</a:t>
            </a:r>
            <a:r>
              <a:rPr lang="zh-CN" altLang="en-US" sz="2800" dirty="0">
                <a:solidFill>
                  <a:schemeClr val="bg2"/>
                </a:solidFill>
              </a:rPr>
              <a:t>技术栈与引用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2BBAD-453A-01BB-2FED-1EE9A7FA679F}"/>
              </a:ext>
            </a:extLst>
          </p:cNvPr>
          <p:cNvSpPr txBox="1"/>
          <p:nvPr/>
        </p:nvSpPr>
        <p:spPr>
          <a:xfrm>
            <a:off x="581193" y="1886378"/>
            <a:ext cx="1083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1.</a:t>
            </a:r>
            <a:r>
              <a:rPr lang="zh-CN" altLang="en-US" sz="2800" dirty="0">
                <a:solidFill>
                  <a:schemeClr val="accent1"/>
                </a:solidFill>
              </a:rPr>
              <a:t>技术栈：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EDDA5A-B89D-2382-8E23-BE1015DC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51" y="2351049"/>
            <a:ext cx="1083187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latin typeface="+mn-ea"/>
              </a:rPr>
              <a:t>Python</a:t>
            </a:r>
            <a:r>
              <a:rPr lang="zh-CN" altLang="en-US" sz="2400" dirty="0">
                <a:latin typeface="+mn-ea"/>
              </a:rPr>
              <a:t>，使用 </a:t>
            </a:r>
            <a:r>
              <a:rPr lang="en-US" altLang="zh-CN" sz="2400" dirty="0">
                <a:latin typeface="+mn-ea"/>
              </a:rPr>
              <a:t>OpenAI API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Transformers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Torch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OpenCV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Redis </a:t>
            </a:r>
            <a:r>
              <a:rPr lang="zh-CN" altLang="en-US" sz="2400" dirty="0">
                <a:latin typeface="+mn-ea"/>
              </a:rPr>
              <a:t>等</a:t>
            </a:r>
            <a:r>
              <a:rPr lang="zh-CN" altLang="en-US" sz="2000" dirty="0">
                <a:latin typeface="+mn-ea"/>
              </a:rPr>
              <a:t>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2B98A5-47DB-2078-037A-56123F3CB585}"/>
              </a:ext>
            </a:extLst>
          </p:cNvPr>
          <p:cNvSpPr txBox="1"/>
          <p:nvPr/>
        </p:nvSpPr>
        <p:spPr>
          <a:xfrm>
            <a:off x="581194" y="3417523"/>
            <a:ext cx="47658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2.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  <a:endParaRPr lang="en-US" altLang="zh-CN" sz="2800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6BA4B2C-A61C-8F0C-8B5E-E6940684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51" y="4206998"/>
            <a:ext cx="974969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400" dirty="0">
                <a:latin typeface="+mn-ea"/>
              </a:rPr>
              <a:t>包括基于 </a:t>
            </a:r>
            <a:r>
              <a:rPr lang="en-US" altLang="zh-CN" sz="2400" dirty="0">
                <a:latin typeface="+mn-ea"/>
              </a:rPr>
              <a:t>BERT </a:t>
            </a:r>
            <a:r>
              <a:rPr lang="zh-CN" altLang="en-US" sz="2400" dirty="0">
                <a:latin typeface="+mn-ea"/>
              </a:rPr>
              <a:t>的情感分析及 </a:t>
            </a:r>
            <a:r>
              <a:rPr lang="en-US" altLang="zh-CN" sz="2400" dirty="0">
                <a:latin typeface="+mn-ea"/>
              </a:rPr>
              <a:t>OpenCV </a:t>
            </a:r>
            <a:r>
              <a:rPr lang="zh-CN" altLang="en-US" sz="2400" dirty="0">
                <a:latin typeface="+mn-ea"/>
              </a:rPr>
              <a:t>人脸识别的相关研究。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89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" grpId="0"/>
      <p:bldP spid="16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600" dirty="0">
                <a:solidFill>
                  <a:srgbClr val="FFFFFF"/>
                </a:solidFill>
              </a:rPr>
              <a:t>  谢谢</a:t>
            </a:r>
            <a:r>
              <a:rPr lang="en-US" altLang="zh-CN" sz="6600" dirty="0">
                <a:solidFill>
                  <a:srgbClr val="FFFFFF"/>
                </a:solidFill>
              </a:rPr>
              <a:t>!</a:t>
            </a:r>
            <a:endParaRPr lang="zh-CN" altLang="en-US" sz="66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lang="zh-CN" altLang="en-US" sz="2000" dirty="0">
                <a:solidFill>
                  <a:schemeClr val="bg2"/>
                </a:solidFill>
              </a:rPr>
              <a:t>          </a:t>
            </a:r>
            <a:r>
              <a:rPr lang="en-US" altLang="zh-CN" sz="2000" dirty="0">
                <a:solidFill>
                  <a:schemeClr val="bg2"/>
                </a:solidFill>
              </a:rPr>
              <a:t>Group 29</a:t>
            </a:r>
            <a:endParaRPr lang="zh-CN" altLang="en-US" sz="2000" dirty="0">
              <a:solidFill>
                <a:schemeClr val="bg2"/>
              </a:solidFill>
            </a:endParaRPr>
          </a:p>
          <a:p>
            <a:pPr rtl="0"/>
            <a:r>
              <a:rPr lang="zh-CN" altLang="en-US" sz="2000" dirty="0">
                <a:solidFill>
                  <a:schemeClr val="bg2"/>
                </a:solidFill>
              </a:rPr>
              <a:t>组员：王鎏清   杨金源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rtl="0"/>
            <a:r>
              <a:rPr lang="en-US" altLang="zh-CN" sz="2000" dirty="0">
                <a:solidFill>
                  <a:schemeClr val="bg2"/>
                </a:solidFill>
              </a:rPr>
              <a:t>          </a:t>
            </a:r>
            <a:r>
              <a:rPr lang="zh-CN" altLang="en-US" sz="2000" dirty="0">
                <a:solidFill>
                  <a:schemeClr val="bg2"/>
                </a:solidFill>
              </a:rPr>
              <a:t>徐佳坤   郑华舰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rtl="0"/>
            <a:r>
              <a:rPr lang="en-US" altLang="zh-CN" sz="2000" dirty="0">
                <a:solidFill>
                  <a:schemeClr val="bg2"/>
                </a:solidFill>
              </a:rPr>
              <a:t>          </a:t>
            </a:r>
            <a:r>
              <a:rPr lang="zh-CN" altLang="en-US" sz="2000" dirty="0">
                <a:solidFill>
                  <a:schemeClr val="bg2"/>
                </a:solidFill>
              </a:rPr>
              <a:t>林晓德  </a:t>
            </a:r>
          </a:p>
        </p:txBody>
      </p:sp>
      <p:pic>
        <p:nvPicPr>
          <p:cNvPr id="5" name="图片 4" descr="数字编号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长方形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内容占位符 4" descr="数字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组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014791"/>
          </a:xfrm>
        </p:spPr>
        <p:txBody>
          <a:bodyPr rtlCol="0" anchor="ctr">
            <a:normAutofit/>
          </a:bodyPr>
          <a:lstStyle/>
          <a:p>
            <a:pPr algn="ctr"/>
            <a:r>
              <a:rPr lang="zh-CN" alt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大模型和</a:t>
            </a:r>
            <a:r>
              <a:rPr lang="en-US" altLang="zh-CN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AI</a:t>
            </a:r>
            <a:r>
              <a:rPr lang="zh-CN" alt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7CD3B-D471-CF35-78B2-57F675799D97}"/>
              </a:ext>
            </a:extLst>
          </p:cNvPr>
          <p:cNvSpPr txBox="1"/>
          <p:nvPr/>
        </p:nvSpPr>
        <p:spPr>
          <a:xfrm>
            <a:off x="1130261" y="2194697"/>
            <a:ext cx="67394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目录：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2"/>
                </a:solidFill>
              </a:rPr>
              <a:t>I.</a:t>
            </a:r>
            <a:r>
              <a:rPr lang="zh-CN" altLang="en-US" sz="2800" dirty="0">
                <a:solidFill>
                  <a:schemeClr val="bg2"/>
                </a:solidFill>
              </a:rPr>
              <a:t>课题背景</a:t>
            </a:r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en-US" altLang="zh-CN" sz="2800" dirty="0">
                <a:solidFill>
                  <a:schemeClr val="bg2"/>
                </a:solidFill>
              </a:rPr>
              <a:t>II.</a:t>
            </a:r>
            <a:r>
              <a:rPr lang="zh-CN" altLang="en-US" sz="2800" dirty="0">
                <a:solidFill>
                  <a:schemeClr val="bg2"/>
                </a:solidFill>
              </a:rPr>
              <a:t>数据集描述</a:t>
            </a:r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en-US" altLang="zh-CN" sz="2800" dirty="0">
                <a:solidFill>
                  <a:schemeClr val="bg2"/>
                </a:solidFill>
              </a:rPr>
              <a:t>III.</a:t>
            </a:r>
            <a:r>
              <a:rPr lang="zh-CN" altLang="en-US" sz="2800" dirty="0">
                <a:solidFill>
                  <a:schemeClr val="bg2"/>
                </a:solidFill>
              </a:rPr>
              <a:t>方法与结果</a:t>
            </a:r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en-US" altLang="zh-CN" sz="2800" dirty="0">
                <a:solidFill>
                  <a:schemeClr val="bg2"/>
                </a:solidFill>
              </a:rPr>
              <a:t>IV.GUI</a:t>
            </a:r>
            <a:r>
              <a:rPr lang="zh-CN" altLang="en-US" sz="2800" dirty="0">
                <a:solidFill>
                  <a:schemeClr val="bg2"/>
                </a:solidFill>
              </a:rPr>
              <a:t>设计</a:t>
            </a:r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en-US" altLang="zh-CN" sz="2800" dirty="0">
                <a:solidFill>
                  <a:schemeClr val="bg2"/>
                </a:solidFill>
              </a:rPr>
              <a:t>VI.</a:t>
            </a:r>
            <a:r>
              <a:rPr lang="zh-CN" altLang="en-US" sz="2800" dirty="0">
                <a:solidFill>
                  <a:schemeClr val="bg2"/>
                </a:solidFill>
              </a:rPr>
              <a:t>总结与讨论</a:t>
            </a:r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en-US" altLang="zh-CN" sz="2800" dirty="0">
                <a:solidFill>
                  <a:schemeClr val="bg2"/>
                </a:solidFill>
              </a:rPr>
              <a:t>VII.</a:t>
            </a:r>
            <a:r>
              <a:rPr lang="zh-CN" altLang="en-US" sz="2800" dirty="0">
                <a:solidFill>
                  <a:schemeClr val="bg2"/>
                </a:solidFill>
              </a:rPr>
              <a:t>技术栈与引用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23334"/>
            <a:ext cx="11029616" cy="1109133"/>
          </a:xfrm>
        </p:spPr>
        <p:txBody>
          <a:bodyPr rtlCol="0">
            <a:normAutofit/>
          </a:bodyPr>
          <a:lstStyle/>
          <a:p>
            <a:r>
              <a:rPr lang="en-US" altLang="zh-CN" sz="2800" dirty="0">
                <a:solidFill>
                  <a:schemeClr val="bg2"/>
                </a:solidFill>
              </a:rPr>
              <a:t>I.</a:t>
            </a:r>
            <a:r>
              <a:rPr lang="zh-CN" altLang="en-US" sz="2800" dirty="0">
                <a:solidFill>
                  <a:schemeClr val="bg2"/>
                </a:solidFill>
              </a:rPr>
              <a:t>课题背景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5F5DBE-A7C3-A73C-2D48-13DE00048F0D}"/>
              </a:ext>
            </a:extLst>
          </p:cNvPr>
          <p:cNvSpPr txBox="1"/>
          <p:nvPr/>
        </p:nvSpPr>
        <p:spPr>
          <a:xfrm>
            <a:off x="494077" y="1728113"/>
            <a:ext cx="11274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的大模型</a:t>
            </a:r>
            <a:endParaRPr lang="en-US" altLang="zh-CN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13AD45-5A9E-B090-BCCA-774535151656}"/>
              </a:ext>
            </a:extLst>
          </p:cNvPr>
          <p:cNvSpPr txBox="1"/>
          <p:nvPr/>
        </p:nvSpPr>
        <p:spPr>
          <a:xfrm>
            <a:off x="581193" y="2805331"/>
            <a:ext cx="111874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       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r>
              <a:rPr lang="en-US" altLang="zh-CN" sz="2800" dirty="0">
                <a:solidFill>
                  <a:schemeClr val="accent1"/>
                </a:solidFill>
              </a:rPr>
              <a:t>      </a:t>
            </a:r>
            <a:r>
              <a:rPr lang="zh-CN" altLang="en-US" sz="2400" dirty="0"/>
              <a:t>随着 </a:t>
            </a:r>
            <a:r>
              <a:rPr lang="en-US" altLang="zh-CN" sz="2400" dirty="0"/>
              <a:t>BERT </a:t>
            </a:r>
            <a:r>
              <a:rPr lang="zh-CN" altLang="en-US" sz="2400" dirty="0"/>
              <a:t>等预训练模型的出现，自然语言处理技术得到了显著提升，其双向编码能力在情感分析、文本分类和聊天机器人等领域效果卓著。本项目结合 </a:t>
            </a:r>
            <a:r>
              <a:rPr lang="en-US" altLang="zh-CN" sz="2400" dirty="0"/>
              <a:t>BERT </a:t>
            </a:r>
            <a:r>
              <a:rPr lang="zh-CN" altLang="en-US" sz="2400" dirty="0"/>
              <a:t>模型与 </a:t>
            </a:r>
            <a:r>
              <a:rPr lang="en-US" altLang="zh-CN" sz="2400" dirty="0"/>
              <a:t>OpenCV </a:t>
            </a:r>
            <a:r>
              <a:rPr lang="zh-CN" altLang="en-US" sz="2400" dirty="0"/>
              <a:t>实现智能聊天、文档分析与生物信息安全功能，旨在提升人机交互体验与系统安全性。</a:t>
            </a:r>
            <a:endParaRPr lang="en-US" altLang="zh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E3659-06B4-8173-502F-F7A0DE2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F188E-3FE2-FEFA-2637-E45CA710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23334"/>
            <a:ext cx="11029616" cy="1109133"/>
          </a:xfrm>
        </p:spPr>
        <p:txBody>
          <a:bodyPr rtlCol="0">
            <a:normAutofit/>
          </a:bodyPr>
          <a:lstStyle/>
          <a:p>
            <a:r>
              <a:rPr lang="en-US" altLang="zh-CN" sz="2800" dirty="0">
                <a:solidFill>
                  <a:schemeClr val="bg2"/>
                </a:solidFill>
              </a:rPr>
              <a:t>II.</a:t>
            </a:r>
            <a:r>
              <a:rPr lang="zh-CN" altLang="en-US" sz="2800" dirty="0">
                <a:solidFill>
                  <a:schemeClr val="bg2"/>
                </a:solidFill>
              </a:rPr>
              <a:t>数据集描述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3FB0B9-53C2-5BBE-E157-85DE98327DCC}"/>
              </a:ext>
            </a:extLst>
          </p:cNvPr>
          <p:cNvSpPr txBox="1"/>
          <p:nvPr/>
        </p:nvSpPr>
        <p:spPr>
          <a:xfrm>
            <a:off x="58723" y="2159000"/>
            <a:ext cx="903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74DE2B-12A3-E2C2-6C10-ACE5B5B64539}"/>
              </a:ext>
            </a:extLst>
          </p:cNvPr>
          <p:cNvSpPr/>
          <p:nvPr/>
        </p:nvSpPr>
        <p:spPr>
          <a:xfrm>
            <a:off x="-478172" y="2040467"/>
            <a:ext cx="54612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测试集（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Set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8C305-CF76-51AD-8E6D-3A70EDBEA881}"/>
              </a:ext>
            </a:extLst>
          </p:cNvPr>
          <p:cNvSpPr txBox="1"/>
          <p:nvPr/>
        </p:nvSpPr>
        <p:spPr>
          <a:xfrm>
            <a:off x="581193" y="2805331"/>
            <a:ext cx="5811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包含 </a:t>
            </a:r>
            <a:r>
              <a:rPr lang="en-US" altLang="zh-CN" sz="2400" b="1" dirty="0">
                <a:latin typeface="+mn-ea"/>
              </a:rPr>
              <a:t>4416 </a:t>
            </a:r>
            <a:r>
              <a:rPr lang="zh-CN" altLang="en-US" sz="2400" dirty="0">
                <a:latin typeface="+mn-ea"/>
              </a:rPr>
              <a:t>条评论，按情绪类别划分如下：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积极情绪：</a:t>
            </a:r>
            <a:r>
              <a:rPr lang="en-US" altLang="zh-CN" sz="2400" dirty="0">
                <a:latin typeface="+mn-ea"/>
              </a:rPr>
              <a:t>1616 </a:t>
            </a:r>
            <a:r>
              <a:rPr lang="zh-CN" altLang="en-US" sz="2400" dirty="0">
                <a:latin typeface="+mn-ea"/>
              </a:rPr>
              <a:t>条，占比 </a:t>
            </a:r>
            <a:r>
              <a:rPr lang="en-US" altLang="zh-CN" sz="2400" dirty="0">
                <a:latin typeface="+mn-ea"/>
              </a:rPr>
              <a:t>36.6%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lvl="1"/>
            <a:r>
              <a:rPr lang="zh-CN" altLang="en-US" sz="2400" dirty="0">
                <a:latin typeface="+mn-ea"/>
              </a:rPr>
              <a:t>消极情绪：</a:t>
            </a:r>
            <a:r>
              <a:rPr lang="en-US" altLang="zh-CN" sz="2400" dirty="0">
                <a:latin typeface="+mn-ea"/>
              </a:rPr>
              <a:t>1270 </a:t>
            </a:r>
            <a:r>
              <a:rPr lang="zh-CN" altLang="en-US" sz="2400" dirty="0">
                <a:latin typeface="+mn-ea"/>
              </a:rPr>
              <a:t>条，占比 </a:t>
            </a:r>
            <a:r>
              <a:rPr lang="en-US" altLang="zh-CN" sz="2400" dirty="0">
                <a:latin typeface="+mn-ea"/>
              </a:rPr>
              <a:t>28.8%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lvl="1"/>
            <a:r>
              <a:rPr lang="zh-CN" altLang="en-US" sz="2400" dirty="0">
                <a:latin typeface="+mn-ea"/>
              </a:rPr>
              <a:t>愤怒情绪：</a:t>
            </a:r>
            <a:r>
              <a:rPr lang="en-US" altLang="zh-CN" sz="2400" dirty="0">
                <a:latin typeface="+mn-ea"/>
              </a:rPr>
              <a:t>853 </a:t>
            </a:r>
            <a:r>
              <a:rPr lang="zh-CN" altLang="en-US" sz="2400" dirty="0">
                <a:latin typeface="+mn-ea"/>
              </a:rPr>
              <a:t>条，占比 </a:t>
            </a:r>
            <a:r>
              <a:rPr lang="en-US" altLang="zh-CN" sz="2400" dirty="0">
                <a:latin typeface="+mn-ea"/>
              </a:rPr>
              <a:t>19.3%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lvl="1"/>
            <a:r>
              <a:rPr lang="zh-CN" altLang="en-US" sz="2400" dirty="0">
                <a:latin typeface="+mn-ea"/>
              </a:rPr>
              <a:t>中性情绪：</a:t>
            </a:r>
            <a:r>
              <a:rPr lang="en-US" altLang="zh-CN" sz="2400" dirty="0">
                <a:latin typeface="+mn-ea"/>
              </a:rPr>
              <a:t>852 </a:t>
            </a:r>
            <a:r>
              <a:rPr lang="zh-CN" altLang="en-US" sz="2400" dirty="0">
                <a:latin typeface="+mn-ea"/>
              </a:rPr>
              <a:t>条，占比 </a:t>
            </a:r>
            <a:r>
              <a:rPr lang="en-US" altLang="zh-CN" sz="2400" dirty="0">
                <a:latin typeface="+mn-ea"/>
              </a:rPr>
              <a:t>19.3%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数据分布图如右：</a:t>
            </a:r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49480A-7232-7C7B-6893-F9BDA7811D31}"/>
              </a:ext>
            </a:extLst>
          </p:cNvPr>
          <p:cNvSpPr txBox="1"/>
          <p:nvPr/>
        </p:nvSpPr>
        <p:spPr>
          <a:xfrm>
            <a:off x="7424257" y="2961314"/>
            <a:ext cx="2986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F2C88ED-F113-A141-B11B-CF2D12D18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723551"/>
              </p:ext>
            </p:extLst>
          </p:nvPr>
        </p:nvGraphicFramePr>
        <p:xfrm>
          <a:off x="5209563" y="1367405"/>
          <a:ext cx="7256477" cy="5226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188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826F2-370A-7FF3-A966-F44FD0A1A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1DE25-98AE-96F9-3C37-6ACAA2C8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23334"/>
            <a:ext cx="11029616" cy="1109133"/>
          </a:xfrm>
        </p:spPr>
        <p:txBody>
          <a:bodyPr rtlCol="0">
            <a:normAutofit/>
          </a:bodyPr>
          <a:lstStyle/>
          <a:p>
            <a:r>
              <a:rPr lang="en-US" altLang="zh-CN" sz="2800" dirty="0">
                <a:solidFill>
                  <a:schemeClr val="bg2"/>
                </a:solidFill>
              </a:rPr>
              <a:t>II.</a:t>
            </a:r>
            <a:r>
              <a:rPr lang="zh-CN" altLang="en-US" sz="2800" dirty="0">
                <a:solidFill>
                  <a:schemeClr val="bg2"/>
                </a:solidFill>
              </a:rPr>
              <a:t>数据集描述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99126B-CA22-A24B-99A5-A780CB39F522}"/>
              </a:ext>
            </a:extLst>
          </p:cNvPr>
          <p:cNvSpPr txBox="1"/>
          <p:nvPr/>
        </p:nvSpPr>
        <p:spPr>
          <a:xfrm>
            <a:off x="58723" y="2159000"/>
            <a:ext cx="903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A2967A-9C34-C252-D67F-A17094A54545}"/>
              </a:ext>
            </a:extLst>
          </p:cNvPr>
          <p:cNvSpPr/>
          <p:nvPr/>
        </p:nvSpPr>
        <p:spPr>
          <a:xfrm>
            <a:off x="-436227" y="2169331"/>
            <a:ext cx="54612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训练集（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Set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62B78C-E6A6-24B2-206C-A65B6EA29A61}"/>
              </a:ext>
            </a:extLst>
          </p:cNvPr>
          <p:cNvSpPr txBox="1"/>
          <p:nvPr/>
        </p:nvSpPr>
        <p:spPr>
          <a:xfrm>
            <a:off x="581193" y="2805331"/>
            <a:ext cx="6264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包含 </a:t>
            </a:r>
            <a:r>
              <a:rPr lang="en-US" altLang="zh-CN" sz="2400" b="1" dirty="0">
                <a:latin typeface="+mn-ea"/>
              </a:rPr>
              <a:t>361745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条评论，按情绪类别划分如下：</a:t>
            </a:r>
          </a:p>
          <a:p>
            <a:pPr lvl="1"/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积极情绪：</a:t>
            </a:r>
            <a:r>
              <a:rPr lang="en-US" altLang="zh-CN" sz="2400" dirty="0">
                <a:latin typeface="+mn-ea"/>
              </a:rPr>
              <a:t>199497 </a:t>
            </a:r>
            <a:r>
              <a:rPr lang="zh-CN" altLang="en-US" sz="2400" dirty="0">
                <a:latin typeface="+mn-ea"/>
              </a:rPr>
              <a:t>条，占比 </a:t>
            </a:r>
            <a:r>
              <a:rPr lang="en-US" altLang="zh-CN" sz="2400" dirty="0">
                <a:latin typeface="+mn-ea"/>
              </a:rPr>
              <a:t>55.1%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lvl="1"/>
            <a:r>
              <a:rPr lang="zh-CN" altLang="en-US" sz="2400" dirty="0">
                <a:latin typeface="+mn-ea"/>
              </a:rPr>
              <a:t>消极情绪：</a:t>
            </a:r>
            <a:r>
              <a:rPr lang="en-US" altLang="zh-CN" sz="2400" dirty="0">
                <a:latin typeface="+mn-ea"/>
              </a:rPr>
              <a:t>51714 </a:t>
            </a:r>
            <a:r>
              <a:rPr lang="zh-CN" altLang="en-US" sz="2400" dirty="0">
                <a:latin typeface="+mn-ea"/>
              </a:rPr>
              <a:t>条，占比 </a:t>
            </a:r>
            <a:r>
              <a:rPr lang="en-US" altLang="zh-CN" sz="2400" dirty="0">
                <a:latin typeface="+mn-ea"/>
              </a:rPr>
              <a:t>14.3%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lvl="1"/>
            <a:r>
              <a:rPr lang="zh-CN" altLang="en-US" sz="2400" dirty="0">
                <a:latin typeface="+mn-ea"/>
              </a:rPr>
              <a:t>愤怒情绪：</a:t>
            </a:r>
            <a:r>
              <a:rPr lang="en-US" altLang="zh-CN" sz="2400" dirty="0">
                <a:latin typeface="+mn-ea"/>
              </a:rPr>
              <a:t>55267 </a:t>
            </a:r>
            <a:r>
              <a:rPr lang="zh-CN" altLang="en-US" sz="2400" dirty="0">
                <a:latin typeface="+mn-ea"/>
              </a:rPr>
              <a:t>条，占比 </a:t>
            </a:r>
            <a:r>
              <a:rPr lang="en-US" altLang="zh-CN" sz="2400" dirty="0">
                <a:latin typeface="+mn-ea"/>
              </a:rPr>
              <a:t>15.3%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lvl="1"/>
            <a:r>
              <a:rPr lang="zh-CN" altLang="en-US" sz="2400" dirty="0">
                <a:latin typeface="+mn-ea"/>
              </a:rPr>
              <a:t>中性情绪：</a:t>
            </a:r>
            <a:r>
              <a:rPr lang="en-US" altLang="zh-CN" sz="2400" dirty="0">
                <a:latin typeface="+mn-ea"/>
              </a:rPr>
              <a:t>55267 </a:t>
            </a:r>
            <a:r>
              <a:rPr lang="zh-CN" altLang="en-US" sz="2400" dirty="0">
                <a:latin typeface="+mn-ea"/>
              </a:rPr>
              <a:t>条，占比 </a:t>
            </a:r>
            <a:r>
              <a:rPr lang="en-US" altLang="zh-CN" sz="2400" dirty="0">
                <a:latin typeface="+mn-ea"/>
              </a:rPr>
              <a:t>14.3%</a:t>
            </a:r>
            <a:r>
              <a:rPr lang="zh-CN" altLang="en-US" sz="2400" dirty="0">
                <a:latin typeface="+mn-ea"/>
              </a:rPr>
              <a:t>。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数据分布图如右：</a:t>
            </a:r>
          </a:p>
          <a:p>
            <a:pPr lvl="1"/>
            <a:endParaRPr lang="en-US" altLang="zh-CN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AA17F6-C2B6-A670-8C75-2F3CBCE1C17C}"/>
              </a:ext>
            </a:extLst>
          </p:cNvPr>
          <p:cNvSpPr txBox="1"/>
          <p:nvPr/>
        </p:nvSpPr>
        <p:spPr>
          <a:xfrm>
            <a:off x="7424257" y="2961314"/>
            <a:ext cx="2986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C28441E-B6A5-2E75-332D-DB4C6B7B5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288314"/>
              </p:ext>
            </p:extLst>
          </p:nvPr>
        </p:nvGraphicFramePr>
        <p:xfrm>
          <a:off x="5897903" y="1903262"/>
          <a:ext cx="5712903" cy="4318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4C645E1-A679-E052-69E0-DF89F754C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577926"/>
              </p:ext>
            </p:extLst>
          </p:nvPr>
        </p:nvGraphicFramePr>
        <p:xfrm>
          <a:off x="6627303" y="2306972"/>
          <a:ext cx="4983503" cy="4004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57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7277F-9722-312A-3D4E-DAB4D5B7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4934"/>
            <a:ext cx="11029616" cy="10837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/>
                </a:solidFill>
              </a:rPr>
              <a:t>III.</a:t>
            </a:r>
            <a:r>
              <a:rPr lang="zh-CN" altLang="en-US" sz="2800" dirty="0">
                <a:solidFill>
                  <a:schemeClr val="bg2"/>
                </a:solidFill>
              </a:rPr>
              <a:t>方法与结果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E6F796-B52D-7D09-A70F-66B0F155DC20}"/>
              </a:ext>
            </a:extLst>
          </p:cNvPr>
          <p:cNvSpPr txBox="1"/>
          <p:nvPr/>
        </p:nvSpPr>
        <p:spPr>
          <a:xfrm>
            <a:off x="581193" y="1974790"/>
            <a:ext cx="1083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1.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爬虫数据采集</a:t>
            </a:r>
          </a:p>
          <a:p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968CC9-1C35-54B7-19F2-8FDD56B609BB}"/>
              </a:ext>
            </a:extLst>
          </p:cNvPr>
          <p:cNvSpPr txBox="1"/>
          <p:nvPr/>
        </p:nvSpPr>
        <p:spPr>
          <a:xfrm>
            <a:off x="857584" y="2869035"/>
            <a:ext cx="11029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目标</a:t>
            </a:r>
            <a:r>
              <a:rPr lang="zh-CN" altLang="en-US" sz="2400" dirty="0">
                <a:latin typeface="+mn-ea"/>
              </a:rPr>
              <a:t>：从微博热搜评论中获取多样情感数据，用于模型训练与测试。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方法</a:t>
            </a:r>
            <a:r>
              <a:rPr lang="zh-CN" altLang="en-US" sz="2400" dirty="0">
                <a:latin typeface="+mn-ea"/>
              </a:rPr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使用微博 </a:t>
            </a:r>
            <a:r>
              <a:rPr lang="en-US" altLang="zh-CN" sz="2400" dirty="0">
                <a:latin typeface="+mn-ea"/>
              </a:rPr>
              <a:t>API </a:t>
            </a:r>
            <a:r>
              <a:rPr lang="zh-CN" altLang="en-US" sz="2400" dirty="0">
                <a:latin typeface="+mn-ea"/>
              </a:rPr>
              <a:t>递归爬取热搜相关评论，动态获取评论数据并存储到 </a:t>
            </a:r>
            <a:r>
              <a:rPr lang="en-US" altLang="zh-CN" sz="2400" dirty="0">
                <a:latin typeface="+mn-ea"/>
              </a:rPr>
              <a:t>Redis </a:t>
            </a:r>
            <a:r>
              <a:rPr lang="zh-CN" altLang="en-US" sz="2400" dirty="0">
                <a:latin typeface="+mn-ea"/>
              </a:rPr>
              <a:t>中以提升效率。</a:t>
            </a:r>
            <a:endParaRPr lang="en-US" altLang="zh-CN" sz="2400" dirty="0">
              <a:latin typeface="+mn-ea"/>
            </a:endParaRPr>
          </a:p>
          <a:p>
            <a:pPr lvl="1"/>
            <a:endParaRPr lang="zh-CN" altLang="en-US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针对脏话屏蔽问题，通过补充样本和权重调整优化数据分布。</a:t>
            </a:r>
            <a:endParaRPr lang="en-US" altLang="zh-CN" sz="2400" dirty="0">
              <a:latin typeface="+mn-ea"/>
            </a:endParaRPr>
          </a:p>
          <a:p>
            <a:pPr lvl="1"/>
            <a:endParaRPr lang="zh-CN" altLang="en-US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</a:rPr>
              <a:t>结果</a:t>
            </a:r>
            <a:r>
              <a:rPr lang="zh-CN" altLang="en-US" sz="2400" dirty="0">
                <a:latin typeface="+mn-ea"/>
              </a:rPr>
              <a:t>：成功获取训练集和测试集，涵盖积极、消极、愤怒和中性情感标签。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8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FBCEE-17BB-122A-8239-142E8785A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B7046-A41A-2C33-F5EE-E00C07ED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4934"/>
            <a:ext cx="11029616" cy="10837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/>
                </a:solidFill>
              </a:rPr>
              <a:t>III.</a:t>
            </a:r>
            <a:r>
              <a:rPr lang="zh-CN" altLang="en-US" sz="2800" dirty="0">
                <a:solidFill>
                  <a:schemeClr val="bg2"/>
                </a:solidFill>
              </a:rPr>
              <a:t>方法与结果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F44988-1B9E-156E-4D17-4BA471758D43}"/>
              </a:ext>
            </a:extLst>
          </p:cNvPr>
          <p:cNvSpPr txBox="1"/>
          <p:nvPr/>
        </p:nvSpPr>
        <p:spPr>
          <a:xfrm>
            <a:off x="581193" y="1886378"/>
            <a:ext cx="1083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2.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模型训练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6BEF10-95F1-0D13-9BE0-81C8D47A6C16}"/>
              </a:ext>
            </a:extLst>
          </p:cNvPr>
          <p:cNvSpPr txBox="1"/>
          <p:nvPr/>
        </p:nvSpPr>
        <p:spPr>
          <a:xfrm>
            <a:off x="645952" y="2409598"/>
            <a:ext cx="11029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数据处理：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使用 </a:t>
            </a:r>
            <a:r>
              <a:rPr lang="en-US" altLang="zh-CN" sz="2000" dirty="0">
                <a:latin typeface="+mn-ea"/>
              </a:rPr>
              <a:t>simplifyweibo_4_moods </a:t>
            </a:r>
            <a:r>
              <a:rPr lang="zh-CN" altLang="en-US" sz="2000" dirty="0">
                <a:latin typeface="+mn-ea"/>
              </a:rPr>
              <a:t>数据集为训练集，爬取评论构成测试集。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加权损失函数解决样本不平衡问题，对样本量较少的类别赋予更高权重。</a:t>
            </a:r>
            <a:endParaRPr lang="en-US" altLang="zh-CN" sz="2000" dirty="0">
              <a:latin typeface="+mn-ea"/>
            </a:endParaRPr>
          </a:p>
          <a:p>
            <a:pPr lvl="1"/>
            <a:endParaRPr lang="zh-CN" altLang="en-US" sz="20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训练过程</a:t>
            </a:r>
            <a:r>
              <a:rPr lang="zh-CN" altLang="en-US" sz="2000" dirty="0">
                <a:latin typeface="+mn-ea"/>
              </a:rPr>
              <a:t>：加载 </a:t>
            </a:r>
            <a:r>
              <a:rPr lang="en-US" altLang="zh-CN" sz="2000" dirty="0">
                <a:latin typeface="+mn-ea"/>
              </a:rPr>
              <a:t>BERT </a:t>
            </a:r>
            <a:r>
              <a:rPr lang="zh-CN" altLang="en-US" sz="2000" dirty="0">
                <a:latin typeface="+mn-ea"/>
              </a:rPr>
              <a:t>模型与分词器，结合数据预处理和参数优化，构建分类器。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性能表现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整体准确率：</a:t>
            </a:r>
            <a:r>
              <a:rPr lang="en-US" altLang="zh-CN" sz="2000" dirty="0">
                <a:latin typeface="+mn-ea"/>
              </a:rPr>
              <a:t>85.24%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AUC </a:t>
            </a:r>
            <a:r>
              <a:rPr lang="zh-CN" altLang="en-US" sz="2000" dirty="0">
                <a:latin typeface="+mn-ea"/>
              </a:rPr>
              <a:t>表现：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积极情绪：</a:t>
            </a:r>
            <a:r>
              <a:rPr lang="en-US" altLang="zh-CN" sz="2000" dirty="0">
                <a:latin typeface="+mn-ea"/>
              </a:rPr>
              <a:t>AUC = 0.95</a:t>
            </a:r>
            <a:r>
              <a:rPr lang="zh-CN" altLang="en-US" sz="2000" dirty="0">
                <a:latin typeface="+mn-ea"/>
              </a:rPr>
              <a:t>，表现最佳。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消极情绪：</a:t>
            </a:r>
            <a:r>
              <a:rPr lang="en-US" altLang="zh-CN" sz="2000" dirty="0">
                <a:latin typeface="+mn-ea"/>
              </a:rPr>
              <a:t>AUC = 0.89</a:t>
            </a:r>
            <a:r>
              <a:rPr lang="zh-CN" altLang="en-US" sz="2000" dirty="0">
                <a:latin typeface="+mn-ea"/>
              </a:rPr>
              <a:t>，分类性能良好。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中性情绪：</a:t>
            </a:r>
            <a:r>
              <a:rPr lang="en-US" altLang="zh-CN" sz="2000" dirty="0">
                <a:latin typeface="+mn-ea"/>
              </a:rPr>
              <a:t>AUC = 0.91</a:t>
            </a:r>
            <a:r>
              <a:rPr lang="zh-CN" altLang="en-US" sz="2000" dirty="0">
                <a:latin typeface="+mn-ea"/>
              </a:rPr>
              <a:t>，表现稳定。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愤怒情绪：</a:t>
            </a:r>
            <a:r>
              <a:rPr lang="en-US" altLang="zh-CN" sz="2000" dirty="0">
                <a:latin typeface="+mn-ea"/>
              </a:rPr>
              <a:t>AUC = 0.78</a:t>
            </a:r>
            <a:r>
              <a:rPr lang="zh-CN" altLang="en-US" sz="2000" dirty="0">
                <a:latin typeface="+mn-ea"/>
              </a:rPr>
              <a:t>，需进一步优化。</a:t>
            </a:r>
          </a:p>
        </p:txBody>
      </p:sp>
    </p:spTree>
    <p:extLst>
      <p:ext uri="{BB962C8B-B14F-4D97-AF65-F5344CB8AC3E}">
        <p14:creationId xmlns:p14="http://schemas.microsoft.com/office/powerpoint/2010/main" val="41919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FF46F-DE5F-5511-A35C-61211D14A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3B949-1D2D-05C2-896F-65C2E7D8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4934"/>
            <a:ext cx="11029616" cy="10837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/>
                </a:solidFill>
              </a:rPr>
              <a:t>III.</a:t>
            </a:r>
            <a:r>
              <a:rPr lang="zh-CN" altLang="en-US" sz="2800" dirty="0">
                <a:solidFill>
                  <a:schemeClr val="bg2"/>
                </a:solidFill>
              </a:rPr>
              <a:t>方法与结果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F12BB-CD66-0127-8F08-F824BA0221F4}"/>
              </a:ext>
            </a:extLst>
          </p:cNvPr>
          <p:cNvSpPr txBox="1"/>
          <p:nvPr/>
        </p:nvSpPr>
        <p:spPr>
          <a:xfrm>
            <a:off x="581193" y="1886378"/>
            <a:ext cx="1083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2.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模型训练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B6F1FD-0051-11BE-1877-1D3693DFEE6D}"/>
              </a:ext>
            </a:extLst>
          </p:cNvPr>
          <p:cNvSpPr txBox="1"/>
          <p:nvPr/>
        </p:nvSpPr>
        <p:spPr>
          <a:xfrm>
            <a:off x="645952" y="2409598"/>
            <a:ext cx="5041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混淆矩阵</a:t>
            </a:r>
            <a:r>
              <a:rPr lang="zh-CN" altLang="en-US" sz="2000" dirty="0"/>
              <a:t>：展示模型预测与真实分类的匹配程度，其中愤怒情绪的混淆较为显著。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9BB71F-4FE6-C45A-6AC3-97ECA8F5B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726" y="3117484"/>
            <a:ext cx="5735273" cy="36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81C2E7-99CC-1AD5-D4E6-7F929D16513E}"/>
              </a:ext>
            </a:extLst>
          </p:cNvPr>
          <p:cNvSpPr txBox="1"/>
          <p:nvPr/>
        </p:nvSpPr>
        <p:spPr>
          <a:xfrm>
            <a:off x="6260985" y="2392820"/>
            <a:ext cx="5313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ROC </a:t>
            </a:r>
            <a:r>
              <a:rPr lang="zh-CN" altLang="en-US" sz="2000" b="1" dirty="0">
                <a:latin typeface="+mn-ea"/>
              </a:rPr>
              <a:t>曲线</a:t>
            </a:r>
            <a:r>
              <a:rPr lang="zh-CN" altLang="en-US" sz="2000" dirty="0">
                <a:latin typeface="+mn-ea"/>
              </a:rPr>
              <a:t>：反映模型对各情绪类别的区分能力，积极情绪表现最佳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33A223-4A47-B61D-E03A-D8B5B096B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16241" y="3193750"/>
            <a:ext cx="5615031" cy="3425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4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D0907-8D35-1D65-77E3-E061C3395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553B-33A2-6C68-E4BE-88B691C9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4934"/>
            <a:ext cx="11029616" cy="10837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/>
                </a:solidFill>
              </a:rPr>
              <a:t>III.</a:t>
            </a:r>
            <a:r>
              <a:rPr lang="zh-CN" altLang="en-US" sz="2800" dirty="0">
                <a:solidFill>
                  <a:schemeClr val="bg2"/>
                </a:solidFill>
              </a:rPr>
              <a:t>方法与结果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000577-CBF4-F585-3CBF-0B48C4126949}"/>
              </a:ext>
            </a:extLst>
          </p:cNvPr>
          <p:cNvSpPr txBox="1"/>
          <p:nvPr/>
        </p:nvSpPr>
        <p:spPr>
          <a:xfrm>
            <a:off x="581193" y="1886378"/>
            <a:ext cx="1083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3.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功能实现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17D60D-94A0-CDF9-2FFE-0116383DC6B4}"/>
              </a:ext>
            </a:extLst>
          </p:cNvPr>
          <p:cNvSpPr txBox="1"/>
          <p:nvPr/>
        </p:nvSpPr>
        <p:spPr>
          <a:xfrm>
            <a:off x="778933" y="2409598"/>
            <a:ext cx="11029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）聊天与情感分析：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       基于 </a:t>
            </a:r>
            <a:r>
              <a:rPr lang="en-US" altLang="zh-CN" sz="2400" dirty="0">
                <a:latin typeface="+mn-ea"/>
              </a:rPr>
              <a:t>BERT </a:t>
            </a:r>
            <a:r>
              <a:rPr lang="zh-CN" altLang="en-US" sz="2400" dirty="0">
                <a:latin typeface="+mn-ea"/>
              </a:rPr>
              <a:t>模型实现对用户输入的情感识别；结合本地词典，实时检测脏    话并限制发送。</a:t>
            </a:r>
            <a:endParaRPr lang="en-US" altLang="zh-CN" sz="2400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）文档总结</a:t>
            </a:r>
            <a:r>
              <a:rPr lang="zh-CN" altLang="en-US" sz="2400" dirty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       通过提示词对上传文档生成总结，封装为可扩展模块。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）人脸识别</a:t>
            </a:r>
            <a:r>
              <a:rPr lang="zh-CN" altLang="en-US" sz="2400" dirty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       使用 </a:t>
            </a:r>
            <a:r>
              <a:rPr lang="en-US" altLang="zh-CN" sz="2400" dirty="0">
                <a:latin typeface="+mn-ea"/>
              </a:rPr>
              <a:t>OpenCV </a:t>
            </a:r>
            <a:r>
              <a:rPr lang="zh-CN" altLang="en-US" sz="2400" dirty="0">
                <a:latin typeface="+mn-ea"/>
              </a:rPr>
              <a:t>结合灰度图处理和直方图比较实现身份验证。</a:t>
            </a:r>
          </a:p>
          <a:p>
            <a:r>
              <a:rPr lang="zh-CN" altLang="en-US" sz="2400" dirty="0">
                <a:latin typeface="+mn-ea"/>
              </a:rPr>
              <a:t>       支持多样化光照条件下的人脸匹配，但光线变化较大会影响准确性。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006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/>
    </p:bldLst>
  </p:timing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自定义 6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自定义 6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自定义 6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技术设计</Template>
  <TotalTime>380</TotalTime>
  <Words>912</Words>
  <Application>Microsoft Office PowerPoint</Application>
  <PresentationFormat>宽屏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Microsoft YaHei UI</vt:lpstr>
      <vt:lpstr>Arial</vt:lpstr>
      <vt:lpstr>Wingdings 2</vt:lpstr>
      <vt:lpstr>自定义</vt:lpstr>
      <vt:lpstr>大模型和AI的应用</vt:lpstr>
      <vt:lpstr>大模型和AI的应用</vt:lpstr>
      <vt:lpstr>I.课题背景</vt:lpstr>
      <vt:lpstr>II.数据集描述</vt:lpstr>
      <vt:lpstr>II.数据集描述</vt:lpstr>
      <vt:lpstr>III.方法与结果</vt:lpstr>
      <vt:lpstr>III.方法与结果</vt:lpstr>
      <vt:lpstr>III.方法与结果</vt:lpstr>
      <vt:lpstr>III.方法与结果</vt:lpstr>
      <vt:lpstr>III.方法与结果</vt:lpstr>
      <vt:lpstr>IV.GUI设计</vt:lpstr>
      <vt:lpstr>IV.GUI设计</vt:lpstr>
      <vt:lpstr>VI.总结与讨论</vt:lpstr>
      <vt:lpstr>VII.技术栈与引用</vt:lpstr>
      <vt:lpstr>  谢谢!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3170487148@qq.com</dc:creator>
  <cp:lastModifiedBy>3170487148@qq.com</cp:lastModifiedBy>
  <cp:revision>8</cp:revision>
  <dcterms:created xsi:type="dcterms:W3CDTF">2024-12-07T07:05:32Z</dcterms:created>
  <dcterms:modified xsi:type="dcterms:W3CDTF">2024-12-14T06:40:49Z</dcterms:modified>
</cp:coreProperties>
</file>