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3" r:id="rId3"/>
    <p:sldId id="360" r:id="rId4"/>
    <p:sldId id="328" r:id="rId5"/>
    <p:sldId id="330" r:id="rId6"/>
    <p:sldId id="332" r:id="rId7"/>
    <p:sldId id="331" r:id="rId8"/>
    <p:sldId id="361" r:id="rId9"/>
    <p:sldId id="333" r:id="rId10"/>
    <p:sldId id="329" r:id="rId11"/>
    <p:sldId id="336" r:id="rId12"/>
    <p:sldId id="337" r:id="rId13"/>
    <p:sldId id="338" r:id="rId14"/>
    <p:sldId id="339" r:id="rId15"/>
    <p:sldId id="340" r:id="rId16"/>
    <p:sldId id="362" r:id="rId17"/>
    <p:sldId id="343" r:id="rId18"/>
    <p:sldId id="344" r:id="rId19"/>
    <p:sldId id="348" r:id="rId20"/>
    <p:sldId id="364" r:id="rId21"/>
    <p:sldId id="365" r:id="rId22"/>
    <p:sldId id="366" r:id="rId23"/>
    <p:sldId id="369" r:id="rId24"/>
    <p:sldId id="367" r:id="rId25"/>
    <p:sldId id="36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3BD19"/>
    <a:srgbClr val="65782A"/>
    <a:srgbClr val="3D7A28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6" autoAdjust="0"/>
    <p:restoredTop sz="92686" autoAdjust="0"/>
  </p:normalViewPr>
  <p:slideViewPr>
    <p:cSldViewPr snapToGrid="0">
      <p:cViewPr varScale="1">
        <p:scale>
          <a:sx n="97" d="100"/>
          <a:sy n="97" d="100"/>
        </p:scale>
        <p:origin x="87" y="54"/>
      </p:cViewPr>
      <p:guideLst>
        <p:guide orient="horz" pos="2160"/>
        <p:guide pos="2880"/>
      </p:guideLst>
    </p:cSldViewPr>
  </p:slid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60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7BE48-A8E1-4D44-AAAE-14A7F81AB3ED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8C59-BC29-F443-9125-61FA86B3C5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24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256C0-24CE-40C3-B860-606EAF86B212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606E2-3628-42AF-A452-F4307ACD90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74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8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r>
              <a:rPr lang="en-US" baseline="0" dirty="0" smtClean="0"/>
              <a:t> in 0, 2, sqrt(2) = 1.41.4</a:t>
            </a:r>
          </a:p>
          <a:p>
            <a:endParaRPr lang="en-US" baseline="0" dirty="0" smtClean="0"/>
          </a:p>
          <a:p>
            <a:r>
              <a:rPr lang="en-US" baseline="0" dirty="0" smtClean="0"/>
              <a:t>Average = 1.21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8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06E2-3628-42AF-A452-F4307ACD90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7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2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0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6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0099" y="1144332"/>
            <a:ext cx="7543801" cy="4970192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59013"/>
            <a:ext cx="7543800" cy="483495"/>
          </a:xfrm>
        </p:spPr>
        <p:txBody>
          <a:bodyPr>
            <a:noAutofit/>
          </a:bodyPr>
          <a:lstStyle>
            <a:lvl1pPr>
              <a:defRPr sz="3600" b="1" i="0" baseline="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522416"/>
            <a:ext cx="3617103" cy="365125"/>
          </a:xfrm>
        </p:spPr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52241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250488"/>
            <a:ext cx="9144000" cy="3256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9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6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4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89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35031"/>
            <a:ext cx="7543801" cy="4834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88689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dependence_(probability_theory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Lecture 4: Stochastic Thinking and Random Walks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Bookman Old Style"/>
              </a:rPr>
              <a:t>An ongoing process where the next state might </a:t>
            </a:r>
            <a:r>
              <a:rPr lang="en-US" sz="2400" dirty="0" smtClean="0">
                <a:cs typeface="Bookman Old Style"/>
              </a:rPr>
              <a:t>depend on </a:t>
            </a:r>
            <a:r>
              <a:rPr lang="en-US" sz="2400" dirty="0">
                <a:cs typeface="Bookman Old Style"/>
              </a:rPr>
              <a:t>both the previous states </a:t>
            </a:r>
            <a:r>
              <a:rPr lang="en-US" sz="2400" dirty="0">
                <a:solidFill>
                  <a:srgbClr val="FF0000"/>
                </a:solidFill>
                <a:cs typeface="Bookman Old Style"/>
              </a:rPr>
              <a:t>and some random </a:t>
            </a:r>
            <a:r>
              <a:rPr lang="en-US" sz="2400" dirty="0" smtClean="0">
                <a:solidFill>
                  <a:srgbClr val="FF0000"/>
                </a:solidFill>
                <a:cs typeface="Bookman Old Style"/>
              </a:rPr>
              <a:t>element</a:t>
            </a:r>
          </a:p>
          <a:p>
            <a:endParaRPr lang="en-US" sz="2400" dirty="0" smtClean="0">
              <a:solidFill>
                <a:srgbClr val="FF0000"/>
              </a:solidFill>
              <a:cs typeface="Bookman Old Style"/>
            </a:endParaRPr>
          </a:p>
          <a:p>
            <a:pPr marL="0" indent="0">
              <a:buNone/>
            </a:pP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def </a:t>
            </a:r>
            <a:r>
              <a:rPr lang="en-US" altLang="en-US" sz="2400" dirty="0" err="1">
                <a:latin typeface="Lucida Sans Typewriter" charset="0"/>
                <a:ea typeface="ＭＳ Ｐゴシック" charset="-128"/>
              </a:rPr>
              <a:t>rollDie</a:t>
            </a: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US" altLang="en-US" sz="2400" dirty="0">
                <a:ea typeface="ＭＳ Ｐゴシック" charset="-128"/>
              </a:rPr>
              <a:t>""" </a:t>
            </a: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returns an int between 1 and 6</a:t>
            </a:r>
            <a:r>
              <a:rPr lang="en-US" altLang="en-US" sz="2400" dirty="0">
                <a:ea typeface="ＭＳ Ｐゴシック" charset="-128"/>
              </a:rPr>
              <a:t>""" </a:t>
            </a:r>
            <a:endParaRPr lang="en-US" altLang="en-US" sz="2400" dirty="0" smtClean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def </a:t>
            </a:r>
            <a:r>
              <a:rPr lang="en-US" altLang="en-US" sz="2400" dirty="0" err="1">
                <a:latin typeface="Lucida Sans Typewriter" charset="0"/>
                <a:ea typeface="ＭＳ Ｐゴシック" charset="-128"/>
              </a:rPr>
              <a:t>rollDie</a:t>
            </a: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   </a:t>
            </a:r>
            <a:r>
              <a:rPr lang="en-US" altLang="en-US" sz="2400" dirty="0">
                <a:ea typeface="ＭＳ Ｐゴシック" charset="-128"/>
              </a:rPr>
              <a:t>""" </a:t>
            </a: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returns a randomly chosen int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charset="0"/>
                <a:ea typeface="ＭＳ Ｐゴシック" charset="-128"/>
              </a:rPr>
              <a:t>      between 1 and 6</a:t>
            </a:r>
            <a:r>
              <a:rPr lang="en-US" altLang="en-US" sz="2400" dirty="0">
                <a:ea typeface="ＭＳ Ｐゴシック" charset="-128"/>
              </a:rPr>
              <a:t>""" </a:t>
            </a:r>
            <a:endParaRPr lang="en-US" altLang="en-US" sz="2400" dirty="0">
              <a:latin typeface="Lucida Sans Typewriter" charset="0"/>
              <a:ea typeface="ＭＳ Ｐゴシック" charset="-128"/>
            </a:endParaRPr>
          </a:p>
          <a:p>
            <a:endParaRPr lang="en-US" sz="2400" dirty="0" smtClean="0">
              <a:cs typeface="Bookman Old Style"/>
            </a:endParaRPr>
          </a:p>
          <a:p>
            <a:endParaRPr lang="en-US" sz="2400" dirty="0">
              <a:cs typeface="Bookman Old Style"/>
            </a:endParaRPr>
          </a:p>
          <a:p>
            <a:endParaRPr lang="en-US" sz="2400" dirty="0">
              <a:cs typeface="Bookman Old Styl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Random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1724" y="1443841"/>
            <a:ext cx="81750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import random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 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def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rollDie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():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"""returns a random int between 1 and 6"""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return random.choice([1,2,3,4,5,6])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 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def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testRoll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(n = 10):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result = ''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for i in range(n):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    result = result + str(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rollDie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())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print(result)</a:t>
            </a:r>
          </a:p>
        </p:txBody>
      </p:sp>
    </p:spTree>
    <p:extLst>
      <p:ext uri="{BB962C8B-B14F-4D97-AF65-F5344CB8AC3E}">
        <p14:creationId xmlns:p14="http://schemas.microsoft.com/office/powerpoint/2010/main" val="8304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Bookman Old Style"/>
              </a:rPr>
              <a:t>Consider</a:t>
            </a:r>
            <a:r>
              <a:rPr lang="en-US" sz="2800" dirty="0" smtClean="0">
                <a:latin typeface="Bookman Old Style"/>
                <a:cs typeface="Bookman Old Style"/>
              </a:rPr>
              <a:t> </a:t>
            </a:r>
            <a:r>
              <a:rPr lang="en-US" sz="28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testRoll</a:t>
            </a:r>
            <a:r>
              <a:rPr lang="en-US" sz="28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(5)</a:t>
            </a:r>
          </a:p>
          <a:p>
            <a:r>
              <a:rPr lang="en-US" sz="2800" dirty="0" smtClean="0">
                <a:cs typeface="Bookman Old Style"/>
              </a:rPr>
              <a:t>How probable is the output 11111?</a:t>
            </a:r>
          </a:p>
          <a:p>
            <a:pPr marL="201168" lvl="1" indent="0">
              <a:buNone/>
            </a:pPr>
            <a:endParaRPr lang="en-US" sz="2800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Various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Count the number of possible events</a:t>
            </a:r>
          </a:p>
          <a:p>
            <a:r>
              <a:rPr lang="en-US" altLang="en-US" dirty="0">
                <a:ea typeface="ＭＳ Ｐゴシック" charset="-128"/>
              </a:rPr>
              <a:t>Count the number of events that have the property of interest</a:t>
            </a:r>
          </a:p>
          <a:p>
            <a:r>
              <a:rPr lang="en-US" altLang="en-US" dirty="0">
                <a:ea typeface="ＭＳ Ｐゴシック" charset="-128"/>
              </a:rPr>
              <a:t>Divide one by the other</a:t>
            </a:r>
          </a:p>
          <a:p>
            <a:r>
              <a:rPr lang="en-US" altLang="en-US" dirty="0">
                <a:ea typeface="ＭＳ Ｐゴシック" charset="-128"/>
              </a:rPr>
              <a:t>Probability of </a:t>
            </a:r>
            <a:r>
              <a:rPr lang="en-US" altLang="en-US" dirty="0" smtClean="0">
                <a:ea typeface="ＭＳ Ｐゴシック" charset="-128"/>
              </a:rPr>
              <a:t>11111?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sz="2600" dirty="0" smtClean="0">
                <a:ea typeface="ＭＳ Ｐゴシック" charset="-128"/>
              </a:rPr>
              <a:t>11111, 11112, 11113, …, 11121, 11122, </a:t>
            </a:r>
            <a:r>
              <a:rPr lang="is-IS" altLang="en-US" sz="2600" dirty="0" smtClean="0">
                <a:ea typeface="ＭＳ Ｐゴシック" charset="-128"/>
              </a:rPr>
              <a:t>…,</a:t>
            </a:r>
            <a:r>
              <a:rPr lang="en-US" altLang="en-US" sz="2600" dirty="0" smtClean="0">
                <a:ea typeface="ＭＳ Ｐゴシック" charset="-128"/>
              </a:rPr>
              <a:t> </a:t>
            </a:r>
            <a:r>
              <a:rPr lang="en-US" altLang="en-US" sz="2600" dirty="0">
                <a:ea typeface="ＭＳ Ｐゴシック" charset="-128"/>
              </a:rPr>
              <a:t>66666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1/(6**5)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~0.0001286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Probability </a:t>
            </a:r>
            <a:r>
              <a:rPr lang="en-US" altLang="en-US" dirty="0" smtClean="0">
                <a:ea typeface="ＭＳ Ｐゴシック" charset="-128"/>
              </a:rPr>
              <a:t>Is </a:t>
            </a:r>
            <a:r>
              <a:rPr lang="en-US" altLang="en-US" dirty="0">
                <a:ea typeface="ＭＳ Ｐゴシック" charset="-128"/>
              </a:rPr>
              <a:t>About Counting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Probabilities are always in the range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0 to 1</a:t>
            </a:r>
            <a:r>
              <a:rPr lang="en-US" altLang="en-US" dirty="0">
                <a:ea typeface="ＭＳ Ｐゴシック" charset="-128"/>
              </a:rPr>
              <a:t>.  0 if impossible, and 1 if </a:t>
            </a:r>
            <a:r>
              <a:rPr lang="en-US" altLang="en-US" dirty="0" smtClean="0">
                <a:ea typeface="ＭＳ Ｐゴシック" charset="-128"/>
              </a:rPr>
              <a:t>guaranteed.</a:t>
            </a:r>
          </a:p>
          <a:p>
            <a:r>
              <a:rPr lang="en-US" altLang="en-US" dirty="0">
                <a:ea typeface="ＭＳ Ｐゴシック" charset="-128"/>
              </a:rPr>
              <a:t>I</a:t>
            </a:r>
            <a:r>
              <a:rPr lang="en-US" altLang="en-US" dirty="0" smtClean="0">
                <a:ea typeface="ＭＳ Ｐゴシック" charset="-128"/>
              </a:rPr>
              <a:t>f </a:t>
            </a:r>
            <a:r>
              <a:rPr lang="en-US" altLang="en-US" dirty="0">
                <a:ea typeface="ＭＳ Ｐゴシック" charset="-128"/>
              </a:rPr>
              <a:t>the probability of an event occurring is p, the probability of it not occurring must be </a:t>
            </a:r>
            <a:endParaRPr lang="en-US" altLang="en-US" dirty="0" smtClean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When </a:t>
            </a:r>
            <a:r>
              <a:rPr lang="en-US" altLang="en-US" dirty="0">
                <a:ea typeface="ＭＳ Ｐゴシック" charset="-128"/>
              </a:rPr>
              <a:t>events are </a:t>
            </a:r>
            <a:r>
              <a:rPr lang="en-US" altLang="en-US" u="sng" dirty="0">
                <a:ea typeface="ＭＳ Ｐゴシック" charset="-128"/>
                <a:hlinkClick r:id="rId2" tooltip="Independence (probability theory)"/>
              </a:rPr>
              <a:t>independent</a:t>
            </a:r>
            <a:r>
              <a:rPr lang="en-US" altLang="en-US" dirty="0">
                <a:ea typeface="ＭＳ Ｐゴシック" charset="-128"/>
              </a:rPr>
              <a:t> of each other, the probability of all of the events occurring is equal to a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product</a:t>
            </a:r>
            <a:r>
              <a:rPr lang="en-US" altLang="en-US" dirty="0">
                <a:ea typeface="ＭＳ Ｐゴシック" charset="-128"/>
              </a:rPr>
              <a:t> of the probabilities of each of the events occurring.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Three Basic </a:t>
            </a:r>
            <a:r>
              <a:rPr lang="en-US" altLang="en-US" dirty="0">
                <a:ea typeface="ＭＳ Ｐゴシック" charset="-128"/>
              </a:rPr>
              <a:t>Facts About Probability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Two events are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independent</a:t>
            </a:r>
            <a:r>
              <a:rPr lang="en-US" altLang="en-US" dirty="0">
                <a:ea typeface="ＭＳ Ｐゴシック" charset="-128"/>
              </a:rPr>
              <a:t> if the outcome of one event has no influence on the outcome of the </a:t>
            </a:r>
            <a:r>
              <a:rPr lang="en-US" altLang="en-US" dirty="0" smtClean="0">
                <a:ea typeface="ＭＳ Ｐゴシック" charset="-128"/>
              </a:rPr>
              <a:t>other</a:t>
            </a:r>
          </a:p>
          <a:p>
            <a:r>
              <a:rPr lang="en-US" altLang="en-US" dirty="0" smtClean="0">
                <a:ea typeface="ＭＳ Ｐゴシック" charset="-128"/>
              </a:rPr>
              <a:t>Independence should not be taken for granted</a:t>
            </a:r>
            <a:endParaRPr lang="en-US" altLang="en-US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Independence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Image result for indepen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2" y="3043085"/>
            <a:ext cx="7379912" cy="274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099" y="1104642"/>
            <a:ext cx="7543801" cy="4970192"/>
          </a:xfrm>
        </p:spPr>
        <p:txBody>
          <a:bodyPr/>
          <a:lstStyle/>
          <a:p>
            <a:r>
              <a:rPr lang="en-US" dirty="0" smtClean="0"/>
              <a:t>Patriots have winning percentage of 7/8, Broncos of 6/8</a:t>
            </a:r>
          </a:p>
          <a:p>
            <a:r>
              <a:rPr lang="en-US" dirty="0" smtClean="0"/>
              <a:t>Probability of both winning next Sunday is 7/8 * 6/8 = 42/64</a:t>
            </a:r>
          </a:p>
          <a:p>
            <a:r>
              <a:rPr lang="en-US" dirty="0" smtClean="0"/>
              <a:t>Probability of at least one losing is 1 – 42/64 = 22/64</a:t>
            </a:r>
          </a:p>
          <a:p>
            <a:r>
              <a:rPr lang="en-US" dirty="0" smtClean="0"/>
              <a:t>What about Sunday, December 18</a:t>
            </a:r>
          </a:p>
          <a:p>
            <a:pPr lvl="1"/>
            <a:r>
              <a:rPr lang="en-US" dirty="0" smtClean="0"/>
              <a:t>Outcomes are not independent</a:t>
            </a:r>
          </a:p>
          <a:p>
            <a:pPr lvl="1"/>
            <a:r>
              <a:rPr lang="en-US" dirty="0" smtClean="0"/>
              <a:t>Probability of one of them losing is much closer to 1 than to 22/64!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099" y="259013"/>
            <a:ext cx="7974445" cy="483495"/>
          </a:xfrm>
        </p:spPr>
        <p:txBody>
          <a:bodyPr/>
          <a:lstStyle/>
          <a:p>
            <a:r>
              <a:rPr lang="en-US" dirty="0" smtClean="0"/>
              <a:t>Will One of the Patriots and Broncos Lose?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3424" y="4975214"/>
            <a:ext cx="5401833" cy="1379347"/>
            <a:chOff x="2216727" y="4560455"/>
            <a:chExt cx="5401833" cy="13793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6727" y="4629725"/>
              <a:ext cx="2712531" cy="131007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308118" y="4560455"/>
              <a:ext cx="2310442" cy="1339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7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 </a:t>
            </a:r>
            <a:r>
              <a:rPr lang="en-US" altLang="en-US" dirty="0" smtClean="0">
                <a:ea typeface="ＭＳ Ｐゴシック" charset="-128"/>
              </a:rPr>
              <a:t>Simulation of Die Rolling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0099" y="1126847"/>
            <a:ext cx="795443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def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runSim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(goal, 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numTrials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, txt):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total = 0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for 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i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in range(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numTrials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):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    result = ''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    for j in range(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len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(goal)):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        result += 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str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(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rollDie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())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    if result == goal: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        total += 1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print('Actual probability of', txt, '=',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      round(1/(6**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len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(goal)), 8)) 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estProbability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= round(total/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numTrials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, 8)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print('Estimated Probability of', txt, '=',</a:t>
            </a:r>
          </a:p>
          <a:p>
            <a:pPr>
              <a:spcBef>
                <a:spcPct val="0"/>
              </a:spcBef>
            </a:pP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          round(</a:t>
            </a:r>
            <a:r>
              <a:rPr lang="en-US" altLang="en-US" sz="2100" dirty="0" err="1">
                <a:latin typeface="Lucida Sans Typewriter" charset="0"/>
                <a:ea typeface="ＭＳ Ｐゴシック" charset="-128"/>
              </a:rPr>
              <a:t>estProbability</a:t>
            </a:r>
            <a:r>
              <a:rPr lang="en-US" altLang="en-US" sz="2100" dirty="0">
                <a:latin typeface="Lucida Sans Typewriter" charset="0"/>
                <a:ea typeface="ＭＳ Ｐゴシック" charset="-128"/>
              </a:rPr>
              <a:t>, 8))</a:t>
            </a:r>
          </a:p>
          <a:p>
            <a:pPr>
              <a:spcBef>
                <a:spcPct val="0"/>
              </a:spcBef>
            </a:pPr>
            <a:endParaRPr lang="en-US" altLang="en-US" sz="2100" dirty="0" smtClean="0">
              <a:latin typeface="Lucida Sans Typewriter" charset="0"/>
              <a:ea typeface="ＭＳ Ｐゴシック" charset="-128"/>
            </a:endParaRPr>
          </a:p>
          <a:p>
            <a:pPr>
              <a:spcBef>
                <a:spcPct val="0"/>
              </a:spcBef>
            </a:pPr>
            <a:r>
              <a:rPr lang="fr-FR" altLang="en-US" sz="2100" dirty="0" err="1">
                <a:latin typeface="Lucida Sans Typewriter" charset="0"/>
                <a:ea typeface="ＭＳ Ｐゴシック" charset="-128"/>
              </a:rPr>
              <a:t>runSim</a:t>
            </a:r>
            <a:r>
              <a:rPr lang="fr-FR" altLang="en-US" sz="2100" dirty="0">
                <a:latin typeface="Lucida Sans Typewriter" charset="0"/>
                <a:ea typeface="ＭＳ Ｐゴシック" charset="-128"/>
              </a:rPr>
              <a:t>('11111', 1000, '11111')</a:t>
            </a:r>
            <a:endParaRPr lang="en-US" altLang="en-US" sz="2100" dirty="0">
              <a:latin typeface="Lucida Sans Typewriter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Actual probability = 0.0001286</a:t>
            </a:r>
          </a:p>
          <a:p>
            <a:r>
              <a:rPr lang="en-US" altLang="en-US" dirty="0">
                <a:ea typeface="ＭＳ Ｐゴシック" charset="-128"/>
              </a:rPr>
              <a:t>Estimated Probability  = 0.0</a:t>
            </a:r>
          </a:p>
          <a:p>
            <a:r>
              <a:rPr lang="en-US" altLang="en-US" dirty="0">
                <a:ea typeface="ＭＳ Ｐゴシック" charset="-128"/>
              </a:rPr>
              <a:t>Actual probability = 0.0001286</a:t>
            </a:r>
          </a:p>
          <a:p>
            <a:r>
              <a:rPr lang="en-US" altLang="en-US" dirty="0">
                <a:ea typeface="ＭＳ Ｐゴシック" charset="-128"/>
              </a:rPr>
              <a:t>Estimated Probability  = 0.0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How did I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know</a:t>
            </a:r>
            <a:r>
              <a:rPr lang="en-US" altLang="en-US" dirty="0">
                <a:ea typeface="ＭＳ Ｐゴシック" charset="-128"/>
              </a:rPr>
              <a:t> that this is what would get printed?</a:t>
            </a:r>
          </a:p>
          <a:p>
            <a:r>
              <a:rPr lang="en-US" altLang="en-US" dirty="0">
                <a:ea typeface="ＭＳ Ｐゴシック" charset="-128"/>
              </a:rPr>
              <a:t>Why did simulation give me the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wrong</a:t>
            </a:r>
            <a:r>
              <a:rPr lang="en-US" altLang="en-US" dirty="0">
                <a:ea typeface="ＭＳ Ｐゴシック" charset="-128"/>
              </a:rPr>
              <a:t> answer?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Output of 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6615" y="5247861"/>
            <a:ext cx="317683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try 1,000,000 trials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Moral 1:  It takes a lot of trials to get a good estimate of the frequency of occurrence of a rare event.  We’ll talk lots more </a:t>
            </a:r>
            <a:r>
              <a:rPr lang="en-US" altLang="en-US" dirty="0" smtClean="0">
                <a:ea typeface="ＭＳ Ｐゴシック" charset="-128"/>
              </a:rPr>
              <a:t>in later lectures about </a:t>
            </a:r>
            <a:r>
              <a:rPr lang="en-US" altLang="en-US" dirty="0">
                <a:ea typeface="ＭＳ Ｐゴシック" charset="-128"/>
              </a:rPr>
              <a:t>how to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know</a:t>
            </a:r>
            <a:r>
              <a:rPr lang="en-US" altLang="en-US" dirty="0">
                <a:ea typeface="ＭＳ Ｐゴシック" charset="-128"/>
              </a:rPr>
              <a:t> when we have enough trials</a:t>
            </a:r>
            <a:r>
              <a:rPr lang="en-US" altLang="en-US" dirty="0" smtClean="0">
                <a:ea typeface="ＭＳ Ｐゴシック" charset="-128"/>
              </a:rPr>
              <a:t>.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Moral 2: One should not confuse the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sample probability</a:t>
            </a:r>
            <a:r>
              <a:rPr lang="en-US" altLang="en-US" dirty="0">
                <a:ea typeface="ＭＳ Ｐゴシック" charset="-128"/>
              </a:rPr>
              <a:t> with the actual </a:t>
            </a:r>
            <a:r>
              <a:rPr lang="en-US" altLang="en-US" dirty="0" smtClean="0">
                <a:ea typeface="ＭＳ Ｐゴシック" charset="-128"/>
              </a:rPr>
              <a:t>probability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Moral 3: There was really no need to do this by simulation, since there is a perfectly good closed form answer.  </a:t>
            </a:r>
            <a:r>
              <a:rPr lang="en-US" altLang="en-US" dirty="0" smtClean="0">
                <a:ea typeface="ＭＳ Ｐゴシック" charset="-128"/>
              </a:rPr>
              <a:t>We will see </a:t>
            </a:r>
            <a:r>
              <a:rPr lang="en-US" altLang="en-US" dirty="0">
                <a:ea typeface="ＭＳ Ｐゴシック" charset="-128"/>
              </a:rPr>
              <a:t>many examples where this is not true</a:t>
            </a:r>
            <a:r>
              <a:rPr lang="en-US" altLang="en-US" dirty="0" smtClean="0">
                <a:ea typeface="ＭＳ Ｐゴシック" charset="-128"/>
              </a:rPr>
              <a:t>.</a:t>
            </a:r>
          </a:p>
          <a:p>
            <a:r>
              <a:rPr lang="en-US" altLang="en-US" dirty="0" smtClean="0">
                <a:ea typeface="ＭＳ Ｐゴシック" charset="-128"/>
              </a:rPr>
              <a:t>But simulations are often useful.</a:t>
            </a:r>
            <a:endParaRPr lang="en-US" altLang="en-US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Morals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099" y="259013"/>
            <a:ext cx="8089257" cy="483495"/>
          </a:xfrm>
        </p:spPr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Grimson</a:t>
            </a:r>
            <a:r>
              <a:rPr lang="en-US" dirty="0" smtClean="0"/>
              <a:t> Talked about Family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57" y="1293561"/>
            <a:ext cx="2974033" cy="3959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902" y="3789268"/>
            <a:ext cx="49576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“Yes he loved his mother like no other</a:t>
            </a:r>
          </a:p>
          <a:p>
            <a:r>
              <a:rPr lang="en-US" sz="2400" dirty="0" smtClean="0"/>
              <a:t>His </a:t>
            </a:r>
            <a:r>
              <a:rPr lang="en-US" sz="2400" dirty="0"/>
              <a:t>daughter was his </a:t>
            </a:r>
            <a:r>
              <a:rPr lang="en-US" sz="2400" dirty="0" smtClean="0"/>
              <a:t>sister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nd </a:t>
            </a:r>
            <a:r>
              <a:rPr lang="en-US" sz="2400" dirty="0"/>
              <a:t>his son was his </a:t>
            </a:r>
            <a:r>
              <a:rPr lang="en-US" sz="2400" dirty="0" smtClean="0"/>
              <a:t>brother”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Tom Lehrer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“Oedipus Rex”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37032" y="5890351"/>
            <a:ext cx="5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www.youtube.com</a:t>
            </a:r>
            <a:r>
              <a:rPr lang="en-US" i="1" dirty="0"/>
              <a:t>/</a:t>
            </a:r>
            <a:r>
              <a:rPr lang="en-US" i="1" dirty="0" err="1"/>
              <a:t>watch?v</a:t>
            </a:r>
            <a:r>
              <a:rPr lang="en-US" i="1" dirty="0"/>
              <a:t>=</a:t>
            </a:r>
            <a:r>
              <a:rPr lang="en-US" i="1" dirty="0" err="1"/>
              <a:t>mScdJURKGWM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What’s the probability of at least two people in a group having the same birthday</a:t>
                </a:r>
              </a:p>
              <a:p>
                <a:r>
                  <a:rPr lang="en-US" dirty="0" smtClean="0"/>
                  <a:t>If there are 367 people in the group?</a:t>
                </a:r>
              </a:p>
              <a:p>
                <a:r>
                  <a:rPr lang="en-US" dirty="0" smtClean="0"/>
                  <a:t>What about smaller numbers?</a:t>
                </a:r>
              </a:p>
              <a:p>
                <a:r>
                  <a:rPr lang="en-US" dirty="0" smtClean="0"/>
                  <a:t>If we assume that each birthdate is equally likely</a:t>
                </a:r>
              </a:p>
              <a:p>
                <a:pPr lvl="1"/>
                <a:r>
                  <a:rPr lang="en-US" dirty="0" smtClean="0"/>
                  <a:t>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366!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366−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Without this assumption, </a:t>
                </a:r>
                <a:r>
                  <a:rPr lang="en-US" dirty="0" smtClean="0"/>
                  <a:t>VERY </a:t>
                </a:r>
                <a:r>
                  <a:rPr lang="en-US" dirty="0" smtClean="0"/>
                  <a:t>complicated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3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3447" y="6522416"/>
            <a:ext cx="3617103" cy="365125"/>
          </a:xfrm>
        </p:spPr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2317" y="6079067"/>
            <a:ext cx="2693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shoutkey</a:t>
            </a:r>
            <a:r>
              <a:rPr lang="en-US" sz="2400" dirty="0" smtClean="0">
                <a:solidFill>
                  <a:srgbClr val="FF0000"/>
                </a:solidFill>
              </a:rPr>
              <a:t>.com/niece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Using a 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759" y="1324138"/>
            <a:ext cx="8452826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sameDate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numSame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possibleDates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= range(366)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birthdays = [0]*366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for p in range(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birthDate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random.choice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possibleDates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    birthdays[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birthDate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] += 1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return max(birthdays) &gt;=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numSame</a:t>
            </a:r>
            <a:endParaRPr lang="en-US" sz="22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Using a 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759" y="921984"/>
            <a:ext cx="84528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birthdayProb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numSame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numTrials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numHits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0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for t in range(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numTrials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    if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sameDate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numSame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       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numHits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+= 1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return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numHits</a:t>
            </a:r>
            <a:r>
              <a:rPr lang="en-US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/</a:t>
            </a:r>
            <a:r>
              <a:rPr lang="en-US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numTrials</a:t>
            </a:r>
            <a:endParaRPr lang="en-US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      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for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in [10, 20, 40, 100]: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print('For',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,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      'est. prob. of a shared birthday is',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     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birthdayProb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, 2, 10000))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numerator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math.factorial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(366)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denom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(366**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)*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math.factorial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(366-numPeople)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print('Actual prob. for N = 100 =',</a:t>
            </a:r>
          </a:p>
          <a:p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       1 - numerator/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denom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2333" y="5344583"/>
            <a:ext cx="67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Suppose we want the probability of 3 people sharing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the complementary problem is “all birthdays distinct”</a:t>
            </a:r>
          </a:p>
          <a:p>
            <a:r>
              <a:rPr lang="en-US" dirty="0" smtClean="0"/>
              <a:t>For </a:t>
            </a:r>
            <a:r>
              <a:rPr lang="en-US" dirty="0"/>
              <a:t>3 people, the complementary </a:t>
            </a:r>
            <a:r>
              <a:rPr lang="en-US" dirty="0" smtClean="0"/>
              <a:t>problem is a complicated </a:t>
            </a:r>
            <a:r>
              <a:rPr lang="en-US" dirty="0" err="1" smtClean="0"/>
              <a:t>disjunct</a:t>
            </a:r>
            <a:endParaRPr lang="en-US" dirty="0" smtClean="0"/>
          </a:p>
          <a:p>
            <a:pPr lvl="1"/>
            <a:r>
              <a:rPr lang="en-US" dirty="0" smtClean="0"/>
              <a:t>All birthdays distinct or</a:t>
            </a:r>
          </a:p>
          <a:p>
            <a:pPr lvl="1"/>
            <a:r>
              <a:rPr lang="en-US" dirty="0" smtClean="0"/>
              <a:t>One pair and rest distinct or</a:t>
            </a:r>
          </a:p>
          <a:p>
            <a:pPr lvl="1"/>
            <a:r>
              <a:rPr lang="en-US" dirty="0" smtClean="0"/>
              <a:t>Two pairs and rest distinct or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But changing the simulation is dead easy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3 Is Much Harder Mathematically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All Dates Are Not Equally Likely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9538"/>
            <a:ext cx="37338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555523" y="5358581"/>
            <a:ext cx="1096296" cy="491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55523" y="1828800"/>
            <a:ext cx="2354825" cy="491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2" name="TextBox 11"/>
          <p:cNvSpPr txBox="1"/>
          <p:nvPr/>
        </p:nvSpPr>
        <p:spPr>
          <a:xfrm>
            <a:off x="5374108" y="3056148"/>
            <a:ext cx="2794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 you exceptional?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2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Adjusting analytic model </a:t>
            </a:r>
            <a:r>
              <a:rPr lang="en-US" smtClean="0"/>
              <a:t>a pain</a:t>
            </a:r>
            <a:endParaRPr lang="en-US" dirty="0" smtClean="0"/>
          </a:p>
          <a:p>
            <a:r>
              <a:rPr lang="en-US" dirty="0" smtClean="0"/>
              <a:t>Adjusting simulation model easy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Win for 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343" y="2594146"/>
            <a:ext cx="8452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def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sameDate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,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numSame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2200" dirty="0" err="1" smtClean="0">
                <a:latin typeface="Lucida Sans Typewriter" charset="0"/>
                <a:ea typeface="Lucida Sans Typewriter" charset="0"/>
                <a:cs typeface="Lucida Sans Typewriter" charset="0"/>
              </a:rPr>
              <a:t>possibleDates</a:t>
            </a:r>
            <a:r>
              <a:rPr lang="en-US" sz="2200" dirty="0" smtClean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= 4*list(range(0, 57)) + [58]\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                + 4*list(range(59, 366))\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                + 4*list(range(180, 270))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birthdays = [0]*366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for p in range(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numPeople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):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   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birthDate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random.choice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possibleDates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    birthdays[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birthDate</a:t>
            </a:r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] += 1</a:t>
            </a:r>
          </a:p>
          <a:p>
            <a:r>
              <a:rPr lang="en-US" sz="2200" dirty="0">
                <a:latin typeface="Lucida Sans Typewriter" charset="0"/>
                <a:ea typeface="Lucida Sans Typewriter" charset="0"/>
                <a:cs typeface="Lucida Sans Typewriter" charset="0"/>
              </a:rPr>
              <a:t>    return max(birthdays) &gt;= </a:t>
            </a:r>
            <a:r>
              <a:rPr lang="en-US" sz="2200" dirty="0" err="1">
                <a:latin typeface="Lucida Sans Typewriter" charset="0"/>
                <a:ea typeface="Lucida Sans Typewriter" charset="0"/>
                <a:cs typeface="Lucida Sans Typewriter" charset="0"/>
              </a:rPr>
              <a:t>numSame</a:t>
            </a:r>
            <a:endParaRPr lang="en-US" sz="2200" dirty="0">
              <a:latin typeface="Lucida Sans Typewriter" charset="0"/>
              <a:ea typeface="Lucida Sans Typewriter" charset="0"/>
              <a:cs typeface="Lucida Sans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144332"/>
            <a:ext cx="8051800" cy="497019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 description of computations that </a:t>
            </a:r>
            <a:r>
              <a:rPr lang="en-US" altLang="en-US" dirty="0" smtClean="0">
                <a:ea typeface="ＭＳ Ｐゴシック" charset="-128"/>
              </a:rPr>
              <a:t>provide </a:t>
            </a:r>
            <a:r>
              <a:rPr lang="en-US" altLang="en-US" dirty="0">
                <a:ea typeface="ＭＳ Ｐゴシック" charset="-128"/>
              </a:rPr>
              <a:t>useful information about the possible behaviors of the system being </a:t>
            </a:r>
            <a:r>
              <a:rPr lang="en-US" altLang="en-US" dirty="0" smtClean="0">
                <a:ea typeface="ＭＳ Ｐゴシック" charset="-128"/>
              </a:rPr>
              <a:t>modeled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Descriptive, not prescriptive</a:t>
            </a:r>
          </a:p>
          <a:p>
            <a:r>
              <a:rPr lang="en-US" altLang="en-US" dirty="0">
                <a:ea typeface="ＭＳ Ｐゴシック" charset="-128"/>
              </a:rPr>
              <a:t>Only an approximation to reality</a:t>
            </a:r>
          </a:p>
          <a:p>
            <a:r>
              <a:rPr lang="en-US" altLang="en-US" dirty="0">
                <a:ea typeface="ＭＳ Ｐゴシック" charset="-128"/>
              </a:rPr>
              <a:t>“</a:t>
            </a:r>
            <a:r>
              <a:rPr lang="en-US" altLang="ja-JP" dirty="0"/>
              <a:t>All models are wrong, but some are </a:t>
            </a:r>
            <a:r>
              <a:rPr lang="en-US" altLang="ja-JP" dirty="0" smtClean="0"/>
              <a:t>useful.</a:t>
            </a:r>
            <a:r>
              <a:rPr lang="en-US" altLang="en-US" dirty="0" smtClean="0">
                <a:ea typeface="ＭＳ Ｐゴシック" charset="-128"/>
              </a:rPr>
              <a:t>” – George Box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 descr="mage result for george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74260"/>
            <a:ext cx="4191000" cy="23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To model </a:t>
            </a:r>
            <a:r>
              <a:rPr lang="en-US" altLang="en-US" dirty="0">
                <a:ea typeface="ＭＳ Ｐゴシック" charset="-128"/>
              </a:rPr>
              <a:t>systems that are mathematically intractable</a:t>
            </a:r>
          </a:p>
          <a:p>
            <a:r>
              <a:rPr lang="en-US" altLang="en-US" dirty="0" smtClean="0">
                <a:ea typeface="ＭＳ Ｐゴシック" charset="-128"/>
              </a:rPr>
              <a:t>To extract </a:t>
            </a:r>
            <a:r>
              <a:rPr lang="en-US" altLang="en-US" dirty="0">
                <a:ea typeface="ＭＳ Ｐゴシック" charset="-128"/>
              </a:rPr>
              <a:t>useful intermediate results</a:t>
            </a:r>
          </a:p>
          <a:p>
            <a:r>
              <a:rPr lang="en-US" altLang="en-US" dirty="0">
                <a:ea typeface="ＭＳ Ｐゴシック" charset="-128"/>
              </a:rPr>
              <a:t>Lend themselves to development by successive </a:t>
            </a:r>
            <a:r>
              <a:rPr lang="en-US" altLang="en-US" dirty="0" smtClean="0">
                <a:ea typeface="ＭＳ Ｐゴシック" charset="-128"/>
              </a:rPr>
              <a:t>refinement and “what if” questions</a:t>
            </a:r>
          </a:p>
          <a:p>
            <a:r>
              <a:rPr lang="en-US" altLang="en-US" dirty="0" smtClean="0">
                <a:ea typeface="ＭＳ Ｐゴシック" charset="-128"/>
              </a:rPr>
              <a:t>Start by simulating random walks</a:t>
            </a:r>
            <a:endParaRPr lang="en-US" altLang="en-US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Are Used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099" y="1144332"/>
            <a:ext cx="5866919" cy="4970192"/>
          </a:xfrm>
        </p:spPr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Random walks are important in many domains</a:t>
            </a:r>
          </a:p>
          <a:p>
            <a:pPr lvl="1"/>
            <a:r>
              <a:rPr lang="en-US" dirty="0" smtClean="0"/>
              <a:t>Understanding the stock market (maybe)</a:t>
            </a:r>
          </a:p>
          <a:p>
            <a:pPr lvl="1"/>
            <a:r>
              <a:rPr lang="en-US" dirty="0" smtClean="0"/>
              <a:t>Modeling diffusion processes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Good illustration of how to use simulations to understand things</a:t>
            </a:r>
          </a:p>
          <a:p>
            <a:r>
              <a:rPr lang="en-US" dirty="0" smtClean="0"/>
              <a:t>Excuse to cover some important programming topics</a:t>
            </a:r>
          </a:p>
          <a:p>
            <a:pPr lvl="1"/>
            <a:r>
              <a:rPr lang="en-US" dirty="0" smtClean="0"/>
              <a:t>Practice with classes</a:t>
            </a:r>
          </a:p>
          <a:p>
            <a:pPr lvl="1"/>
            <a:r>
              <a:rPr lang="en-US" dirty="0" smtClean="0"/>
              <a:t>More about plotting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Random Walks?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8" descr="https://images-na.ssl-images-amazon.com/images/I/51SyHrmTdTL._AC_UL320_SR214,32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68" y="1540184"/>
            <a:ext cx="2266739" cy="33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 Is a Random Walk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 descr="Translational_mo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3" y="1266167"/>
            <a:ext cx="3182406" cy="2789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713" y="1458415"/>
            <a:ext cx="1360475" cy="2052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097" y="2285650"/>
            <a:ext cx="1499613" cy="2204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458" y="2845579"/>
            <a:ext cx="1687391" cy="2109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36400" y="3611322"/>
            <a:ext cx="1018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Robert</a:t>
            </a:r>
          </a:p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Brown</a:t>
            </a:r>
          </a:p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1827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7088" y="4482457"/>
            <a:ext cx="1359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Louis</a:t>
            </a:r>
          </a:p>
          <a:p>
            <a:pPr algn="ctr"/>
            <a:r>
              <a:rPr lang="en-US" sz="2000" dirty="0" err="1" smtClean="0">
                <a:latin typeface="Bookman Old Style"/>
                <a:cs typeface="Bookman Old Style"/>
              </a:rPr>
              <a:t>Bachelier</a:t>
            </a:r>
            <a:endParaRPr lang="en-US" sz="2000" dirty="0" smtClean="0">
              <a:latin typeface="Bookman Old Style"/>
              <a:cs typeface="Bookman Old Style"/>
            </a:endParaRPr>
          </a:p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1900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0158" y="5027403"/>
            <a:ext cx="1225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Albert</a:t>
            </a:r>
          </a:p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Einstein</a:t>
            </a:r>
          </a:p>
          <a:p>
            <a:pPr algn="ctr"/>
            <a:r>
              <a:rPr lang="en-US" sz="2000" dirty="0" smtClean="0">
                <a:latin typeface="Bookman Old Style"/>
                <a:cs typeface="Bookman Old Style"/>
              </a:rPr>
              <a:t>1905</a:t>
            </a:r>
          </a:p>
        </p:txBody>
      </p:sp>
    </p:spTree>
    <p:extLst>
      <p:ext uri="{BB962C8B-B14F-4D97-AF65-F5344CB8AC3E}">
        <p14:creationId xmlns:p14="http://schemas.microsoft.com/office/powerpoint/2010/main" val="17486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235-238</a:t>
            </a:r>
          </a:p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Reading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Drunkard’s Walk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squar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2849" y="351539"/>
            <a:ext cx="5079662" cy="65736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79523" y="1172845"/>
            <a:ext cx="17397" cy="4810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3849" y="3585306"/>
            <a:ext cx="60912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78" y="3138101"/>
            <a:ext cx="991948" cy="9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First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squar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2849" y="300739"/>
            <a:ext cx="5079662" cy="65736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79523" y="1134745"/>
            <a:ext cx="17397" cy="4810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3849" y="3547206"/>
            <a:ext cx="60912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099" y="3696910"/>
            <a:ext cx="9921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Possible First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 descr="squar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2849" y="389639"/>
            <a:ext cx="5079662" cy="65736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79523" y="1223645"/>
            <a:ext cx="17397" cy="4810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3849" y="3636106"/>
            <a:ext cx="60912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19" y="3189138"/>
            <a:ext cx="964565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Possible First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 descr="squar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2849" y="326139"/>
            <a:ext cx="5079662" cy="65736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79523" y="1160145"/>
            <a:ext cx="17397" cy="4810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3849" y="3572606"/>
            <a:ext cx="60912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44" y="2518112"/>
            <a:ext cx="9921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Possible First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 descr="squar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2849" y="313439"/>
            <a:ext cx="5079662" cy="65736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79523" y="1147445"/>
            <a:ext cx="17397" cy="4810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3849" y="3559906"/>
            <a:ext cx="60912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70" y="3102084"/>
            <a:ext cx="9921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Distances After Two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 descr="square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2849" y="338839"/>
            <a:ext cx="5079662" cy="6573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74" y="3903641"/>
            <a:ext cx="623836" cy="574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74" y="2723434"/>
            <a:ext cx="623836" cy="57496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79523" y="1172845"/>
            <a:ext cx="17397" cy="4810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238" y="3298398"/>
            <a:ext cx="623836" cy="5749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910" y="3298398"/>
            <a:ext cx="623836" cy="5749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02" y="1172845"/>
            <a:ext cx="2565031" cy="15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different approach to problem</a:t>
            </a:r>
          </a:p>
          <a:p>
            <a:r>
              <a:rPr lang="en-US" dirty="0" smtClean="0"/>
              <a:t>Will use simulation</a:t>
            </a:r>
          </a:p>
          <a:p>
            <a:r>
              <a:rPr lang="en-US" dirty="0" smtClean="0"/>
              <a:t>But not until the next lecture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Distance </a:t>
            </a:r>
            <a:r>
              <a:rPr lang="en-US" dirty="0" smtClean="0"/>
              <a:t>After </a:t>
            </a:r>
            <a:r>
              <a:rPr lang="en-US" smtClean="0"/>
              <a:t>100,000 Steps?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is uncomfortable</a:t>
            </a:r>
          </a:p>
          <a:p>
            <a:r>
              <a:rPr lang="en-US" dirty="0" smtClean="0"/>
              <a:t>But certainty is usually unjustified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Hard to Understand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2" descr="http://channelingerik.com/wp-content/uploads/2016/04/Uncert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6" y="2202767"/>
            <a:ext cx="6500964" cy="43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effect has a cause</a:t>
            </a:r>
          </a:p>
          <a:p>
            <a:r>
              <a:rPr lang="en-US" dirty="0" smtClean="0"/>
              <a:t>The world can be understood causally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Newtonian Mechanics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http://www.sjcillustration.com/images/sciences/isaac-new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01" y="2167288"/>
            <a:ext cx="5536495" cy="366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1369" y="590308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1643 - 1727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Centuries Years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https://images-na.ssl-images-amazon.com/images/I/519velUxriL._SX32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36" y="987530"/>
            <a:ext cx="3593794" cy="5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Bookman Old Style"/>
              </a:rPr>
              <a:t>Copenhagen Doctrine (Bohr and Heisenberg) </a:t>
            </a:r>
            <a:r>
              <a:rPr lang="en-US" sz="2400" dirty="0" smtClean="0">
                <a:cs typeface="Bookman Old Style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cs typeface="Bookman Old Style"/>
              </a:rPr>
              <a:t>causal </a:t>
            </a:r>
            <a:r>
              <a:rPr lang="en-US" sz="2400" dirty="0">
                <a:solidFill>
                  <a:srgbClr val="FF0000"/>
                </a:solidFill>
                <a:cs typeface="Bookman Old Style"/>
              </a:rPr>
              <a:t>nondeterminism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cs typeface="Bookman Old Style"/>
              </a:rPr>
              <a:t>At its most fundamental level, the behavior of the </a:t>
            </a:r>
            <a:r>
              <a:rPr lang="en-US" dirty="0" smtClean="0">
                <a:cs typeface="Bookman Old Style"/>
              </a:rPr>
              <a:t>physical world </a:t>
            </a:r>
            <a:r>
              <a:rPr lang="en-US" dirty="0">
                <a:cs typeface="Bookman Old Style"/>
              </a:rPr>
              <a:t>cannot be predicted.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cs typeface="Bookman Old Style"/>
              </a:rPr>
              <a:t>Fine to make statements of the form “x is highly likely to</a:t>
            </a:r>
          </a:p>
          <a:p>
            <a:pPr lvl="1"/>
            <a:r>
              <a:rPr lang="en-US" dirty="0">
                <a:cs typeface="Bookman Old Style"/>
              </a:rPr>
              <a:t>occur,” but not of the form “x is certain to occur</a:t>
            </a:r>
            <a:r>
              <a:rPr lang="en-US" dirty="0" smtClean="0">
                <a:cs typeface="Bookman Old Style"/>
              </a:rPr>
              <a:t>.”</a:t>
            </a:r>
            <a:endParaRPr lang="en-US" sz="2400" dirty="0">
              <a:cs typeface="Bookman Old Style"/>
            </a:endParaRPr>
          </a:p>
          <a:p>
            <a:r>
              <a:rPr lang="en-US" sz="2400" dirty="0">
                <a:cs typeface="Bookman Old Style"/>
              </a:rPr>
              <a:t>Einstein and Schrödinger objected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cs typeface="Bookman Old Style"/>
              </a:rPr>
              <a:t>“God does not play dice.”  -- Albert Einstein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Copenhagen Doctrine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Really Matter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4" descr="http://frontporchdenver.com/wp-content/uploads/sites/2/2012/06/coin_tos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158405"/>
            <a:ext cx="4275906" cy="494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58581" y="2389239"/>
            <a:ext cx="285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Did the flips yield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 heads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2 tails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 head and 1 tail?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6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1584168"/>
            <a:ext cx="4420083" cy="3774910"/>
          </a:xfrm>
        </p:spPr>
        <p:txBody>
          <a:bodyPr>
            <a:normAutofit/>
          </a:bodyPr>
          <a:lstStyle/>
          <a:p>
            <a:r>
              <a:rPr lang="en-US" sz="2400" dirty="0">
                <a:cs typeface="Bookman Old Style"/>
              </a:rPr>
              <a:t>The world may or may not be inherently </a:t>
            </a:r>
            <a:r>
              <a:rPr lang="en-US" sz="2400" dirty="0" smtClean="0">
                <a:cs typeface="Bookman Old Style"/>
              </a:rPr>
              <a:t>unpredictable</a:t>
            </a:r>
            <a:endParaRPr lang="en-US" sz="2400" dirty="0">
              <a:cs typeface="Bookman Old Style"/>
            </a:endParaRPr>
          </a:p>
          <a:p>
            <a:r>
              <a:rPr lang="en-US" sz="2400" dirty="0">
                <a:cs typeface="Bookman Old Style"/>
              </a:rPr>
              <a:t>But our lack of knowledge does not allow us to </a:t>
            </a:r>
            <a:r>
              <a:rPr lang="en-US" sz="2400" dirty="0" smtClean="0">
                <a:cs typeface="Bookman Old Style"/>
              </a:rPr>
              <a:t>make accurate predictions</a:t>
            </a:r>
            <a:endParaRPr lang="en-US" sz="2400" dirty="0">
              <a:cs typeface="Bookman Old Style"/>
            </a:endParaRPr>
          </a:p>
          <a:p>
            <a:r>
              <a:rPr lang="en-US" sz="2400" dirty="0">
                <a:cs typeface="Bookman Old Style"/>
              </a:rPr>
              <a:t>Therefore we might as well treat the </a:t>
            </a:r>
            <a:r>
              <a:rPr lang="en-US" sz="2400" dirty="0" smtClean="0">
                <a:cs typeface="Bookman Old Style"/>
              </a:rPr>
              <a:t>world as </a:t>
            </a:r>
            <a:r>
              <a:rPr lang="en-US" sz="2400" dirty="0">
                <a:cs typeface="Bookman Old Style"/>
              </a:rPr>
              <a:t>inherently </a:t>
            </a:r>
            <a:r>
              <a:rPr lang="en-US" sz="2400" dirty="0" smtClean="0">
                <a:cs typeface="Bookman Old Style"/>
              </a:rPr>
              <a:t>unpredictable</a:t>
            </a:r>
          </a:p>
          <a:p>
            <a:r>
              <a:rPr lang="en-US" sz="2400" dirty="0" smtClean="0">
                <a:solidFill>
                  <a:srgbClr val="FF0000"/>
                </a:solidFill>
                <a:cs typeface="Bookman Old Style"/>
              </a:rPr>
              <a:t>Predictive nondeterminism</a:t>
            </a:r>
            <a:endParaRPr lang="en-US" sz="2400" dirty="0">
              <a:solidFill>
                <a:srgbClr val="FF0000"/>
              </a:solidFill>
              <a:cs typeface="Bookman Old Style"/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6.0002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5124" name="Picture 4" descr="http://frontporchdenver.com/wp-content/uploads/sites/2/2012/06/coin_tos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83" y="1561859"/>
            <a:ext cx="3345477" cy="38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595959"/>
      </a:dk2>
      <a:lt2>
        <a:srgbClr val="EEECE1"/>
      </a:lt2>
      <a:accent1>
        <a:srgbClr val="295B92"/>
      </a:accent1>
      <a:accent2>
        <a:srgbClr val="5096F2"/>
      </a:accent2>
      <a:accent3>
        <a:srgbClr val="7F7F7F"/>
      </a:accent3>
      <a:accent4>
        <a:srgbClr val="D99694"/>
      </a:accent4>
      <a:accent5>
        <a:srgbClr val="D8D8D8"/>
      </a:accent5>
      <a:accent6>
        <a:srgbClr val="953734"/>
      </a:accent6>
      <a:hlink>
        <a:srgbClr val="C0504D"/>
      </a:hlink>
      <a:folHlink>
        <a:srgbClr val="632423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44549</TotalTime>
  <Words>1393</Words>
  <Application>Microsoft Office PowerPoint</Application>
  <PresentationFormat>On-screen Show (4:3)</PresentationFormat>
  <Paragraphs>287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Bookman Old Style</vt:lpstr>
      <vt:lpstr>Calibri</vt:lpstr>
      <vt:lpstr>Calibri Light</vt:lpstr>
      <vt:lpstr>Cambria Math</vt:lpstr>
      <vt:lpstr>Lucida Sans Typewriter</vt:lpstr>
      <vt:lpstr>Wingdings</vt:lpstr>
      <vt:lpstr>Retrospect</vt:lpstr>
      <vt:lpstr>Lecture 4: Stochastic Thinking and Random Walks</vt:lpstr>
      <vt:lpstr>Prof. Grimson Talked about Family Trees</vt:lpstr>
      <vt:lpstr>Relevant Reading</vt:lpstr>
      <vt:lpstr>The World is Hard to Understand</vt:lpstr>
      <vt:lpstr>Newtonian Mechanics</vt:lpstr>
      <vt:lpstr>Two Centuries Years Later</vt:lpstr>
      <vt:lpstr>Copenhagen Doctrine</vt:lpstr>
      <vt:lpstr>Does It Really Matter</vt:lpstr>
      <vt:lpstr>The Moral</vt:lpstr>
      <vt:lpstr>Stochastic Processes</vt:lpstr>
      <vt:lpstr>Implementing a Random Process</vt:lpstr>
      <vt:lpstr>Probability of Various Results</vt:lpstr>
      <vt:lpstr>Probability Is About Counting</vt:lpstr>
      <vt:lpstr>Three Basic Facts About Probability</vt:lpstr>
      <vt:lpstr>Independence</vt:lpstr>
      <vt:lpstr>Will One of the Patriots and Broncos Lose?</vt:lpstr>
      <vt:lpstr>A Simulation of Die Rolling</vt:lpstr>
      <vt:lpstr>Output of Simulation</vt:lpstr>
      <vt:lpstr>Morals</vt:lpstr>
      <vt:lpstr>The Birthday Problem</vt:lpstr>
      <vt:lpstr>Approximating Using a Simulation</vt:lpstr>
      <vt:lpstr>Approximating Using a Simulation</vt:lpstr>
      <vt:lpstr>Why 3 Is Much Harder Mathematically</vt:lpstr>
      <vt:lpstr>But All Dates Are Not Equally Likely</vt:lpstr>
      <vt:lpstr>Another Win for Simulation</vt:lpstr>
      <vt:lpstr>Simulation Models</vt:lpstr>
      <vt:lpstr>Simulations Are Used a Lot</vt:lpstr>
      <vt:lpstr>Why Random Walks?</vt:lpstr>
      <vt:lpstr>Brownian Motion Is a Random Walk</vt:lpstr>
      <vt:lpstr>Drunkard’s Walk</vt:lpstr>
      <vt:lpstr>One Possible First Step</vt:lpstr>
      <vt:lpstr>Another Possible First Step</vt:lpstr>
      <vt:lpstr>Yet Another Possible First Step</vt:lpstr>
      <vt:lpstr>Last Possible First Step</vt:lpstr>
      <vt:lpstr>Possible Distances After Two Steps</vt:lpstr>
      <vt:lpstr>Expected Distance After 100,000 Steps?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Decomposition, Abstraction, Functions</dc:title>
  <dc:creator>Ana Bell</dc:creator>
  <cp:lastModifiedBy>John</cp:lastModifiedBy>
  <cp:revision>1672</cp:revision>
  <cp:lastPrinted>2016-06-12T17:21:12Z</cp:lastPrinted>
  <dcterms:created xsi:type="dcterms:W3CDTF">2014-02-11T14:35:32Z</dcterms:created>
  <dcterms:modified xsi:type="dcterms:W3CDTF">2016-11-02T18:53:24Z</dcterms:modified>
</cp:coreProperties>
</file>