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ytuł 1"/>
          <p:cNvSpPr>
            <a:spLocks noGrp="1"/>
          </p:cNvSpPr>
          <p:nvPr>
            <p:ph type="ctrTitle"/>
          </p:nvPr>
        </p:nvSpPr>
        <p:spPr>
          <a:xfrm>
            <a:off x="937260" y="228600"/>
            <a:ext cx="10318115" cy="2383155"/>
          </a:xfrm>
        </p:spPr>
        <p:txBody>
          <a:bodyPr/>
          <a:p>
            <a:r>
              <a:rPr lang="pl-PL" sz="7200" dirty="0">
                <a:latin typeface="Impact" panose="020B0806030902050204" pitchFamily="34" charset="0"/>
              </a:rPr>
              <a:t>Smart </a:t>
            </a:r>
            <a:r>
              <a:rPr lang="" altLang="pl-PL" sz="7200" dirty="0">
                <a:latin typeface="Impact" panose="020B0806030902050204" pitchFamily="34" charset="0"/>
              </a:rPr>
              <a:t>E</a:t>
            </a:r>
            <a:r>
              <a:rPr lang="pl-PL" sz="7200" dirty="0">
                <a:latin typeface="Impact" panose="020B0806030902050204" pitchFamily="34" charset="0"/>
              </a:rPr>
              <a:t>co </a:t>
            </a:r>
            <a:r>
              <a:rPr lang="" altLang="pl-PL" sz="7200" dirty="0">
                <a:latin typeface="Impact" panose="020B0806030902050204" pitchFamily="34" charset="0"/>
              </a:rPr>
              <a:t>S</a:t>
            </a:r>
            <a:r>
              <a:rPr lang="pl-PL" sz="7200" dirty="0">
                <a:latin typeface="Impact" panose="020B0806030902050204" pitchFamily="34" charset="0"/>
              </a:rPr>
              <a:t>ystem</a:t>
            </a:r>
            <a:br>
              <a:rPr lang="pl-PL" sz="7200" dirty="0">
                <a:latin typeface="Impact" panose="020B0806030902050204" pitchFamily="34" charset="0"/>
              </a:rPr>
            </a:br>
            <a:r>
              <a:rPr lang="" altLang="en-GB" sz="7200" dirty="0">
                <a:latin typeface="Impact" panose="020B0806030902050204" pitchFamily="34" charset="0"/>
              </a:rPr>
              <a:t>C</a:t>
            </a:r>
            <a:r>
              <a:rPr lang="en-GB" sz="7200" dirty="0">
                <a:latin typeface="Impact" panose="020B0806030902050204" pitchFamily="34" charset="0"/>
              </a:rPr>
              <a:t>lient</a:t>
            </a:r>
            <a:r>
              <a:rPr lang="pl-PL" sz="7200" dirty="0">
                <a:latin typeface="Impact" panose="020B0806030902050204" pitchFamily="34" charset="0"/>
              </a:rPr>
              <a:t> </a:t>
            </a:r>
            <a:r>
              <a:rPr lang="" altLang="pl-PL" sz="7200" dirty="0">
                <a:latin typeface="Impact" panose="020B0806030902050204" pitchFamily="34" charset="0"/>
              </a:rPr>
              <a:t>P</a:t>
            </a:r>
            <a:r>
              <a:rPr lang="pl-PL" sz="7200" dirty="0">
                <a:latin typeface="Impact" panose="020B0806030902050204" pitchFamily="34" charset="0"/>
              </a:rPr>
              <a:t>itch</a:t>
            </a:r>
            <a:endParaRPr lang="pl-PL" sz="7200" dirty="0">
              <a:latin typeface="Impact" panose="020B0806030902050204" pitchFamily="34" charset="0"/>
            </a:endParaRPr>
          </a:p>
        </p:txBody>
      </p:sp>
      <p:sp>
        <p:nvSpPr>
          <p:cNvPr id="5" name="Podtytuł 2"/>
          <p:cNvSpPr>
            <a:spLocks noGrp="1"/>
          </p:cNvSpPr>
          <p:nvPr>
            <p:ph type="subTitle" idx="1"/>
          </p:nvPr>
        </p:nvSpPr>
        <p:spPr>
          <a:xfrm>
            <a:off x="2215045" y="4806462"/>
            <a:ext cx="8045373" cy="2128088"/>
          </a:xfrm>
        </p:spPr>
        <p:txBody>
          <a:bodyPr>
            <a:normAutofit lnSpcReduction="20000"/>
          </a:bodyPr>
          <a:p>
            <a:endParaRPr lang="pl-PL" sz="2400" b="0" dirty="0"/>
          </a:p>
          <a:p>
            <a:r>
              <a:rPr lang="pl-PL" sz="2400" dirty="0"/>
              <a:t>Prepared By TEAM DDNS</a:t>
            </a:r>
            <a:endParaRPr lang="pl-PL" sz="2400" dirty="0"/>
          </a:p>
          <a:p>
            <a:r>
              <a:rPr lang="pl-PL" b="0" dirty="0"/>
              <a:t>Dorota </a:t>
            </a:r>
            <a:r>
              <a:rPr lang="" altLang="pl-PL" b="0" dirty="0"/>
              <a:t>M</a:t>
            </a:r>
            <a:r>
              <a:rPr lang="pl-PL" b="0" dirty="0"/>
              <a:t>arczak, </a:t>
            </a:r>
            <a:r>
              <a:rPr lang="" altLang="pl-PL" b="0" dirty="0"/>
              <a:t>N</a:t>
            </a:r>
            <a:r>
              <a:rPr lang="pl-PL" b="0" dirty="0"/>
              <a:t>ader </a:t>
            </a:r>
            <a:r>
              <a:rPr lang="" altLang="pl-PL" b="0" dirty="0"/>
              <a:t>S</a:t>
            </a:r>
            <a:r>
              <a:rPr lang="pl-PL" b="0" dirty="0"/>
              <a:t>obhi, Declan </a:t>
            </a:r>
            <a:r>
              <a:rPr lang="" altLang="pl-PL" b="0" dirty="0"/>
              <a:t>B</a:t>
            </a:r>
            <a:r>
              <a:rPr lang="pl-PL" b="0" dirty="0"/>
              <a:t>ell and </a:t>
            </a:r>
            <a:r>
              <a:rPr lang="" altLang="pl-PL" b="0" dirty="0"/>
              <a:t>S</a:t>
            </a:r>
            <a:r>
              <a:rPr lang="pl-PL" b="0" dirty="0"/>
              <a:t>cott </a:t>
            </a:r>
            <a:r>
              <a:rPr lang="" altLang="pl-PL" b="0" dirty="0"/>
              <a:t>A</a:t>
            </a:r>
            <a:r>
              <a:rPr lang="pl-PL" b="0" dirty="0"/>
              <a:t>llan</a:t>
            </a:r>
            <a:endParaRPr lang="pl-PL" b="0" dirty="0"/>
          </a:p>
          <a:p>
            <a:r>
              <a:rPr lang="en-US" altLang="pl-PL" b="0" dirty="0"/>
              <a:t>Abertay University</a:t>
            </a:r>
            <a:endParaRPr lang="pl-PL" sz="1800" b="0" dirty="0"/>
          </a:p>
          <a:p>
            <a:r>
              <a:rPr lang="pl-PL" b="0" dirty="0"/>
              <a:t> 23.10.2018 </a:t>
            </a:r>
            <a:endParaRPr lang="pl-PL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Work Breakdown Structure: dB</a:t>
            </a:r>
            <a:endParaRPr lang="en-US" altLang="en-US"/>
          </a:p>
        </p:txBody>
      </p:sp>
      <p:pic>
        <p:nvPicPr>
          <p:cNvPr id="5" name="Picture 4" descr="WBSd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6185" y="1537335"/>
            <a:ext cx="7200265" cy="490474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Work Breakdown Structure: Hardware</a:t>
            </a:r>
            <a:endParaRPr lang="en-US" altLang="en-US"/>
          </a:p>
        </p:txBody>
      </p:sp>
      <p:pic>
        <p:nvPicPr>
          <p:cNvPr id="5" name="Picture 4" descr="WBSa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1680" y="1510030"/>
            <a:ext cx="5884545" cy="449135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34315"/>
            <a:ext cx="10515600" cy="1325563"/>
          </a:xfrm>
        </p:spPr>
        <p:txBody>
          <a:bodyPr/>
          <a:p>
            <a:pPr algn="ctr"/>
            <a:r>
              <a:rPr lang="en-US" altLang="en-US"/>
              <a:t>Work Breakdown Structure: Website</a:t>
            </a:r>
            <a:endParaRPr lang="en-US" altLang="en-US"/>
          </a:p>
        </p:txBody>
      </p:sp>
      <p:pic>
        <p:nvPicPr>
          <p:cNvPr id="5" name="Picture 4" descr="WB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4190" y="1360805"/>
            <a:ext cx="3564255" cy="521589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025" y="222250"/>
            <a:ext cx="11236325" cy="1325245"/>
          </a:xfrm>
        </p:spPr>
        <p:txBody>
          <a:bodyPr/>
          <a:p>
            <a:pPr algn="ctr"/>
            <a:r>
              <a:rPr lang="en-US" altLang="en-US"/>
              <a:t>Risks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981710" y="1691005"/>
            <a:ext cx="43713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Exceed predetermined budget</a:t>
            </a:r>
            <a:endParaRPr lang="en-US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/>
              <a:t>	- Use only resources needed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981710" y="2336165"/>
            <a:ext cx="65576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Inconsistent staff availability</a:t>
            </a:r>
            <a:endParaRPr lang="en-US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/>
              <a:t>	- Overlap responsibilities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981710" y="2981325"/>
            <a:ext cx="9070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Technology in use becoming obsolete</a:t>
            </a:r>
            <a:endParaRPr lang="en-US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/>
              <a:t>	- Research current/upcoming developments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981710" y="3626485"/>
            <a:ext cx="10433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Data Protection Regulation changing</a:t>
            </a:r>
            <a:endParaRPr lang="en-US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/>
              <a:t>	- Remain informed of current legislation and any upcoming developments</a:t>
            </a:r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981710" y="4271645"/>
            <a:ext cx="105613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Competitor creating alternative solution</a:t>
            </a:r>
            <a:endParaRPr lang="en-US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/>
              <a:t>	- Ensure we have lowest cost/most versatile product </a:t>
            </a:r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981710" y="4916805"/>
            <a:ext cx="9252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Delay in delivering final product</a:t>
            </a:r>
            <a:endParaRPr lang="en-US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/>
              <a:t>	- Ensure work schedule is managable and project goal is achievable</a:t>
            </a:r>
            <a:endParaRPr lang="en-US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834361" y="152004"/>
            <a:ext cx="9692640" cy="1325562"/>
          </a:xfrm>
        </p:spPr>
        <p:txBody>
          <a:bodyPr>
            <a:normAutofit/>
          </a:bodyPr>
          <a:p>
            <a:pPr algn="ctr"/>
            <a:r>
              <a:rPr lang="en-GB" sz="6000" dirty="0">
                <a:latin typeface="Impact" panose="020B0806030902050204" pitchFamily="34" charset="0"/>
              </a:rPr>
              <a:t>Benefits</a:t>
            </a:r>
            <a:endParaRPr lang="pl-PL" sz="6000" dirty="0">
              <a:latin typeface="Impact" panose="020B080603090205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idx="1"/>
          </p:nvPr>
        </p:nvSpPr>
        <p:spPr>
          <a:xfrm>
            <a:off x="492369" y="1477566"/>
            <a:ext cx="10269417" cy="4604709"/>
          </a:xfrm>
        </p:spPr>
        <p:txBody>
          <a:bodyPr>
            <a:normAutofit/>
          </a:bodyPr>
          <a:p>
            <a:pPr marL="0" indent="0" algn="just">
              <a:buNone/>
            </a:pPr>
            <a:endParaRPr lang="en-GB" sz="2000" b="1" u="sng" dirty="0"/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A device that will be used as a </a:t>
            </a:r>
            <a:r>
              <a:rPr lang="en-US" altLang="en-GB" sz="2400" dirty="0"/>
              <a:t>prototype</a:t>
            </a:r>
            <a:r>
              <a:rPr lang="en-GB" sz="2400" dirty="0"/>
              <a:t> that will be produced commercially</a:t>
            </a:r>
            <a:endParaRPr lang="en-GB" sz="2400" dirty="0"/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A reputation for fine IoT device production</a:t>
            </a:r>
            <a:endParaRPr lang="en-GB" sz="2400" dirty="0"/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GB" sz="2400" dirty="0"/>
              <a:t>L</a:t>
            </a:r>
            <a:r>
              <a:rPr lang="en-GB" sz="2400" dirty="0"/>
              <a:t>ow cost of production </a:t>
            </a:r>
            <a:endParaRPr lang="en-GB" sz="2400" dirty="0"/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Easy to produce</a:t>
            </a:r>
            <a:endParaRPr lang="en-GB" sz="2400" dirty="0"/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Easy to advertise due to the fact the product is suitable for multiple use cases</a:t>
            </a:r>
            <a:endParaRPr lang="en-GB" sz="2400" dirty="0"/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Low maintenance costs</a:t>
            </a:r>
            <a:endParaRPr lang="en-GB" sz="2400" dirty="0"/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GB" sz="2400" dirty="0"/>
              <a:t>Be part of the Open Source Community</a:t>
            </a:r>
            <a:endParaRPr lang="en-GB" sz="2000" dirty="0"/>
          </a:p>
          <a:p>
            <a:pPr algn="just"/>
            <a:endParaRPr lang="en-GB" sz="2000" dirty="0"/>
          </a:p>
          <a:p>
            <a:pPr marL="0" indent="0" algn="just">
              <a:buNone/>
            </a:pPr>
            <a:endParaRPr lang="en-GB" sz="2000" dirty="0"/>
          </a:p>
          <a:p>
            <a:pPr algn="just"/>
            <a:endParaRPr lang="en-GB" sz="2000" dirty="0"/>
          </a:p>
          <a:p>
            <a:pPr algn="just"/>
            <a:endParaRPr lang="en-GB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49807" y="365760"/>
            <a:ext cx="9692640" cy="1325562"/>
          </a:xfrm>
        </p:spPr>
        <p:txBody>
          <a:bodyPr/>
          <a:p>
            <a:pPr algn="ctr"/>
            <a:r>
              <a:rPr lang="en-US" altLang="en-US" b="1"/>
              <a:t>Costs</a:t>
            </a:r>
            <a:endParaRPr lang="en-US" altLang="en-US" b="1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80490" y="1606550"/>
            <a:ext cx="8595360" cy="3645535"/>
          </a:xfrm>
        </p:spPr>
        <p:txBody>
          <a:bodyPr>
            <a:normAutofit lnSpcReduction="10000"/>
          </a:bodyPr>
          <a:p>
            <a:pPr algn="just">
              <a:lnSpc>
                <a:spcPct val="150000"/>
              </a:lnSpc>
            </a:pPr>
            <a:r>
              <a:rPr lang="en-GB" dirty="0">
                <a:sym typeface="+mn-ea"/>
              </a:rPr>
              <a:t>The hardware needed</a:t>
            </a:r>
            <a:endParaRPr lang="en-GB" dirty="0"/>
          </a:p>
          <a:p>
            <a:pPr algn="just">
              <a:lnSpc>
                <a:spcPct val="150000"/>
              </a:lnSpc>
            </a:pPr>
            <a:r>
              <a:rPr lang="en-GB" dirty="0">
                <a:sym typeface="+mn-ea"/>
              </a:rPr>
              <a:t>The maintenance of the production line</a:t>
            </a:r>
            <a:endParaRPr lang="en-GB" dirty="0"/>
          </a:p>
          <a:p>
            <a:pPr algn="just">
              <a:lnSpc>
                <a:spcPct val="150000"/>
              </a:lnSpc>
            </a:pPr>
            <a:r>
              <a:rPr lang="en-GB" dirty="0">
                <a:sym typeface="+mn-ea"/>
              </a:rPr>
              <a:t>The database and web hosting </a:t>
            </a:r>
            <a:endParaRPr lang="en-GB" dirty="0"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GB" dirty="0">
                <a:sym typeface="+mn-ea"/>
              </a:rPr>
              <a:t>Potential commercial licences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834361" y="152004"/>
            <a:ext cx="9692640" cy="1325562"/>
          </a:xfrm>
        </p:spPr>
        <p:txBody>
          <a:bodyPr>
            <a:normAutofit/>
          </a:bodyPr>
          <a:p>
            <a:pPr algn="ctr"/>
            <a:r>
              <a:rPr lang="en-GB" sz="6000" dirty="0">
                <a:latin typeface="Impact" panose="020B0806030902050204" pitchFamily="34" charset="0"/>
              </a:rPr>
              <a:t>Going </a:t>
            </a:r>
            <a:r>
              <a:rPr lang="en-US" altLang="en-GB" sz="6000" dirty="0">
                <a:latin typeface="Impact" panose="020B0806030902050204" pitchFamily="34" charset="0"/>
              </a:rPr>
              <a:t>F</a:t>
            </a:r>
            <a:r>
              <a:rPr lang="en-GB" sz="6000" dirty="0">
                <a:latin typeface="Impact" panose="020B0806030902050204" pitchFamily="34" charset="0"/>
              </a:rPr>
              <a:t>orward </a:t>
            </a:r>
            <a:endParaRPr lang="pl-PL" sz="6000" dirty="0">
              <a:latin typeface="Impact" panose="020B080603090205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idx="1"/>
          </p:nvPr>
        </p:nvSpPr>
        <p:spPr>
          <a:xfrm>
            <a:off x="492369" y="1477566"/>
            <a:ext cx="10480431" cy="4604709"/>
          </a:xfrm>
        </p:spPr>
        <p:txBody>
          <a:bodyPr>
            <a:normAutofit/>
          </a:bodyPr>
          <a:p>
            <a:pPr algn="just">
              <a:lnSpc>
                <a:spcPct val="120000"/>
              </a:lnSpc>
            </a:pPr>
            <a:r>
              <a:rPr lang="en-US" altLang="en-GB" dirty="0"/>
              <a:t>Ensure continued </a:t>
            </a:r>
            <a:r>
              <a:rPr lang="en-GB" dirty="0"/>
              <a:t>communication with the client</a:t>
            </a:r>
            <a:endParaRPr lang="en-GB" dirty="0"/>
          </a:p>
          <a:p>
            <a:pPr algn="just">
              <a:lnSpc>
                <a:spcPct val="120000"/>
              </a:lnSpc>
            </a:pPr>
            <a:r>
              <a:rPr lang="en-GB" dirty="0"/>
              <a:t>Better inter-team communication</a:t>
            </a:r>
            <a:endParaRPr lang="en-GB" dirty="0"/>
          </a:p>
          <a:p>
            <a:pPr algn="just">
              <a:lnSpc>
                <a:spcPct val="120000"/>
              </a:lnSpc>
            </a:pPr>
            <a:r>
              <a:rPr lang="en-GB" dirty="0"/>
              <a:t>More detailed description of working processes</a:t>
            </a:r>
            <a:endParaRPr lang="en-GB" dirty="0"/>
          </a:p>
          <a:p>
            <a:pPr algn="just">
              <a:lnSpc>
                <a:spcPct val="120000"/>
              </a:lnSpc>
            </a:pPr>
            <a:r>
              <a:rPr lang="en-GB" dirty="0"/>
              <a:t>Better software development methodologies</a:t>
            </a:r>
            <a:endParaRPr lang="en-GB" sz="2000" dirty="0"/>
          </a:p>
          <a:p>
            <a:pPr marL="0" indent="0" algn="just">
              <a:buNone/>
            </a:pPr>
            <a:endParaRPr lang="en-GB" sz="2000" dirty="0"/>
          </a:p>
          <a:p>
            <a:pPr algn="just"/>
            <a:endParaRPr lang="en-GB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-17145" y="1919605"/>
            <a:ext cx="121742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3200" b="1"/>
              <a:t>Thanks For Listening</a:t>
            </a:r>
            <a:endParaRPr lang="" altLang="en-US" sz="3200" b="1"/>
          </a:p>
          <a:p>
            <a:pPr algn="ctr"/>
            <a:endParaRPr lang="" altLang="en-US" sz="3200" b="1"/>
          </a:p>
          <a:p>
            <a:pPr algn="ctr"/>
            <a:r>
              <a:rPr lang="" altLang="en-US" sz="3200" b="1"/>
              <a:t>We will now field any questions...</a:t>
            </a:r>
            <a:endParaRPr lang="" altLang="en-US" sz="32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1384211" y="26035"/>
            <a:ext cx="8595360" cy="1325562"/>
          </a:xfrm>
        </p:spPr>
        <p:txBody>
          <a:bodyPr>
            <a:normAutofit/>
          </a:bodyPr>
          <a:p>
            <a:pPr algn="ctr"/>
            <a:r>
              <a:rPr lang="pl-PL" sz="8000" dirty="0">
                <a:latin typeface="Impact" panose="020B0806030902050204" pitchFamily="34" charset="0"/>
              </a:rPr>
              <a:t> </a:t>
            </a:r>
            <a:r>
              <a:rPr lang="pl-PL" sz="4800" dirty="0">
                <a:latin typeface="Impact" panose="020B0806030902050204" pitchFamily="34" charset="0"/>
              </a:rPr>
              <a:t>PRODUCT</a:t>
            </a:r>
            <a:r>
              <a:rPr lang="pl-PL" sz="5400" dirty="0">
                <a:latin typeface="Impact" panose="020B0806030902050204" pitchFamily="34" charset="0"/>
              </a:rPr>
              <a:t> </a:t>
            </a:r>
            <a:r>
              <a:rPr lang="pl-PL" sz="4800" dirty="0">
                <a:latin typeface="Impact" panose="020B0806030902050204" pitchFamily="34" charset="0"/>
              </a:rPr>
              <a:t>BRIEF</a:t>
            </a:r>
            <a:endParaRPr lang="pl-PL" sz="8000" dirty="0">
              <a:latin typeface="Impact" panose="020B080603090205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idx="1"/>
          </p:nvPr>
        </p:nvSpPr>
        <p:spPr>
          <a:xfrm>
            <a:off x="815524" y="1351597"/>
            <a:ext cx="10180722" cy="4958007"/>
          </a:xfrm>
        </p:spPr>
        <p:txBody>
          <a:bodyPr>
            <a:normAutofit/>
          </a:bodyPr>
          <a:p>
            <a:pPr marL="0" indent="0" algn="just">
              <a:buNone/>
            </a:pPr>
            <a:r>
              <a:rPr lang="en-GB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Client</a:t>
            </a:r>
            <a:endParaRPr lang="en-GB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Lynsey Shepard of Abertay Plant System to build a IoT plant monitoring system </a:t>
            </a:r>
            <a:r>
              <a:rPr lang="en-US" alt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build this out</a:t>
            </a:r>
            <a:endParaRPr lang="en-US" alt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Brief</a:t>
            </a:r>
            <a:endParaRPr lang="en-GB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uild an inexpensive alternative to current products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data on the plants environment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graphical representation of the data collected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What </a:t>
            </a:r>
            <a:r>
              <a:rPr lang="" altLang="en-US"/>
              <a:t>W</a:t>
            </a:r>
            <a:r>
              <a:rPr lang="en-US" altLang="en-US"/>
              <a:t>ill </a:t>
            </a:r>
            <a:r>
              <a:rPr lang="" altLang="en-US"/>
              <a:t>B</a:t>
            </a:r>
            <a:r>
              <a:rPr lang="en-US" altLang="en-US"/>
              <a:t>e </a:t>
            </a:r>
            <a:r>
              <a:rPr lang="" altLang="en-US"/>
              <a:t>C</a:t>
            </a:r>
            <a:r>
              <a:rPr lang="en-US" altLang="en-US"/>
              <a:t>overed </a:t>
            </a:r>
            <a:r>
              <a:rPr lang="" altLang="en-US"/>
              <a:t>I</a:t>
            </a:r>
            <a:r>
              <a:rPr lang="en-US" altLang="en-US"/>
              <a:t>n </a:t>
            </a:r>
            <a:r>
              <a:rPr lang="" altLang="en-US"/>
              <a:t>T</a:t>
            </a:r>
            <a:r>
              <a:rPr lang="en-US" altLang="en-US"/>
              <a:t>he </a:t>
            </a:r>
            <a:r>
              <a:rPr lang="" altLang="en-US"/>
              <a:t>T</a:t>
            </a:r>
            <a:r>
              <a:rPr lang="en-US" altLang="en-US"/>
              <a:t>alk?</a:t>
            </a:r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buNone/>
            </a:pPr>
            <a:r>
              <a:rPr lang="en-US" altLang="en-US" dirty="0">
                <a:cs typeface="+mn-lt"/>
                <a:sym typeface="+mn-ea"/>
              </a:rPr>
              <a:t>-</a:t>
            </a:r>
            <a:r>
              <a:rPr lang="en-US" dirty="0">
                <a:cs typeface="+mn-lt"/>
                <a:sym typeface="+mn-ea"/>
              </a:rPr>
              <a:t>The client requirements and how we will meet them</a:t>
            </a:r>
            <a:endParaRPr lang="en-US" dirty="0">
              <a:cs typeface="+mn-lt"/>
              <a:sym typeface="+mn-ea"/>
            </a:endParaRPr>
          </a:p>
          <a:p>
            <a:pPr marL="0" indent="0" algn="just">
              <a:buNone/>
            </a:pPr>
            <a:r>
              <a:rPr lang="en-US" altLang="en-US" dirty="0">
                <a:cs typeface="+mn-lt"/>
                <a:sym typeface="+mn-ea"/>
              </a:rPr>
              <a:t>- </a:t>
            </a:r>
            <a:r>
              <a:rPr lang="en-US" dirty="0">
                <a:cs typeface="+mn-lt"/>
                <a:sym typeface="+mn-ea"/>
              </a:rPr>
              <a:t>How we will build the Monitoring System</a:t>
            </a:r>
            <a:endParaRPr lang="en-US" dirty="0">
              <a:cs typeface="+mn-lt"/>
              <a:sym typeface="+mn-ea"/>
            </a:endParaRPr>
          </a:p>
          <a:p>
            <a:pPr marL="0" indent="0" algn="just">
              <a:buNone/>
            </a:pPr>
            <a:r>
              <a:rPr lang="en-US" altLang="en-US">
                <a:cs typeface="+mn-lt"/>
              </a:rPr>
              <a:t>- How we approached the project</a:t>
            </a:r>
            <a:endParaRPr lang="en-US" altLang="en-US">
              <a:cs typeface="+mn-lt"/>
            </a:endParaRPr>
          </a:p>
          <a:p>
            <a:pPr marL="0" indent="0" algn="just">
              <a:buNone/>
            </a:pPr>
            <a:r>
              <a:rPr lang="en-US" altLang="en-US">
                <a:cs typeface="+mn-lt"/>
              </a:rPr>
              <a:t>- Potential risks </a:t>
            </a:r>
            <a:endParaRPr lang="en-US" altLang="en-US">
              <a:cs typeface="+mn-lt"/>
            </a:endParaRPr>
          </a:p>
          <a:p>
            <a:pPr marL="0" indent="0" algn="just">
              <a:buNone/>
            </a:pPr>
            <a:r>
              <a:rPr lang="en-US" altLang="en-US">
                <a:cs typeface="+mn-lt"/>
              </a:rPr>
              <a:t>- Potential benefits/costs</a:t>
            </a:r>
            <a:endParaRPr lang="en-US" altLang="en-US">
              <a:cs typeface="+mn-lt"/>
            </a:endParaRPr>
          </a:p>
          <a:p>
            <a:pPr marL="0" indent="0" algn="just">
              <a:buNone/>
            </a:pPr>
            <a:r>
              <a:rPr lang="en-US" altLang="en-US">
                <a:cs typeface="+mn-lt"/>
              </a:rPr>
              <a:t>- Reflection on project</a:t>
            </a:r>
            <a:endParaRPr lang="en-US" altLang="en-US">
              <a:cs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834361" y="152004"/>
            <a:ext cx="9692640" cy="1325562"/>
          </a:xfrm>
        </p:spPr>
        <p:txBody>
          <a:bodyPr>
            <a:normAutofit/>
          </a:bodyPr>
          <a:p>
            <a:pPr algn="ctr"/>
            <a:r>
              <a:rPr lang="en-GB" sz="6000" dirty="0">
                <a:latin typeface="Impact" panose="020B0806030902050204" pitchFamily="34" charset="0"/>
              </a:rPr>
              <a:t>Clients Requirements</a:t>
            </a:r>
            <a:endParaRPr lang="pl-PL" sz="6000" dirty="0">
              <a:latin typeface="Impact" panose="020B080603090205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27355" y="3107690"/>
            <a:ext cx="982345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GB" sz="2000" dirty="0"/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ym typeface="+mn-ea"/>
              </a:rPr>
              <a:t>Collect data into Database</a:t>
            </a:r>
            <a:endParaRPr lang="en-GB" sz="2000" dirty="0"/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ym typeface="+mn-ea"/>
              </a:rPr>
              <a:t>Present data in a graphical manner on website</a:t>
            </a:r>
            <a:endParaRPr lang="en-GB" sz="2000" dirty="0"/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ym typeface="+mn-ea"/>
              </a:rPr>
              <a:t>Ability to produce device commercially</a:t>
            </a:r>
            <a:endParaRPr lang="en-GB" sz="2000" dirty="0"/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ym typeface="+mn-ea"/>
              </a:rPr>
              <a:t>Easy set-up of device </a:t>
            </a:r>
            <a:endParaRPr lang="en-US" sz="2000"/>
          </a:p>
        </p:txBody>
      </p:sp>
      <p:sp>
        <p:nvSpPr>
          <p:cNvPr id="8" name="Text Box 7"/>
          <p:cNvSpPr txBox="1"/>
          <p:nvPr/>
        </p:nvSpPr>
        <p:spPr>
          <a:xfrm>
            <a:off x="942975" y="1631315"/>
            <a:ext cx="967930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cs typeface="+mn-lt"/>
                <a:sym typeface="+mn-ea"/>
              </a:rPr>
              <a:t> Gather sensor data </a:t>
            </a:r>
            <a:r>
              <a:rPr lang="en-US" altLang="en-GB" sz="2000" dirty="0">
                <a:cs typeface="+mn-lt"/>
                <a:sym typeface="+mn-ea"/>
              </a:rPr>
              <a:t>from </a:t>
            </a:r>
            <a:r>
              <a:rPr lang="en-GB" sz="2000" dirty="0">
                <a:cs typeface="+mn-lt"/>
                <a:sym typeface="+mn-ea"/>
              </a:rPr>
              <a:t>plant: </a:t>
            </a:r>
            <a:endParaRPr lang="en-GB" sz="2000" dirty="0">
              <a:cs typeface="+mn-lt"/>
            </a:endParaRPr>
          </a:p>
          <a:p>
            <a:pPr marL="457200" lvl="1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GB" sz="2000" dirty="0">
                <a:cs typeface="+mn-lt"/>
                <a:sym typeface="+mn-ea"/>
              </a:rPr>
              <a:t>- </a:t>
            </a:r>
            <a:r>
              <a:rPr lang="en-GB" sz="2000" dirty="0">
                <a:cs typeface="+mn-lt"/>
                <a:sym typeface="+mn-ea"/>
              </a:rPr>
              <a:t>Temperature</a:t>
            </a:r>
            <a:endParaRPr lang="en-GB" sz="2000" dirty="0">
              <a:cs typeface="+mn-lt"/>
            </a:endParaRPr>
          </a:p>
          <a:p>
            <a:pPr marL="457200" lvl="1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GB" sz="2000" dirty="0">
                <a:cs typeface="+mn-lt"/>
                <a:sym typeface="+mn-ea"/>
              </a:rPr>
              <a:t>- </a:t>
            </a:r>
            <a:r>
              <a:rPr lang="en-GB" sz="2000" dirty="0">
                <a:cs typeface="+mn-lt"/>
                <a:sym typeface="+mn-ea"/>
              </a:rPr>
              <a:t>Light</a:t>
            </a:r>
            <a:endParaRPr lang="en-GB" sz="2000" dirty="0">
              <a:cs typeface="+mn-lt"/>
            </a:endParaRPr>
          </a:p>
          <a:p>
            <a:pPr marL="457200" lvl="1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GB" sz="2000" dirty="0">
                <a:cs typeface="+mn-lt"/>
                <a:sym typeface="+mn-ea"/>
              </a:rPr>
              <a:t>- </a:t>
            </a:r>
            <a:r>
              <a:rPr lang="en-GB" sz="2000" dirty="0">
                <a:cs typeface="+mn-lt"/>
                <a:sym typeface="+mn-ea"/>
              </a:rPr>
              <a:t>Moisture</a:t>
            </a:r>
            <a:endParaRPr lang="en-GB" sz="2000" dirty="0">
              <a:cs typeface="+mn-lt"/>
            </a:endParaRPr>
          </a:p>
          <a:p>
            <a:pPr marL="457200" lvl="1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GB" sz="2000" dirty="0">
                <a:cs typeface="+mn-lt"/>
                <a:sym typeface="+mn-ea"/>
              </a:rPr>
              <a:t>- </a:t>
            </a:r>
            <a:r>
              <a:rPr lang="en-GB" sz="2000" dirty="0">
                <a:cs typeface="+mn-lt"/>
                <a:sym typeface="+mn-ea"/>
              </a:rPr>
              <a:t>Humidity</a:t>
            </a:r>
            <a:endParaRPr lang="en-US" sz="20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834361" y="152004"/>
            <a:ext cx="9692640" cy="1325562"/>
          </a:xfrm>
        </p:spPr>
        <p:txBody>
          <a:bodyPr>
            <a:normAutofit/>
          </a:bodyPr>
          <a:p>
            <a:pPr algn="ctr"/>
            <a:r>
              <a:rPr lang="en-GB" sz="6000" dirty="0">
                <a:latin typeface="Impact" panose="020B0806030902050204" pitchFamily="34" charset="0"/>
              </a:rPr>
              <a:t>Meeting </a:t>
            </a:r>
            <a:r>
              <a:rPr lang="en-US" altLang="en-GB" sz="6000" dirty="0">
                <a:latin typeface="Impact" panose="020B0806030902050204" pitchFamily="34" charset="0"/>
              </a:rPr>
              <a:t>Client </a:t>
            </a:r>
            <a:r>
              <a:rPr lang="en-GB" sz="6000" dirty="0">
                <a:latin typeface="Impact" panose="020B0806030902050204" pitchFamily="34" charset="0"/>
              </a:rPr>
              <a:t>Requirements</a:t>
            </a:r>
            <a:endParaRPr lang="pl-PL" sz="6000" dirty="0">
              <a:latin typeface="Impact" panose="020B080603090205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idx="1"/>
          </p:nvPr>
        </p:nvSpPr>
        <p:spPr>
          <a:xfrm>
            <a:off x="834634" y="1476931"/>
            <a:ext cx="10269417" cy="4604709"/>
          </a:xfrm>
        </p:spPr>
        <p:txBody>
          <a:bodyPr>
            <a:normAutofit fontScale="90000" lnSpcReduction="10000"/>
          </a:bodyPr>
          <a:p>
            <a:pPr marL="0" indent="0" algn="l">
              <a:lnSpc>
                <a:spcPct val="110000"/>
              </a:lnSpc>
              <a:buNone/>
            </a:pPr>
            <a:r>
              <a:rPr lang="en-GB" sz="2000" dirty="0"/>
              <a:t>In order to </a:t>
            </a:r>
            <a:r>
              <a:rPr lang="en-US" altLang="en-GB" sz="2000" dirty="0"/>
              <a:t>meet the client requirements,</a:t>
            </a:r>
            <a:r>
              <a:rPr lang="en-GB" sz="2000" dirty="0"/>
              <a:t> the following will be done:</a:t>
            </a:r>
            <a:endParaRPr lang="en-GB" sz="2000" dirty="0"/>
          </a:p>
          <a:p>
            <a:pPr marL="0" indent="0" algn="l">
              <a:lnSpc>
                <a:spcPct val="110000"/>
              </a:lnSpc>
              <a:buNone/>
            </a:pPr>
            <a:endParaRPr lang="en-GB" sz="2000" dirty="0"/>
          </a:p>
          <a:p>
            <a:pPr algn="l">
              <a:lnSpc>
                <a:spcPct val="110000"/>
              </a:lnSpc>
            </a:pPr>
            <a:r>
              <a:rPr lang="en-GB" sz="2000" dirty="0"/>
              <a:t>Use an Arduino UNO paired with a WEMOS board to collect data </a:t>
            </a:r>
            <a:r>
              <a:rPr lang="en-US" altLang="en-GB" sz="2000" dirty="0"/>
              <a:t>from</a:t>
            </a:r>
            <a:r>
              <a:rPr lang="en-GB" sz="2000" dirty="0"/>
              <a:t> sensors</a:t>
            </a:r>
            <a:endParaRPr lang="en-GB" sz="2000" dirty="0"/>
          </a:p>
          <a:p>
            <a:pPr algn="l">
              <a:lnSpc>
                <a:spcPct val="110000"/>
              </a:lnSpc>
            </a:pPr>
            <a:r>
              <a:rPr lang="en-GB" sz="2000" dirty="0"/>
              <a:t>Push the data collected from the </a:t>
            </a:r>
            <a:r>
              <a:rPr lang="en-US" altLang="en-GB" sz="2000" dirty="0"/>
              <a:t>hardware</a:t>
            </a:r>
            <a:r>
              <a:rPr lang="en-GB" sz="2000" dirty="0"/>
              <a:t> to a database</a:t>
            </a:r>
            <a:endParaRPr lang="en-GB" sz="2000" dirty="0"/>
          </a:p>
          <a:p>
            <a:pPr algn="l">
              <a:lnSpc>
                <a:spcPct val="110000"/>
              </a:lnSpc>
            </a:pPr>
            <a:r>
              <a:rPr lang="en-GB" sz="2000" dirty="0"/>
              <a:t>Create a web portal that dynamically graphs data</a:t>
            </a:r>
            <a:endParaRPr lang="en-GB" sz="2000" dirty="0"/>
          </a:p>
          <a:p>
            <a:pPr algn="l">
              <a:lnSpc>
                <a:spcPct val="110000"/>
              </a:lnSpc>
            </a:pPr>
            <a:r>
              <a:rPr lang="en-GB" sz="2000" dirty="0"/>
              <a:t>Devices will be very easy to manufacture </a:t>
            </a:r>
            <a:r>
              <a:rPr lang="en-GB" sz="2000" dirty="0" err="1"/>
              <a:t>en</a:t>
            </a:r>
            <a:r>
              <a:rPr lang="en-GB" sz="2000" dirty="0"/>
              <a:t>-masse</a:t>
            </a:r>
            <a:endParaRPr lang="en-GB" sz="2000" dirty="0"/>
          </a:p>
          <a:p>
            <a:pPr algn="l">
              <a:lnSpc>
                <a:spcPct val="110000"/>
              </a:lnSpc>
            </a:pPr>
            <a:r>
              <a:rPr lang="en-US" altLang="en-GB" sz="2000" dirty="0">
                <a:solidFill>
                  <a:schemeClr val="tx1"/>
                </a:solidFill>
              </a:rPr>
              <a:t>Device will be easy to setup</a:t>
            </a:r>
            <a:endParaRPr lang="en-GB" sz="2900" dirty="0"/>
          </a:p>
          <a:p>
            <a:pPr marL="0" indent="0" algn="just">
              <a:buNone/>
            </a:pPr>
            <a:endParaRPr lang="en-GB" sz="2000" dirty="0"/>
          </a:p>
          <a:p>
            <a:pPr algn="just"/>
            <a:endParaRPr lang="en-GB" sz="2000" dirty="0"/>
          </a:p>
          <a:p>
            <a:pPr marL="0" indent="0" algn="just">
              <a:buNone/>
            </a:pPr>
            <a:endParaRPr lang="en-GB" sz="1800" dirty="0"/>
          </a:p>
          <a:p>
            <a:pPr marL="274320" lvl="1" indent="0" algn="just">
              <a:buNone/>
            </a:pPr>
            <a:endParaRPr lang="en-GB" sz="1800" dirty="0"/>
          </a:p>
          <a:p>
            <a:pPr marL="274320" lvl="1" indent="0" algn="just">
              <a:buNone/>
            </a:pPr>
            <a:r>
              <a:rPr lang="en-GB" sz="1800" dirty="0"/>
              <a:t> </a:t>
            </a:r>
            <a:endParaRPr lang="en-GB" sz="1800" dirty="0"/>
          </a:p>
          <a:p>
            <a:pPr marL="274320" lvl="1" indent="0" algn="just">
              <a:buNone/>
            </a:pPr>
            <a:endParaRPr lang="en-GB" sz="1800" dirty="0"/>
          </a:p>
          <a:p>
            <a:pPr algn="just"/>
            <a:endParaRPr lang="en-GB" sz="2400" dirty="0"/>
          </a:p>
          <a:p>
            <a:pPr algn="just"/>
            <a:endParaRPr lang="en-GB" sz="2400" dirty="0"/>
          </a:p>
          <a:p>
            <a:pPr algn="just"/>
            <a:endParaRPr lang="en-GB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PMSSetupDia(2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48230" y="1429385"/>
            <a:ext cx="5924550" cy="17526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491105" y="3486785"/>
            <a:ext cx="6476365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en-US" sz="2000"/>
              <a:t>- </a:t>
            </a:r>
            <a:r>
              <a:rPr lang="en-US" altLang="en-US" sz="2000" b="1"/>
              <a:t>Plant:</a:t>
            </a:r>
            <a:r>
              <a:rPr lang="en-US" altLang="en-US" sz="2000"/>
              <a:t> TBD</a:t>
            </a:r>
            <a:endParaRPr lang="en-US" altLang="en-US" sz="2000"/>
          </a:p>
          <a:p>
            <a:pPr>
              <a:lnSpc>
                <a:spcPct val="130000"/>
              </a:lnSpc>
            </a:pPr>
            <a:r>
              <a:rPr lang="en-US" altLang="en-US" sz="2000"/>
              <a:t>-</a:t>
            </a:r>
            <a:r>
              <a:rPr lang="en-US" altLang="en-US" sz="2000" b="1"/>
              <a:t> Sensor:</a:t>
            </a:r>
            <a:r>
              <a:rPr lang="en-US" altLang="en-US" sz="2000"/>
              <a:t> Light, Temperature, Moisture, Humidity</a:t>
            </a:r>
            <a:endParaRPr lang="en-US" altLang="en-US" sz="2000"/>
          </a:p>
          <a:p>
            <a:pPr>
              <a:lnSpc>
                <a:spcPct val="130000"/>
              </a:lnSpc>
            </a:pPr>
            <a:r>
              <a:rPr lang="en-US" altLang="en-US" sz="2000"/>
              <a:t>- </a:t>
            </a:r>
            <a:r>
              <a:rPr lang="en-US" altLang="en-US" sz="2000" b="1"/>
              <a:t>Arduino Uno:</a:t>
            </a:r>
            <a:r>
              <a:rPr lang="en-US" altLang="en-US" sz="2000"/>
              <a:t> Collects information from sensors</a:t>
            </a:r>
            <a:endParaRPr lang="en-US" altLang="en-US" sz="2000"/>
          </a:p>
          <a:p>
            <a:pPr>
              <a:lnSpc>
                <a:spcPct val="130000"/>
              </a:lnSpc>
            </a:pPr>
            <a:r>
              <a:rPr lang="en-US" altLang="en-US" sz="2000"/>
              <a:t>- </a:t>
            </a:r>
            <a:r>
              <a:rPr lang="en-US" altLang="en-US" sz="2000" b="1"/>
              <a:t>WEMOS:</a:t>
            </a:r>
            <a:r>
              <a:rPr lang="en-US" altLang="en-US" sz="2000"/>
              <a:t> Provides internet connectivity &amp; data routing</a:t>
            </a:r>
            <a:endParaRPr lang="en-US" altLang="en-US" sz="2000"/>
          </a:p>
          <a:p>
            <a:pPr>
              <a:lnSpc>
                <a:spcPct val="130000"/>
              </a:lnSpc>
            </a:pPr>
            <a:r>
              <a:rPr lang="en-US" altLang="en-US" sz="2000"/>
              <a:t>- </a:t>
            </a:r>
            <a:r>
              <a:rPr lang="en-US" altLang="en-US" sz="2000" b="1"/>
              <a:t>Database:</a:t>
            </a:r>
            <a:r>
              <a:rPr lang="en-US" altLang="en-US" sz="2000"/>
              <a:t> Holds collected data</a:t>
            </a:r>
            <a:endParaRPr lang="en-US" altLang="en-US" sz="2000"/>
          </a:p>
          <a:p>
            <a:pPr>
              <a:lnSpc>
                <a:spcPct val="130000"/>
              </a:lnSpc>
            </a:pPr>
            <a:r>
              <a:rPr lang="en-US" altLang="en-US" sz="2000"/>
              <a:t>- </a:t>
            </a:r>
            <a:r>
              <a:rPr lang="en-US" altLang="en-US" sz="2000" b="1"/>
              <a:t>Website:</a:t>
            </a:r>
            <a:r>
              <a:rPr lang="en-US" altLang="en-US" sz="2000"/>
              <a:t> Displays collected information</a:t>
            </a:r>
            <a:endParaRPr lang="en-US" altLang="en-US" sz="200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6422" y="353060"/>
            <a:ext cx="9692640" cy="1325562"/>
          </a:xfrm>
        </p:spPr>
        <p:txBody>
          <a:bodyPr/>
          <a:p>
            <a:pPr algn="ctr"/>
            <a:r>
              <a:rPr lang="en-US" altLang="en-US"/>
              <a:t>The Build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834361" y="152004"/>
            <a:ext cx="9692640" cy="1325562"/>
          </a:xfrm>
        </p:spPr>
        <p:txBody>
          <a:bodyPr>
            <a:normAutofit/>
          </a:bodyPr>
          <a:p>
            <a:pPr algn="ctr"/>
            <a:r>
              <a:rPr lang="en-GB" sz="6000" dirty="0">
                <a:latin typeface="Impact" panose="020B0806030902050204" pitchFamily="34" charset="0"/>
              </a:rPr>
              <a:t>Project Approach</a:t>
            </a:r>
            <a:endParaRPr lang="pl-PL" sz="6000" dirty="0">
              <a:latin typeface="Impact" panose="020B080603090205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idx="1"/>
          </p:nvPr>
        </p:nvSpPr>
        <p:spPr>
          <a:xfrm>
            <a:off x="492369" y="1477566"/>
            <a:ext cx="10269417" cy="4604709"/>
          </a:xfrm>
        </p:spPr>
        <p:txBody>
          <a:bodyPr>
            <a:normAutofit lnSpcReduction="20000"/>
          </a:bodyPr>
          <a:p>
            <a:pPr marL="0" indent="0" algn="just">
              <a:lnSpc>
                <a:spcPct val="130000"/>
              </a:lnSpc>
              <a:buNone/>
            </a:pPr>
            <a:r>
              <a:rPr lang="en-GB" sz="2400" dirty="0"/>
              <a:t>In order to complete this project the following </a:t>
            </a:r>
            <a:r>
              <a:rPr lang="en-US" altLang="en-GB" sz="2400" dirty="0"/>
              <a:t>is required</a:t>
            </a:r>
            <a:r>
              <a:rPr lang="en-GB" sz="2400" dirty="0"/>
              <a:t>:</a:t>
            </a:r>
            <a:endParaRPr lang="en-GB" sz="2400" dirty="0"/>
          </a:p>
          <a:p>
            <a:pPr algn="just">
              <a:lnSpc>
                <a:spcPct val="130000"/>
              </a:lnSpc>
            </a:pPr>
            <a:r>
              <a:rPr lang="en-GB" sz="2400" dirty="0"/>
              <a:t>Create</a:t>
            </a:r>
            <a:r>
              <a:rPr lang="en-US" altLang="en-GB" sz="2400" dirty="0"/>
              <a:t>d</a:t>
            </a:r>
            <a:r>
              <a:rPr lang="en-GB" sz="2400" dirty="0"/>
              <a:t> project plan</a:t>
            </a:r>
            <a:endParaRPr lang="en-GB" sz="2400" dirty="0"/>
          </a:p>
          <a:p>
            <a:pPr algn="just">
              <a:lnSpc>
                <a:spcPct val="130000"/>
              </a:lnSpc>
            </a:pPr>
            <a:r>
              <a:rPr lang="en-GB" sz="2400" dirty="0"/>
              <a:t>Test feasibility of desired outcome</a:t>
            </a:r>
            <a:endParaRPr lang="en-GB" sz="2400" dirty="0"/>
          </a:p>
          <a:p>
            <a:pPr algn="just">
              <a:lnSpc>
                <a:spcPct val="130000"/>
              </a:lnSpc>
            </a:pPr>
            <a:r>
              <a:rPr lang="en-GB" sz="2400" dirty="0"/>
              <a:t>Regular consultations with client – improvements or concerns</a:t>
            </a:r>
            <a:endParaRPr lang="en-GB" sz="2400" dirty="0"/>
          </a:p>
          <a:p>
            <a:pPr algn="just">
              <a:lnSpc>
                <a:spcPct val="130000"/>
              </a:lnSpc>
            </a:pPr>
            <a:r>
              <a:rPr lang="en-GB" sz="2400" dirty="0"/>
              <a:t>Produce necessary project documentation</a:t>
            </a:r>
            <a:endParaRPr lang="en-GB" sz="2400" dirty="0"/>
          </a:p>
          <a:p>
            <a:pPr algn="just">
              <a:lnSpc>
                <a:spcPct val="130000"/>
              </a:lnSpc>
            </a:pPr>
            <a:r>
              <a:rPr lang="en-GB" sz="2400" dirty="0"/>
              <a:t>Develop prototype – hardware and performance testing </a:t>
            </a:r>
            <a:endParaRPr lang="en-GB" sz="2400" dirty="0"/>
          </a:p>
          <a:p>
            <a:pPr algn="just">
              <a:lnSpc>
                <a:spcPct val="130000"/>
              </a:lnSpc>
            </a:pPr>
            <a:r>
              <a:rPr lang="en-GB" sz="2400" dirty="0"/>
              <a:t>Share notice board with the client</a:t>
            </a:r>
            <a:endParaRPr lang="en-GB" sz="2000" dirty="0"/>
          </a:p>
          <a:p>
            <a:pPr algn="just">
              <a:buNone/>
            </a:pPr>
            <a:endParaRPr lang="en-GB" dirty="0"/>
          </a:p>
          <a:p>
            <a:pPr marL="274320" lvl="1" indent="0" algn="just">
              <a:buNone/>
            </a:pPr>
            <a:endParaRPr lang="en-GB" sz="1800" dirty="0"/>
          </a:p>
          <a:p>
            <a:pPr marL="274320" lvl="1" indent="0" algn="just">
              <a:buNone/>
            </a:pPr>
            <a:r>
              <a:rPr lang="en-GB" sz="1800" dirty="0"/>
              <a:t> </a:t>
            </a:r>
            <a:endParaRPr lang="en-GB" sz="1800" dirty="0"/>
          </a:p>
          <a:p>
            <a:pPr marL="274320" lvl="1" indent="0" algn="just">
              <a:buNone/>
            </a:pPr>
            <a:endParaRPr lang="en-GB" sz="1800" dirty="0"/>
          </a:p>
          <a:p>
            <a:pPr algn="just"/>
            <a:endParaRPr lang="en-GB" sz="2400" dirty="0"/>
          </a:p>
          <a:p>
            <a:pPr algn="just"/>
            <a:endParaRPr lang="en-GB" sz="2400" dirty="0"/>
          </a:p>
          <a:p>
            <a:pPr algn="just"/>
            <a:endParaRPr lang="en-GB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Methodology</a:t>
            </a:r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7160"/>
            <a:ext cx="10515600" cy="5031105"/>
          </a:xfrm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lang="en-US" altLang="en-US" sz="2000" b="1"/>
              <a:t>Agile</a:t>
            </a:r>
            <a:endParaRPr lang="en-US" altLang="en-US" sz="200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/>
              <a:t>	-  Communication and collaboration</a:t>
            </a:r>
            <a:endParaRPr lang="en-US" altLang="en-US" sz="200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/>
              <a:t>	- Functioning software</a:t>
            </a:r>
            <a:endParaRPr lang="en-US" altLang="en-US" sz="200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/>
              <a:t>	- Team self organization</a:t>
            </a:r>
            <a:endParaRPr lang="en-US" altLang="en-US" sz="200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/>
              <a:t>	- Adaptable</a:t>
            </a:r>
            <a:endParaRPr lang="en-US" altLang="en-US" sz="2000"/>
          </a:p>
          <a:p>
            <a:pPr marL="0" indent="0">
              <a:lnSpc>
                <a:spcPct val="90000"/>
              </a:lnSpc>
              <a:buNone/>
            </a:pPr>
            <a:endParaRPr lang="en-US" altLang="en-US" sz="200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b="1"/>
              <a:t>Scrum</a:t>
            </a:r>
            <a:endParaRPr lang="en-US" altLang="en-US" sz="2000"/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000"/>
              <a:t>	- Values real-world results rather than speculation</a:t>
            </a:r>
            <a:endParaRPr lang="en-US" altLang="en-US" sz="2000"/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000"/>
              <a:t>	- Sprints break down work into 'chunks', continuous improvement</a:t>
            </a:r>
            <a:endParaRPr lang="en-US" altLang="en-US" sz="2000"/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 b="1"/>
              <a:t>Test Driven Development</a:t>
            </a:r>
            <a:endParaRPr lang="en-US" altLang="en-US" sz="200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/>
              <a:t>	- Refine product based on test results</a:t>
            </a:r>
            <a:endParaRPr lang="en-US" alt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ytuł 1"/>
          <p:cNvSpPr>
            <a:spLocks noGrp="1"/>
          </p:cNvSpPr>
          <p:nvPr>
            <p:ph type="title"/>
          </p:nvPr>
        </p:nvSpPr>
        <p:spPr>
          <a:xfrm>
            <a:off x="834361" y="152004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en-GB" sz="6000" dirty="0">
                <a:latin typeface="Impact" panose="020B0806030902050204" pitchFamily="34" charset="0"/>
              </a:rPr>
              <a:t>Deliverables</a:t>
            </a:r>
            <a:endParaRPr lang="pl-PL" sz="6000" dirty="0">
              <a:latin typeface="Impact" panose="020B0806030902050204" pitchFamily="34" charset="0"/>
            </a:endParaRPr>
          </a:p>
        </p:txBody>
      </p:sp>
      <p:sp>
        <p:nvSpPr>
          <p:cNvPr id="7" name="Symbol zastępczy zawartości 2"/>
          <p:cNvSpPr>
            <a:spLocks noGrp="1"/>
          </p:cNvSpPr>
          <p:nvPr>
            <p:ph idx="1"/>
          </p:nvPr>
        </p:nvSpPr>
        <p:spPr>
          <a:xfrm>
            <a:off x="492369" y="1477566"/>
            <a:ext cx="10269417" cy="4604709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altLang="en-GB" dirty="0"/>
              <a:t>E</a:t>
            </a:r>
            <a:r>
              <a:rPr lang="en-GB" dirty="0"/>
              <a:t>xecutive </a:t>
            </a:r>
            <a:r>
              <a:rPr lang="en-US" altLang="en-GB" dirty="0"/>
              <a:t>S</a:t>
            </a:r>
            <a:r>
              <a:rPr lang="en-GB" dirty="0"/>
              <a:t>ummary</a:t>
            </a:r>
            <a:endParaRPr lang="en-GB" dirty="0"/>
          </a:p>
          <a:p>
            <a:pPr algn="just">
              <a:lnSpc>
                <a:spcPct val="110000"/>
              </a:lnSpc>
            </a:pPr>
            <a:r>
              <a:rPr lang="en-GB" dirty="0"/>
              <a:t>Cost breakdown</a:t>
            </a:r>
            <a:endParaRPr lang="en-GB" dirty="0"/>
          </a:p>
          <a:p>
            <a:pPr algn="just">
              <a:lnSpc>
                <a:spcPct val="110000"/>
              </a:lnSpc>
            </a:pPr>
            <a:r>
              <a:rPr lang="en-GB" dirty="0"/>
              <a:t>A prototype will be showcased to the client throughout development</a:t>
            </a:r>
            <a:endParaRPr lang="en-GB" dirty="0"/>
          </a:p>
          <a:p>
            <a:pPr algn="just">
              <a:lnSpc>
                <a:spcPct val="110000"/>
              </a:lnSpc>
            </a:pPr>
            <a:r>
              <a:rPr lang="en-GB" dirty="0"/>
              <a:t>Results from performance testing</a:t>
            </a:r>
            <a:endParaRPr lang="en-GB" dirty="0"/>
          </a:p>
          <a:p>
            <a:pPr algn="just">
              <a:lnSpc>
                <a:spcPct val="110000"/>
              </a:lnSpc>
            </a:pPr>
            <a:r>
              <a:rPr lang="en-GB" dirty="0">
                <a:sym typeface="+mn-ea"/>
              </a:rPr>
              <a:t>User manual and other required documentation</a:t>
            </a:r>
            <a:endParaRPr lang="en-GB" dirty="0"/>
          </a:p>
          <a:p>
            <a:pPr algn="just">
              <a:lnSpc>
                <a:spcPct val="110000"/>
              </a:lnSpc>
            </a:pPr>
            <a:r>
              <a:rPr lang="en-GB" dirty="0"/>
              <a:t>Final product will contain a </a:t>
            </a:r>
            <a:r>
              <a:rPr lang="en-US" altLang="en-GB" dirty="0"/>
              <a:t>hardware </a:t>
            </a:r>
            <a:r>
              <a:rPr lang="en-GB" dirty="0"/>
              <a:t>device, website and database</a:t>
            </a:r>
            <a:endParaRPr lang="en-GB" dirty="0"/>
          </a:p>
          <a:p>
            <a:pPr algn="just"/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3574</Words>
  <Application>WPS Presentation</Application>
  <PresentationFormat>Widescreen</PresentationFormat>
  <Paragraphs>204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SimSun</vt:lpstr>
      <vt:lpstr>Wingdings</vt:lpstr>
      <vt:lpstr>Arial Unicode MS</vt:lpstr>
      <vt:lpstr>Calibri Light</vt:lpstr>
      <vt:lpstr>Calibri</vt:lpstr>
      <vt:lpstr>微软雅黑</vt:lpstr>
      <vt:lpstr>Droid Sans Fallback</vt:lpstr>
      <vt:lpstr>Impact</vt:lpstr>
      <vt:lpstr>Times New Roman</vt:lpstr>
      <vt:lpstr>Webdings</vt:lpstr>
      <vt:lpstr>Wingdings 2</vt:lpstr>
      <vt:lpstr>Gubbi</vt:lpstr>
      <vt:lpstr>Office Theme</vt:lpstr>
      <vt:lpstr>Smart  eco system client pitch</vt:lpstr>
      <vt:lpstr> PRODUCT BRIEF</vt:lpstr>
      <vt:lpstr>What will be covered in the talk?</vt:lpstr>
      <vt:lpstr>Clients Requirements</vt:lpstr>
      <vt:lpstr>Meeting Client Requirements</vt:lpstr>
      <vt:lpstr>The Build</vt:lpstr>
      <vt:lpstr>Project Approach</vt:lpstr>
      <vt:lpstr>Methodology</vt:lpstr>
      <vt:lpstr>Deliverables</vt:lpstr>
      <vt:lpstr>Work Breakdown Structure: dB</vt:lpstr>
      <vt:lpstr>Work Breakdown Structure: Hardware</vt:lpstr>
      <vt:lpstr>Work Breakdown Structure: Website</vt:lpstr>
      <vt:lpstr>Risks</vt:lpstr>
      <vt:lpstr>Benefits</vt:lpstr>
      <vt:lpstr>Costs</vt:lpstr>
      <vt:lpstr>Going Forward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Eco System Client Pitch</dc:title>
  <dc:creator>scott</dc:creator>
  <cp:lastModifiedBy>scott</cp:lastModifiedBy>
  <cp:revision>2</cp:revision>
  <dcterms:created xsi:type="dcterms:W3CDTF">2018-10-11T13:08:26Z</dcterms:created>
  <dcterms:modified xsi:type="dcterms:W3CDTF">2018-10-11T13:08:26Z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