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  <p:sldMasterId id="2147483695" r:id="rId2"/>
    <p:sldMasterId id="2147483719" r:id="rId3"/>
    <p:sldMasterId id="2147483731" r:id="rId4"/>
  </p:sldMasterIdLst>
  <p:notesMasterIdLst>
    <p:notesMasterId r:id="rId23"/>
  </p:notesMasterIdLst>
  <p:sldIdLst>
    <p:sldId id="256" r:id="rId5"/>
    <p:sldId id="273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45" d="100"/>
          <a:sy n="45" d="100"/>
        </p:scale>
        <p:origin x="7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96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043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114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3867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0017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4634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4626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3451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9400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6361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487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7735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538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76318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3709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13635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97037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85688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56883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63099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40619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1230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4809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0187770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89431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43939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73268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A9CC29-DC9C-4BB1-8F55-FCBC991FB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2688650-1D09-4BAF-94AF-811C85F0F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246DBB0-F803-420A-88ED-E2AF9C58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5FEC22-61A8-4D38-99B5-7286A685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296672-6778-48CC-AA89-1422C227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97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53EDA9-9CB8-445E-A24A-F14D34C2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741C5B-94DD-4A2E-8657-B3C9D16AD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27870B9-92B1-478C-ADE9-E0BBABB3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B90C02-E9D5-45EC-B985-01F1378A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AADF06A-282A-4788-A9FF-2A3AB41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054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C23360-B963-4C75-B361-CC8040CC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255A703-30CA-4864-B4CB-0F312AE41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BD6A37E-7A47-4936-8862-6EB57190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1493014-33A5-406F-AB48-05194A57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0733ABC-D674-42D1-BDD6-D397B73E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978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B04335-5641-4704-B116-1128582C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C8AC40-DE82-4C12-B686-9181DE8AA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A5973BB-3546-48CE-83A8-9BC541344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8E27F2F-5C48-42D0-ADCE-43C48B9F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310BF08-F742-4644-B36B-7F72FC6C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541B143-553D-41D0-9D95-EE440679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3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ADEC1F-F587-4FBA-A46A-8128409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0B6E856-DA2D-4731-A1DD-C0FA882D0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C949803-924F-4E84-B140-36A3A09F6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A6987E1-9907-4085-829B-EC536A018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FBD227D-5D7A-43D6-AF36-D3327B8BE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A2C37B2-0D4D-43EA-AE54-DFC173A0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6D09BC6-A62B-4B55-BD9D-F2E9E5FC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BB8C3A9-8D83-4FF0-9DF9-3BC6C576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0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5FFFDB-4113-4464-AB32-182871BD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FCBEAB3-6048-4D36-B63C-759CC211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FC36D94-F327-4B2F-AFB5-4DE576A7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B6AFDF2-7067-4EA8-9AB2-0FE94454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8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2679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4AE4A9F-DB66-47BC-ABB0-7FC113E4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E816D43-64D5-4C82-96F8-ABCB0682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7F1C69D-EE10-4AB2-8811-D1521BFD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058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4B7469-1D65-4CEF-9918-A249F1A9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4617E5-3765-4FA3-9E72-1D65B6C38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DD782BD-5B51-4FCF-BA22-443B32125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656EC67-5AFE-4708-A3C6-A8E25193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F86D5FA-2875-4EE8-9D79-EFA059FF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741F3E6-AAE5-43B2-A7C4-7C27E313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68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84EED8-A684-4A33-B947-F559F279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697FC1B-4BF4-4B8C-A727-7295B667F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E5BEC53-8DE3-4978-802C-38BB358CC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BD11007-2636-4D22-903D-C5C531CB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FE2FCF4-B020-4B3D-AADD-8DE01BFF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D9C08EB-7002-4399-9234-4AB39043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301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B8273C-37B1-42A0-ACA2-BA1A5958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B4A6FE1-D768-4A14-9469-D63720E03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253C9BE-07D4-434A-8BC2-636AEBF0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D6C809B-86A9-4EAD-8265-D78F0D88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73784F7-9A58-44EC-8819-C21AE1FC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014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ECAF8C4-D944-404F-9890-918158D8C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81712D0-4C4E-447A-86B5-0211C116A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0F88716-5062-425E-84AC-68F511AA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F67884-57FC-4E75-84E7-4A6F71FC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2CA0AEB-EEA4-4A86-B3E3-5CFCE1F4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6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3638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9607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1863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7331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0773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1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6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0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9C7D55E-415A-49F6-897B-12972422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0C422F4-C57E-4468-87A5-355A0CA38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DA9846-C486-4CE6-8551-A9359F804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099C3C-CAD0-4018-B49B-23CA3C5F1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34446A-5CDA-4B02-9173-A0B57CDA3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4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4">
            <a:extLst>
              <a:ext uri="{FF2B5EF4-FFF2-40B4-BE49-F238E27FC236}">
                <a16:creationId xmlns:a16="http://schemas.microsoft.com/office/drawing/2014/main" id="{81014F91-9FFA-497F-BF70-9F38B6FA3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5" y="0"/>
            <a:ext cx="4710545" cy="6858000"/>
          </a:xfrm>
          <a:prstGeom prst="rect">
            <a:avLst/>
          </a:prstGeom>
        </p:spPr>
      </p:pic>
      <p:sp>
        <p:nvSpPr>
          <p:cNvPr id="4" name="Tytuł 1"/>
          <p:cNvSpPr>
            <a:spLocks noGrp="1"/>
          </p:cNvSpPr>
          <p:nvPr>
            <p:ph type="ctrTitle"/>
          </p:nvPr>
        </p:nvSpPr>
        <p:spPr>
          <a:xfrm>
            <a:off x="-1301264" y="269823"/>
            <a:ext cx="10318115" cy="2383155"/>
          </a:xfrm>
        </p:spPr>
        <p:txBody>
          <a:bodyPr>
            <a:normAutofit/>
          </a:bodyPr>
          <a:lstStyle/>
          <a:p>
            <a:r>
              <a:rPr lang="pl-PL" sz="6600" dirty="0">
                <a:latin typeface="Georgia" panose="02040502050405020303" pitchFamily="18" charset="0"/>
              </a:rPr>
              <a:t>Smart </a:t>
            </a:r>
            <a:r>
              <a:rPr lang="" altLang="pl-PL" sz="6600" dirty="0">
                <a:latin typeface="Georgia" panose="02040502050405020303" pitchFamily="18" charset="0"/>
              </a:rPr>
              <a:t>E</a:t>
            </a:r>
            <a:r>
              <a:rPr lang="pl-PL" sz="6600" dirty="0">
                <a:latin typeface="Georgia" panose="02040502050405020303" pitchFamily="18" charset="0"/>
              </a:rPr>
              <a:t>co </a:t>
            </a:r>
            <a:r>
              <a:rPr lang="" altLang="pl-PL" sz="6600" dirty="0">
                <a:latin typeface="Georgia" panose="02040502050405020303" pitchFamily="18" charset="0"/>
              </a:rPr>
              <a:t>S</a:t>
            </a:r>
            <a:r>
              <a:rPr lang="pl-PL" sz="6600" dirty="0">
                <a:latin typeface="Georgia" panose="02040502050405020303" pitchFamily="18" charset="0"/>
              </a:rPr>
              <a:t>ystem</a:t>
            </a:r>
            <a:br>
              <a:rPr lang="pl-PL" sz="6600" dirty="0">
                <a:latin typeface="Georgia" panose="02040502050405020303" pitchFamily="18" charset="0"/>
              </a:rPr>
            </a:br>
            <a:r>
              <a:rPr lang="" altLang="en-GB" sz="6600" dirty="0">
                <a:latin typeface="Georgia" panose="02040502050405020303" pitchFamily="18" charset="0"/>
              </a:rPr>
              <a:t>C</a:t>
            </a:r>
            <a:r>
              <a:rPr lang="en-GB" sz="6600" dirty="0">
                <a:latin typeface="Georgia" panose="02040502050405020303" pitchFamily="18" charset="0"/>
              </a:rPr>
              <a:t>lient</a:t>
            </a:r>
            <a:r>
              <a:rPr lang="pl-PL" sz="6600" dirty="0">
                <a:latin typeface="Georgia" panose="02040502050405020303" pitchFamily="18" charset="0"/>
              </a:rPr>
              <a:t> </a:t>
            </a:r>
            <a:r>
              <a:rPr lang="" altLang="pl-PL" sz="6600" dirty="0">
                <a:latin typeface="Georgia" panose="02040502050405020303" pitchFamily="18" charset="0"/>
              </a:rPr>
              <a:t>P</a:t>
            </a:r>
            <a:r>
              <a:rPr lang="pl-PL" sz="6600" dirty="0">
                <a:latin typeface="Georgia" panose="02040502050405020303" pitchFamily="18" charset="0"/>
              </a:rPr>
              <a:t>itch</a:t>
            </a:r>
          </a:p>
        </p:txBody>
      </p:sp>
      <p:sp>
        <p:nvSpPr>
          <p:cNvPr id="5" name="Podtytuł 2"/>
          <p:cNvSpPr>
            <a:spLocks noGrp="1"/>
          </p:cNvSpPr>
          <p:nvPr>
            <p:ph type="subTitle" idx="1"/>
          </p:nvPr>
        </p:nvSpPr>
        <p:spPr>
          <a:xfrm>
            <a:off x="-164894" y="3830501"/>
            <a:ext cx="8045373" cy="2128088"/>
          </a:xfrm>
        </p:spPr>
        <p:txBody>
          <a:bodyPr>
            <a:normAutofit/>
          </a:bodyPr>
          <a:lstStyle/>
          <a:p>
            <a:endParaRPr lang="pl-PL" sz="2000" dirty="0">
              <a:latin typeface="Georgia" panose="02040502050405020303" pitchFamily="18" charset="0"/>
            </a:endParaRPr>
          </a:p>
          <a:p>
            <a:r>
              <a:rPr lang="pl-PL" sz="2000" dirty="0">
                <a:latin typeface="Georgia" panose="02040502050405020303" pitchFamily="18" charset="0"/>
              </a:rPr>
              <a:t>Prepared By </a:t>
            </a:r>
            <a:r>
              <a:rPr lang="pl-PL" sz="2000" i="1" dirty="0">
                <a:latin typeface="Georgia" panose="02040502050405020303" pitchFamily="18" charset="0"/>
              </a:rPr>
              <a:t>TEAM DDNS</a:t>
            </a:r>
          </a:p>
          <a:p>
            <a:r>
              <a:rPr lang="pl-PL" sz="2000" dirty="0">
                <a:latin typeface="Georgia" panose="02040502050405020303" pitchFamily="18" charset="0"/>
              </a:rPr>
              <a:t>Dorota </a:t>
            </a:r>
            <a:r>
              <a:rPr lang="" altLang="pl-PL" sz="2000" dirty="0">
                <a:latin typeface="Georgia" panose="02040502050405020303" pitchFamily="18" charset="0"/>
              </a:rPr>
              <a:t>M</a:t>
            </a:r>
            <a:r>
              <a:rPr lang="pl-PL" sz="2000" dirty="0">
                <a:latin typeface="Georgia" panose="02040502050405020303" pitchFamily="18" charset="0"/>
              </a:rPr>
              <a:t>arczak, </a:t>
            </a:r>
            <a:r>
              <a:rPr lang="" altLang="pl-PL" sz="2000" dirty="0">
                <a:latin typeface="Georgia" panose="02040502050405020303" pitchFamily="18" charset="0"/>
              </a:rPr>
              <a:t>N</a:t>
            </a:r>
            <a:r>
              <a:rPr lang="pl-PL" sz="2000" dirty="0">
                <a:latin typeface="Georgia" panose="02040502050405020303" pitchFamily="18" charset="0"/>
              </a:rPr>
              <a:t>ader </a:t>
            </a:r>
            <a:r>
              <a:rPr lang="" altLang="pl-PL" sz="2000" dirty="0">
                <a:latin typeface="Georgia" panose="02040502050405020303" pitchFamily="18" charset="0"/>
              </a:rPr>
              <a:t>S</a:t>
            </a:r>
            <a:r>
              <a:rPr lang="pl-PL" sz="2000" dirty="0">
                <a:latin typeface="Georgia" panose="02040502050405020303" pitchFamily="18" charset="0"/>
              </a:rPr>
              <a:t>obhi, Declan </a:t>
            </a:r>
            <a:r>
              <a:rPr lang="" altLang="pl-PL" sz="2000" dirty="0">
                <a:latin typeface="Georgia" panose="02040502050405020303" pitchFamily="18" charset="0"/>
              </a:rPr>
              <a:t>B</a:t>
            </a:r>
            <a:r>
              <a:rPr lang="pl-PL" sz="2000" dirty="0">
                <a:latin typeface="Georgia" panose="02040502050405020303" pitchFamily="18" charset="0"/>
              </a:rPr>
              <a:t>ell and </a:t>
            </a:r>
            <a:r>
              <a:rPr lang="" altLang="pl-PL" sz="2000" dirty="0">
                <a:latin typeface="Georgia" panose="02040502050405020303" pitchFamily="18" charset="0"/>
              </a:rPr>
              <a:t>S</a:t>
            </a:r>
            <a:r>
              <a:rPr lang="pl-PL" sz="2000" dirty="0">
                <a:latin typeface="Georgia" panose="02040502050405020303" pitchFamily="18" charset="0"/>
              </a:rPr>
              <a:t>cott </a:t>
            </a:r>
            <a:r>
              <a:rPr lang="" altLang="pl-PL" sz="2000" dirty="0">
                <a:latin typeface="Georgia" panose="02040502050405020303" pitchFamily="18" charset="0"/>
              </a:rPr>
              <a:t>A</a:t>
            </a:r>
            <a:r>
              <a:rPr lang="pl-PL" sz="2000" dirty="0">
                <a:latin typeface="Georgia" panose="02040502050405020303" pitchFamily="18" charset="0"/>
              </a:rPr>
              <a:t>llan</a:t>
            </a:r>
          </a:p>
          <a:p>
            <a:r>
              <a:rPr lang="en-US" altLang="pl-PL" sz="2000" dirty="0">
                <a:latin typeface="Georgia" panose="02040502050405020303" pitchFamily="18" charset="0"/>
              </a:rPr>
              <a:t>Abertay University</a:t>
            </a:r>
            <a:endParaRPr lang="pl-PL" sz="2000" dirty="0">
              <a:latin typeface="Georgia" panose="02040502050405020303" pitchFamily="18" charset="0"/>
            </a:endParaRPr>
          </a:p>
          <a:p>
            <a:r>
              <a:rPr lang="pl-PL" sz="2000" dirty="0">
                <a:latin typeface="Georgia" panose="02040502050405020303" pitchFamily="18" charset="0"/>
              </a:rPr>
              <a:t> 23.10.2018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1737360" y="350691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GB" sz="6000" u="sng" dirty="0">
                <a:solidFill>
                  <a:schemeClr val="tx1"/>
                </a:solidFill>
                <a:latin typeface="Georgia" panose="02040502050405020303" pitchFamily="18" charset="0"/>
              </a:rPr>
              <a:t>Deliverables</a:t>
            </a:r>
            <a:endParaRPr lang="pl-PL" sz="6000" u="sng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Symbol zastępczy zawartości 2"/>
          <p:cNvSpPr>
            <a:spLocks noGrp="1"/>
          </p:cNvSpPr>
          <p:nvPr>
            <p:ph idx="1"/>
          </p:nvPr>
        </p:nvSpPr>
        <p:spPr>
          <a:xfrm>
            <a:off x="1160583" y="1676253"/>
            <a:ext cx="10269417" cy="48723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GB" sz="2600" dirty="0">
                <a:latin typeface="Georgia" panose="02040502050405020303" pitchFamily="18" charset="0"/>
              </a:rPr>
              <a:t>E</a:t>
            </a:r>
            <a:r>
              <a:rPr lang="en-GB" sz="2600" dirty="0">
                <a:latin typeface="Georgia" panose="02040502050405020303" pitchFamily="18" charset="0"/>
              </a:rPr>
              <a:t>xecutive </a:t>
            </a:r>
            <a:r>
              <a:rPr lang="en-US" altLang="en-GB" sz="2600" dirty="0">
                <a:latin typeface="Georgia" panose="02040502050405020303" pitchFamily="18" charset="0"/>
              </a:rPr>
              <a:t>S</a:t>
            </a:r>
            <a:r>
              <a:rPr lang="en-GB" sz="2600" dirty="0">
                <a:latin typeface="Georgia" panose="02040502050405020303" pitchFamily="18" charset="0"/>
              </a:rPr>
              <a:t>ummary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latin typeface="Georgia" panose="02040502050405020303" pitchFamily="18" charset="0"/>
              </a:rPr>
              <a:t>Cost breakdown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latin typeface="Georgia" panose="02040502050405020303" pitchFamily="18" charset="0"/>
              </a:rPr>
              <a:t>A prototype will be showcased to the client throughout development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latin typeface="Georgia" panose="02040502050405020303" pitchFamily="18" charset="0"/>
              </a:rPr>
              <a:t>Results from performance testing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latin typeface="Georgia" panose="02040502050405020303" pitchFamily="18" charset="0"/>
                <a:sym typeface="+mn-ea"/>
              </a:rPr>
              <a:t>User manual and other required documentation</a:t>
            </a:r>
            <a:endParaRPr lang="en-GB" sz="2600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600" dirty="0">
                <a:latin typeface="Georgia" panose="02040502050405020303" pitchFamily="18" charset="0"/>
              </a:rPr>
              <a:t>Final product will contain a </a:t>
            </a:r>
            <a:r>
              <a:rPr lang="en-US" altLang="en-GB" sz="2600" dirty="0">
                <a:latin typeface="Georgia" panose="02040502050405020303" pitchFamily="18" charset="0"/>
              </a:rPr>
              <a:t>hardware </a:t>
            </a:r>
            <a:r>
              <a:rPr lang="en-GB" sz="2600" dirty="0">
                <a:latin typeface="Georgia" panose="02040502050405020303" pitchFamily="18" charset="0"/>
              </a:rPr>
              <a:t>device, website and database</a:t>
            </a:r>
          </a:p>
          <a:p>
            <a:pPr algn="just"/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BSd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56" y="254833"/>
            <a:ext cx="10262558" cy="618724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7292" y="-24567"/>
            <a:ext cx="11353800" cy="1325563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u="sng" dirty="0" smtClean="0">
                <a:latin typeface="Georgia" panose="02040502050405020303" pitchFamily="18" charset="0"/>
              </a:rPr>
              <a:t>Work Breakdown Structure:</a:t>
            </a:r>
            <a:br>
              <a:rPr lang="en-US" altLang="en-US" sz="3200" u="sng" dirty="0" smtClean="0">
                <a:latin typeface="Georgia" panose="02040502050405020303" pitchFamily="18" charset="0"/>
              </a:rPr>
            </a:br>
            <a:r>
              <a:rPr lang="en-US" altLang="en-US" sz="3200" u="sng" dirty="0" smtClean="0">
                <a:latin typeface="Georgia" panose="02040502050405020303" pitchFamily="18" charset="0"/>
              </a:rPr>
              <a:t>Database</a:t>
            </a:r>
            <a:endParaRPr lang="en-US" altLang="en-US" sz="3200" u="sng" dirty="0">
              <a:latin typeface="Georgia" panose="020405020504050203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BS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868" y="164892"/>
            <a:ext cx="9629931" cy="655658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84944" y="5693568"/>
            <a:ext cx="8695544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u="sng" dirty="0">
                <a:latin typeface="Georgia" panose="02040502050405020303" pitchFamily="18" charset="0"/>
              </a:rPr>
              <a:t>Work Breakdown Structure: Hardware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B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2" y="-10177"/>
            <a:ext cx="7091053" cy="686817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9641" y="165960"/>
            <a:ext cx="7441367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u="sng" dirty="0">
                <a:latin typeface="Georgia" panose="02040502050405020303" pitchFamily="18" charset="0"/>
              </a:rPr>
              <a:t>Work Breakdown Structure: </a:t>
            </a:r>
            <a:r>
              <a:rPr lang="en-US" altLang="en-US" sz="3200" u="sng" dirty="0" smtClean="0">
                <a:latin typeface="Georgia" panose="02040502050405020303" pitchFamily="18" charset="0"/>
              </a:rPr>
              <a:t/>
            </a:r>
            <a:br>
              <a:rPr lang="en-US" altLang="en-US" sz="3200" u="sng" dirty="0" smtClean="0">
                <a:latin typeface="Georgia" panose="02040502050405020303" pitchFamily="18" charset="0"/>
              </a:rPr>
            </a:br>
            <a:r>
              <a:rPr lang="en-US" altLang="en-US" sz="3200" u="sng" dirty="0" smtClean="0">
                <a:latin typeface="Georgia" panose="02040502050405020303" pitchFamily="18" charset="0"/>
              </a:rPr>
              <a:t>Website</a:t>
            </a:r>
            <a:endParaRPr lang="en-US" altLang="en-US" sz="3200" u="sng" dirty="0">
              <a:latin typeface="Georgia" panose="020405020504050203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134" y="138887"/>
            <a:ext cx="11236325" cy="1325245"/>
          </a:xfrm>
        </p:spPr>
        <p:txBody>
          <a:bodyPr>
            <a:normAutofit/>
          </a:bodyPr>
          <a:lstStyle/>
          <a:p>
            <a:pPr algn="ctr"/>
            <a:r>
              <a:rPr lang="en-US" altLang="en-US" sz="6000" u="sng" dirty="0">
                <a:solidFill>
                  <a:schemeClr val="tx1"/>
                </a:solidFill>
                <a:latin typeface="Georgia" panose="02040502050405020303" pitchFamily="18" charset="0"/>
              </a:rPr>
              <a:t>Risks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14</a:t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360139" y="1228377"/>
            <a:ext cx="9436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</a:rPr>
              <a:t>Exceed predetermined budget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	- Use only resources needed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360139" y="2104851"/>
            <a:ext cx="6557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</a:rPr>
              <a:t>Inconsistent staff availability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	- Overlap responsibilities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360139" y="2935848"/>
            <a:ext cx="9070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</a:rPr>
              <a:t>Technology in use becoming obsolete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	- Research current/upcoming developments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360139" y="3766845"/>
            <a:ext cx="11302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</a:rPr>
              <a:t>Data Protection Regulation changing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	- </a:t>
            </a:r>
            <a:r>
              <a:rPr lang="en-US" altLang="en-US" sz="2400" dirty="0" smtClean="0">
                <a:latin typeface="Georgia" panose="02040502050405020303" pitchFamily="18" charset="0"/>
              </a:rPr>
              <a:t>Keep up with current </a:t>
            </a:r>
            <a:r>
              <a:rPr lang="en-US" altLang="en-US" sz="2400" dirty="0">
                <a:latin typeface="Georgia" panose="02040502050405020303" pitchFamily="18" charset="0"/>
              </a:rPr>
              <a:t>legislation and any upcoming developments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360139" y="4643319"/>
            <a:ext cx="10561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</a:rPr>
              <a:t>Competitor creating alternative solution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	- Ensure we have lowest cost/most versatile product 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347145" y="5519793"/>
            <a:ext cx="10771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</a:rPr>
              <a:t>Delay in delivering final product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	- Ensure work schedule is </a:t>
            </a:r>
            <a:r>
              <a:rPr lang="en-US" altLang="en-US" sz="2400" dirty="0" err="1">
                <a:latin typeface="Georgia" panose="02040502050405020303" pitchFamily="18" charset="0"/>
              </a:rPr>
              <a:t>managable</a:t>
            </a:r>
            <a:r>
              <a:rPr lang="en-US" altLang="en-US" sz="2400" dirty="0">
                <a:latin typeface="Georgia" panose="02040502050405020303" pitchFamily="18" charset="0"/>
              </a:rPr>
              <a:t> and project goal is achievable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1299055" y="512340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GB" sz="6000" u="sng" dirty="0">
                <a:solidFill>
                  <a:schemeClr val="tx1"/>
                </a:solidFill>
                <a:latin typeface="Georgia" panose="02040502050405020303" pitchFamily="18" charset="0"/>
              </a:rPr>
              <a:t>Benefits</a:t>
            </a:r>
            <a:endParaRPr lang="pl-PL" sz="6000" u="sng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1916371" y="1333606"/>
            <a:ext cx="8458007" cy="521497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800" b="1" u="sng" dirty="0"/>
          </a:p>
          <a:p>
            <a:pPr algn="ctr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Georgia" panose="02040502050405020303" pitchFamily="18" charset="0"/>
              </a:rPr>
              <a:t>A </a:t>
            </a:r>
            <a:r>
              <a:rPr lang="en-GB" sz="2800" dirty="0">
                <a:latin typeface="Georgia" panose="02040502050405020303" pitchFamily="18" charset="0"/>
              </a:rPr>
              <a:t>reputation for fine IoT device production</a:t>
            </a:r>
          </a:p>
          <a:p>
            <a:pPr algn="ctr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en-GB" sz="2800" dirty="0">
                <a:latin typeface="Georgia" panose="02040502050405020303" pitchFamily="18" charset="0"/>
              </a:rPr>
              <a:t>L</a:t>
            </a:r>
            <a:r>
              <a:rPr lang="en-GB" sz="2800" dirty="0">
                <a:latin typeface="Georgia" panose="02040502050405020303" pitchFamily="18" charset="0"/>
              </a:rPr>
              <a:t>ow cost of production </a:t>
            </a:r>
          </a:p>
          <a:p>
            <a:pPr algn="ctr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eorgia" panose="02040502050405020303" pitchFamily="18" charset="0"/>
              </a:rPr>
              <a:t>Easy to </a:t>
            </a:r>
            <a:r>
              <a:rPr lang="en-GB" sz="2800" dirty="0" smtClean="0">
                <a:latin typeface="Georgia" panose="02040502050405020303" pitchFamily="18" charset="0"/>
              </a:rPr>
              <a:t>produce &amp;</a:t>
            </a:r>
            <a:r>
              <a:rPr lang="en-GB" sz="2800" dirty="0">
                <a:latin typeface="Georgia" panose="02040502050405020303" pitchFamily="18" charset="0"/>
              </a:rPr>
              <a:t> </a:t>
            </a:r>
            <a:r>
              <a:rPr lang="en-GB" sz="2800" dirty="0" smtClean="0">
                <a:latin typeface="Georgia" panose="02040502050405020303" pitchFamily="18" charset="0"/>
              </a:rPr>
              <a:t>advertise</a:t>
            </a:r>
            <a:endParaRPr lang="en-GB" sz="2800" dirty="0">
              <a:latin typeface="Georgia" panose="02040502050405020303" pitchFamily="18" charset="0"/>
            </a:endParaRPr>
          </a:p>
          <a:p>
            <a:pPr algn="ctr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Georgia" panose="02040502050405020303" pitchFamily="18" charset="0"/>
              </a:rPr>
              <a:t>Low </a:t>
            </a:r>
            <a:r>
              <a:rPr lang="en-GB" sz="2800" dirty="0">
                <a:latin typeface="Georgia" panose="02040502050405020303" pitchFamily="18" charset="0"/>
              </a:rPr>
              <a:t>maintenance costs</a:t>
            </a:r>
          </a:p>
          <a:p>
            <a:pPr algn="ctr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en-GB" sz="2800" dirty="0">
                <a:latin typeface="Georgia" panose="02040502050405020303" pitchFamily="18" charset="0"/>
              </a:rPr>
              <a:t>Be part of the Open Source Community</a:t>
            </a:r>
            <a:endParaRPr lang="en-GB" sz="2800" dirty="0">
              <a:latin typeface="Georgia" panose="02040502050405020303" pitchFamily="18" charset="0"/>
            </a:endParaRPr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9728" y="620633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US" altLang="en-US" sz="6000" u="sng" dirty="0">
                <a:solidFill>
                  <a:schemeClr val="tx1"/>
                </a:solidFill>
                <a:latin typeface="Georgia" panose="02040502050405020303" pitchFamily="18" charset="0"/>
              </a:rPr>
              <a:t>Costs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18368" y="2328505"/>
            <a:ext cx="8595360" cy="364553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Georgia" panose="02040502050405020303" pitchFamily="18" charset="0"/>
                <a:sym typeface="+mn-ea"/>
              </a:rPr>
              <a:t>The hardware needed</a:t>
            </a:r>
            <a:endParaRPr lang="en-GB" sz="3200" dirty="0">
              <a:latin typeface="Georgia" panose="020405020504050203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GB" sz="3200" dirty="0">
                <a:latin typeface="Georgia" panose="02040502050405020303" pitchFamily="18" charset="0"/>
                <a:sym typeface="+mn-ea"/>
              </a:rPr>
              <a:t>The maintenance of the production line</a:t>
            </a:r>
            <a:endParaRPr lang="en-GB" sz="3200" dirty="0">
              <a:latin typeface="Georgia" panose="020405020504050203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GB" sz="3200" dirty="0">
                <a:latin typeface="Georgia" panose="02040502050405020303" pitchFamily="18" charset="0"/>
                <a:sym typeface="+mn-ea"/>
              </a:rPr>
              <a:t>The database and web hosting </a:t>
            </a:r>
          </a:p>
          <a:p>
            <a:pPr algn="ctr">
              <a:lnSpc>
                <a:spcPct val="150000"/>
              </a:lnSpc>
            </a:pPr>
            <a:r>
              <a:rPr lang="en-GB" sz="3200" dirty="0">
                <a:latin typeface="Georgia" panose="02040502050405020303" pitchFamily="18" charset="0"/>
                <a:sym typeface="+mn-ea"/>
              </a:rPr>
              <a:t>Potential commercial licences</a:t>
            </a:r>
            <a:endParaRPr lang="en-US" sz="3200" dirty="0">
              <a:latin typeface="Georgia" panose="020405020504050203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1661160" y="578050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GB" sz="6000" u="sng" dirty="0">
                <a:solidFill>
                  <a:schemeClr val="tx1"/>
                </a:solidFill>
                <a:latin typeface="Georgia" panose="02040502050405020303" pitchFamily="18" charset="0"/>
              </a:rPr>
              <a:t>Going </a:t>
            </a:r>
            <a:r>
              <a:rPr lang="en-US" altLang="en-GB" sz="6000" u="sng" dirty="0">
                <a:solidFill>
                  <a:schemeClr val="tx1"/>
                </a:solidFill>
                <a:latin typeface="Georgia" panose="02040502050405020303" pitchFamily="18" charset="0"/>
              </a:rPr>
              <a:t>F</a:t>
            </a:r>
            <a:r>
              <a:rPr lang="en-GB" sz="6000" u="sng" dirty="0">
                <a:solidFill>
                  <a:schemeClr val="tx1"/>
                </a:solidFill>
                <a:latin typeface="Georgia" panose="02040502050405020303" pitchFamily="18" charset="0"/>
              </a:rPr>
              <a:t>orward</a:t>
            </a:r>
            <a:r>
              <a:rPr lang="en-GB" sz="6000" u="sng" dirty="0">
                <a:latin typeface="Georgia" panose="02040502050405020303" pitchFamily="18" charset="0"/>
              </a:rPr>
              <a:t> </a:t>
            </a:r>
            <a:endParaRPr lang="pl-PL" sz="6000" u="sng" dirty="0">
              <a:latin typeface="Georgia" panose="02040502050405020303" pitchFamily="18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1267264" y="2116766"/>
            <a:ext cx="10480431" cy="4604709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en-GB" sz="3200" dirty="0">
                <a:latin typeface="Georgia" panose="02040502050405020303" pitchFamily="18" charset="0"/>
              </a:rPr>
              <a:t>Ensure continued </a:t>
            </a:r>
            <a:r>
              <a:rPr lang="en-GB" sz="3200" dirty="0">
                <a:latin typeface="Georgia" panose="02040502050405020303" pitchFamily="18" charset="0"/>
              </a:rPr>
              <a:t>communication with the client</a:t>
            </a:r>
          </a:p>
          <a:p>
            <a:pPr algn="ctr">
              <a:lnSpc>
                <a:spcPct val="120000"/>
              </a:lnSpc>
            </a:pPr>
            <a:r>
              <a:rPr lang="en-GB" sz="3200" dirty="0">
                <a:latin typeface="Georgia" panose="02040502050405020303" pitchFamily="18" charset="0"/>
              </a:rPr>
              <a:t>Better inter-team communication</a:t>
            </a:r>
          </a:p>
          <a:p>
            <a:pPr algn="ctr">
              <a:lnSpc>
                <a:spcPct val="120000"/>
              </a:lnSpc>
            </a:pPr>
            <a:r>
              <a:rPr lang="en-GB" sz="3200" dirty="0" smtClean="0">
                <a:latin typeface="Georgia" panose="02040502050405020303" pitchFamily="18" charset="0"/>
              </a:rPr>
              <a:t>Comprehensive description </a:t>
            </a:r>
            <a:r>
              <a:rPr lang="en-GB" sz="3200" dirty="0">
                <a:latin typeface="Georgia" panose="02040502050405020303" pitchFamily="18" charset="0"/>
              </a:rPr>
              <a:t>of working processes</a:t>
            </a:r>
          </a:p>
          <a:p>
            <a:pPr algn="ctr">
              <a:lnSpc>
                <a:spcPct val="120000"/>
              </a:lnSpc>
            </a:pPr>
            <a:r>
              <a:rPr lang="en-GB" sz="3200" dirty="0">
                <a:latin typeface="Georgia" panose="02040502050405020303" pitchFamily="18" charset="0"/>
              </a:rPr>
              <a:t>Better software development methodologies</a:t>
            </a:r>
          </a:p>
          <a:p>
            <a:pPr marL="0" indent="0" algn="just">
              <a:buNone/>
            </a:pPr>
            <a:endParaRPr lang="en-GB" sz="2000" dirty="0"/>
          </a:p>
          <a:p>
            <a:pPr algn="just"/>
            <a:endParaRPr lang="en-GB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97648" y="2189428"/>
            <a:ext cx="121742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 sz="4400" b="1" dirty="0">
                <a:latin typeface="Georgia" panose="02040502050405020303" pitchFamily="18" charset="0"/>
              </a:rPr>
              <a:t>Thanks For Listening</a:t>
            </a:r>
          </a:p>
          <a:p>
            <a:pPr algn="ctr"/>
            <a:endParaRPr lang="" altLang="en-US" sz="4400" b="1" dirty="0">
              <a:latin typeface="Georgia" panose="02040502050405020303" pitchFamily="18" charset="0"/>
            </a:endParaRPr>
          </a:p>
          <a:p>
            <a:pPr algn="ctr"/>
            <a:r>
              <a:rPr lang="" altLang="en-US" sz="4400" b="1" dirty="0">
                <a:latin typeface="Georgia" panose="02040502050405020303" pitchFamily="18" charset="0"/>
              </a:rPr>
              <a:t>We will now field any questions...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2C02A24-5672-47B6-8BCA-4F296AFD5639}"/>
              </a:ext>
            </a:extLst>
          </p:cNvPr>
          <p:cNvSpPr txBox="1"/>
          <p:nvPr/>
        </p:nvSpPr>
        <p:spPr>
          <a:xfrm>
            <a:off x="1142924" y="1176951"/>
            <a:ext cx="10255179" cy="452431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6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50800" algn="ctr" rotWithShape="0">
                    <a:schemeClr val="tx1"/>
                  </a:outerShdw>
                </a:effectLst>
                <a:uLnTx/>
                <a:uFillTx/>
                <a:latin typeface="Haettenschweiler" panose="020B070604090206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FUTURE OF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6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50800" algn="ctr" rotWithShape="0">
                    <a:schemeClr val="tx1"/>
                  </a:outerShdw>
                </a:effectLst>
                <a:uLnTx/>
                <a:uFillTx/>
                <a:latin typeface="Haettenschweiler" panose="020B070604090206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SMART GARDENING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6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50800" algn="ctr" rotWithShape="0">
                    <a:schemeClr val="tx1"/>
                  </a:outerShdw>
                </a:effectLst>
                <a:uLnTx/>
                <a:uFillTx/>
                <a:latin typeface="Haettenschweiler" panose="020B070604090206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STARTS </a:t>
            </a:r>
            <a:r>
              <a:rPr kumimoji="0" lang="pl-PL" sz="96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Haettenschweiler" panose="020B070604090206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HERE</a:t>
            </a:r>
            <a:r>
              <a:rPr kumimoji="0" lang="pl-PL" sz="72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Haettenschweiler" panose="020B070604090206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kumimoji="0" lang="pl-PL" sz="72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Haettenschweiler" panose="020B070604090206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9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2056971" y="270334"/>
            <a:ext cx="8595360" cy="1325562"/>
          </a:xfrm>
        </p:spPr>
        <p:txBody>
          <a:bodyPr>
            <a:normAutofit/>
          </a:bodyPr>
          <a:lstStyle/>
          <a:p>
            <a:pPr algn="ctr"/>
            <a:r>
              <a:rPr lang="pl-PL" sz="50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pl-PL" sz="5000" u="sng" dirty="0" smtClean="0">
                <a:solidFill>
                  <a:schemeClr val="tx1"/>
                </a:solidFill>
                <a:latin typeface="Georgia" panose="02040502050405020303" pitchFamily="18" charset="0"/>
              </a:rPr>
              <a:t>P</a:t>
            </a:r>
            <a:r>
              <a:rPr lang="en-GB" sz="5000" u="sng" dirty="0" smtClean="0">
                <a:solidFill>
                  <a:schemeClr val="tx1"/>
                </a:solidFill>
                <a:latin typeface="Georgia" panose="02040502050405020303" pitchFamily="18" charset="0"/>
              </a:rPr>
              <a:t>roduct Brief</a:t>
            </a:r>
            <a:endParaRPr lang="pl-PL" sz="5000" u="sng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1264290" y="1763468"/>
            <a:ext cx="10180722" cy="49580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600" u="sng" spc="-150" dirty="0">
                <a:latin typeface="Arial" panose="020B0604020202020204" pitchFamily="34" charset="0"/>
                <a:cs typeface="Arial" panose="020B0604020202020204" pitchFamily="34" charset="0"/>
              </a:rPr>
              <a:t>The Client</a:t>
            </a:r>
          </a:p>
          <a:p>
            <a:pPr algn="ctr"/>
            <a:r>
              <a:rPr lang="en-GB" sz="2600" spc="-150" dirty="0">
                <a:latin typeface="Arial" panose="020B0604020202020204" pitchFamily="34" charset="0"/>
                <a:cs typeface="Arial" panose="020B0604020202020204" pitchFamily="34" charset="0"/>
              </a:rPr>
              <a:t>Lynsey Shepard of Abertay Plant System to build </a:t>
            </a:r>
          </a:p>
          <a:p>
            <a:pPr marL="0" indent="0" algn="ctr">
              <a:buNone/>
            </a:pPr>
            <a:r>
              <a:rPr lang="en-GB" sz="2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an IoT </a:t>
            </a:r>
            <a:r>
              <a:rPr lang="en-GB" sz="2600" spc="-150" dirty="0">
                <a:latin typeface="Arial" panose="020B0604020202020204" pitchFamily="34" charset="0"/>
                <a:cs typeface="Arial" panose="020B0604020202020204" pitchFamily="34" charset="0"/>
              </a:rPr>
              <a:t>plant monitoring </a:t>
            </a:r>
            <a:r>
              <a:rPr lang="en-GB" sz="2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  <a:p>
            <a:pPr marL="0" indent="0" algn="ctr">
              <a:buNone/>
            </a:pPr>
            <a:endParaRPr lang="en-GB" sz="2600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GB" sz="2600" u="sng" spc="-150" dirty="0">
                <a:latin typeface="Arial" panose="020B0604020202020204" pitchFamily="34" charset="0"/>
                <a:cs typeface="Arial" panose="020B0604020202020204" pitchFamily="34" charset="0"/>
              </a:rPr>
              <a:t>The Brief</a:t>
            </a:r>
          </a:p>
          <a:p>
            <a:pPr algn="ctr"/>
            <a:r>
              <a:rPr lang="en-US" sz="2600" spc="-15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sz="2600" spc="-150" dirty="0">
                <a:latin typeface="Arial" panose="020B0604020202020204" pitchFamily="34" charset="0"/>
                <a:cs typeface="Arial" panose="020B0604020202020204" pitchFamily="34" charset="0"/>
              </a:rPr>
              <a:t>uild an inexpensive alternative to current products</a:t>
            </a:r>
          </a:p>
          <a:p>
            <a:pPr algn="ctr"/>
            <a:r>
              <a:rPr lang="en-GB" sz="2600" spc="-150" dirty="0">
                <a:latin typeface="Arial" panose="020B0604020202020204" pitchFamily="34" charset="0"/>
                <a:cs typeface="Arial" panose="020B0604020202020204" pitchFamily="34" charset="0"/>
              </a:rPr>
              <a:t>Collect data on the plants environment </a:t>
            </a:r>
          </a:p>
          <a:p>
            <a:pPr algn="ctr"/>
            <a:r>
              <a:rPr lang="en-GB" sz="2600" spc="-150" dirty="0">
                <a:latin typeface="Arial" panose="020B0604020202020204" pitchFamily="34" charset="0"/>
                <a:cs typeface="Arial" panose="020B0604020202020204" pitchFamily="34" charset="0"/>
              </a:rPr>
              <a:t>Provide a graphical representation of the data collected</a:t>
            </a:r>
          </a:p>
          <a:p>
            <a:pPr marL="0" indent="0" algn="just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27944" y="48704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u="sng" spc="-15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What </a:t>
            </a:r>
            <a:r>
              <a:rPr lang="" altLang="en-US" sz="4400" u="sng" spc="-15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W</a:t>
            </a:r>
            <a:r>
              <a:rPr lang="en-US" altLang="en-US" sz="4400" u="sng" spc="-15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ill </a:t>
            </a:r>
            <a:r>
              <a:rPr lang="" altLang="en-US" sz="4400" u="sng" spc="-15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B</a:t>
            </a:r>
            <a:r>
              <a:rPr lang="en-US" altLang="en-US" sz="4400" u="sng" spc="-15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e </a:t>
            </a:r>
            <a:r>
              <a:rPr lang="" altLang="en-US" sz="4400" u="sng" spc="-15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</a:t>
            </a:r>
            <a:r>
              <a:rPr lang="en-US" altLang="en-US" sz="4400" u="sng" spc="-15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overed </a:t>
            </a:r>
            <a:r>
              <a:rPr lang="" altLang="en-US" sz="4400" u="sng" spc="-15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I</a:t>
            </a:r>
            <a:r>
              <a:rPr lang="en-US" altLang="en-US" sz="4400" u="sng" spc="-15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n </a:t>
            </a:r>
            <a:r>
              <a:rPr lang="" altLang="en-US" sz="4400" u="sng" spc="-15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T</a:t>
            </a:r>
            <a:r>
              <a:rPr lang="en-US" altLang="en-US" sz="4400" u="sng" spc="-15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he </a:t>
            </a:r>
            <a:r>
              <a:rPr lang="" altLang="en-US" sz="4400" u="sng" spc="-15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T</a:t>
            </a:r>
            <a:r>
              <a:rPr lang="en-US" altLang="en-US" sz="4400" u="sng" spc="-150" dirty="0" err="1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alk</a:t>
            </a:r>
            <a:r>
              <a:rPr lang="en-US" altLang="en-US" sz="4400" u="sng" spc="-15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?</a:t>
            </a:r>
            <a:endParaRPr lang="en-US" altLang="en-US" sz="5000" u="sng" spc="-150" dirty="0">
              <a:solidFill>
                <a:schemeClr val="tx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27944" y="1214202"/>
            <a:ext cx="10515600" cy="544289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en-US" sz="2800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</a:t>
            </a:r>
            <a:r>
              <a:rPr lang="en-US" sz="2800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client requirements and how we will meet them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en-US" sz="2800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en-US" sz="2800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How we will build the Monitoring System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en-US" sz="2800" spc="-150" dirty="0">
                <a:latin typeface="Arial" panose="020B0604020202020204" pitchFamily="34" charset="0"/>
                <a:cs typeface="Arial" panose="020B0604020202020204" pitchFamily="34" charset="0"/>
              </a:rPr>
              <a:t>- How we approached the project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en-US" sz="2800" spc="-150" dirty="0">
                <a:latin typeface="Arial" panose="020B0604020202020204" pitchFamily="34" charset="0"/>
                <a:cs typeface="Arial" panose="020B0604020202020204" pitchFamily="34" charset="0"/>
              </a:rPr>
              <a:t>- Potential risks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en-US" sz="2800" spc="-15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28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Benefits/costs</a:t>
            </a:r>
            <a:endParaRPr lang="en-US" altLang="en-US" sz="28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1661160" y="484435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GB" sz="5000" u="sng" dirty="0" smtClean="0">
                <a:solidFill>
                  <a:schemeClr val="tx1"/>
                </a:solidFill>
                <a:latin typeface="Georgia" panose="02040502050405020303" pitchFamily="18" charset="0"/>
              </a:rPr>
              <a:t>Client Requirements</a:t>
            </a:r>
            <a:endParaRPr lang="pl-PL" sz="5000" u="sng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5</a:t>
            </a:fld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85668" y="1652170"/>
            <a:ext cx="10544332" cy="4881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600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GB" sz="2800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Gather sensor data </a:t>
            </a:r>
            <a:r>
              <a:rPr lang="en-US" altLang="en-GB" sz="2800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from </a:t>
            </a:r>
            <a:r>
              <a:rPr lang="en-GB" sz="2800" spc="-15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plant : temperature,</a:t>
            </a:r>
            <a:r>
              <a:rPr lang="en-US" altLang="en-GB" sz="2800" spc="-15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l</a:t>
            </a:r>
            <a:r>
              <a:rPr lang="en-GB" sz="2800" spc="-15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ight, moisture, humidity</a:t>
            </a:r>
          </a:p>
          <a:p>
            <a:pPr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GB" sz="2800" spc="-15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Collect </a:t>
            </a:r>
            <a:r>
              <a:rPr lang="en-GB" sz="2800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into Database</a:t>
            </a:r>
            <a:endParaRPr lang="en-GB" sz="2800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spc="-15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Present </a:t>
            </a:r>
            <a:r>
              <a:rPr lang="en-GB" sz="2800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in a graphical manner on website</a:t>
            </a:r>
            <a:endParaRPr lang="en-GB" sz="2800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spc="-15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Ability </a:t>
            </a:r>
            <a:r>
              <a:rPr lang="en-GB" sz="2800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 produce device commercially</a:t>
            </a:r>
            <a:endParaRPr lang="en-GB" sz="2800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spc="-15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Easy </a:t>
            </a:r>
            <a:r>
              <a:rPr lang="en-GB" sz="2800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set-up of device </a:t>
            </a:r>
            <a:endParaRPr lang="en-US" sz="2800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254255" y="606539"/>
            <a:ext cx="12082072" cy="1325562"/>
          </a:xfrm>
        </p:spPr>
        <p:txBody>
          <a:bodyPr>
            <a:normAutofit/>
          </a:bodyPr>
          <a:lstStyle/>
          <a:p>
            <a:pPr algn="ctr"/>
            <a:r>
              <a:rPr lang="en-GB" sz="4500" u="sng" dirty="0">
                <a:solidFill>
                  <a:schemeClr val="tx1"/>
                </a:solidFill>
                <a:latin typeface="Georgia" panose="02040502050405020303" pitchFamily="18" charset="0"/>
              </a:rPr>
              <a:t>Meeting </a:t>
            </a:r>
            <a:r>
              <a:rPr lang="en-US" altLang="en-GB" sz="4500" u="sng" dirty="0">
                <a:solidFill>
                  <a:schemeClr val="tx1"/>
                </a:solidFill>
                <a:latin typeface="Georgia" panose="02040502050405020303" pitchFamily="18" charset="0"/>
              </a:rPr>
              <a:t>Client </a:t>
            </a:r>
            <a:r>
              <a:rPr lang="en-GB" sz="4500" u="sng" dirty="0">
                <a:solidFill>
                  <a:schemeClr val="tx1"/>
                </a:solidFill>
                <a:latin typeface="Georgia" panose="02040502050405020303" pitchFamily="18" charset="0"/>
              </a:rPr>
              <a:t>Requirements</a:t>
            </a:r>
            <a:endParaRPr lang="pl-PL" sz="4500" u="sng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1160583" y="1442218"/>
            <a:ext cx="10269417" cy="5106359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2400" spc="-150" dirty="0">
                <a:latin typeface="Arial Black" panose="020B0A04020102020204" pitchFamily="34" charset="0"/>
                <a:cs typeface="Arial" panose="020B0604020202020204" pitchFamily="34" charset="0"/>
              </a:rPr>
              <a:t>In order to </a:t>
            </a:r>
            <a:r>
              <a:rPr lang="en-US" altLang="en-GB" sz="2400" spc="-150" dirty="0">
                <a:latin typeface="Arial Black" panose="020B0A04020102020204" pitchFamily="34" charset="0"/>
                <a:cs typeface="Arial" panose="020B0604020202020204" pitchFamily="34" charset="0"/>
              </a:rPr>
              <a:t>meet the client requirements,</a:t>
            </a:r>
            <a:r>
              <a:rPr lang="en-GB" sz="2400" spc="-150" dirty="0">
                <a:latin typeface="Arial Black" panose="020B0A04020102020204" pitchFamily="34" charset="0"/>
                <a:cs typeface="Arial" panose="020B0604020202020204" pitchFamily="34" charset="0"/>
              </a:rPr>
              <a:t> the following will be done</a:t>
            </a:r>
            <a:r>
              <a:rPr lang="en-GB" sz="2400" spc="-150" dirty="0" smtClean="0">
                <a:latin typeface="Arial Black" panose="020B0A04020102020204" pitchFamily="34" charset="0"/>
                <a:cs typeface="Arial" panose="020B0604020202020204" pitchFamily="34" charset="0"/>
              </a:rPr>
              <a:t>:</a:t>
            </a:r>
            <a:endParaRPr lang="en-GB" sz="2400" spc="-15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GB" sz="2600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an Arduino UNO paired with a WEMOS board </a:t>
            </a:r>
            <a:endParaRPr lang="en-GB" sz="2600" spc="-15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2600" spc="-1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sz="2600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data </a:t>
            </a:r>
            <a:r>
              <a:rPr lang="en-US" altLang="en-GB" sz="2600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GB" sz="2600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sensors</a:t>
            </a:r>
          </a:p>
          <a:p>
            <a:pPr algn="ctr">
              <a:lnSpc>
                <a:spcPct val="150000"/>
              </a:lnSpc>
            </a:pPr>
            <a:r>
              <a:rPr lang="en-GB" sz="2600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the data collected from the </a:t>
            </a:r>
            <a:r>
              <a:rPr lang="en-US" altLang="en-GB" sz="2600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lang="en-GB" sz="2600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 database</a:t>
            </a:r>
          </a:p>
          <a:p>
            <a:pPr algn="ctr">
              <a:lnSpc>
                <a:spcPct val="150000"/>
              </a:lnSpc>
            </a:pPr>
            <a:r>
              <a:rPr lang="en-GB" sz="2600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web portal that dynamically graphs data</a:t>
            </a:r>
          </a:p>
          <a:p>
            <a:pPr algn="ctr">
              <a:lnSpc>
                <a:spcPct val="150000"/>
              </a:lnSpc>
            </a:pPr>
            <a:r>
              <a:rPr lang="en-GB" sz="2600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 will be very easy to manufacture </a:t>
            </a:r>
            <a:r>
              <a:rPr lang="en-GB" sz="2600" spc="-1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 large scale</a:t>
            </a:r>
          </a:p>
          <a:p>
            <a:pPr algn="ctr">
              <a:lnSpc>
                <a:spcPct val="150000"/>
              </a:lnSpc>
            </a:pPr>
            <a:r>
              <a:rPr lang="en-US" altLang="en-GB" sz="2600" spc="-1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</a:t>
            </a:r>
            <a:r>
              <a:rPr lang="en-US" altLang="en-GB" sz="2600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be easy to setup</a:t>
            </a:r>
            <a:endParaRPr lang="en-GB" sz="2600" spc="-1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dirty="0"/>
          </a:p>
          <a:p>
            <a:pPr algn="just"/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marL="274320" lvl="1" indent="0" algn="just">
              <a:buNone/>
            </a:pPr>
            <a:endParaRPr lang="en-GB" sz="2800" dirty="0"/>
          </a:p>
          <a:p>
            <a:pPr marL="274320" lvl="1" indent="0" algn="just">
              <a:buNone/>
            </a:pPr>
            <a:r>
              <a:rPr lang="en-GB" sz="2800" dirty="0"/>
              <a:t> </a:t>
            </a:r>
          </a:p>
          <a:p>
            <a:pPr marL="274320" lvl="1" indent="0" algn="just">
              <a:buNone/>
            </a:pPr>
            <a:endParaRPr lang="en-GB" sz="2800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49188" y="422060"/>
            <a:ext cx="969264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6000" u="sng" dirty="0">
                <a:latin typeface="Georgia" panose="02040502050405020303" pitchFamily="18" charset="0"/>
              </a:rPr>
              <a:t>The </a:t>
            </a:r>
            <a:r>
              <a:rPr lang="en-US" altLang="en-US" sz="6000" u="sng" dirty="0" smtClean="0">
                <a:latin typeface="Georgia" panose="02040502050405020303" pitchFamily="18" charset="0"/>
              </a:rPr>
              <a:t>Build</a:t>
            </a:r>
            <a:br>
              <a:rPr lang="en-US" altLang="en-US" sz="6000" u="sng" dirty="0" smtClean="0">
                <a:latin typeface="Georgia" panose="02040502050405020303" pitchFamily="18" charset="0"/>
              </a:rPr>
            </a:br>
            <a:endParaRPr lang="en-US" altLang="en-US" sz="6000" u="sng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 descr="PMSSetupDia(2)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547" y="422060"/>
            <a:ext cx="8910753" cy="29486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6246578" y="3563921"/>
            <a:ext cx="5600648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US" sz="2400" b="1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WEMOS:</a:t>
            </a:r>
          </a:p>
          <a:p>
            <a:pPr>
              <a:lnSpc>
                <a:spcPct val="130000"/>
              </a:lnSpc>
            </a:pPr>
            <a:r>
              <a:rPr lang="en-US" altLang="en-US" sz="24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Provides internet connectivity &amp; data routing</a:t>
            </a:r>
          </a:p>
          <a:p>
            <a:pPr>
              <a:lnSpc>
                <a:spcPct val="130000"/>
              </a:lnSpc>
            </a:pPr>
            <a:r>
              <a:rPr lang="en-US" altLang="en-US" sz="2400" b="1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US" altLang="en-US" sz="2400" b="1" spc="-15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400" spc="-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en-US" sz="24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Holds </a:t>
            </a:r>
            <a:r>
              <a:rPr lang="en-US" altLang="en-U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collected data</a:t>
            </a:r>
          </a:p>
          <a:p>
            <a:pPr>
              <a:lnSpc>
                <a:spcPct val="130000"/>
              </a:lnSpc>
            </a:pPr>
            <a:r>
              <a:rPr lang="en-US" altLang="en-US" sz="2400" b="1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en-US" altLang="en-US" sz="2400" b="1" spc="-15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400" spc="-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en-US" sz="24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Displays </a:t>
            </a:r>
            <a:r>
              <a:rPr lang="en-US" altLang="en-U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collected information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63873" y="3563921"/>
            <a:ext cx="5312108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en-US" sz="2400" b="1" spc="-150" dirty="0">
                <a:latin typeface="Arial" panose="020B0604020202020204" pitchFamily="34" charset="0"/>
                <a:cs typeface="Arial" panose="020B0604020202020204" pitchFamily="34" charset="0"/>
              </a:rPr>
              <a:t>Plant:</a:t>
            </a:r>
            <a:r>
              <a:rPr lang="en-US" altLang="en-U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>
              <a:lnSpc>
                <a:spcPct val="130000"/>
              </a:lnSpc>
            </a:pPr>
            <a:r>
              <a:rPr lang="en-US" altLang="en-U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TBD</a:t>
            </a:r>
          </a:p>
          <a:p>
            <a:pPr algn="r">
              <a:lnSpc>
                <a:spcPct val="130000"/>
              </a:lnSpc>
            </a:pPr>
            <a:r>
              <a:rPr lang="en-US" altLang="en-US" sz="2400" b="1" spc="-150" dirty="0">
                <a:latin typeface="Arial" panose="020B0604020202020204" pitchFamily="34" charset="0"/>
                <a:cs typeface="Arial" panose="020B0604020202020204" pitchFamily="34" charset="0"/>
              </a:rPr>
              <a:t>Sensor:</a:t>
            </a:r>
            <a:r>
              <a:rPr lang="en-US" altLang="en-U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>
              <a:lnSpc>
                <a:spcPct val="130000"/>
              </a:lnSpc>
            </a:pPr>
            <a:r>
              <a:rPr lang="en-US" altLang="en-U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Light, Temperature, Moisture, Humidity</a:t>
            </a:r>
          </a:p>
          <a:p>
            <a:pPr algn="r">
              <a:lnSpc>
                <a:spcPct val="130000"/>
              </a:lnSpc>
            </a:pPr>
            <a:r>
              <a:rPr lang="en-US" altLang="en-US" sz="2400" b="1" spc="-150" dirty="0">
                <a:latin typeface="Arial" panose="020B0604020202020204" pitchFamily="34" charset="0"/>
                <a:cs typeface="Arial" panose="020B0604020202020204" pitchFamily="34" charset="0"/>
              </a:rPr>
              <a:t>Arduino Uno:</a:t>
            </a:r>
            <a:r>
              <a:rPr lang="en-US" altLang="en-U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>
              <a:lnSpc>
                <a:spcPct val="130000"/>
              </a:lnSpc>
            </a:pPr>
            <a:r>
              <a:rPr lang="en-US" altLang="en-U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Collects information from sensors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1661160" y="164892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GB" sz="6000" u="sng" dirty="0">
                <a:solidFill>
                  <a:schemeClr val="tx1"/>
                </a:solidFill>
                <a:latin typeface="Georgia" panose="02040502050405020303" pitchFamily="18" charset="0"/>
              </a:rPr>
              <a:t>Project Approach</a:t>
            </a:r>
            <a:endParaRPr lang="pl-PL" sz="6000" u="sng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1084383" y="1358858"/>
            <a:ext cx="10269417" cy="4878784"/>
          </a:xfrm>
        </p:spPr>
        <p:txBody>
          <a:bodyPr>
            <a:no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GB" sz="2400" b="1" dirty="0">
                <a:latin typeface="Georgia" panose="02040502050405020303" pitchFamily="18" charset="0"/>
              </a:rPr>
              <a:t>In order to complete this project the following </a:t>
            </a:r>
            <a:r>
              <a:rPr lang="en-US" altLang="en-GB" sz="2400" b="1" dirty="0">
                <a:latin typeface="Georgia" panose="02040502050405020303" pitchFamily="18" charset="0"/>
              </a:rPr>
              <a:t>is required</a:t>
            </a:r>
            <a:r>
              <a:rPr lang="en-GB" sz="2400" b="1" dirty="0">
                <a:latin typeface="Georgia" panose="02040502050405020303" pitchFamily="18" charset="0"/>
              </a:rPr>
              <a:t>:</a:t>
            </a:r>
          </a:p>
          <a:p>
            <a:pPr algn="ctr">
              <a:lnSpc>
                <a:spcPct val="170000"/>
              </a:lnSpc>
            </a:pPr>
            <a:r>
              <a:rPr lang="en-GB" sz="2400" dirty="0">
                <a:latin typeface="Georgia" panose="02040502050405020303" pitchFamily="18" charset="0"/>
              </a:rPr>
              <a:t>Create</a:t>
            </a:r>
            <a:r>
              <a:rPr lang="en-US" altLang="en-GB" sz="2400" dirty="0">
                <a:latin typeface="Georgia" panose="02040502050405020303" pitchFamily="18" charset="0"/>
              </a:rPr>
              <a:t>d</a:t>
            </a:r>
            <a:r>
              <a:rPr lang="en-GB" sz="2400" dirty="0">
                <a:latin typeface="Georgia" panose="02040502050405020303" pitchFamily="18" charset="0"/>
              </a:rPr>
              <a:t> project plan</a:t>
            </a:r>
          </a:p>
          <a:p>
            <a:pPr algn="ctr">
              <a:lnSpc>
                <a:spcPct val="170000"/>
              </a:lnSpc>
            </a:pPr>
            <a:r>
              <a:rPr lang="en-GB" sz="2400" dirty="0">
                <a:latin typeface="Georgia" panose="02040502050405020303" pitchFamily="18" charset="0"/>
              </a:rPr>
              <a:t>Test feasibility of desired outcome</a:t>
            </a:r>
          </a:p>
          <a:p>
            <a:pPr algn="ctr">
              <a:lnSpc>
                <a:spcPct val="170000"/>
              </a:lnSpc>
            </a:pPr>
            <a:r>
              <a:rPr lang="en-GB" sz="2400" dirty="0">
                <a:latin typeface="Georgia" panose="02040502050405020303" pitchFamily="18" charset="0"/>
              </a:rPr>
              <a:t>Regular consultations with client – improvements or concerns</a:t>
            </a:r>
          </a:p>
          <a:p>
            <a:pPr algn="ctr">
              <a:lnSpc>
                <a:spcPct val="170000"/>
              </a:lnSpc>
            </a:pPr>
            <a:r>
              <a:rPr lang="en-GB" sz="2400" dirty="0">
                <a:latin typeface="Georgia" panose="02040502050405020303" pitchFamily="18" charset="0"/>
              </a:rPr>
              <a:t>Produce necessary project documentation</a:t>
            </a:r>
          </a:p>
          <a:p>
            <a:pPr algn="ctr">
              <a:lnSpc>
                <a:spcPct val="170000"/>
              </a:lnSpc>
            </a:pPr>
            <a:r>
              <a:rPr lang="en-GB" sz="2400" dirty="0">
                <a:latin typeface="Georgia" panose="02040502050405020303" pitchFamily="18" charset="0"/>
              </a:rPr>
              <a:t>Develop prototype – hardware and performance testing </a:t>
            </a:r>
          </a:p>
          <a:p>
            <a:pPr algn="ctr">
              <a:lnSpc>
                <a:spcPct val="170000"/>
              </a:lnSpc>
            </a:pPr>
            <a:r>
              <a:rPr lang="en-GB" sz="2400" dirty="0">
                <a:latin typeface="Georgia" panose="02040502050405020303" pitchFamily="18" charset="0"/>
              </a:rPr>
              <a:t>Share notice board with the client</a:t>
            </a:r>
          </a:p>
          <a:p>
            <a:pPr algn="just">
              <a:buNone/>
            </a:pPr>
            <a:endParaRPr lang="en-GB" sz="2400" dirty="0"/>
          </a:p>
          <a:p>
            <a:pPr marL="274320" lvl="1" indent="0" algn="just">
              <a:buNone/>
            </a:pPr>
            <a:endParaRPr lang="en-GB" dirty="0"/>
          </a:p>
          <a:p>
            <a:pPr marL="274320" lvl="1" indent="0" algn="just">
              <a:buNone/>
            </a:pPr>
            <a:r>
              <a:rPr lang="en-GB" dirty="0"/>
              <a:t> </a:t>
            </a:r>
          </a:p>
          <a:p>
            <a:pPr marL="274320" lvl="1" indent="0" algn="just">
              <a:buNone/>
            </a:pPr>
            <a:endParaRPr lang="en-GB" dirty="0"/>
          </a:p>
          <a:p>
            <a:pPr algn="just"/>
            <a:endParaRPr lang="en-GB" sz="2400" dirty="0"/>
          </a:p>
          <a:p>
            <a:pPr algn="just"/>
            <a:endParaRPr lang="en-GB" sz="2400" dirty="0"/>
          </a:p>
          <a:p>
            <a:pPr algn="just"/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8335"/>
            <a:ext cx="8147154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5600" u="sng" dirty="0">
                <a:solidFill>
                  <a:schemeClr val="tx1"/>
                </a:solidFill>
                <a:latin typeface="Georgia" panose="02040502050405020303" pitchFamily="18" charset="0"/>
              </a:rPr>
              <a:t>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14202" y="1358987"/>
            <a:ext cx="10731991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 smtClean="0">
                <a:latin typeface="Georgia" panose="02040502050405020303" pitchFamily="18" charset="0"/>
              </a:rPr>
              <a:t>Agile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Georgia" panose="02040502050405020303" pitchFamily="18" charset="0"/>
              </a:rPr>
              <a:t>Communication </a:t>
            </a:r>
            <a:r>
              <a:rPr lang="en-US" altLang="en-US" sz="2400" dirty="0">
                <a:latin typeface="Georgia" panose="02040502050405020303" pitchFamily="18" charset="0"/>
              </a:rPr>
              <a:t>and </a:t>
            </a:r>
            <a:r>
              <a:rPr lang="en-US" altLang="en-US" sz="2400" dirty="0" smtClean="0">
                <a:latin typeface="Georgia" panose="02040502050405020303" pitchFamily="18" charset="0"/>
              </a:rPr>
              <a:t>collaboration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Georgia" panose="02040502050405020303" pitchFamily="18" charset="0"/>
              </a:rPr>
              <a:t>Functioning </a:t>
            </a:r>
            <a:r>
              <a:rPr lang="en-US" altLang="en-US" sz="2400" dirty="0">
                <a:latin typeface="Georgia" panose="02040502050405020303" pitchFamily="18" charset="0"/>
              </a:rPr>
              <a:t>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Georgia" panose="02040502050405020303" pitchFamily="18" charset="0"/>
              </a:rPr>
              <a:t>Team </a:t>
            </a:r>
            <a:r>
              <a:rPr lang="en-US" altLang="en-US" sz="2400" dirty="0">
                <a:latin typeface="Georgia" panose="02040502050405020303" pitchFamily="18" charset="0"/>
              </a:rPr>
              <a:t>self </a:t>
            </a:r>
            <a:r>
              <a:rPr lang="en-US" altLang="en-US" sz="2400" dirty="0" smtClean="0">
                <a:latin typeface="Georgia" panose="02040502050405020303" pitchFamily="18" charset="0"/>
              </a:rPr>
              <a:t>organization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Georgia" panose="02040502050405020303" pitchFamily="18" charset="0"/>
              </a:rPr>
              <a:t>Adaptable</a:t>
            </a:r>
          </a:p>
          <a:p>
            <a:endParaRPr lang="en-US" altLang="en-US" sz="2400" dirty="0" smtClean="0">
              <a:latin typeface="Georgia" panose="02040502050405020303" pitchFamily="18" charset="0"/>
            </a:endParaRPr>
          </a:p>
          <a:p>
            <a:r>
              <a:rPr lang="en-US" altLang="en-US" sz="2400" b="1" dirty="0" smtClean="0">
                <a:latin typeface="Georgia" panose="02040502050405020303" pitchFamily="18" charset="0"/>
              </a:rPr>
              <a:t>Scrum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</a:rPr>
              <a:t>Values real-world results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</a:rPr>
              <a:t>B</a:t>
            </a:r>
            <a:r>
              <a:rPr lang="en-US" altLang="en-US" sz="2400" dirty="0" smtClean="0">
                <a:latin typeface="Georgia" panose="02040502050405020303" pitchFamily="18" charset="0"/>
              </a:rPr>
              <a:t>reak </a:t>
            </a:r>
            <a:r>
              <a:rPr lang="en-US" altLang="en-US" sz="2400" dirty="0">
                <a:latin typeface="Georgia" panose="02040502050405020303" pitchFamily="18" charset="0"/>
              </a:rPr>
              <a:t>down work into </a:t>
            </a:r>
            <a:r>
              <a:rPr lang="en-US" altLang="en-US" sz="2400" dirty="0" smtClean="0">
                <a:latin typeface="Georgia" panose="02040502050405020303" pitchFamily="18" charset="0"/>
              </a:rPr>
              <a:t>Sprints, </a:t>
            </a:r>
          </a:p>
          <a:p>
            <a:r>
              <a:rPr lang="en-US" altLang="en-US" sz="2400" dirty="0" smtClean="0">
                <a:latin typeface="Georgia" panose="02040502050405020303" pitchFamily="18" charset="0"/>
              </a:rPr>
              <a:t>     continuous improvement</a:t>
            </a:r>
          </a:p>
          <a:p>
            <a:endParaRPr lang="en-US" altLang="en-US" sz="2400" dirty="0" smtClean="0">
              <a:latin typeface="Georgia" panose="02040502050405020303" pitchFamily="18" charset="0"/>
            </a:endParaRPr>
          </a:p>
          <a:p>
            <a:r>
              <a:rPr lang="en-US" altLang="en-US" sz="2400" b="1" dirty="0">
                <a:latin typeface="Georgia" panose="02040502050405020303" pitchFamily="18" charset="0"/>
              </a:rPr>
              <a:t>Test Driven Development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</a:rPr>
              <a:t>Refine product based on test results</a:t>
            </a:r>
          </a:p>
          <a:p>
            <a:pPr algn="ctr">
              <a:lnSpc>
                <a:spcPct val="150000"/>
              </a:lnSpc>
            </a:pPr>
            <a:endParaRPr lang="en-US" altLang="en-US" sz="2800" dirty="0">
              <a:latin typeface="Georgia" panose="02040502050405020303" pitchFamily="18" charset="0"/>
            </a:endParaRPr>
          </a:p>
        </p:txBody>
      </p:sp>
      <p:pic>
        <p:nvPicPr>
          <p:cNvPr id="8" name="Obraz 4">
            <a:extLst>
              <a:ext uri="{FF2B5EF4-FFF2-40B4-BE49-F238E27FC236}">
                <a16:creationId xmlns:a16="http://schemas.microsoft.com/office/drawing/2014/main" id="{ED81202F-9213-4A3B-A119-F870B2CCA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435" y="0"/>
            <a:ext cx="457375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adge">
  <a:themeElements>
    <a:clrScheme name="Custom 2">
      <a:dk1>
        <a:sysClr val="windowText" lastClr="000000"/>
      </a:dk1>
      <a:lt1>
        <a:sysClr val="window" lastClr="FFFFFF"/>
      </a:lt1>
      <a:dk2>
        <a:srgbClr val="00B05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523</Words>
  <Application>Microsoft Office PowerPoint</Application>
  <PresentationFormat>Widescreen</PresentationFormat>
  <Paragraphs>148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Georgia</vt:lpstr>
      <vt:lpstr>Gill Sans MT</vt:lpstr>
      <vt:lpstr>Haettenschweiler</vt:lpstr>
      <vt:lpstr>Impact</vt:lpstr>
      <vt:lpstr>Times New Roman</vt:lpstr>
      <vt:lpstr>Verdana</vt:lpstr>
      <vt:lpstr>Office Theme</vt:lpstr>
      <vt:lpstr>1_Office Theme</vt:lpstr>
      <vt:lpstr>Badge</vt:lpstr>
      <vt:lpstr>Motyw pakietu Office</vt:lpstr>
      <vt:lpstr>Smart Eco System Client Pitch</vt:lpstr>
      <vt:lpstr>PowerPoint Presentation</vt:lpstr>
      <vt:lpstr> Product Brief</vt:lpstr>
      <vt:lpstr>What Will Be Covered In The Talk?</vt:lpstr>
      <vt:lpstr>Client Requirements</vt:lpstr>
      <vt:lpstr>Meeting Client Requirements</vt:lpstr>
      <vt:lpstr>The Build </vt:lpstr>
      <vt:lpstr>Project Approach</vt:lpstr>
      <vt:lpstr>Methodology</vt:lpstr>
      <vt:lpstr>Deliverables</vt:lpstr>
      <vt:lpstr>Work Breakdown Structure: Database</vt:lpstr>
      <vt:lpstr>Work Breakdown Structure: Hardware</vt:lpstr>
      <vt:lpstr>Work Breakdown Structure:  Website</vt:lpstr>
      <vt:lpstr>Risks</vt:lpstr>
      <vt:lpstr>Benefits</vt:lpstr>
      <vt:lpstr>Costs</vt:lpstr>
      <vt:lpstr>Going Forward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Eco System Client Pitch</dc:title>
  <dc:creator>scott</dc:creator>
  <cp:lastModifiedBy>NADER AHMED MAHER SOBHI</cp:lastModifiedBy>
  <cp:revision>18</cp:revision>
  <dcterms:created xsi:type="dcterms:W3CDTF">2018-10-11T13:08:26Z</dcterms:created>
  <dcterms:modified xsi:type="dcterms:W3CDTF">2018-10-22T17:43:01Z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