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66" r:id="rId7"/>
    <p:sldId id="271" r:id="rId8"/>
    <p:sldId id="274" r:id="rId9"/>
    <p:sldId id="272" r:id="rId10"/>
    <p:sldId id="273" r:id="rId11"/>
    <p:sldId id="259" r:id="rId12"/>
    <p:sldId id="267" r:id="rId13"/>
    <p:sldId id="268" r:id="rId14"/>
    <p:sldId id="260" r:id="rId15"/>
    <p:sldId id="261" r:id="rId16"/>
    <p:sldId id="262" r:id="rId17"/>
    <p:sldId id="263" r:id="rId18"/>
    <p:sldId id="270" r:id="rId19"/>
    <p:sldId id="269" r:id="rId20"/>
    <p:sldId id="264" r:id="rId2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5400"/>
          </a:xfrm>
        </p:spPr>
        <p:txBody>
          <a:bodyPr/>
          <a:p>
            <a:r>
              <a:rPr lang="" altLang="en-US" b="1"/>
              <a:t>Team DNS</a:t>
            </a:r>
            <a:endParaRPr lang="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4780"/>
            <a:ext cx="9144000" cy="2703830"/>
          </a:xfrm>
        </p:spPr>
        <p:txBody>
          <a:bodyPr>
            <a:normAutofit lnSpcReduction="20000"/>
          </a:bodyPr>
          <a:p>
            <a:pPr>
              <a:lnSpc>
                <a:spcPct val="140000"/>
              </a:lnSpc>
            </a:pPr>
            <a:r>
              <a:rPr lang="" altLang="en-US" sz="3200" i="1"/>
              <a:t>Smart Plant Monitoring System</a:t>
            </a:r>
            <a:endParaRPr lang="" altLang="en-US"/>
          </a:p>
          <a:p>
            <a:pPr>
              <a:lnSpc>
                <a:spcPct val="140000"/>
              </a:lnSpc>
            </a:pPr>
            <a:r>
              <a:rPr lang="" altLang="en-US"/>
              <a:t>CMP311</a:t>
            </a:r>
            <a:endParaRPr lang="" altLang="en-US"/>
          </a:p>
          <a:p>
            <a:pPr>
              <a:lnSpc>
                <a:spcPct val="140000"/>
              </a:lnSpc>
            </a:pPr>
            <a:r>
              <a:rPr lang="" altLang="en-US"/>
              <a:t>Dorota Marczak, Nader Sobhi, Scott Allan</a:t>
            </a:r>
            <a:endParaRPr lang="" altLang="en-US"/>
          </a:p>
          <a:p>
            <a:pPr>
              <a:lnSpc>
                <a:spcPct val="140000"/>
              </a:lnSpc>
            </a:pPr>
            <a:r>
              <a:rPr lang="" altLang="en-US"/>
              <a:t>April 30th 2019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Results I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" altLang="en-US" i="1"/>
              <a:t>Hardware</a:t>
            </a:r>
            <a:endParaRPr lang="en-US" altLang="en-US"/>
          </a:p>
          <a:p>
            <a:pPr algn="ctr"/>
            <a:r>
              <a:rPr lang="" altLang="en-US"/>
              <a:t>Arduino MEGA2560 &amp; WEMOS boards</a:t>
            </a:r>
            <a:endParaRPr lang="en-US" altLang="en-US"/>
          </a:p>
          <a:p>
            <a:pPr algn="ctr"/>
            <a:r>
              <a:rPr lang="" altLang="en-US"/>
              <a:t>Environmental sensors</a:t>
            </a:r>
            <a:endParaRPr lang="" altLang="en-US"/>
          </a:p>
          <a:p>
            <a:pPr algn="ctr"/>
            <a:r>
              <a:rPr lang="" altLang="en-US"/>
              <a:t>Display peripheral</a:t>
            </a:r>
            <a:endParaRPr lang="" altLang="en-US"/>
          </a:p>
          <a:p>
            <a:pPr algn="ctr"/>
            <a:endParaRPr lang="" altLang="en-US"/>
          </a:p>
          <a:p>
            <a:pPr algn="ctr"/>
            <a:r>
              <a:rPr lang="" altLang="en-US"/>
              <a:t>JSON String for data - highly efficient</a:t>
            </a:r>
            <a:endParaRPr lang="en-US" alt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Results II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" altLang="en-US" i="1"/>
          </a:p>
          <a:p>
            <a:pPr marL="0" indent="0" algn="ctr">
              <a:buNone/>
            </a:pPr>
            <a:r>
              <a:rPr lang="" altLang="en-US" i="1"/>
              <a:t>Database</a:t>
            </a:r>
            <a:endParaRPr lang="" altLang="en-US" i="1"/>
          </a:p>
          <a:p>
            <a:pPr algn="ctr"/>
            <a:r>
              <a:rPr lang="" altLang="en-US"/>
              <a:t>Amazon Web Services</a:t>
            </a:r>
            <a:endParaRPr lang="" altLang="en-US"/>
          </a:p>
          <a:p>
            <a:pPr algn="ctr"/>
            <a:r>
              <a:rPr lang="" altLang="en-US"/>
              <a:t>MySQL</a:t>
            </a:r>
            <a:endParaRPr lang="" altLang="en-US"/>
          </a:p>
          <a:p>
            <a:pPr algn="ctr"/>
            <a:r>
              <a:rPr lang="" altLang="en-US"/>
              <a:t>Four columns - ID, MAC, Timestamp, JSON String</a:t>
            </a:r>
            <a:endParaRPr lang="" altLang="en-US" i="1"/>
          </a:p>
          <a:p>
            <a:pPr marL="0" indent="0" algn="ctr">
              <a:buNone/>
            </a:pPr>
            <a:endParaRPr lang="" altLang="en-US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Results III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" altLang="en-US" i="1"/>
          </a:p>
          <a:p>
            <a:pPr marL="0" indent="0" algn="ctr">
              <a:buNone/>
            </a:pPr>
            <a:r>
              <a:rPr lang="" altLang="en-US" i="1"/>
              <a:t>Website</a:t>
            </a:r>
            <a:endParaRPr lang="" altLang="en-US" i="1"/>
          </a:p>
          <a:p>
            <a:pPr algn="ctr"/>
            <a:r>
              <a:rPr lang="" altLang="en-US"/>
              <a:t>Developed using Bootstrap, Javascript</a:t>
            </a:r>
            <a:endParaRPr lang="" altLang="en-US"/>
          </a:p>
          <a:p>
            <a:pPr algn="ctr"/>
            <a:r>
              <a:rPr lang="" altLang="en-US"/>
              <a:t>Split into two sections:</a:t>
            </a:r>
            <a:endParaRPr lang="" altLang="en-US"/>
          </a:p>
          <a:p>
            <a:pPr algn="ctr"/>
            <a:r>
              <a:rPr lang="" altLang="en-US"/>
              <a:t>Digital Business Card</a:t>
            </a:r>
            <a:endParaRPr lang="" altLang="en-US"/>
          </a:p>
          <a:p>
            <a:pPr algn="ctr"/>
            <a:r>
              <a:rPr lang="" altLang="en-US"/>
              <a:t>Users area - graphs</a:t>
            </a:r>
            <a:endParaRPr lang="" altLang="en-US" i="1"/>
          </a:p>
          <a:p>
            <a:pPr marL="0" indent="0" algn="ctr">
              <a:buNone/>
            </a:pPr>
            <a:endParaRPr lang="" altLang="en-US" i="1"/>
          </a:p>
          <a:p>
            <a:pPr marL="0" indent="0" algn="ctr">
              <a:buNone/>
            </a:pPr>
            <a:endParaRPr lang="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Conclusions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" altLang="en-US">
                <a:sym typeface="+mn-ea"/>
              </a:rPr>
              <a:t>Hardware device has capability to be expanded</a:t>
            </a:r>
            <a:endParaRPr lang="en-US" altLang="en-US"/>
          </a:p>
          <a:p>
            <a:pPr algn="ctr"/>
            <a:r>
              <a:rPr lang="" altLang="en-US"/>
              <a:t>JSON String makes parsing data easier</a:t>
            </a:r>
            <a:endParaRPr lang="en-US" altLang="en-US"/>
          </a:p>
          <a:p>
            <a:pPr algn="ctr"/>
            <a:r>
              <a:rPr lang="" altLang="en-US"/>
              <a:t>Website serves two purposes</a:t>
            </a:r>
            <a:endParaRPr lang="en-US" altLang="en-US"/>
          </a:p>
          <a:p>
            <a:pPr algn="ctr"/>
            <a:r>
              <a:rPr lang="" altLang="en-US"/>
              <a:t>Solution is three seperate subsystems working together</a:t>
            </a:r>
            <a:endParaRPr lang="en-US" alt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Meeting Client Brief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" altLang="en-US"/>
              <a:t>Hardware device is 'plug and play'</a:t>
            </a:r>
            <a:endParaRPr lang="" altLang="en-US"/>
          </a:p>
          <a:p>
            <a:pPr algn="ctr"/>
            <a:r>
              <a:rPr lang="" altLang="en-US"/>
              <a:t>Website allows user to view current plus historical data</a:t>
            </a:r>
            <a:endParaRPr lang="" altLang="en-US"/>
          </a:p>
          <a:p>
            <a:pPr algn="ctr"/>
            <a:r>
              <a:rPr lang="en-US" altLang="en-US">
                <a:sym typeface="+mn-ea"/>
              </a:rPr>
              <a:t>Data collected allows user to make informed decisions</a:t>
            </a:r>
            <a:endParaRPr lang="en-US" altLang="en-US">
              <a:sym typeface="+mn-ea"/>
            </a:endParaRPr>
          </a:p>
          <a:p>
            <a:pPr algn="ctr"/>
            <a:r>
              <a:rPr lang="" altLang="en-US"/>
              <a:t>New gadget for digital natives</a:t>
            </a:r>
            <a:endParaRPr lang="" altLang="en-US"/>
          </a:p>
          <a:p>
            <a:pPr algn="ctr"/>
            <a:r>
              <a:rPr lang="" altLang="en-US"/>
              <a:t>Intuitive for use by late adopters</a:t>
            </a:r>
            <a:endParaRPr lang="" altLang="en-US"/>
          </a:p>
          <a:p>
            <a:pPr algn="ctr"/>
            <a:r>
              <a:rPr lang="" altLang="en-US"/>
              <a:t>'Green Tech' = new market opportunities</a:t>
            </a:r>
            <a:endParaRPr lang="" altLang="en-US"/>
          </a:p>
          <a:p>
            <a:pPr marL="0" indent="0" algn="ctr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Benefits to Client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" altLang="en-US"/>
              <a:t>Simple device can be used by digital natives / late adopters</a:t>
            </a:r>
            <a:endParaRPr lang="" altLang="en-US"/>
          </a:p>
          <a:p>
            <a:pPr algn="ctr"/>
            <a:r>
              <a:rPr lang="" altLang="en-US"/>
              <a:t>IoT buzz term - on cutting edge</a:t>
            </a:r>
            <a:endParaRPr lang="" altLang="en-US"/>
          </a:p>
          <a:p>
            <a:pPr algn="ctr"/>
            <a:r>
              <a:rPr lang="" altLang="en-US"/>
              <a:t>Creates new market opportunites for APS</a:t>
            </a:r>
            <a:endParaRPr lang="" altLang="en-US"/>
          </a:p>
          <a:p>
            <a:pPr algn="ctr"/>
            <a:r>
              <a:rPr lang="" altLang="en-US"/>
              <a:t>Generate sales in other aspects of business</a:t>
            </a:r>
            <a:endParaRPr lang="" altLang="en-US"/>
          </a:p>
          <a:p>
            <a:pPr algn="ctr"/>
            <a:r>
              <a:rPr lang="" altLang="en-US"/>
              <a:t>Can be used 'in-house'</a:t>
            </a:r>
            <a:endParaRPr lang="" altLang="en-US"/>
          </a:p>
          <a:p>
            <a:pPr algn="ctr"/>
            <a:r>
              <a:rPr lang="" altLang="en-US"/>
              <a:t>Device good basis for upgrading in future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" altLang="en-US" b="1"/>
              <a:t>Reflections &amp; Limitations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ctr">
              <a:buNone/>
            </a:pPr>
            <a:endParaRPr lang="" altLang="en-US" i="1">
              <a:sym typeface="+mn-ea"/>
            </a:endParaRPr>
          </a:p>
          <a:p>
            <a:pPr marL="0" indent="0" algn="ctr">
              <a:buNone/>
            </a:pPr>
            <a:r>
              <a:rPr lang="" altLang="en-US" i="1">
                <a:sym typeface="+mn-ea"/>
              </a:rPr>
              <a:t>Reflections</a:t>
            </a:r>
            <a:endParaRPr lang="" altLang="en-US">
              <a:sym typeface="+mn-ea"/>
            </a:endParaRPr>
          </a:p>
          <a:p>
            <a:pPr algn="ctr"/>
            <a:r>
              <a:rPr lang="" altLang="en-US">
                <a:sym typeface="+mn-ea"/>
              </a:rPr>
              <a:t>Device very efficient at collecting data</a:t>
            </a:r>
            <a:endParaRPr lang="en-US" altLang="en-US"/>
          </a:p>
          <a:p>
            <a:pPr algn="ctr"/>
            <a:r>
              <a:rPr lang="" altLang="en-US"/>
              <a:t>Website displays data in intuitive manner</a:t>
            </a:r>
            <a:endParaRPr lang="" altLang="en-US"/>
          </a:p>
          <a:p>
            <a:pPr marL="0" indent="0" algn="ctr">
              <a:buNone/>
            </a:pPr>
            <a:endParaRPr lang="" altLang="en-US" i="1"/>
          </a:p>
          <a:p>
            <a:pPr marL="0" indent="0" algn="ctr">
              <a:buNone/>
            </a:pPr>
            <a:r>
              <a:rPr lang="" altLang="en-US" i="1"/>
              <a:t>Limitations</a:t>
            </a:r>
            <a:endParaRPr lang="" altLang="en-US" i="1"/>
          </a:p>
          <a:p>
            <a:pPr algn="ctr"/>
            <a:r>
              <a:rPr lang="" altLang="en-US"/>
              <a:t>Relies on WiFi connection</a:t>
            </a:r>
            <a:endParaRPr lang="" altLang="en-US"/>
          </a:p>
          <a:p>
            <a:pPr algn="ctr"/>
            <a:r>
              <a:rPr lang="" altLang="en-US"/>
              <a:t>Sensors 'hardwired'</a:t>
            </a:r>
            <a:endParaRPr lang="en-US" alt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Improvements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en-US"/>
          </a:p>
          <a:p>
            <a:pPr algn="ctr"/>
            <a:r>
              <a:rPr lang="en-US" altLang="en-US">
                <a:sym typeface="+mn-ea"/>
              </a:rPr>
              <a:t>Device could be modular - swap sensors in/out</a:t>
            </a:r>
            <a:endParaRPr lang="en-US" altLang="en-US"/>
          </a:p>
          <a:p>
            <a:pPr algn="ctr"/>
            <a:r>
              <a:rPr lang="en-US" altLang="en-US">
                <a:sym typeface="+mn-ea"/>
              </a:rPr>
              <a:t>Screen could be improved</a:t>
            </a:r>
            <a:endParaRPr lang="en-US" altLang="en-US"/>
          </a:p>
          <a:p>
            <a:pPr algn="ctr"/>
            <a:r>
              <a:rPr lang="en-US" altLang="en-US">
                <a:sym typeface="+mn-ea"/>
              </a:rPr>
              <a:t>Remote watering/lighting solution</a:t>
            </a:r>
            <a:endParaRPr lang="en-US" altLang="en-US">
              <a:sym typeface="+mn-ea"/>
            </a:endParaRPr>
          </a:p>
          <a:p>
            <a:pPr algn="ctr"/>
            <a:r>
              <a:rPr lang="" altLang="en-US">
                <a:sym typeface="+mn-ea"/>
              </a:rPr>
              <a:t>Develop standalone app</a:t>
            </a:r>
            <a:endParaRPr lang="" altLang="en-US">
              <a:sym typeface="+mn-ea"/>
            </a:endParaRPr>
          </a:p>
          <a:p>
            <a:pPr algn="ctr"/>
            <a:r>
              <a:rPr lang="" altLang="en-US">
                <a:sym typeface="+mn-ea"/>
              </a:rPr>
              <a:t>Incorporate social media to trade tips / advice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Team Dynamics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" altLang="en-US"/>
              <a:t>Worked well together</a:t>
            </a:r>
            <a:endParaRPr lang="" altLang="en-US"/>
          </a:p>
          <a:p>
            <a:pPr algn="ctr"/>
            <a:r>
              <a:rPr lang="" altLang="en-US"/>
              <a:t>Unique views on problem solving</a:t>
            </a:r>
            <a:endParaRPr lang="" altLang="en-US"/>
          </a:p>
          <a:p>
            <a:pPr algn="ctr"/>
            <a:r>
              <a:rPr lang="" altLang="en-US"/>
              <a:t>Opportunities to input into whole project</a:t>
            </a:r>
            <a:endParaRPr lang="" altLang="en-US"/>
          </a:p>
          <a:p>
            <a:pPr algn="ctr"/>
            <a:r>
              <a:rPr lang="" altLang="en-US"/>
              <a:t>Discussions rather than arguements</a:t>
            </a:r>
            <a:endParaRPr lang="" altLang="en-US"/>
          </a:p>
          <a:p>
            <a:pPr algn="ctr"/>
            <a:r>
              <a:rPr lang="" altLang="en-US"/>
              <a:t>Learning from peers</a:t>
            </a:r>
            <a:endParaRPr lang="" altLang="en-US"/>
          </a:p>
          <a:p>
            <a:pPr marL="0" indent="0" algn="ctr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Thanks for Listening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r>
              <a:rPr lang="" altLang="en-US" sz="4000" i="1"/>
              <a:t>Any Questions?</a:t>
            </a:r>
            <a:endParaRPr lang="" altLang="en-US" sz="40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Brief &amp; Client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/>
              <a:t>Create a solution for monitoring a plant</a:t>
            </a:r>
            <a:endParaRPr lang="" altLang="en-US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/>
              <a:t>Hardware device for collecting data</a:t>
            </a:r>
            <a:endParaRPr lang="" altLang="en-US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/>
              <a:t>Database to hold data</a:t>
            </a:r>
            <a:endParaRPr lang="" altLang="en-US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/>
              <a:t>Website to display data via graphs</a:t>
            </a:r>
            <a:endParaRPr lang="" altLang="en-US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" altLang="en-US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/>
              <a:t>Dr. Lynsay Shepherd, Abertay Plant Systems</a:t>
            </a:r>
            <a:endParaRPr lang="" altLang="en-US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/>
              <a:t>Required IoT device to expand business</a:t>
            </a:r>
            <a:endParaRPr lang="" altLang="en-US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Background</a:t>
            </a:r>
            <a:endParaRPr lang="" alt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algn="ctr">
              <a:lnSpc>
                <a:spcPct val="120000"/>
              </a:lnSpc>
            </a:pPr>
            <a:r>
              <a:rPr lang="" altLang="en-US"/>
              <a:t>Looked at devices currently available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Found to be expensive / hard to set up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Gap in market for cheaper, 'plug and play' system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Had to appeal to experienced gardeners / digital natives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Plants as decoration, relaxation aid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'Green Tech' becoming more important</a:t>
            </a:r>
            <a:endParaRPr lang="" altLang="en-US"/>
          </a:p>
          <a:p>
            <a:pPr marL="0" indent="0" algn="ctr">
              <a:lnSpc>
                <a:spcPct val="120000"/>
              </a:lnSpc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Methodology I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lnSpc>
                <a:spcPct val="110000"/>
              </a:lnSpc>
              <a:buNone/>
            </a:pPr>
            <a:r>
              <a:rPr lang="" altLang="en-US" i="1"/>
              <a:t>Agile</a:t>
            </a:r>
            <a:endParaRPr lang="" altLang="en-US"/>
          </a:p>
          <a:p>
            <a:pPr algn="ctr">
              <a:lnSpc>
                <a:spcPct val="110000"/>
              </a:lnSpc>
            </a:pPr>
            <a:r>
              <a:rPr lang="" altLang="en-US"/>
              <a:t>Promotes communication &amp; collaboration</a:t>
            </a:r>
            <a:endParaRPr lang="" altLang="en-US"/>
          </a:p>
          <a:p>
            <a:pPr algn="ctr">
              <a:lnSpc>
                <a:spcPct val="110000"/>
              </a:lnSpc>
            </a:pPr>
            <a:r>
              <a:rPr lang="" altLang="en-US"/>
              <a:t>Fast development of functional prototypes</a:t>
            </a:r>
            <a:endParaRPr lang="en-US" altLang="en-US"/>
          </a:p>
          <a:p>
            <a:pPr algn="ctr">
              <a:lnSpc>
                <a:spcPct val="110000"/>
              </a:lnSpc>
            </a:pPr>
            <a:r>
              <a:rPr lang="" altLang="en-US"/>
              <a:t>Adaptable, self-organising teams</a:t>
            </a:r>
            <a:endParaRPr lang="en-US" altLang="en-US"/>
          </a:p>
          <a:p>
            <a:pPr algn="ctr">
              <a:lnSpc>
                <a:spcPct val="110000"/>
              </a:lnSpc>
            </a:pPr>
            <a:r>
              <a:rPr lang="" altLang="en-US"/>
              <a:t>Allows for concurrent development</a:t>
            </a:r>
            <a:endParaRPr lang="" altLang="en-US"/>
          </a:p>
          <a:p>
            <a:pPr marL="0" indent="0" algn="ctr">
              <a:lnSpc>
                <a:spcPct val="110000"/>
              </a:lnSpc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>
                <a:effectLst/>
              </a:rPr>
              <a:t>Methodology II</a:t>
            </a:r>
            <a:endParaRPr lang="" altLang="en-US" b="1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ctr">
              <a:lnSpc>
                <a:spcPct val="120000"/>
              </a:lnSpc>
            </a:pPr>
            <a:r>
              <a:rPr lang="" altLang="en-US" i="1"/>
              <a:t>Scrum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Sprints - breakdown of work into 'chunks'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Values real-world results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Leads to continuous improvement</a:t>
            </a:r>
            <a:endParaRPr lang="" altLang="en-US"/>
          </a:p>
          <a:p>
            <a:pPr marL="0" indent="0" algn="ctr">
              <a:lnSpc>
                <a:spcPct val="120000"/>
              </a:lnSpc>
              <a:buNone/>
            </a:pP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 i="1"/>
              <a:t>Test Driven Development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Use test results to refine system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Part of workflow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 descr="mo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1026795"/>
            <a:ext cx="2364740" cy="2364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Technology Used - Hardware</a:t>
            </a:r>
            <a:endParaRPr lang="" altLang="en-US" b="1"/>
          </a:p>
        </p:txBody>
      </p:sp>
      <p:pic>
        <p:nvPicPr>
          <p:cNvPr id="6" name="Picture 5" descr="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827270"/>
            <a:ext cx="2066290" cy="1549400"/>
          </a:xfrm>
          <a:prstGeom prst="rect">
            <a:avLst/>
          </a:prstGeom>
        </p:spPr>
      </p:pic>
      <p:pic>
        <p:nvPicPr>
          <p:cNvPr id="5" name="Picture 4" descr="Wemo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115945"/>
            <a:ext cx="1993900" cy="1591945"/>
          </a:xfrm>
          <a:prstGeom prst="rect">
            <a:avLst/>
          </a:prstGeom>
        </p:spPr>
      </p:pic>
      <p:pic>
        <p:nvPicPr>
          <p:cNvPr id="4" name="Content Placeholder 3" descr="Ardunio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5275" y="1438275"/>
            <a:ext cx="3828415" cy="21913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4810" y="3629660"/>
            <a:ext cx="217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i="1"/>
              <a:t>Arduino Mega2560</a:t>
            </a:r>
            <a:endParaRPr lang="" alt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3547110" y="4558030"/>
            <a:ext cx="194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i="1"/>
              <a:t>WEMOS D1 Mini</a:t>
            </a:r>
            <a:endParaRPr lang="" altLang="en-US" i="1"/>
          </a:p>
        </p:txBody>
      </p:sp>
      <p:sp>
        <p:nvSpPr>
          <p:cNvPr id="9" name="Text Box 8"/>
          <p:cNvSpPr txBox="1"/>
          <p:nvPr/>
        </p:nvSpPr>
        <p:spPr>
          <a:xfrm>
            <a:off x="1910715" y="6008370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i="1"/>
              <a:t>DHT11 Temperature / Humidity Sensor</a:t>
            </a:r>
            <a:endParaRPr lang="" altLang="en-US" i="1"/>
          </a:p>
        </p:txBody>
      </p:sp>
      <p:pic>
        <p:nvPicPr>
          <p:cNvPr id="10" name="Picture 9" descr="ligh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815" y="1642110"/>
            <a:ext cx="1806575" cy="1899920"/>
          </a:xfrm>
          <a:prstGeom prst="rect">
            <a:avLst/>
          </a:prstGeom>
        </p:spPr>
      </p:pic>
      <p:pic>
        <p:nvPicPr>
          <p:cNvPr id="16" name="Picture 15" descr="displa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525" y="3832225"/>
            <a:ext cx="3720465" cy="240093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41340" y="3542030"/>
            <a:ext cx="263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i="1"/>
              <a:t>TSL2561 Light Sensor</a:t>
            </a:r>
            <a:endParaRPr lang="" altLang="en-US" i="1"/>
          </a:p>
        </p:txBody>
      </p:sp>
      <p:sp>
        <p:nvSpPr>
          <p:cNvPr id="14" name="Text Box 13"/>
          <p:cNvSpPr txBox="1"/>
          <p:nvPr/>
        </p:nvSpPr>
        <p:spPr>
          <a:xfrm>
            <a:off x="9356725" y="3023235"/>
            <a:ext cx="261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i="1"/>
              <a:t>YL-38 Moisture Sensor</a:t>
            </a:r>
            <a:endParaRPr lang="" altLang="en-US" i="1"/>
          </a:p>
        </p:txBody>
      </p:sp>
      <p:sp>
        <p:nvSpPr>
          <p:cNvPr id="17" name="Text Box 16"/>
          <p:cNvSpPr txBox="1"/>
          <p:nvPr/>
        </p:nvSpPr>
        <p:spPr>
          <a:xfrm>
            <a:off x="8854440" y="6132830"/>
            <a:ext cx="234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TM1638 LED Display</a:t>
            </a:r>
            <a:endParaRPr lang="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53340"/>
            <a:ext cx="10515600" cy="935355"/>
          </a:xfrm>
        </p:spPr>
        <p:txBody>
          <a:bodyPr/>
          <a:p>
            <a:pPr algn="ctr"/>
            <a:r>
              <a:rPr lang="" altLang="en-US" b="1"/>
              <a:t>Device Circuit Diagram</a:t>
            </a:r>
            <a:endParaRPr lang="" altLang="en-US" b="1"/>
          </a:p>
        </p:txBody>
      </p:sp>
      <p:pic>
        <p:nvPicPr>
          <p:cNvPr id="5" name="Picture 4" descr="fritzing_logo_1440"/>
          <p:cNvPicPr>
            <a:picLocks noChangeAspect="1"/>
          </p:cNvPicPr>
          <p:nvPr/>
        </p:nvPicPr>
        <p:blipFill>
          <a:blip r:embed="rId1"/>
          <a:srcRect l="22186" t="33090" r="21844" b="32388"/>
          <a:stretch>
            <a:fillRect/>
          </a:stretch>
        </p:blipFill>
        <p:spPr>
          <a:xfrm>
            <a:off x="8056880" y="1169035"/>
            <a:ext cx="3824605" cy="1572895"/>
          </a:xfrm>
          <a:prstGeom prst="rect">
            <a:avLst/>
          </a:prstGeom>
        </p:spPr>
      </p:pic>
      <p:pic>
        <p:nvPicPr>
          <p:cNvPr id="4" name="Content Placeholder 3" descr="fullDia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25" y="826135"/>
            <a:ext cx="6894195" cy="55505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816975" y="2835275"/>
            <a:ext cx="2305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 b="1"/>
              <a:t>fritzing.org</a:t>
            </a:r>
            <a:endParaRPr lang="" altLang="en-US" sz="3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Technology Used - Database</a:t>
            </a:r>
            <a:endParaRPr lang="" altLang="en-US" b="1"/>
          </a:p>
        </p:txBody>
      </p:sp>
      <p:pic>
        <p:nvPicPr>
          <p:cNvPr id="5" name="Picture 4" descr="mysql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960" y="1607185"/>
            <a:ext cx="6706235" cy="3929380"/>
          </a:xfrm>
          <a:prstGeom prst="rect">
            <a:avLst/>
          </a:prstGeom>
        </p:spPr>
      </p:pic>
      <p:pic>
        <p:nvPicPr>
          <p:cNvPr id="4" name="Content Placeholder 3" descr="aws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9845"/>
            <a:ext cx="4777105" cy="2687320"/>
          </a:xfrm>
          <a:prstGeom prst="rect">
            <a:avLst/>
          </a:prstGeom>
        </p:spPr>
      </p:pic>
      <p:pic>
        <p:nvPicPr>
          <p:cNvPr id="15" name="Picture 14" descr="j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85" y="5172710"/>
            <a:ext cx="2430145" cy="1334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/>
              <a:t>Technology Used - Website</a:t>
            </a:r>
            <a:endParaRPr lang="" altLang="en-US" b="1"/>
          </a:p>
        </p:txBody>
      </p:sp>
      <p:pic>
        <p:nvPicPr>
          <p:cNvPr id="15" name="Picture 14" descr="j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5490" y="4947920"/>
            <a:ext cx="2430145" cy="1334135"/>
          </a:xfrm>
          <a:prstGeom prst="rect">
            <a:avLst/>
          </a:prstGeom>
        </p:spPr>
      </p:pic>
      <p:pic>
        <p:nvPicPr>
          <p:cNvPr id="18" name="Picture 17" descr="bo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20" y="1992630"/>
            <a:ext cx="2505710" cy="2505710"/>
          </a:xfrm>
          <a:prstGeom prst="rect">
            <a:avLst/>
          </a:prstGeom>
        </p:spPr>
      </p:pic>
      <p:pic>
        <p:nvPicPr>
          <p:cNvPr id="19" name="Picture 18" descr="htm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1691005"/>
            <a:ext cx="4378325" cy="256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DNS</dc:title>
  <dc:creator>scott</dc:creator>
  <cp:lastModifiedBy>scott</cp:lastModifiedBy>
  <cp:revision>14</cp:revision>
  <dcterms:created xsi:type="dcterms:W3CDTF">2019-04-29T13:04:48Z</dcterms:created>
  <dcterms:modified xsi:type="dcterms:W3CDTF">2019-04-29T13:04:48Z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