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622465" y="372315"/>
            <a:ext cx="10318115" cy="2383155"/>
          </a:xfrm>
        </p:spPr>
        <p:txBody>
          <a:bodyPr>
            <a:normAutofit/>
          </a:bodyPr>
          <a:lstStyle/>
          <a:p>
            <a:r>
              <a:rPr lang="pl-PL" sz="6600" dirty="0">
                <a:latin typeface="Georgia" panose="02040502050405020303" pitchFamily="18" charset="0"/>
              </a:rPr>
              <a:t>Smart </a:t>
            </a:r>
            <a:r>
              <a:rPr lang="" altLang="pl-PL" sz="6600" dirty="0">
                <a:latin typeface="Georgia" panose="02040502050405020303" pitchFamily="18" charset="0"/>
              </a:rPr>
              <a:t>E</a:t>
            </a:r>
            <a:r>
              <a:rPr lang="pl-PL" sz="6600" dirty="0">
                <a:latin typeface="Georgia" panose="02040502050405020303" pitchFamily="18" charset="0"/>
              </a:rPr>
              <a:t>co </a:t>
            </a:r>
            <a:r>
              <a:rPr lang="" altLang="pl-PL" sz="6600" dirty="0">
                <a:latin typeface="Georgia" panose="02040502050405020303" pitchFamily="18" charset="0"/>
              </a:rPr>
              <a:t>S</a:t>
            </a:r>
            <a:r>
              <a:rPr lang="pl-PL" sz="6600" dirty="0">
                <a:latin typeface="Georgia" panose="02040502050405020303" pitchFamily="18" charset="0"/>
              </a:rPr>
              <a:t>ystem</a:t>
            </a:r>
            <a:br>
              <a:rPr lang="pl-PL" sz="6600" dirty="0">
                <a:latin typeface="Georgia" panose="02040502050405020303" pitchFamily="18" charset="0"/>
              </a:rPr>
            </a:br>
            <a:r>
              <a:rPr lang="" altLang="en-GB" sz="6600" dirty="0">
                <a:latin typeface="Georgia" panose="02040502050405020303" pitchFamily="18" charset="0"/>
              </a:rPr>
              <a:t>C</a:t>
            </a:r>
            <a:r>
              <a:rPr lang="en-GB" sz="6600" dirty="0">
                <a:latin typeface="Georgia" panose="02040502050405020303" pitchFamily="18" charset="0"/>
              </a:rPr>
              <a:t>lient</a:t>
            </a:r>
            <a:r>
              <a:rPr lang="pl-PL" sz="6600" dirty="0">
                <a:latin typeface="Georgia" panose="02040502050405020303" pitchFamily="18" charset="0"/>
              </a:rPr>
              <a:t> </a:t>
            </a:r>
            <a:r>
              <a:rPr lang="" altLang="pl-PL" sz="6600" dirty="0">
                <a:latin typeface="Georgia" panose="02040502050405020303" pitchFamily="18" charset="0"/>
              </a:rPr>
              <a:t>P</a:t>
            </a:r>
            <a:r>
              <a:rPr lang="pl-PL" sz="6600" dirty="0">
                <a:latin typeface="Georgia" panose="02040502050405020303" pitchFamily="18" charset="0"/>
              </a:rPr>
              <a:t>itch</a:t>
            </a:r>
          </a:p>
        </p:txBody>
      </p:sp>
      <p:sp>
        <p:nvSpPr>
          <p:cNvPr id="5" name="Podtytuł 2"/>
          <p:cNvSpPr>
            <a:spLocks noGrp="1"/>
          </p:cNvSpPr>
          <p:nvPr>
            <p:ph type="subTitle" idx="1"/>
          </p:nvPr>
        </p:nvSpPr>
        <p:spPr>
          <a:xfrm>
            <a:off x="1758837" y="4356758"/>
            <a:ext cx="8045373" cy="2128088"/>
          </a:xfrm>
        </p:spPr>
        <p:txBody>
          <a:bodyPr>
            <a:normAutofit lnSpcReduction="10000"/>
          </a:bodyPr>
          <a:lstStyle/>
          <a:p>
            <a:endParaRPr lang="pl-PL" sz="2400" b="0" dirty="0">
              <a:latin typeface="Georgia" panose="02040502050405020303" pitchFamily="18" charset="0"/>
            </a:endParaRPr>
          </a:p>
          <a:p>
            <a:r>
              <a:rPr lang="pl-PL" sz="2400" dirty="0">
                <a:latin typeface="Georgia" panose="02040502050405020303" pitchFamily="18" charset="0"/>
              </a:rPr>
              <a:t>Prepared By TEAM DDNS</a:t>
            </a:r>
          </a:p>
          <a:p>
            <a:r>
              <a:rPr lang="pl-PL" b="0" dirty="0">
                <a:latin typeface="Georgia" panose="02040502050405020303" pitchFamily="18" charset="0"/>
              </a:rPr>
              <a:t>Dorota </a:t>
            </a:r>
            <a:r>
              <a:rPr lang="" altLang="pl-PL" b="0" dirty="0">
                <a:latin typeface="Georgia" panose="02040502050405020303" pitchFamily="18" charset="0"/>
              </a:rPr>
              <a:t>M</a:t>
            </a:r>
            <a:r>
              <a:rPr lang="pl-PL" b="0" dirty="0">
                <a:latin typeface="Georgia" panose="02040502050405020303" pitchFamily="18" charset="0"/>
              </a:rPr>
              <a:t>arczak, </a:t>
            </a:r>
            <a:r>
              <a:rPr lang="" altLang="pl-PL" b="0" dirty="0">
                <a:latin typeface="Georgia" panose="02040502050405020303" pitchFamily="18" charset="0"/>
              </a:rPr>
              <a:t>N</a:t>
            </a:r>
            <a:r>
              <a:rPr lang="pl-PL" b="0" dirty="0">
                <a:latin typeface="Georgia" panose="02040502050405020303" pitchFamily="18" charset="0"/>
              </a:rPr>
              <a:t>ader </a:t>
            </a:r>
            <a:r>
              <a:rPr lang="" altLang="pl-PL" b="0" dirty="0">
                <a:latin typeface="Georgia" panose="02040502050405020303" pitchFamily="18" charset="0"/>
              </a:rPr>
              <a:t>S</a:t>
            </a:r>
            <a:r>
              <a:rPr lang="pl-PL" b="0" dirty="0">
                <a:latin typeface="Georgia" panose="02040502050405020303" pitchFamily="18" charset="0"/>
              </a:rPr>
              <a:t>obhi, Declan </a:t>
            </a:r>
            <a:r>
              <a:rPr lang="" altLang="pl-PL" b="0" dirty="0">
                <a:latin typeface="Georgia" panose="02040502050405020303" pitchFamily="18" charset="0"/>
              </a:rPr>
              <a:t>B</a:t>
            </a:r>
            <a:r>
              <a:rPr lang="pl-PL" b="0" dirty="0">
                <a:latin typeface="Georgia" panose="02040502050405020303" pitchFamily="18" charset="0"/>
              </a:rPr>
              <a:t>ell and </a:t>
            </a:r>
            <a:r>
              <a:rPr lang="" altLang="pl-PL" b="0" dirty="0">
                <a:latin typeface="Georgia" panose="02040502050405020303" pitchFamily="18" charset="0"/>
              </a:rPr>
              <a:t>S</a:t>
            </a:r>
            <a:r>
              <a:rPr lang="pl-PL" b="0" dirty="0">
                <a:latin typeface="Georgia" panose="02040502050405020303" pitchFamily="18" charset="0"/>
              </a:rPr>
              <a:t>cott </a:t>
            </a:r>
            <a:r>
              <a:rPr lang="" altLang="pl-PL" b="0" dirty="0">
                <a:latin typeface="Georgia" panose="02040502050405020303" pitchFamily="18" charset="0"/>
              </a:rPr>
              <a:t>A</a:t>
            </a:r>
            <a:r>
              <a:rPr lang="pl-PL" b="0" dirty="0">
                <a:latin typeface="Georgia" panose="02040502050405020303" pitchFamily="18" charset="0"/>
              </a:rPr>
              <a:t>llan</a:t>
            </a:r>
          </a:p>
          <a:p>
            <a:r>
              <a:rPr lang="en-US" altLang="pl-PL" b="0" dirty="0">
                <a:latin typeface="Georgia" panose="02040502050405020303" pitchFamily="18" charset="0"/>
              </a:rPr>
              <a:t>Abertay University</a:t>
            </a:r>
            <a:endParaRPr lang="pl-PL" sz="1800" b="0" dirty="0">
              <a:latin typeface="Georgia" panose="02040502050405020303" pitchFamily="18" charset="0"/>
            </a:endParaRPr>
          </a:p>
          <a:p>
            <a:r>
              <a:rPr lang="pl-PL" b="0" dirty="0">
                <a:latin typeface="Georgia" panose="02040502050405020303" pitchFamily="18" charset="0"/>
              </a:rPr>
              <a:t> 23.10.2018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Work Breakdown Structure: dB</a:t>
            </a:r>
          </a:p>
        </p:txBody>
      </p:sp>
      <p:pic>
        <p:nvPicPr>
          <p:cNvPr id="5" name="Picture 4" descr="WBS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85" y="1537335"/>
            <a:ext cx="7200265" cy="49047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Work Breakdown Structure: Hardware</a:t>
            </a:r>
          </a:p>
        </p:txBody>
      </p:sp>
      <p:pic>
        <p:nvPicPr>
          <p:cNvPr id="5" name="Picture 4" descr="WBS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10030"/>
            <a:ext cx="5884545" cy="44913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4315"/>
            <a:ext cx="10515600" cy="1325563"/>
          </a:xfrm>
        </p:spPr>
        <p:txBody>
          <a:bodyPr/>
          <a:lstStyle/>
          <a:p>
            <a:pPr algn="ctr"/>
            <a:r>
              <a:rPr lang="en-US" altLang="en-US"/>
              <a:t>Work Breakdown Structure: Website</a:t>
            </a:r>
          </a:p>
        </p:txBody>
      </p:sp>
      <p:pic>
        <p:nvPicPr>
          <p:cNvPr id="5" name="Picture 4" descr="W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90" y="1360805"/>
            <a:ext cx="3564255" cy="52158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25" y="222250"/>
            <a:ext cx="11236325" cy="1325245"/>
          </a:xfrm>
        </p:spPr>
        <p:txBody>
          <a:bodyPr/>
          <a:lstStyle/>
          <a:p>
            <a:pPr algn="ctr"/>
            <a:r>
              <a:rPr lang="en-US" altLang="en-US"/>
              <a:t>Risks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81710" y="1691005"/>
            <a:ext cx="4371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Exceed predetermined budget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Use only resources needed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81710" y="2336165"/>
            <a:ext cx="6557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staff availability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Overlap responsibilities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81710" y="2981325"/>
            <a:ext cx="9070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Technology in use becoming obsolete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Research current/upcoming developments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81710" y="3626485"/>
            <a:ext cx="10433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Protection Regulation changing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Remain informed of current legislation and any upcoming developments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81710" y="4271645"/>
            <a:ext cx="10561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Competitor creating alternative solution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Ensure we have lowest cost/most versatile product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81710" y="4916805"/>
            <a:ext cx="9252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 in delivering final product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	- Ensure work schedule is managable and project goal is achievable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Benefits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000" b="1" u="sng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device that will be used as a </a:t>
            </a:r>
            <a:r>
              <a:rPr lang="en-US" altLang="en-GB" sz="2400" dirty="0"/>
              <a:t>prototype</a:t>
            </a:r>
            <a:r>
              <a:rPr lang="en-GB" sz="2400" dirty="0"/>
              <a:t> that will be produced commercially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 reputation for fine IoT device production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/>
              <a:t>L</a:t>
            </a:r>
            <a:r>
              <a:rPr lang="en-GB" sz="2400" dirty="0"/>
              <a:t>ow cost of production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Easy to produce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Easy to advertise due to the fact the product is suitable for multiple use cases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Low maintenance costs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GB" sz="2400" dirty="0"/>
              <a:t>Be part of the Open Source Community</a:t>
            </a:r>
            <a:endParaRPr lang="en-GB" sz="2000" dirty="0"/>
          </a:p>
          <a:p>
            <a:pPr algn="just"/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9807" y="365760"/>
            <a:ext cx="9692640" cy="1325562"/>
          </a:xfrm>
        </p:spPr>
        <p:txBody>
          <a:bodyPr/>
          <a:lstStyle/>
          <a:p>
            <a:pPr algn="ctr"/>
            <a:r>
              <a:rPr lang="en-US" altLang="en-US" b="1"/>
              <a:t>Costs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0490" y="1606550"/>
            <a:ext cx="8595360" cy="36455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hardware needed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maintenance of the production line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The database and web hosting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ym typeface="+mn-ea"/>
              </a:rPr>
              <a:t>Potential commercial licences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Going </a:t>
            </a:r>
            <a:r>
              <a:rPr lang="en-US" altLang="en-GB" sz="6000" dirty="0">
                <a:latin typeface="Impact" panose="020B0806030902050204" pitchFamily="34" charset="0"/>
              </a:rPr>
              <a:t>F</a:t>
            </a:r>
            <a:r>
              <a:rPr lang="en-GB" sz="6000" dirty="0">
                <a:latin typeface="Impact" panose="020B0806030902050204" pitchFamily="34" charset="0"/>
              </a:rPr>
              <a:t>orward 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480431" cy="460470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en-GB" dirty="0"/>
              <a:t>Ensure continued </a:t>
            </a:r>
            <a:r>
              <a:rPr lang="en-GB" dirty="0"/>
              <a:t>communication with the client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Better inter-team communication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More detailed description of working processes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Better software development methodologies</a:t>
            </a: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pPr algn="just"/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17145" y="1919605"/>
            <a:ext cx="12174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3200" b="1"/>
              <a:t>Thanks For Listening</a:t>
            </a:r>
          </a:p>
          <a:p>
            <a:pPr algn="ctr"/>
            <a:endParaRPr lang="" altLang="en-US" sz="3200" b="1"/>
          </a:p>
          <a:p>
            <a:pPr algn="ctr"/>
            <a:r>
              <a:rPr lang="" altLang="en-US" sz="3200" b="1"/>
              <a:t>We will now field any questions...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384211" y="255343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pl-PL" sz="5000" dirty="0">
                <a:latin typeface="Georgia" panose="02040502050405020303" pitchFamily="18" charset="0"/>
              </a:rPr>
              <a:t> </a:t>
            </a:r>
            <a:r>
              <a:rPr lang="pl-PL" sz="5000" u="sng" dirty="0" smtClean="0">
                <a:latin typeface="Georgia" panose="02040502050405020303" pitchFamily="18" charset="0"/>
              </a:rPr>
              <a:t>P</a:t>
            </a:r>
            <a:r>
              <a:rPr lang="en-GB" sz="5000" u="sng" dirty="0" smtClean="0">
                <a:latin typeface="Georgia" panose="02040502050405020303" pitchFamily="18" charset="0"/>
              </a:rPr>
              <a:t>roduct Brief</a:t>
            </a:r>
            <a:endParaRPr lang="pl-PL" sz="5000" u="sng" dirty="0"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591530" y="1776830"/>
            <a:ext cx="10180722" cy="4958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Client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Lynsey Shepard of Abertay Plant System to build </a:t>
            </a:r>
          </a:p>
          <a:p>
            <a:pPr marL="0" indent="0" algn="ctr">
              <a:buNone/>
            </a:pP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an IoT 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plant monitoring </a:t>
            </a: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0" indent="0" algn="ctr">
              <a:buNone/>
            </a:pP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600" u="sng" spc="-150" dirty="0">
                <a:latin typeface="Arial" panose="020B0604020202020204" pitchFamily="34" charset="0"/>
                <a:cs typeface="Arial" panose="020B0604020202020204" pitchFamily="34" charset="0"/>
              </a:rPr>
              <a:t>The Brief</a:t>
            </a:r>
          </a:p>
          <a:p>
            <a:pPr algn="ctr"/>
            <a:r>
              <a:rPr lang="en-US" sz="2600" spc="-1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uild an inexpensive alternative to current products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Collect data on the plants environment </a:t>
            </a:r>
          </a:p>
          <a:p>
            <a:pPr algn="ctr"/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Provide a graphical representation of the data collected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What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W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ill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B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e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C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overed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n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he </a:t>
            </a:r>
            <a:r>
              <a:rPr lang="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T</a:t>
            </a:r>
            <a:r>
              <a:rPr lang="en-US" altLang="en-US" sz="5000" u="sng" spc="-150" dirty="0" err="1">
                <a:latin typeface="Georgia" panose="02040502050405020303" pitchFamily="18" charset="0"/>
                <a:cs typeface="Arial" panose="020B0604020202020204" pitchFamily="34" charset="0"/>
              </a:rPr>
              <a:t>alk</a:t>
            </a:r>
            <a:r>
              <a:rPr lang="en-US" altLang="en-US" sz="5000" u="sng" spc="-150" dirty="0">
                <a:latin typeface="Georgia" panose="02040502050405020303" pitchFamily="18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00501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client requirements and how we will meet them</a:t>
            </a: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we will build the Monitoring System</a:t>
            </a: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- How we approached the project</a:t>
            </a: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- Potential risks </a:t>
            </a: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- Potential benefits/costs</a:t>
            </a:r>
          </a:p>
          <a:p>
            <a:pPr marL="0" indent="0" algn="ctr">
              <a:buNone/>
            </a:pPr>
            <a:r>
              <a:rPr lang="en-US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- Reflection on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5000" u="sng" dirty="0" smtClean="0">
                <a:latin typeface="Georgia" panose="02040502050405020303" pitchFamily="18" charset="0"/>
              </a:rPr>
              <a:t>Client Requirements</a:t>
            </a:r>
            <a:endParaRPr lang="pl-PL" sz="5000" u="sng" dirty="0">
              <a:latin typeface="Georgia" panose="02040502050405020303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9218" y="1809997"/>
            <a:ext cx="9679305" cy="452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Gather sensor data </a:t>
            </a:r>
            <a:r>
              <a:rPr lang="en-US" alt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plant : temperature,</a:t>
            </a:r>
            <a:r>
              <a:rPr lang="en-US" altLang="en-GB" sz="26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</a:t>
            </a: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ight, moisture, humidity</a:t>
            </a: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 data into Database</a:t>
            </a: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 data in a graphical manner on website</a:t>
            </a: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Ability to produce device commercially</a:t>
            </a: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Easy set-up of device </a:t>
            </a:r>
            <a:endParaRPr lang="en-US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093721" y="147074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u="sng" dirty="0">
                <a:latin typeface="Georgia" panose="02040502050405020303" pitchFamily="18" charset="0"/>
              </a:rPr>
              <a:t>Meeting </a:t>
            </a:r>
            <a:r>
              <a:rPr lang="en-US" altLang="en-GB" sz="6000" u="sng" dirty="0">
                <a:latin typeface="Georgia" panose="02040502050405020303" pitchFamily="18" charset="0"/>
              </a:rPr>
              <a:t>Client </a:t>
            </a:r>
            <a:r>
              <a:rPr lang="en-GB" sz="6000" u="sng" dirty="0">
                <a:latin typeface="Georgia" panose="02040502050405020303" pitchFamily="18" charset="0"/>
              </a:rPr>
              <a:t>Requirements</a:t>
            </a:r>
            <a:endParaRPr lang="pl-PL" sz="6000" u="sng" dirty="0"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805332" y="1498636"/>
            <a:ext cx="10269417" cy="51063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b="1" spc="-150" dirty="0">
                <a:latin typeface="Arial" panose="020B0604020202020204" pitchFamily="34" charset="0"/>
                <a:cs typeface="Arial" panose="020B0604020202020204" pitchFamily="34" charset="0"/>
              </a:rPr>
              <a:t>In order to </a:t>
            </a:r>
            <a:r>
              <a:rPr lang="en-US" altLang="en-GB" b="1" spc="-150" dirty="0">
                <a:latin typeface="Arial" panose="020B0604020202020204" pitchFamily="34" charset="0"/>
                <a:cs typeface="Arial" panose="020B0604020202020204" pitchFamily="34" charset="0"/>
              </a:rPr>
              <a:t>meet the client requirements,</a:t>
            </a:r>
            <a:r>
              <a:rPr lang="en-GB" b="1" spc="-150" dirty="0">
                <a:latin typeface="Arial" panose="020B0604020202020204" pitchFamily="34" charset="0"/>
                <a:cs typeface="Arial" panose="020B0604020202020204" pitchFamily="34" charset="0"/>
              </a:rPr>
              <a:t> the following will be done</a:t>
            </a:r>
            <a:r>
              <a:rPr lang="en-GB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b="1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Use an Arduino UNO paired with a WEMOS board </a:t>
            </a:r>
            <a:endParaRPr lang="en-GB" sz="26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6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collect data </a:t>
            </a:r>
            <a:r>
              <a:rPr lang="en-US" alt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 sensors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Push the data collected from the </a:t>
            </a:r>
            <a:r>
              <a:rPr lang="en-US" alt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 to a database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Create a web portal that dynamically graphs data</a:t>
            </a:r>
          </a:p>
          <a:p>
            <a:pPr algn="ctr">
              <a:lnSpc>
                <a:spcPct val="150000"/>
              </a:lnSpc>
            </a:pP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Devices will be very easy to manufacture </a:t>
            </a:r>
            <a:r>
              <a:rPr lang="en-GB" sz="2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600" spc="-150" dirty="0">
                <a:latin typeface="Arial" panose="020B0604020202020204" pitchFamily="34" charset="0"/>
                <a:cs typeface="Arial" panose="020B0604020202020204" pitchFamily="34" charset="0"/>
              </a:rPr>
              <a:t>-masse</a:t>
            </a:r>
          </a:p>
          <a:p>
            <a:pPr algn="ctr">
              <a:lnSpc>
                <a:spcPct val="150000"/>
              </a:lnSpc>
            </a:pPr>
            <a:r>
              <a:rPr lang="en-US" altLang="en-GB" sz="2600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will be easy to setup</a:t>
            </a:r>
            <a:endParaRPr lang="en-GB" sz="2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endParaRPr lang="en-GB" sz="2800" dirty="0"/>
          </a:p>
          <a:p>
            <a:pPr marL="274320" lvl="1" indent="0" algn="just">
              <a:buNone/>
            </a:pPr>
            <a:r>
              <a:rPr lang="en-GB" sz="2800" dirty="0"/>
              <a:t> </a:t>
            </a:r>
          </a:p>
          <a:p>
            <a:pPr marL="274320" lvl="1" indent="0" algn="just">
              <a:buNone/>
            </a:pPr>
            <a:endParaRPr lang="en-GB" sz="2800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MSSetupDia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1" y="2382163"/>
            <a:ext cx="7223670" cy="239040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23469" y="93841"/>
            <a:ext cx="4317461" cy="6764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Plant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  <a:endParaRPr lang="en-US" altLang="en-US" sz="24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, Temperature, Moisture, Humidity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Uno: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Collects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information from sensors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WEMOS:</a:t>
            </a: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Provides internet connectivity &amp; data routing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collected data</a:t>
            </a:r>
          </a:p>
          <a:p>
            <a:pPr>
              <a:lnSpc>
                <a:spcPct val="130000"/>
              </a:lnSpc>
            </a:pPr>
            <a:r>
              <a:rPr lang="en-US" altLang="en-US" sz="2400" b="1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altLang="en-US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spc="-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24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en-US" altLang="en-US" sz="2400" spc="-150" dirty="0">
                <a:latin typeface="Arial" panose="020B0604020202020204" pitchFamily="34" charset="0"/>
                <a:cs typeface="Arial" panose="020B0604020202020204" pitchFamily="34" charset="0"/>
              </a:rPr>
              <a:t>collected information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6422" y="353060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6000" u="sng" dirty="0">
                <a:latin typeface="Georgia" panose="02040502050405020303" pitchFamily="18" charset="0"/>
              </a:rPr>
              <a:t>The </a:t>
            </a:r>
            <a:r>
              <a:rPr lang="en-US" altLang="en-US" sz="6000" u="sng" dirty="0" smtClean="0">
                <a:latin typeface="Georgia" panose="02040502050405020303" pitchFamily="18" charset="0"/>
              </a:rPr>
              <a:t>Build</a:t>
            </a:r>
            <a:br>
              <a:rPr lang="en-US" altLang="en-US" sz="6000" u="sng" dirty="0" smtClean="0">
                <a:latin typeface="Georgia" panose="02040502050405020303" pitchFamily="18" charset="0"/>
              </a:rPr>
            </a:br>
            <a:endParaRPr lang="en-US" altLang="en-US" sz="6000" u="sng" dirty="0">
              <a:latin typeface="Georgia" panose="02040502050405020303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1069145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u="sng" dirty="0">
                <a:latin typeface="Georgia" panose="02040502050405020303" pitchFamily="18" charset="0"/>
              </a:rPr>
              <a:t>Project Approach</a:t>
            </a:r>
            <a:endParaRPr lang="pl-PL" sz="6000" u="sng" dirty="0">
              <a:latin typeface="Georgia" panose="02040502050405020303" pitchFamily="18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780756" y="1253926"/>
            <a:ext cx="10269417" cy="4878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GB" sz="2400" b="1" dirty="0">
                <a:latin typeface="Georgia" panose="02040502050405020303" pitchFamily="18" charset="0"/>
              </a:rPr>
              <a:t>In order to complete this project the following </a:t>
            </a:r>
            <a:r>
              <a:rPr lang="en-US" altLang="en-GB" sz="2400" b="1" dirty="0">
                <a:latin typeface="Georgia" panose="02040502050405020303" pitchFamily="18" charset="0"/>
              </a:rPr>
              <a:t>is required</a:t>
            </a:r>
            <a:r>
              <a:rPr lang="en-GB" sz="2400" b="1" dirty="0">
                <a:latin typeface="Georgia" panose="02040502050405020303" pitchFamily="18" charset="0"/>
              </a:rPr>
              <a:t>: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Create</a:t>
            </a:r>
            <a:r>
              <a:rPr lang="en-US" altLang="en-GB" sz="2400" dirty="0">
                <a:latin typeface="Georgia" panose="02040502050405020303" pitchFamily="18" charset="0"/>
              </a:rPr>
              <a:t>d</a:t>
            </a:r>
            <a:r>
              <a:rPr lang="en-GB" sz="2400" dirty="0">
                <a:latin typeface="Georgia" panose="02040502050405020303" pitchFamily="18" charset="0"/>
              </a:rPr>
              <a:t> project plan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Test feasibility of desired outcome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Regular consultations with client – improvements or concerns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Produce necessary project documentation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Develop prototype – hardware and performance testing </a:t>
            </a:r>
          </a:p>
          <a:p>
            <a:pPr algn="ctr">
              <a:lnSpc>
                <a:spcPct val="170000"/>
              </a:lnSpc>
            </a:pPr>
            <a:r>
              <a:rPr lang="en-GB" sz="2400" dirty="0">
                <a:latin typeface="Georgia" panose="02040502050405020303" pitchFamily="18" charset="0"/>
              </a:rPr>
              <a:t>Share notice board with the client</a:t>
            </a:r>
          </a:p>
          <a:p>
            <a:pPr algn="just">
              <a:buNone/>
            </a:pPr>
            <a:endParaRPr lang="en-GB" sz="2400" dirty="0"/>
          </a:p>
          <a:p>
            <a:pPr marL="274320" lvl="1" indent="0" algn="just">
              <a:buNone/>
            </a:pPr>
            <a:endParaRPr lang="en-GB" dirty="0"/>
          </a:p>
          <a:p>
            <a:pPr marL="274320" lvl="1" indent="0" algn="just">
              <a:buNone/>
            </a:pPr>
            <a:r>
              <a:rPr lang="en-GB" dirty="0"/>
              <a:t> </a:t>
            </a:r>
          </a:p>
          <a:p>
            <a:pPr marL="274320" lvl="1" indent="0" algn="just">
              <a:buNone/>
            </a:pPr>
            <a:endParaRPr lang="en-GB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u="sng" dirty="0">
                <a:latin typeface="Georgia" panose="02040502050405020303" pitchFamily="18" charset="0"/>
              </a:rPr>
              <a:t>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508890"/>
            <a:ext cx="6561667" cy="298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800" b="1" dirty="0">
                <a:latin typeface="Georgia" panose="02040502050405020303" pitchFamily="18" charset="0"/>
              </a:rPr>
              <a:t>Agile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	</a:t>
            </a:r>
            <a:r>
              <a:rPr lang="en-US" altLang="en-US" sz="2800" dirty="0" smtClean="0">
                <a:latin typeface="Georgia" panose="02040502050405020303" pitchFamily="18" charset="0"/>
              </a:rPr>
              <a:t>Communication </a:t>
            </a:r>
            <a:r>
              <a:rPr lang="en-US" altLang="en-US" sz="2800" dirty="0">
                <a:latin typeface="Georgia" panose="02040502050405020303" pitchFamily="18" charset="0"/>
              </a:rPr>
              <a:t>and collaboration</a:t>
            </a:r>
          </a:p>
          <a:p>
            <a:pPr algn="ctr">
              <a:lnSpc>
                <a:spcPct val="150000"/>
              </a:lnSpc>
            </a:pPr>
            <a:r>
              <a:rPr lang="en-US" altLang="en-US" sz="2800" dirty="0" smtClean="0">
                <a:latin typeface="Georgia" panose="02040502050405020303" pitchFamily="18" charset="0"/>
              </a:rPr>
              <a:t>Functioning </a:t>
            </a:r>
            <a:r>
              <a:rPr lang="en-US" altLang="en-US" sz="2800" dirty="0">
                <a:latin typeface="Georgia" panose="02040502050405020303" pitchFamily="18" charset="0"/>
              </a:rPr>
              <a:t>software</a:t>
            </a:r>
          </a:p>
          <a:p>
            <a:pPr algn="ctr">
              <a:lnSpc>
                <a:spcPct val="150000"/>
              </a:lnSpc>
            </a:pPr>
            <a:r>
              <a:rPr lang="en-US" altLang="en-US" sz="2800" dirty="0" smtClean="0">
                <a:latin typeface="Georgia" panose="02040502050405020303" pitchFamily="18" charset="0"/>
              </a:rPr>
              <a:t>Team </a:t>
            </a:r>
            <a:r>
              <a:rPr lang="en-US" altLang="en-US" sz="2800" dirty="0">
                <a:latin typeface="Georgia" panose="02040502050405020303" pitchFamily="18" charset="0"/>
              </a:rPr>
              <a:t>self </a:t>
            </a:r>
            <a:r>
              <a:rPr lang="en-US" altLang="en-US" sz="2800" dirty="0" smtClean="0">
                <a:latin typeface="Georgia" panose="02040502050405020303" pitchFamily="18" charset="0"/>
              </a:rPr>
              <a:t>organization</a:t>
            </a:r>
          </a:p>
          <a:p>
            <a:pPr algn="ctr">
              <a:lnSpc>
                <a:spcPct val="15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 </a:t>
            </a:r>
            <a:r>
              <a:rPr lang="en-US" altLang="en-US" sz="2800" dirty="0" smtClean="0">
                <a:latin typeface="Georgia" panose="02040502050405020303" pitchFamily="18" charset="0"/>
              </a:rPr>
              <a:t> Adaptable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648696"/>
            <a:ext cx="6096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latin typeface="Georgia" panose="02040502050405020303" pitchFamily="18" charset="0"/>
              </a:rPr>
              <a:t>Scrum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 smtClean="0">
                <a:latin typeface="Georgia" panose="02040502050405020303" pitchFamily="18" charset="0"/>
              </a:rPr>
              <a:t>Values </a:t>
            </a:r>
            <a:r>
              <a:rPr lang="en-US" altLang="en-US" sz="2400" dirty="0">
                <a:latin typeface="Georgia" panose="02040502050405020303" pitchFamily="18" charset="0"/>
              </a:rPr>
              <a:t>real-world </a:t>
            </a:r>
            <a:r>
              <a:rPr lang="en-US" altLang="en-US" sz="2400" dirty="0" smtClean="0">
                <a:latin typeface="Georgia" panose="02040502050405020303" pitchFamily="18" charset="0"/>
              </a:rPr>
              <a:t>results 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 smtClean="0">
                <a:latin typeface="Georgia" panose="02040502050405020303" pitchFamily="18" charset="0"/>
              </a:rPr>
              <a:t>rather </a:t>
            </a:r>
            <a:r>
              <a:rPr lang="en-US" altLang="en-US" sz="2400" dirty="0">
                <a:latin typeface="Georgia" panose="02040502050405020303" pitchFamily="18" charset="0"/>
              </a:rPr>
              <a:t>than speculation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 smtClean="0">
                <a:latin typeface="Georgia" panose="02040502050405020303" pitchFamily="18" charset="0"/>
              </a:rPr>
              <a:t>Sprints </a:t>
            </a:r>
            <a:r>
              <a:rPr lang="en-US" altLang="en-US" sz="2400" dirty="0">
                <a:latin typeface="Georgia" panose="02040502050405020303" pitchFamily="18" charset="0"/>
              </a:rPr>
              <a:t>break down work into 'chunks', continuous improvement</a:t>
            </a:r>
          </a:p>
          <a:p>
            <a:pPr algn="ctr"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86540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b="1" dirty="0">
                <a:latin typeface="Georgia" panose="02040502050405020303" pitchFamily="18" charset="0"/>
              </a:rPr>
              <a:t>Test Driven Development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 smtClean="0">
                <a:latin typeface="Georgia" panose="02040502050405020303" pitchFamily="18" charset="0"/>
              </a:rPr>
              <a:t>Refine </a:t>
            </a:r>
            <a:r>
              <a:rPr lang="en-US" altLang="en-US" sz="2400" dirty="0">
                <a:latin typeface="Georgia" panose="02040502050405020303" pitchFamily="18" charset="0"/>
              </a:rPr>
              <a:t>product based on test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834361" y="152004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Impact" panose="020B0806030902050204" pitchFamily="34" charset="0"/>
              </a:rPr>
              <a:t>Deliverables</a:t>
            </a:r>
            <a:endParaRPr lang="pl-PL" sz="6000" dirty="0">
              <a:latin typeface="Impact" panose="020B0806030902050204" pitchFamily="34" charset="0"/>
            </a:endParaRPr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492369" y="1477566"/>
            <a:ext cx="10269417" cy="460470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en-GB" dirty="0"/>
              <a:t>E</a:t>
            </a:r>
            <a:r>
              <a:rPr lang="en-GB" dirty="0"/>
              <a:t>xecutive </a:t>
            </a:r>
            <a:r>
              <a:rPr lang="en-US" altLang="en-GB" dirty="0"/>
              <a:t>S</a:t>
            </a:r>
            <a:r>
              <a:rPr lang="en-GB" dirty="0"/>
              <a:t>ummary</a:t>
            </a:r>
          </a:p>
          <a:p>
            <a:pPr algn="just">
              <a:lnSpc>
                <a:spcPct val="110000"/>
              </a:lnSpc>
            </a:pPr>
            <a:r>
              <a:rPr lang="en-GB" dirty="0"/>
              <a:t>Cost breakdown</a:t>
            </a:r>
          </a:p>
          <a:p>
            <a:pPr algn="just">
              <a:lnSpc>
                <a:spcPct val="110000"/>
              </a:lnSpc>
            </a:pPr>
            <a:r>
              <a:rPr lang="en-GB" dirty="0"/>
              <a:t>A prototype will be showcased to the client throughout development</a:t>
            </a:r>
          </a:p>
          <a:p>
            <a:pPr algn="just">
              <a:lnSpc>
                <a:spcPct val="110000"/>
              </a:lnSpc>
            </a:pPr>
            <a:r>
              <a:rPr lang="en-GB" dirty="0"/>
              <a:t>Results from performance testing</a:t>
            </a:r>
          </a:p>
          <a:p>
            <a:pPr algn="just">
              <a:lnSpc>
                <a:spcPct val="110000"/>
              </a:lnSpc>
            </a:pPr>
            <a:r>
              <a:rPr lang="en-GB" dirty="0">
                <a:sym typeface="+mn-ea"/>
              </a:rPr>
              <a:t>User manual and other required documentation</a:t>
            </a:r>
            <a:endParaRPr lang="en-GB" dirty="0"/>
          </a:p>
          <a:p>
            <a:pPr algn="just">
              <a:lnSpc>
                <a:spcPct val="110000"/>
              </a:lnSpc>
            </a:pPr>
            <a:r>
              <a:rPr lang="en-GB" dirty="0"/>
              <a:t>Final product will contain a </a:t>
            </a:r>
            <a:r>
              <a:rPr lang="en-US" altLang="en-GB" dirty="0"/>
              <a:t>hardware </a:t>
            </a:r>
            <a:r>
              <a:rPr lang="en-GB" dirty="0"/>
              <a:t>device, website and database</a:t>
            </a:r>
          </a:p>
          <a:p>
            <a:pPr algn="just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537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Impact</vt:lpstr>
      <vt:lpstr>Times New Roman</vt:lpstr>
      <vt:lpstr>Office Theme</vt:lpstr>
      <vt:lpstr>Smart Eco System Client Pitch</vt:lpstr>
      <vt:lpstr> Product Brief</vt:lpstr>
      <vt:lpstr>What Will Be Covered In The Talk?</vt:lpstr>
      <vt:lpstr>Client Requirements</vt:lpstr>
      <vt:lpstr>Meeting Client Requirements</vt:lpstr>
      <vt:lpstr>The Build </vt:lpstr>
      <vt:lpstr>Project Approach</vt:lpstr>
      <vt:lpstr>Methodology</vt:lpstr>
      <vt:lpstr>Deliverables</vt:lpstr>
      <vt:lpstr>Work Breakdown Structure: dB</vt:lpstr>
      <vt:lpstr>Work Breakdown Structure: Hardware</vt:lpstr>
      <vt:lpstr>Work Breakdown Structure: Website</vt:lpstr>
      <vt:lpstr>Risks</vt:lpstr>
      <vt:lpstr>Benefits</vt:lpstr>
      <vt:lpstr>Costs</vt:lpstr>
      <vt:lpstr>Going Forward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Eco System Client Pitch</dc:title>
  <dc:creator>scott</dc:creator>
  <cp:lastModifiedBy>DOROTA MARCZAK</cp:lastModifiedBy>
  <cp:revision>6</cp:revision>
  <dcterms:created xsi:type="dcterms:W3CDTF">2018-10-11T13:08:26Z</dcterms:created>
  <dcterms:modified xsi:type="dcterms:W3CDTF">2018-10-19T12:06:16Z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