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1pPr>
    <a:lvl2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2pPr>
    <a:lvl3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3pPr>
    <a:lvl4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4pPr>
    <a:lvl5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5pPr>
    <a:lvl6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6pPr>
    <a:lvl7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7pPr>
    <a:lvl8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8pPr>
    <a:lvl9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b="def" i="def"/>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000000"/>
        </a:fontRef>
        <a:srgbClr val="000000"/>
      </a:tcTxStyle>
      <a:tcStyle>
        <a:tcBdr>
          <a:left>
            <a:ln w="254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254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254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254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2387600" y="2298700"/>
            <a:ext cx="19621500" cy="4648200"/>
          </a:xfrm>
          <a:prstGeom prst="rect">
            <a:avLst/>
          </a:prstGeom>
        </p:spPr>
        <p:txBody>
          <a:bodyPr anchor="b"/>
          <a:lstStyle/>
          <a:p>
            <a:pPr/>
            <a:r>
              <a:t>Title Text</a:t>
            </a:r>
          </a:p>
        </p:txBody>
      </p:sp>
      <p:sp>
        <p:nvSpPr>
          <p:cNvPr id="12" name="Body Level One…"/>
          <p:cNvSpPr txBox="1"/>
          <p:nvPr>
            <p:ph type="body" sz="quarter" idx="1"/>
          </p:nvPr>
        </p:nvSpPr>
        <p:spPr>
          <a:xfrm>
            <a:off x="2387600" y="7073900"/>
            <a:ext cx="19621500" cy="1587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21"/>
          </p:nvPr>
        </p:nvSpPr>
        <p:spPr>
          <a:xfrm>
            <a:off x="2387600" y="8953500"/>
            <a:ext cx="19621500" cy="685800"/>
          </a:xfrm>
          <a:prstGeom prst="rect">
            <a:avLst/>
          </a:prstGeom>
        </p:spPr>
        <p:txBody>
          <a:bodyPr anchor="t">
            <a:spAutoFit/>
          </a:bodyPr>
          <a:lstStyle>
            <a:lvl1pPr marL="0" indent="0" algn="ctr">
              <a:spcBef>
                <a:spcPts val="0"/>
              </a:spcBef>
              <a:buSzTx/>
              <a:buNone/>
              <a:defRPr b="1" sz="3800">
                <a:latin typeface="Helvetica"/>
                <a:ea typeface="Helvetica"/>
                <a:cs typeface="Helvetica"/>
                <a:sym typeface="Helvetica"/>
              </a:defRPr>
            </a:lvl1pPr>
          </a:lstStyle>
          <a:p>
            <a:pPr/>
            <a:r>
              <a:t>–Johnny Appleseed</a:t>
            </a:r>
          </a:p>
        </p:txBody>
      </p:sp>
      <p:sp>
        <p:nvSpPr>
          <p:cNvPr id="94" name="“Type a quote here.”"/>
          <p:cNvSpPr txBox="1"/>
          <p:nvPr>
            <p:ph type="body" sz="quarter" idx="22"/>
          </p:nvPr>
        </p:nvSpPr>
        <p:spPr>
          <a:xfrm>
            <a:off x="2387600" y="6007100"/>
            <a:ext cx="19621500" cy="952500"/>
          </a:xfrm>
          <a:prstGeom prst="rect">
            <a:avLst/>
          </a:prstGeom>
        </p:spPr>
        <p:txBody>
          <a:bodyPr>
            <a:spAutoFit/>
          </a:bodyPr>
          <a:lstStyle>
            <a:lvl1pPr marL="0" indent="0" algn="ctr">
              <a:spcBef>
                <a:spcPts val="3400"/>
              </a:spcBef>
              <a:buSzTx/>
              <a:buNone/>
              <a:defRPr sz="5600"/>
            </a:lvl1pPr>
          </a:lstStyle>
          <a:p>
            <a:pPr/>
            <a:r>
              <a:t>“Type a quote here.”</a:t>
            </a:r>
          </a:p>
        </p:txBody>
      </p:sp>
      <p:sp>
        <p:nvSpPr>
          <p:cNvPr id="95"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Panoramic photo of two canoeists on a wide river with snowy mountains in the background"/>
          <p:cNvSpPr/>
          <p:nvPr>
            <p:ph type="pic" idx="21"/>
          </p:nvPr>
        </p:nvSpPr>
        <p:spPr>
          <a:xfrm>
            <a:off x="-47625" y="-2540000"/>
            <a:ext cx="24479250" cy="163195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Panoramic photo of two canoeists on a wide river with snowy mountains in the background"/>
          <p:cNvSpPr/>
          <p:nvPr>
            <p:ph type="pic" idx="21"/>
          </p:nvPr>
        </p:nvSpPr>
        <p:spPr>
          <a:xfrm>
            <a:off x="2752725" y="-2489200"/>
            <a:ext cx="18840450" cy="12560300"/>
          </a:xfrm>
          <a:prstGeom prst="rect">
            <a:avLst/>
          </a:prstGeom>
        </p:spPr>
        <p:txBody>
          <a:bodyPr lIns="91439" tIns="45719" rIns="91439" bIns="45719" anchor="t">
            <a:noAutofit/>
          </a:bodyPr>
          <a:lstStyle/>
          <a:p>
            <a:pPr/>
          </a:p>
        </p:txBody>
      </p:sp>
      <p:sp>
        <p:nvSpPr>
          <p:cNvPr id="21" name="Title Text"/>
          <p:cNvSpPr txBox="1"/>
          <p:nvPr>
            <p:ph type="title"/>
          </p:nvPr>
        </p:nvSpPr>
        <p:spPr>
          <a:xfrm>
            <a:off x="2387600" y="9448800"/>
            <a:ext cx="19621500" cy="2006600"/>
          </a:xfrm>
          <a:prstGeom prst="rect">
            <a:avLst/>
          </a:prstGeom>
        </p:spPr>
        <p:txBody>
          <a:bodyPr anchor="b"/>
          <a:lstStyle/>
          <a:p>
            <a:pPr/>
            <a:r>
              <a:t>Title Text</a:t>
            </a:r>
          </a:p>
        </p:txBody>
      </p:sp>
      <p:sp>
        <p:nvSpPr>
          <p:cNvPr id="22" name="Body Level One…"/>
          <p:cNvSpPr txBox="1"/>
          <p:nvPr>
            <p:ph type="body" sz="quarter" idx="1"/>
          </p:nvPr>
        </p:nvSpPr>
        <p:spPr>
          <a:xfrm>
            <a:off x="2387600" y="11518900"/>
            <a:ext cx="19621500" cy="1714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2387600" y="4533900"/>
            <a:ext cx="19621500" cy="46482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Red boat moored by a dock in a river with trees along the shoreline and a cloudy blue sky in the background"/>
          <p:cNvSpPr/>
          <p:nvPr>
            <p:ph type="pic" idx="21"/>
          </p:nvPr>
        </p:nvSpPr>
        <p:spPr>
          <a:xfrm>
            <a:off x="12407900" y="-2159000"/>
            <a:ext cx="10337800" cy="15506702"/>
          </a:xfrm>
          <a:prstGeom prst="rect">
            <a:avLst/>
          </a:prstGeom>
        </p:spPr>
        <p:txBody>
          <a:bodyPr lIns="91439" tIns="45719" rIns="91439" bIns="45719" anchor="t">
            <a:noAutofit/>
          </a:bodyPr>
          <a:lstStyle/>
          <a:p>
            <a:pPr/>
          </a:p>
        </p:txBody>
      </p:sp>
      <p:sp>
        <p:nvSpPr>
          <p:cNvPr id="39" name="Title Text"/>
          <p:cNvSpPr txBox="1"/>
          <p:nvPr>
            <p:ph type="title"/>
          </p:nvPr>
        </p:nvSpPr>
        <p:spPr>
          <a:xfrm>
            <a:off x="1790700" y="1066800"/>
            <a:ext cx="10007600" cy="5626100"/>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1790700" y="7035800"/>
            <a:ext cx="10007600" cy="56261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Red boat moored by a dock in a river with trees along the shoreline and a cloudy blue sky in the background"/>
          <p:cNvSpPr/>
          <p:nvPr>
            <p:ph type="pic" idx="21"/>
          </p:nvPr>
        </p:nvSpPr>
        <p:spPr>
          <a:xfrm>
            <a:off x="12496800" y="-1485900"/>
            <a:ext cx="10193867" cy="152908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790700" y="3644900"/>
            <a:ext cx="10007600" cy="8839200"/>
          </a:xfrm>
          <a:prstGeom prst="rect">
            <a:avLst/>
          </a:prstGeom>
        </p:spPr>
        <p:txBody>
          <a:bodyPr/>
          <a:lstStyle>
            <a:lvl1pPr marL="431800" indent="-431800">
              <a:spcBef>
                <a:spcPts val="5300"/>
              </a:spcBef>
              <a:defRPr sz="3800"/>
            </a:lvl1pPr>
            <a:lvl2pPr marL="863600" indent="-431800">
              <a:spcBef>
                <a:spcPts val="5300"/>
              </a:spcBef>
              <a:defRPr sz="3800"/>
            </a:lvl2pPr>
            <a:lvl3pPr marL="1295400" indent="-431800">
              <a:spcBef>
                <a:spcPts val="5300"/>
              </a:spcBef>
              <a:defRPr sz="3800"/>
            </a:lvl3pPr>
            <a:lvl4pPr marL="1727200" indent="-431800">
              <a:spcBef>
                <a:spcPts val="5300"/>
              </a:spcBef>
              <a:defRPr sz="3800"/>
            </a:lvl4pPr>
            <a:lvl5pPr marL="2159000" indent="-431800">
              <a:spcBef>
                <a:spcPts val="53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790700" y="1790700"/>
            <a:ext cx="20815300" cy="101473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Child looking through binoculars at a snowy mountain landscape"/>
          <p:cNvSpPr/>
          <p:nvPr>
            <p:ph type="pic" sz="half" idx="21"/>
          </p:nvPr>
        </p:nvSpPr>
        <p:spPr>
          <a:xfrm>
            <a:off x="12344400" y="7112000"/>
            <a:ext cx="10439400" cy="6959601"/>
          </a:xfrm>
          <a:prstGeom prst="rect">
            <a:avLst/>
          </a:prstGeom>
        </p:spPr>
        <p:txBody>
          <a:bodyPr lIns="91439" tIns="45719" rIns="91439" bIns="45719" anchor="t">
            <a:noAutofit/>
          </a:bodyPr>
          <a:lstStyle/>
          <a:p>
            <a:pPr/>
          </a:p>
        </p:txBody>
      </p:sp>
      <p:sp>
        <p:nvSpPr>
          <p:cNvPr id="84" name="Small rocky island covered with grass and surrounded by ocean with blue sky in the background"/>
          <p:cNvSpPr/>
          <p:nvPr>
            <p:ph type="pic" sz="half" idx="22"/>
          </p:nvPr>
        </p:nvSpPr>
        <p:spPr>
          <a:xfrm>
            <a:off x="12407900" y="190500"/>
            <a:ext cx="10363200" cy="6908800"/>
          </a:xfrm>
          <a:prstGeom prst="rect">
            <a:avLst/>
          </a:prstGeom>
        </p:spPr>
        <p:txBody>
          <a:bodyPr lIns="91439" tIns="45719" rIns="91439" bIns="45719" anchor="t">
            <a:noAutofit/>
          </a:bodyPr>
          <a:lstStyle/>
          <a:p>
            <a:pPr/>
          </a:p>
        </p:txBody>
      </p:sp>
      <p:sp>
        <p:nvSpPr>
          <p:cNvPr id="85" name="Red boat moored by a dock in a river with trees along the shoreline and a cloudy blue sky in the background"/>
          <p:cNvSpPr/>
          <p:nvPr>
            <p:ph type="pic" idx="23"/>
          </p:nvPr>
        </p:nvSpPr>
        <p:spPr>
          <a:xfrm>
            <a:off x="1583266" y="-1879600"/>
            <a:ext cx="10414001" cy="156210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1790700" y="571500"/>
            <a:ext cx="20815300" cy="2984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1790700" y="3644900"/>
            <a:ext cx="20815300" cy="883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5253" y="13004800"/>
            <a:ext cx="453238" cy="469900"/>
          </a:xfrm>
          <a:prstGeom prst="rect">
            <a:avLst/>
          </a:prstGeom>
          <a:ln w="12700">
            <a:miter lim="400000"/>
          </a:ln>
        </p:spPr>
        <p:txBody>
          <a:bodyPr wrap="none" lIns="50800" tIns="50800" rIns="50800" bIns="50800" anchor="b">
            <a:spAutoFit/>
          </a:bodyPr>
          <a:lstStyle>
            <a:lvl1pPr>
              <a:defRPr sz="24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1pPr>
      <a:lvl2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2pPr>
      <a:lvl3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3pPr>
      <a:lvl4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4pPr>
      <a:lvl5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5pPr>
      <a:lvl6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6pPr>
      <a:lvl7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7pPr>
      <a:lvl8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8pPr>
      <a:lvl9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9pPr>
    </p:titleStyle>
    <p:bodyStyle>
      <a:lvl1pPr marL="6096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1pPr>
      <a:lvl2pPr marL="12192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2pPr>
      <a:lvl3pPr marL="18288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3pPr>
      <a:lvl4pPr marL="24384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4pPr>
      <a:lvl5pPr marL="30480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5pPr>
      <a:lvl6pPr marL="36576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6pPr>
      <a:lvl7pPr marL="42672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7pPr>
      <a:lvl8pPr marL="48768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8pPr>
      <a:lvl9pPr marL="54864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jpeg"/></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jpeg"/></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Just Allocations &amp; Structural Inequalities"/>
          <p:cNvSpPr txBox="1"/>
          <p:nvPr>
            <p:ph type="ctrTitle"/>
          </p:nvPr>
        </p:nvSpPr>
        <p:spPr>
          <a:prstGeom prst="rect">
            <a:avLst/>
          </a:prstGeom>
        </p:spPr>
        <p:txBody>
          <a:bodyPr/>
          <a:lstStyle/>
          <a:p>
            <a:pPr/>
            <a:r>
              <a:t>Just Allocations &amp; Structural Inequalities </a:t>
            </a:r>
          </a:p>
        </p:txBody>
      </p:sp>
      <p:sp>
        <p:nvSpPr>
          <p:cNvPr id="120" name="Double-click to edit"/>
          <p:cNvSpPr txBox="1"/>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9" name="864352215001_6200670959001_6198935317001-vs.jpg" descr="864352215001_6200670959001_6198935317001-vs.jpg"/>
          <p:cNvPicPr>
            <a:picLocks noChangeAspect="1"/>
          </p:cNvPicPr>
          <p:nvPr/>
        </p:nvPicPr>
        <p:blipFill>
          <a:blip r:embed="rId2">
            <a:extLst/>
          </a:blip>
          <a:stretch>
            <a:fillRect/>
          </a:stretch>
        </p:blipFill>
        <p:spPr>
          <a:xfrm>
            <a:off x="901357" y="507014"/>
            <a:ext cx="22581286" cy="12701972"/>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Just Social &amp; Political Institutions"/>
          <p:cNvSpPr txBox="1"/>
          <p:nvPr>
            <p:ph type="title"/>
          </p:nvPr>
        </p:nvSpPr>
        <p:spPr>
          <a:prstGeom prst="rect">
            <a:avLst/>
          </a:prstGeom>
        </p:spPr>
        <p:txBody>
          <a:bodyPr/>
          <a:lstStyle/>
          <a:p>
            <a:pPr/>
            <a:r>
              <a:t>Just Social &amp; Political Institutions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What is Justice?"/>
          <p:cNvSpPr txBox="1"/>
          <p:nvPr>
            <p:ph type="title"/>
          </p:nvPr>
        </p:nvSpPr>
        <p:spPr>
          <a:prstGeom prst="rect">
            <a:avLst/>
          </a:prstGeom>
        </p:spPr>
        <p:txBody>
          <a:bodyPr/>
          <a:lstStyle/>
          <a:p>
            <a:pPr/>
            <a:r>
              <a:t>What is Justice? </a:t>
            </a:r>
          </a:p>
        </p:txBody>
      </p:sp>
      <p:sp>
        <p:nvSpPr>
          <p:cNvPr id="144" name="Justice as equality…"/>
          <p:cNvSpPr txBox="1"/>
          <p:nvPr>
            <p:ph type="body" idx="1"/>
          </p:nvPr>
        </p:nvSpPr>
        <p:spPr>
          <a:prstGeom prst="rect">
            <a:avLst/>
          </a:prstGeom>
        </p:spPr>
        <p:txBody>
          <a:bodyPr/>
          <a:lstStyle/>
          <a:p>
            <a:pPr marL="927100" indent="-927100">
              <a:buSzPct val="100000"/>
              <a:buAutoNum type="arabicPeriod" startAt="1"/>
            </a:pPr>
            <a:r>
              <a:t>Justice as equality</a:t>
            </a:r>
          </a:p>
          <a:p>
            <a:pPr marL="927100" indent="-927100">
              <a:buSzPct val="100000"/>
              <a:buAutoNum type="arabicPeriod" startAt="1"/>
            </a:pPr>
            <a:r>
              <a:t>Justice as fairness </a:t>
            </a:r>
          </a:p>
          <a:p>
            <a:pPr marL="927100" indent="-927100">
              <a:buSzPct val="100000"/>
              <a:buAutoNum type="arabicPeriod" startAt="1"/>
            </a:pPr>
            <a:r>
              <a:t>Justice as entitlement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Justice as Equality"/>
          <p:cNvSpPr txBox="1"/>
          <p:nvPr>
            <p:ph type="title"/>
          </p:nvPr>
        </p:nvSpPr>
        <p:spPr>
          <a:prstGeom prst="rect">
            <a:avLst/>
          </a:prstGeom>
        </p:spPr>
        <p:txBody>
          <a:bodyPr/>
          <a:lstStyle/>
          <a:p>
            <a:pPr/>
            <a:r>
              <a:t>Justice as Equality</a:t>
            </a:r>
          </a:p>
        </p:txBody>
      </p:sp>
      <p:sp>
        <p:nvSpPr>
          <p:cNvPr id="147" name="Equal basic liberties and opportunities including the opportunities for meaningful work, for self-determination, and political participation.…"/>
          <p:cNvSpPr txBox="1"/>
          <p:nvPr>
            <p:ph type="body" idx="1"/>
          </p:nvPr>
        </p:nvSpPr>
        <p:spPr>
          <a:prstGeom prst="rect">
            <a:avLst/>
          </a:prstGeom>
        </p:spPr>
        <p:txBody>
          <a:bodyPr/>
          <a:lstStyle/>
          <a:p>
            <a:pPr/>
            <a:r>
              <a:t>Equal basic liberties and opportunities including the opportunities for meaningful work, for self-determination, and political participation.</a:t>
            </a:r>
          </a:p>
          <a:p>
            <a:pPr/>
            <a:r>
              <a:t>Income and wealth shall be so divided that each person will have a right to an equal share and for the burdens of society also to be equally shared, subject to limitations by differing abilities and differing situations.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Justice as Fairness"/>
          <p:cNvSpPr txBox="1"/>
          <p:nvPr>
            <p:ph type="ctrTitle"/>
          </p:nvPr>
        </p:nvSpPr>
        <p:spPr>
          <a:prstGeom prst="rect">
            <a:avLst/>
          </a:prstGeom>
        </p:spPr>
        <p:txBody>
          <a:bodyPr/>
          <a:lstStyle/>
          <a:p>
            <a:pPr/>
            <a:r>
              <a:t>Justice as Fairness</a:t>
            </a:r>
          </a:p>
        </p:txBody>
      </p:sp>
      <p:sp>
        <p:nvSpPr>
          <p:cNvPr id="150" name="John Rawls (1921-2002)"/>
          <p:cNvSpPr txBox="1"/>
          <p:nvPr>
            <p:ph type="subTitle" sz="quarter" idx="1"/>
          </p:nvPr>
        </p:nvSpPr>
        <p:spPr>
          <a:prstGeom prst="rect">
            <a:avLst/>
          </a:prstGeom>
        </p:spPr>
        <p:txBody>
          <a:bodyPr/>
          <a:lstStyle/>
          <a:p>
            <a:pPr/>
            <a:r>
              <a:t>John Rawls (1921-2002)</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2" name="d6ba6-veilofignorance.jpg" descr="d6ba6-veilofignorance.jpg"/>
          <p:cNvPicPr>
            <a:picLocks noChangeAspect="1"/>
          </p:cNvPicPr>
          <p:nvPr/>
        </p:nvPicPr>
        <p:blipFill>
          <a:blip r:embed="rId2">
            <a:extLst/>
          </a:blip>
          <a:stretch>
            <a:fillRect/>
          </a:stretch>
        </p:blipFill>
        <p:spPr>
          <a:xfrm>
            <a:off x="1169965" y="244779"/>
            <a:ext cx="22044070" cy="13226442"/>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Original Position"/>
          <p:cNvSpPr txBox="1"/>
          <p:nvPr>
            <p:ph type="title"/>
          </p:nvPr>
        </p:nvSpPr>
        <p:spPr>
          <a:prstGeom prst="rect">
            <a:avLst/>
          </a:prstGeom>
        </p:spPr>
        <p:txBody>
          <a:bodyPr/>
          <a:lstStyle/>
          <a:p>
            <a:pPr/>
            <a:r>
              <a:t>Original Position</a:t>
            </a:r>
          </a:p>
        </p:txBody>
      </p:sp>
      <p:sp>
        <p:nvSpPr>
          <p:cNvPr id="155" name="Suppose we ask agents to agree upon principles of justice we can use to create a just society, a society the agents will subsequently live within. If the agents are to do this fairly, they cannot create principles that will favor one agent over another. "/>
          <p:cNvSpPr txBox="1"/>
          <p:nvPr>
            <p:ph type="body" idx="1"/>
          </p:nvPr>
        </p:nvSpPr>
        <p:spPr>
          <a:prstGeom prst="rect">
            <a:avLst/>
          </a:prstGeom>
        </p:spPr>
        <p:txBody>
          <a:bodyPr/>
          <a:lstStyle/>
          <a:p>
            <a:pPr marL="524255" indent="-524255" defTabSz="709930">
              <a:spcBef>
                <a:spcPts val="5000"/>
              </a:spcBef>
              <a:defRPr sz="4472"/>
            </a:pPr>
            <a:r>
              <a:t>Suppose we ask agents to agree upon principles of justice we can use to create a just society, a society the agents will subsequently live within. If the agents are to do this fairly, they cannot create principles that will favor one agent over another. If we can agree upon fair conditions and fair considerations in deciding such principles, then the agreed upon principles will be fair and Rawls claims just. These three conditions require the agents be:   </a:t>
            </a:r>
          </a:p>
          <a:p>
            <a:pPr marL="797306" indent="-797306" defTabSz="709930">
              <a:spcBef>
                <a:spcPts val="5000"/>
              </a:spcBef>
              <a:buSzPct val="100000"/>
              <a:buAutoNum type="arabicPeriod" startAt="1"/>
              <a:defRPr sz="4472"/>
            </a:pPr>
            <a:r>
              <a:t>Free</a:t>
            </a:r>
          </a:p>
          <a:p>
            <a:pPr marL="797306" indent="-797306" defTabSz="709930">
              <a:spcBef>
                <a:spcPts val="5000"/>
              </a:spcBef>
              <a:buSzPct val="100000"/>
              <a:buAutoNum type="arabicPeriod" startAt="1"/>
              <a:defRPr sz="4472"/>
            </a:pPr>
            <a:r>
              <a:t>Mutually disinterested—they care only about their own interest and won’t aim to harm others. </a:t>
            </a:r>
          </a:p>
          <a:p>
            <a:pPr marL="797306" indent="-797306" defTabSz="709930">
              <a:spcBef>
                <a:spcPts val="5000"/>
              </a:spcBef>
              <a:buSzPct val="100000"/>
              <a:buAutoNum type="arabicPeriod" startAt="1"/>
              <a:defRPr sz="4472"/>
            </a:pPr>
            <a:r>
              <a:t>Rational</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The Veil of Ignorance"/>
          <p:cNvSpPr txBox="1"/>
          <p:nvPr>
            <p:ph type="title"/>
          </p:nvPr>
        </p:nvSpPr>
        <p:spPr>
          <a:prstGeom prst="rect">
            <a:avLst/>
          </a:prstGeom>
        </p:spPr>
        <p:txBody>
          <a:bodyPr/>
          <a:lstStyle/>
          <a:p>
            <a:pPr/>
            <a:r>
              <a:t>The Veil of Ignorance</a:t>
            </a:r>
          </a:p>
        </p:txBody>
      </p:sp>
      <p:graphicFrame>
        <p:nvGraphicFramePr>
          <p:cNvPr id="158" name="Table"/>
          <p:cNvGraphicFramePr/>
          <p:nvPr/>
        </p:nvGraphicFramePr>
        <p:xfrm>
          <a:off x="2387600" y="3898900"/>
          <a:ext cx="19621500" cy="8039100"/>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6536267"/>
                <a:gridCol w="6536267"/>
                <a:gridCol w="6536267"/>
              </a:tblGrid>
              <a:tr h="876300">
                <a:tc>
                  <a:txBody>
                    <a:bodyPr/>
                    <a:lstStyle/>
                    <a:p>
                      <a:pPr defTabSz="914400">
                        <a:defRPr sz="1800">
                          <a:solidFill>
                            <a:srgbClr val="000000"/>
                          </a:solidFill>
                        </a:defRPr>
                      </a:pPr>
                      <a:r>
                        <a:rPr sz="5000">
                          <a:solidFill>
                            <a:srgbClr val="FFFFFF"/>
                          </a:solidFill>
                        </a:rPr>
                        <a:t>Agents don’t know</a:t>
                      </a:r>
                    </a:p>
                  </a:txBody>
                  <a:tcPr marL="50800" marR="50800" marT="50800" marB="50800" anchor="ctr" anchorCtr="0" horzOverflow="overflow"/>
                </a:tc>
                <a:tc>
                  <a:txBody>
                    <a:bodyPr/>
                    <a:lstStyle/>
                    <a:p>
                      <a:pPr defTabSz="914400">
                        <a:defRPr sz="5000"/>
                      </a:pPr>
                    </a:p>
                  </a:txBody>
                  <a:tcPr marL="50800" marR="50800" marT="50800" marB="50800" anchor="ctr" anchorCtr="0" horzOverflow="overflow"/>
                </a:tc>
                <a:tc>
                  <a:txBody>
                    <a:bodyPr/>
                    <a:lstStyle/>
                    <a:p>
                      <a:pPr defTabSz="914400">
                        <a:defRPr sz="1800">
                          <a:solidFill>
                            <a:srgbClr val="000000"/>
                          </a:solidFill>
                        </a:defRPr>
                      </a:pPr>
                      <a:r>
                        <a:rPr sz="5000">
                          <a:solidFill>
                            <a:srgbClr val="FFFFFF"/>
                          </a:solidFill>
                        </a:rPr>
                        <a:t>Agents do know</a:t>
                      </a:r>
                    </a:p>
                  </a:txBody>
                  <a:tcPr marL="50800" marR="50800" marT="50800" marB="50800" anchor="ctr" anchorCtr="0" horzOverflow="overflow"/>
                </a:tc>
              </a:tr>
              <a:tr h="876300">
                <a:tc>
                  <a:txBody>
                    <a:bodyPr/>
                    <a:lstStyle/>
                    <a:p>
                      <a:pPr defTabSz="914400">
                        <a:defRPr sz="1800">
                          <a:solidFill>
                            <a:srgbClr val="000000"/>
                          </a:solidFill>
                        </a:defRPr>
                      </a:pPr>
                      <a:r>
                        <a:rPr sz="5000">
                          <a:solidFill>
                            <a:srgbClr val="FFFFFF"/>
                          </a:solidFill>
                        </a:rPr>
                        <a:t>Age</a:t>
                      </a:r>
                    </a:p>
                  </a:txBody>
                  <a:tcPr marL="50800" marR="50800" marT="50800" marB="50800" anchor="ctr" anchorCtr="0" horzOverflow="overflow"/>
                </a:tc>
                <a:tc>
                  <a:txBody>
                    <a:bodyPr/>
                    <a:lstStyle/>
                    <a:p>
                      <a:pPr defTabSz="914400">
                        <a:defRPr sz="5000"/>
                      </a:pPr>
                    </a:p>
                  </a:txBody>
                  <a:tcPr marL="50800" marR="50800" marT="50800" marB="50800" anchor="ctr" anchorCtr="0" horzOverflow="overflow"/>
                </a:tc>
                <a:tc>
                  <a:txBody>
                    <a:bodyPr/>
                    <a:lstStyle/>
                    <a:p>
                      <a:pPr defTabSz="914400">
                        <a:defRPr sz="1800">
                          <a:solidFill>
                            <a:srgbClr val="000000"/>
                          </a:solidFill>
                        </a:defRPr>
                      </a:pPr>
                      <a:r>
                        <a:rPr sz="5000">
                          <a:solidFill>
                            <a:srgbClr val="FFFFFF"/>
                          </a:solidFill>
                        </a:rPr>
                        <a:t>Biological facts</a:t>
                      </a:r>
                    </a:p>
                  </a:txBody>
                  <a:tcPr marL="50800" marR="50800" marT="50800" marB="50800" anchor="ctr" anchorCtr="0" horzOverflow="overflow"/>
                </a:tc>
              </a:tr>
              <a:tr h="876300">
                <a:tc>
                  <a:txBody>
                    <a:bodyPr/>
                    <a:lstStyle/>
                    <a:p>
                      <a:pPr defTabSz="914400">
                        <a:defRPr sz="1800">
                          <a:solidFill>
                            <a:srgbClr val="000000"/>
                          </a:solidFill>
                        </a:defRPr>
                      </a:pPr>
                      <a:r>
                        <a:rPr sz="5000">
                          <a:solidFill>
                            <a:srgbClr val="FFFFFF"/>
                          </a:solidFill>
                        </a:rPr>
                        <a:t>Gender</a:t>
                      </a:r>
                    </a:p>
                  </a:txBody>
                  <a:tcPr marL="50800" marR="50800" marT="50800" marB="50800" anchor="ctr" anchorCtr="0" horzOverflow="overflow"/>
                </a:tc>
                <a:tc>
                  <a:txBody>
                    <a:bodyPr/>
                    <a:lstStyle/>
                    <a:p>
                      <a:pPr defTabSz="914400">
                        <a:defRPr sz="5000"/>
                      </a:pPr>
                    </a:p>
                  </a:txBody>
                  <a:tcPr marL="50800" marR="50800" marT="50800" marB="50800" anchor="ctr" anchorCtr="0" horzOverflow="overflow"/>
                </a:tc>
                <a:tc>
                  <a:txBody>
                    <a:bodyPr/>
                    <a:lstStyle/>
                    <a:p>
                      <a:pPr defTabSz="914400">
                        <a:defRPr sz="1800">
                          <a:solidFill>
                            <a:srgbClr val="000000"/>
                          </a:solidFill>
                        </a:defRPr>
                      </a:pPr>
                      <a:r>
                        <a:rPr sz="5000">
                          <a:solidFill>
                            <a:srgbClr val="FFFFFF"/>
                          </a:solidFill>
                        </a:rPr>
                        <a:t>Psychological facts</a:t>
                      </a:r>
                    </a:p>
                  </a:txBody>
                  <a:tcPr marL="50800" marR="50800" marT="50800" marB="50800" anchor="ctr" anchorCtr="0" horzOverflow="overflow"/>
                </a:tc>
              </a:tr>
              <a:tr h="876300">
                <a:tc>
                  <a:txBody>
                    <a:bodyPr/>
                    <a:lstStyle/>
                    <a:p>
                      <a:pPr defTabSz="914400">
                        <a:defRPr sz="1800">
                          <a:solidFill>
                            <a:srgbClr val="000000"/>
                          </a:solidFill>
                        </a:defRPr>
                      </a:pPr>
                      <a:r>
                        <a:rPr sz="5000">
                          <a:solidFill>
                            <a:srgbClr val="FFFFFF"/>
                          </a:solidFill>
                        </a:rPr>
                        <a:t>Ethnicity</a:t>
                      </a:r>
                    </a:p>
                  </a:txBody>
                  <a:tcPr marL="50800" marR="50800" marT="50800" marB="50800" anchor="ctr" anchorCtr="0" horzOverflow="overflow"/>
                </a:tc>
                <a:tc>
                  <a:txBody>
                    <a:bodyPr/>
                    <a:lstStyle/>
                    <a:p>
                      <a:pPr defTabSz="914400">
                        <a:defRPr sz="5000"/>
                      </a:pPr>
                    </a:p>
                  </a:txBody>
                  <a:tcPr marL="50800" marR="50800" marT="50800" marB="50800" anchor="ctr" anchorCtr="0" horzOverflow="overflow"/>
                </a:tc>
                <a:tc>
                  <a:txBody>
                    <a:bodyPr/>
                    <a:lstStyle/>
                    <a:p>
                      <a:pPr defTabSz="914400">
                        <a:defRPr sz="1800">
                          <a:solidFill>
                            <a:srgbClr val="000000"/>
                          </a:solidFill>
                        </a:defRPr>
                      </a:pPr>
                      <a:r>
                        <a:rPr sz="5000">
                          <a:solidFill>
                            <a:srgbClr val="FFFFFF"/>
                          </a:solidFill>
                        </a:rPr>
                        <a:t>Sociological facts</a:t>
                      </a:r>
                    </a:p>
                  </a:txBody>
                  <a:tcPr marL="50800" marR="50800" marT="50800" marB="50800" anchor="ctr" anchorCtr="0" horzOverflow="overflow"/>
                </a:tc>
              </a:tr>
              <a:tr h="876300">
                <a:tc>
                  <a:txBody>
                    <a:bodyPr/>
                    <a:lstStyle/>
                    <a:p>
                      <a:pPr defTabSz="914400">
                        <a:defRPr sz="1800">
                          <a:solidFill>
                            <a:srgbClr val="000000"/>
                          </a:solidFill>
                        </a:defRPr>
                      </a:pPr>
                      <a:r>
                        <a:rPr sz="5000">
                          <a:solidFill>
                            <a:srgbClr val="FFFFFF"/>
                          </a:solidFill>
                        </a:rPr>
                        <a:t>Handicaps</a:t>
                      </a:r>
                    </a:p>
                  </a:txBody>
                  <a:tcPr marL="50800" marR="50800" marT="50800" marB="50800" anchor="ctr" anchorCtr="0" horzOverflow="overflow"/>
                </a:tc>
                <a:tc>
                  <a:txBody>
                    <a:bodyPr/>
                    <a:lstStyle/>
                    <a:p>
                      <a:pPr defTabSz="914400">
                        <a:defRPr sz="5000"/>
                      </a:pPr>
                    </a:p>
                  </a:txBody>
                  <a:tcPr marL="50800" marR="50800" marT="50800" marB="50800" anchor="ctr" anchorCtr="0" horzOverflow="overflow"/>
                </a:tc>
                <a:tc>
                  <a:txBody>
                    <a:bodyPr/>
                    <a:lstStyle/>
                    <a:p>
                      <a:pPr defTabSz="914400">
                        <a:defRPr sz="5000"/>
                      </a:pPr>
                    </a:p>
                  </a:txBody>
                  <a:tcPr marL="50800" marR="50800" marT="50800" marB="50800" anchor="ctr" anchorCtr="0" horzOverflow="overflow"/>
                </a:tc>
              </a:tr>
              <a:tr h="876300">
                <a:tc>
                  <a:txBody>
                    <a:bodyPr/>
                    <a:lstStyle/>
                    <a:p>
                      <a:pPr defTabSz="914400">
                        <a:defRPr sz="1800">
                          <a:solidFill>
                            <a:srgbClr val="000000"/>
                          </a:solidFill>
                        </a:defRPr>
                      </a:pPr>
                      <a:r>
                        <a:rPr sz="5000">
                          <a:solidFill>
                            <a:srgbClr val="FFFFFF"/>
                          </a:solidFill>
                        </a:rPr>
                        <a:t>Intelligence</a:t>
                      </a:r>
                    </a:p>
                  </a:txBody>
                  <a:tcPr marL="50800" marR="50800" marT="50800" marB="50800" anchor="ctr" anchorCtr="0" horzOverflow="overflow"/>
                </a:tc>
                <a:tc>
                  <a:txBody>
                    <a:bodyPr/>
                    <a:lstStyle/>
                    <a:p>
                      <a:pPr defTabSz="914400">
                        <a:defRPr sz="5000"/>
                      </a:pPr>
                    </a:p>
                  </a:txBody>
                  <a:tcPr marL="50800" marR="50800" marT="50800" marB="50800" anchor="ctr" anchorCtr="0" horzOverflow="overflow"/>
                </a:tc>
                <a:tc>
                  <a:txBody>
                    <a:bodyPr/>
                    <a:lstStyle/>
                    <a:p>
                      <a:pPr defTabSz="914400">
                        <a:defRPr sz="5000"/>
                      </a:pPr>
                    </a:p>
                  </a:txBody>
                  <a:tcPr marL="50800" marR="50800" marT="50800" marB="50800" anchor="ctr" anchorCtr="0" horzOverflow="overflow"/>
                </a:tc>
              </a:tr>
              <a:tr h="876300">
                <a:tc>
                  <a:txBody>
                    <a:bodyPr/>
                    <a:lstStyle/>
                    <a:p>
                      <a:pPr defTabSz="914400">
                        <a:defRPr sz="1800">
                          <a:solidFill>
                            <a:srgbClr val="000000"/>
                          </a:solidFill>
                        </a:defRPr>
                      </a:pPr>
                      <a:r>
                        <a:rPr sz="5000">
                          <a:solidFill>
                            <a:srgbClr val="FFFFFF"/>
                          </a:solidFill>
                        </a:rPr>
                        <a:t>Race</a:t>
                      </a:r>
                    </a:p>
                  </a:txBody>
                  <a:tcPr marL="50800" marR="50800" marT="50800" marB="50800" anchor="ctr" anchorCtr="0" horzOverflow="overflow"/>
                </a:tc>
                <a:tc>
                  <a:txBody>
                    <a:bodyPr/>
                    <a:lstStyle/>
                    <a:p>
                      <a:pPr defTabSz="914400">
                        <a:defRPr sz="5000"/>
                      </a:pPr>
                    </a:p>
                  </a:txBody>
                  <a:tcPr marL="50800" marR="50800" marT="50800" marB="50800" anchor="ctr" anchorCtr="0" horzOverflow="overflow"/>
                </a:tc>
                <a:tc>
                  <a:txBody>
                    <a:bodyPr/>
                    <a:lstStyle/>
                    <a:p>
                      <a:pPr defTabSz="914400">
                        <a:defRPr sz="5000"/>
                      </a:pPr>
                    </a:p>
                  </a:txBody>
                  <a:tcPr marL="50800" marR="50800" marT="50800" marB="50800" anchor="ctr" anchorCtr="0" horzOverflow="overflow"/>
                </a:tc>
              </a:tr>
              <a:tr h="876300">
                <a:tc>
                  <a:txBody>
                    <a:bodyPr/>
                    <a:lstStyle/>
                    <a:p>
                      <a:pPr defTabSz="914400">
                        <a:defRPr sz="1800">
                          <a:solidFill>
                            <a:srgbClr val="000000"/>
                          </a:solidFill>
                        </a:defRPr>
                      </a:pPr>
                      <a:r>
                        <a:rPr sz="5000">
                          <a:solidFill>
                            <a:srgbClr val="FFFFFF"/>
                          </a:solidFill>
                        </a:rPr>
                        <a:t>Talents</a:t>
                      </a:r>
                    </a:p>
                  </a:txBody>
                  <a:tcPr marL="50800" marR="50800" marT="50800" marB="50800" anchor="ctr" anchorCtr="0" horzOverflow="overflow"/>
                </a:tc>
                <a:tc>
                  <a:txBody>
                    <a:bodyPr/>
                    <a:lstStyle/>
                    <a:p>
                      <a:pPr defTabSz="914400">
                        <a:defRPr sz="5000"/>
                      </a:pPr>
                    </a:p>
                  </a:txBody>
                  <a:tcPr marL="50800" marR="50800" marT="50800" marB="50800" anchor="ctr" anchorCtr="0" horzOverflow="overflow"/>
                </a:tc>
                <a:tc>
                  <a:txBody>
                    <a:bodyPr/>
                    <a:lstStyle/>
                    <a:p>
                      <a:pPr defTabSz="914400">
                        <a:defRPr sz="5000"/>
                      </a:pPr>
                    </a:p>
                  </a:txBody>
                  <a:tcPr marL="50800" marR="50800" marT="50800" marB="50800" anchor="ctr" anchorCtr="0" horzOverflow="overflow"/>
                </a:tc>
              </a:tr>
              <a:tr h="876300">
                <a:tc>
                  <a:txBody>
                    <a:bodyPr/>
                    <a:lstStyle/>
                    <a:p>
                      <a:pPr defTabSz="914400">
                        <a:defRPr sz="1800">
                          <a:solidFill>
                            <a:srgbClr val="000000"/>
                          </a:solidFill>
                        </a:defRPr>
                      </a:pPr>
                      <a:r>
                        <a:rPr sz="5000">
                          <a:solidFill>
                            <a:srgbClr val="FFFFFF"/>
                          </a:solidFill>
                        </a:rPr>
                        <a:t>Social standing</a:t>
                      </a:r>
                    </a:p>
                  </a:txBody>
                  <a:tcPr marL="50800" marR="50800" marT="50800" marB="50800" anchor="ctr" anchorCtr="0" horzOverflow="overflow"/>
                </a:tc>
                <a:tc>
                  <a:txBody>
                    <a:bodyPr/>
                    <a:lstStyle/>
                    <a:p>
                      <a:pPr defTabSz="914400">
                        <a:defRPr sz="5000"/>
                      </a:pPr>
                    </a:p>
                  </a:txBody>
                  <a:tcPr marL="50800" marR="50800" marT="50800" marB="50800" anchor="ctr" anchorCtr="0" horzOverflow="overflow"/>
                </a:tc>
                <a:tc>
                  <a:txBody>
                    <a:bodyPr/>
                    <a:lstStyle/>
                    <a:p>
                      <a:pPr defTabSz="914400">
                        <a:defRPr sz="5000"/>
                      </a:pPr>
                    </a:p>
                  </a:txBody>
                  <a:tcPr marL="50800" marR="50800" marT="50800" marB="50800" anchor="ctr" anchorCtr="0" horzOverflow="overflow"/>
                </a:tc>
              </a:tr>
              <a:tr h="876300">
                <a:tc>
                  <a:txBody>
                    <a:bodyPr/>
                    <a:lstStyle/>
                    <a:p>
                      <a:pPr defTabSz="914400">
                        <a:defRPr sz="1800">
                          <a:solidFill>
                            <a:srgbClr val="000000"/>
                          </a:solidFill>
                        </a:defRPr>
                      </a:pPr>
                      <a:r>
                        <a:rPr sz="5000">
                          <a:solidFill>
                            <a:srgbClr val="FFFFFF"/>
                          </a:solidFill>
                        </a:rPr>
                        <a:t>Values</a:t>
                      </a:r>
                    </a:p>
                  </a:txBody>
                  <a:tcPr marL="50800" marR="50800" marT="50800" marB="50800" anchor="ctr" anchorCtr="0" horzOverflow="overflow"/>
                </a:tc>
                <a:tc>
                  <a:txBody>
                    <a:bodyPr/>
                    <a:lstStyle/>
                    <a:p>
                      <a:pPr defTabSz="914400">
                        <a:defRPr sz="5000"/>
                      </a:pPr>
                    </a:p>
                  </a:txBody>
                  <a:tcPr marL="50800" marR="50800" marT="50800" marB="50800" anchor="ctr" anchorCtr="0" horzOverflow="overflow"/>
                </a:tc>
                <a:tc>
                  <a:txBody>
                    <a:bodyPr/>
                    <a:lstStyle/>
                    <a:p>
                      <a:pPr defTabSz="914400">
                        <a:defRPr sz="5000"/>
                      </a:pPr>
                    </a:p>
                  </a:txBody>
                  <a:tcPr marL="50800" marR="50800" marT="50800" marB="50800" anchor="ctr" anchorCtr="0" horzOverflow="overflow"/>
                </a:tc>
              </a:tr>
              <a:tr h="876300">
                <a:tc>
                  <a:txBody>
                    <a:bodyPr/>
                    <a:lstStyle/>
                    <a:p>
                      <a:pPr defTabSz="914400">
                        <a:defRPr sz="1800">
                          <a:solidFill>
                            <a:srgbClr val="000000"/>
                          </a:solidFill>
                        </a:defRPr>
                      </a:pPr>
                      <a:r>
                        <a:rPr sz="5000">
                          <a:solidFill>
                            <a:srgbClr val="FFFFFF"/>
                          </a:solidFill>
                        </a:rPr>
                        <a:t>Wealth</a:t>
                      </a:r>
                    </a:p>
                  </a:txBody>
                  <a:tcPr marL="50800" marR="50800" marT="50800" marB="50800" anchor="ctr" anchorCtr="0" horzOverflow="overflow"/>
                </a:tc>
                <a:tc>
                  <a:txBody>
                    <a:bodyPr/>
                    <a:lstStyle/>
                    <a:p>
                      <a:pPr defTabSz="914400">
                        <a:defRPr sz="5000"/>
                      </a:pPr>
                    </a:p>
                  </a:txBody>
                  <a:tcPr marL="50800" marR="50800" marT="50800" marB="50800" anchor="ctr" anchorCtr="0" horzOverflow="overflow"/>
                </a:tc>
                <a:tc>
                  <a:txBody>
                    <a:bodyPr/>
                    <a:lstStyle/>
                    <a:p>
                      <a:pPr defTabSz="914400">
                        <a:defRPr sz="5000"/>
                      </a:pP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The Liberty Principle. Each person has an equal claim to a fully adequate scheme of equal basic rights and liberties, which scheme is compatible with the same scheme for all; and in this scheme the equal political liberties, and only those liberties, are"/>
          <p:cNvSpPr txBox="1"/>
          <p:nvPr>
            <p:ph type="body" idx="1"/>
          </p:nvPr>
        </p:nvSpPr>
        <p:spPr>
          <a:prstGeom prst="rect">
            <a:avLst/>
          </a:prstGeom>
        </p:spPr>
        <p:txBody>
          <a:bodyPr/>
          <a:lstStyle/>
          <a:p>
            <a:pPr marL="579119" indent="-579119" defTabSz="784225">
              <a:spcBef>
                <a:spcPts val="5600"/>
              </a:spcBef>
              <a:defRPr sz="4940"/>
            </a:pPr>
            <a:r>
              <a:rPr b="1">
                <a:latin typeface="Helvetica"/>
                <a:ea typeface="Helvetica"/>
                <a:cs typeface="Helvetica"/>
                <a:sym typeface="Helvetica"/>
              </a:rPr>
              <a:t>The Liberty Principle</a:t>
            </a:r>
            <a:r>
              <a:t>. Each person has an equal claim to a fully adequate scheme of equal basic rights and liberties, which scheme is compatible with the same scheme for all; and in this scheme the equal political liberties, and only those liberties, are to be guaranteed their fair value.</a:t>
            </a:r>
          </a:p>
          <a:p>
            <a:pPr marL="579119" indent="-579119" defTabSz="784225">
              <a:spcBef>
                <a:spcPts val="5600"/>
              </a:spcBef>
              <a:defRPr sz="4940"/>
            </a:pPr>
            <a:r>
              <a:t>Social and economic inequalities are to satisfy two conditions: </a:t>
            </a:r>
          </a:p>
          <a:p>
            <a:pPr lvl="1" marL="1158239" indent="-579119" defTabSz="784225">
              <a:spcBef>
                <a:spcPts val="5600"/>
              </a:spcBef>
              <a:defRPr sz="4940"/>
            </a:pPr>
            <a:r>
              <a:rPr b="1">
                <a:latin typeface="Helvetica"/>
                <a:ea typeface="Helvetica"/>
                <a:cs typeface="Helvetica"/>
                <a:sym typeface="Helvetica"/>
              </a:rPr>
              <a:t>Equality of Opportunity</a:t>
            </a:r>
            <a:r>
              <a:t>: (a) They are to be attached to positions and offices open to all under conditions of fair equality of opportunity; </a:t>
            </a:r>
          </a:p>
          <a:p>
            <a:pPr lvl="1" marL="1158239" indent="-579119" defTabSz="784225">
              <a:spcBef>
                <a:spcPts val="5600"/>
              </a:spcBef>
              <a:defRPr sz="4940"/>
            </a:pPr>
            <a:r>
              <a:rPr b="1">
                <a:latin typeface="Helvetica"/>
                <a:ea typeface="Helvetica"/>
                <a:cs typeface="Helvetica"/>
                <a:sym typeface="Helvetica"/>
              </a:rPr>
              <a:t>The Difference Principle</a:t>
            </a:r>
            <a:r>
              <a:t>: (b), they are to be to the greatest benefit of the least advantaged members of society.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6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6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6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6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60">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60" grpId="1"/>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Difference Principle &amp; Vaccines"/>
          <p:cNvSpPr txBox="1"/>
          <p:nvPr>
            <p:ph type="title"/>
          </p:nvPr>
        </p:nvSpPr>
        <p:spPr>
          <a:prstGeom prst="rect">
            <a:avLst/>
          </a:prstGeom>
        </p:spPr>
        <p:txBody>
          <a:bodyPr/>
          <a:lstStyle/>
          <a:p>
            <a:pPr/>
            <a:r>
              <a:t>Difference Principle &amp; Vaccines</a:t>
            </a:r>
          </a:p>
        </p:txBody>
      </p:sp>
      <p:sp>
        <p:nvSpPr>
          <p:cNvPr id="163" name="Vaccines were initially scarce in the US. Not everyone who wanted one could get one.…"/>
          <p:cNvSpPr txBox="1"/>
          <p:nvPr>
            <p:ph type="body" idx="1"/>
          </p:nvPr>
        </p:nvSpPr>
        <p:spPr>
          <a:prstGeom prst="rect">
            <a:avLst/>
          </a:prstGeom>
        </p:spPr>
        <p:txBody>
          <a:bodyPr/>
          <a:lstStyle/>
          <a:p>
            <a:pPr marL="603504" indent="-603504" defTabSz="817244">
              <a:spcBef>
                <a:spcPts val="5800"/>
              </a:spcBef>
              <a:defRPr sz="5148"/>
            </a:pPr>
            <a:r>
              <a:t>Vaccines were initially scarce in the US. Not everyone who wanted one could get one.</a:t>
            </a:r>
          </a:p>
          <a:p>
            <a:pPr marL="603504" indent="-603504" defTabSz="817244">
              <a:spcBef>
                <a:spcPts val="5800"/>
              </a:spcBef>
              <a:defRPr sz="5148"/>
            </a:pPr>
            <a:r>
              <a:t>Vaccines are still scarce in many countries. Fewer than 4% of people in Nigeria and Ethiopia, for instance, are fully vaccinated. When we don’t have vaccines for all, we must distribute them unequally. </a:t>
            </a:r>
          </a:p>
          <a:p>
            <a:pPr marL="603504" indent="-603504" defTabSz="817244">
              <a:spcBef>
                <a:spcPts val="5800"/>
              </a:spcBef>
              <a:defRPr sz="5148"/>
            </a:pPr>
            <a:r>
              <a:t>The Difference Principle dictates that any inequalities in vaccine allocations must be to the maximum benefit of the least advantaged.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2" name="pie2020.png" descr="pie2020.png"/>
          <p:cNvPicPr>
            <a:picLocks noChangeAspect="1"/>
          </p:cNvPicPr>
          <p:nvPr/>
        </p:nvPicPr>
        <p:blipFill>
          <a:blip r:embed="rId2">
            <a:extLst/>
          </a:blip>
          <a:stretch>
            <a:fillRect/>
          </a:stretch>
        </p:blipFill>
        <p:spPr>
          <a:xfrm>
            <a:off x="3185619" y="103213"/>
            <a:ext cx="18012762" cy="13509574"/>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The Wilt Chamberlain Objection"/>
          <p:cNvSpPr txBox="1"/>
          <p:nvPr>
            <p:ph type="title"/>
          </p:nvPr>
        </p:nvSpPr>
        <p:spPr>
          <a:prstGeom prst="rect">
            <a:avLst/>
          </a:prstGeom>
        </p:spPr>
        <p:txBody>
          <a:bodyPr/>
          <a:lstStyle/>
          <a:p>
            <a:pPr/>
            <a:r>
              <a:t>The Wilt Chamberlain Objection</a:t>
            </a:r>
          </a:p>
        </p:txBody>
      </p:sp>
      <p:pic>
        <p:nvPicPr>
          <p:cNvPr id="166" name="b0946a58b6620cd792657a1ea3543533.jpeg" descr="b0946a58b6620cd792657a1ea3543533.jpeg"/>
          <p:cNvPicPr>
            <a:picLocks noChangeAspect="1"/>
          </p:cNvPicPr>
          <p:nvPr/>
        </p:nvPicPr>
        <p:blipFill>
          <a:blip r:embed="rId2">
            <a:extLst/>
          </a:blip>
          <a:stretch>
            <a:fillRect/>
          </a:stretch>
        </p:blipFill>
        <p:spPr>
          <a:xfrm>
            <a:off x="4501091" y="2932993"/>
            <a:ext cx="15394518" cy="10263014"/>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Libertarianism (Robert Nozick)"/>
          <p:cNvSpPr txBox="1"/>
          <p:nvPr>
            <p:ph type="title"/>
          </p:nvPr>
        </p:nvSpPr>
        <p:spPr>
          <a:prstGeom prst="rect">
            <a:avLst/>
          </a:prstGeom>
        </p:spPr>
        <p:txBody>
          <a:bodyPr/>
          <a:lstStyle/>
          <a:p>
            <a:pPr/>
            <a:r>
              <a:t>Libertarianism (Robert Nozick)</a:t>
            </a:r>
          </a:p>
        </p:txBody>
      </p:sp>
      <p:sp>
        <p:nvSpPr>
          <p:cNvPr id="169" name="First, anyone who justly acquires any holding is rightly entitled to keep and use it.…"/>
          <p:cNvSpPr txBox="1"/>
          <p:nvPr>
            <p:ph type="body" idx="1"/>
          </p:nvPr>
        </p:nvSpPr>
        <p:spPr>
          <a:prstGeom prst="rect">
            <a:avLst/>
          </a:prstGeom>
        </p:spPr>
        <p:txBody>
          <a:bodyPr/>
          <a:lstStyle/>
          <a:p>
            <a:pPr/>
            <a:r>
              <a:t>First, anyone who justly acquires any holding is rightly entitled to keep and use it.</a:t>
            </a:r>
          </a:p>
          <a:p>
            <a:pPr/>
            <a:r>
              <a:t>Second, anyone who acquires any holding by means of a just transfer of property is rightly entitled to keep and use it.</a:t>
            </a:r>
          </a:p>
          <a:p>
            <a:pPr/>
            <a:r>
              <a:t>Third, justice can require the rectification of unjust past acquisitions.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4" name="pie2020_jail_detail.png" descr="pie2020_jail_detail.png"/>
          <p:cNvPicPr>
            <a:picLocks noChangeAspect="1"/>
          </p:cNvPicPr>
          <p:nvPr/>
        </p:nvPicPr>
        <p:blipFill>
          <a:blip r:embed="rId2">
            <a:extLst/>
          </a:blip>
          <a:stretch>
            <a:fillRect/>
          </a:stretch>
        </p:blipFill>
        <p:spPr>
          <a:xfrm>
            <a:off x="3120687" y="54516"/>
            <a:ext cx="18142626" cy="13606968"/>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6" name="pie2020_federal_detail.png" descr="pie2020_federal_detail.png"/>
          <p:cNvPicPr>
            <a:picLocks noChangeAspect="1"/>
          </p:cNvPicPr>
          <p:nvPr/>
        </p:nvPicPr>
        <p:blipFill>
          <a:blip r:embed="rId2">
            <a:extLst/>
          </a:blip>
          <a:stretch>
            <a:fillRect/>
          </a:stretch>
        </p:blipFill>
        <p:spPr>
          <a:xfrm>
            <a:off x="3274925" y="170194"/>
            <a:ext cx="17834150" cy="13375612"/>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8" name="pie2020_federal_system.png" descr="pie2020_federal_system.png"/>
          <p:cNvPicPr>
            <a:picLocks noChangeAspect="1"/>
          </p:cNvPicPr>
          <p:nvPr/>
        </p:nvPicPr>
        <p:blipFill>
          <a:blip r:embed="rId2">
            <a:extLst/>
          </a:blip>
          <a:stretch>
            <a:fillRect/>
          </a:stretch>
        </p:blipFill>
        <p:spPr>
          <a:xfrm>
            <a:off x="3335930" y="215947"/>
            <a:ext cx="17712140" cy="13284106"/>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0" name="cdc.jpg" descr="cdc.jpg"/>
          <p:cNvPicPr>
            <a:picLocks noChangeAspect="1"/>
          </p:cNvPicPr>
          <p:nvPr/>
        </p:nvPicPr>
        <p:blipFill>
          <a:blip r:embed="rId2">
            <a:extLst/>
          </a:blip>
          <a:stretch>
            <a:fillRect/>
          </a:stretch>
        </p:blipFill>
        <p:spPr>
          <a:xfrm>
            <a:off x="243410" y="317804"/>
            <a:ext cx="23897180" cy="13080392"/>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2" name="cdc2.png" descr="cdc2.png"/>
          <p:cNvPicPr>
            <a:picLocks noChangeAspect="1"/>
          </p:cNvPicPr>
          <p:nvPr/>
        </p:nvPicPr>
        <p:blipFill>
          <a:blip r:embed="rId2">
            <a:extLst/>
          </a:blip>
          <a:stretch>
            <a:fillRect/>
          </a:stretch>
        </p:blipFill>
        <p:spPr>
          <a:xfrm>
            <a:off x="544717" y="445708"/>
            <a:ext cx="23294566" cy="12824584"/>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Just Allocations"/>
          <p:cNvSpPr txBox="1"/>
          <p:nvPr>
            <p:ph type="ctrTitle"/>
          </p:nvPr>
        </p:nvSpPr>
        <p:spPr>
          <a:prstGeom prst="rect">
            <a:avLst/>
          </a:prstGeom>
        </p:spPr>
        <p:txBody>
          <a:bodyPr/>
          <a:lstStyle/>
          <a:p>
            <a:pPr/>
            <a:r>
              <a:t>Just Allocations</a:t>
            </a:r>
          </a:p>
        </p:txBody>
      </p:sp>
      <p:sp>
        <p:nvSpPr>
          <p:cNvPr id="135" name="Double-click to edit"/>
          <p:cNvSpPr txBox="1"/>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7" name="who-should-get-a-covid-19-vaccine-first-infographic.png" descr="who-should-get-a-covid-19-vaccine-first-infographic.png"/>
          <p:cNvPicPr>
            <a:picLocks noChangeAspect="1"/>
          </p:cNvPicPr>
          <p:nvPr/>
        </p:nvPicPr>
        <p:blipFill>
          <a:blip r:embed="rId2">
            <a:extLst/>
          </a:blip>
          <a:stretch>
            <a:fillRect/>
          </a:stretch>
        </p:blipFill>
        <p:spPr>
          <a:xfrm>
            <a:off x="2497511" y="0"/>
            <a:ext cx="19388978" cy="137160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