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anoramic photo of two canoeists on a wide river with snowy mountains in the background"/>
          <p:cNvSpPr/>
          <p:nvPr>
            <p:ph type="pic" idx="21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noramic photo of two canoeists on a wide river with snowy mountains in the background"/>
          <p:cNvSpPr/>
          <p:nvPr>
            <p:ph type="pic" idx="21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d boat moored by a dock in a river with trees along the shoreline and a cloudy blue sky in the background"/>
          <p:cNvSpPr/>
          <p:nvPr>
            <p:ph type="pic" idx="21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d boat moored by a dock in a river with trees along the shoreline and a cloudy blue sky in the background"/>
          <p:cNvSpPr/>
          <p:nvPr>
            <p:ph type="pic" idx="21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hild looking through binoculars at a snowy mountain landscape"/>
          <p:cNvSpPr/>
          <p:nvPr>
            <p:ph type="pic" sz="half" idx="21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mall rocky island covered with grass and surrounded by ocean with blue sky in the background"/>
          <p:cNvSpPr/>
          <p:nvPr>
            <p:ph type="pic" sz="half" idx="22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Red boat moored by a dock in a river with trees along the shoreline and a cloudy blue sky in the background"/>
          <p:cNvSpPr/>
          <p:nvPr>
            <p:ph type="pic" idx="23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ust Allocations &amp; Structural Inequaliti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Just Allocations &amp; Structural Inequalities </a:t>
            </a:r>
          </a:p>
        </p:txBody>
      </p:sp>
      <p:sp>
        <p:nvSpPr>
          <p:cNvPr id="120" name="Double-click to ed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864352215001_6200670959001_6198935317001-vs.jpg" descr="864352215001_6200670959001_6198935317001-v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1357" y="507014"/>
            <a:ext cx="22581286" cy="127019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d6ba6-veilofignorance.jpg" descr="d6ba6-veilofignoranc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9965" y="244779"/>
            <a:ext cx="22044070" cy="13226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he Liberty Principle. Each person has an equal claim to a fully adequate scheme of equal basic rights and liberties, which scheme is compatible with the same scheme for all; and in this scheme the equal political liberties, and only those liberties, ar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9119" indent="-579119" defTabSz="784225">
              <a:spcBef>
                <a:spcPts val="5600"/>
              </a:spcBef>
              <a:defRPr sz="494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The Liberty Principle</a:t>
            </a:r>
            <a:r>
              <a:t>. Each person has an equal claim to a fully adequate scheme of equal basic rights and liberties, which scheme is compatible with the same scheme for all; and in this scheme the equal political liberties, and only those liberties, are to be guaranteed their fair value.</a:t>
            </a:r>
          </a:p>
          <a:p>
            <a:pPr marL="579119" indent="-579119" defTabSz="784225">
              <a:spcBef>
                <a:spcPts val="5600"/>
              </a:spcBef>
              <a:defRPr sz="4940"/>
            </a:pPr>
            <a:r>
              <a:t>Social and economic inequalities are to satisfy two conditions: </a:t>
            </a:r>
          </a:p>
          <a:p>
            <a:pPr lvl="1" marL="1158239" indent="-579119" defTabSz="784225">
              <a:spcBef>
                <a:spcPts val="5600"/>
              </a:spcBef>
              <a:defRPr sz="494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Equality of Opportunity</a:t>
            </a:r>
            <a:r>
              <a:t>: (a) They are to be attached to positions and offices open to all under conditions of fair equality of opportunity; </a:t>
            </a:r>
          </a:p>
          <a:p>
            <a:pPr lvl="1" marL="1158239" indent="-579119" defTabSz="784225">
              <a:spcBef>
                <a:spcPts val="5600"/>
              </a:spcBef>
              <a:defRPr sz="494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The Difference Principle</a:t>
            </a:r>
            <a:r>
              <a:t>: (b), they are to be to the greatest benefit of the least advantaged members of society.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e2020.png" descr="pie20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5619" y="103213"/>
            <a:ext cx="18012762" cy="13509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e2020_jail_detail.png" descr="pie2020_jail_detai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0687" y="54516"/>
            <a:ext cx="18142626" cy="13606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e2020_federal_detail.png" descr="pie2020_federal_detai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4925" y="170194"/>
            <a:ext cx="17834150" cy="133756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e2020_federal_system.png" descr="pie2020_federal_syste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5930" y="215947"/>
            <a:ext cx="17712140" cy="132841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cdc.jpg" descr="cd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410" y="317804"/>
            <a:ext cx="23897180" cy="13080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cdc2.png" descr="cdc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717" y="445708"/>
            <a:ext cx="23294566" cy="128245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Just Allocation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Just Allocations</a:t>
            </a:r>
          </a:p>
        </p:txBody>
      </p:sp>
      <p:sp>
        <p:nvSpPr>
          <p:cNvPr id="135" name="Double-click to ed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who-should-get-a-covid-19-vaccine-first-infographic.png" descr="who-should-get-a-covid-19-vaccine-first-infographi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7511" y="0"/>
            <a:ext cx="19388978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