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298700"/>
            <a:ext cx="196215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73900"/>
            <a:ext cx="196215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07100"/>
            <a:ext cx="19621500" cy="952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3400"/>
              </a:spcBef>
              <a:buSzTx/>
              <a:buNone/>
              <a:defRPr sz="56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anoramic photo of two canoeists on a wide river with snowy mountains in the background"/>
          <p:cNvSpPr/>
          <p:nvPr>
            <p:ph type="pic" idx="21"/>
          </p:nvPr>
        </p:nvSpPr>
        <p:spPr>
          <a:xfrm>
            <a:off x="-47625" y="-2540000"/>
            <a:ext cx="24479250" cy="16319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noramic photo of two canoeists on a wide river with snowy mountains in the background"/>
          <p:cNvSpPr/>
          <p:nvPr>
            <p:ph type="pic" idx="21"/>
          </p:nvPr>
        </p:nvSpPr>
        <p:spPr>
          <a:xfrm>
            <a:off x="2752725" y="-2489200"/>
            <a:ext cx="18840450" cy="12560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9448800"/>
            <a:ext cx="196215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518900"/>
            <a:ext cx="19621500" cy="1714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533900"/>
            <a:ext cx="196215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07900" y="-2159000"/>
            <a:ext cx="10337800" cy="15506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790700" y="1066800"/>
            <a:ext cx="10007600" cy="56261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790700" y="7035800"/>
            <a:ext cx="10007600" cy="5626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0" algn="ctr">
              <a:spcBef>
                <a:spcPts val="0"/>
              </a:spcBef>
              <a:buSzTx/>
              <a:buNone/>
              <a:defRPr sz="4400"/>
            </a:lvl2pPr>
            <a:lvl3pPr marL="0" indent="0" algn="ctr">
              <a:spcBef>
                <a:spcPts val="0"/>
              </a:spcBef>
              <a:buSzTx/>
              <a:buNone/>
              <a:defRPr sz="4400"/>
            </a:lvl3pPr>
            <a:lvl4pPr marL="0" indent="0" algn="ctr">
              <a:spcBef>
                <a:spcPts val="0"/>
              </a:spcBef>
              <a:buSzTx/>
              <a:buNone/>
              <a:defRPr sz="4400"/>
            </a:lvl4pPr>
            <a:lvl5pPr marL="0" indent="0" algn="ctr">
              <a:spcBef>
                <a:spcPts val="0"/>
              </a:spcBef>
              <a:buSzTx/>
              <a:buNone/>
              <a:defRPr sz="4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d boat moored by a dock in a river with trees along the shoreline and a cloudy blue sky in the background"/>
          <p:cNvSpPr/>
          <p:nvPr>
            <p:ph type="pic" idx="21"/>
          </p:nvPr>
        </p:nvSpPr>
        <p:spPr>
          <a:xfrm>
            <a:off x="12496800" y="-1485900"/>
            <a:ext cx="10193867" cy="15290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790700" y="3644900"/>
            <a:ext cx="10007600" cy="883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5300"/>
              </a:spcBef>
              <a:defRPr sz="3800"/>
            </a:lvl1pPr>
            <a:lvl2pPr marL="863600" indent="-431800">
              <a:spcBef>
                <a:spcPts val="5300"/>
              </a:spcBef>
              <a:defRPr sz="3800"/>
            </a:lvl2pPr>
            <a:lvl3pPr marL="1295400" indent="-431800">
              <a:spcBef>
                <a:spcPts val="5300"/>
              </a:spcBef>
              <a:defRPr sz="3800"/>
            </a:lvl3pPr>
            <a:lvl4pPr marL="1727200" indent="-431800">
              <a:spcBef>
                <a:spcPts val="5300"/>
              </a:spcBef>
              <a:defRPr sz="3800"/>
            </a:lvl4pPr>
            <a:lvl5pPr marL="2159000" indent="-431800">
              <a:spcBef>
                <a:spcPts val="53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790700" y="1790700"/>
            <a:ext cx="20815300" cy="101473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hild looking through binoculars at a snowy mountain landscape"/>
          <p:cNvSpPr/>
          <p:nvPr>
            <p:ph type="pic" sz="half" idx="21"/>
          </p:nvPr>
        </p:nvSpPr>
        <p:spPr>
          <a:xfrm>
            <a:off x="12344400" y="7112000"/>
            <a:ext cx="10439400" cy="695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mall rocky island covered with grass and surrounded by ocean with blue sky in the background"/>
          <p:cNvSpPr/>
          <p:nvPr>
            <p:ph type="pic" sz="half" idx="22"/>
          </p:nvPr>
        </p:nvSpPr>
        <p:spPr>
          <a:xfrm>
            <a:off x="12407900" y="190500"/>
            <a:ext cx="10363200" cy="69088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Red boat moored by a dock in a river with trees along the shoreline and a cloudy blue sky in the background"/>
          <p:cNvSpPr/>
          <p:nvPr>
            <p:ph type="pic" idx="23"/>
          </p:nvPr>
        </p:nvSpPr>
        <p:spPr>
          <a:xfrm>
            <a:off x="1583266" y="-1879600"/>
            <a:ext cx="10414001" cy="1562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790700" y="571500"/>
            <a:ext cx="20815300" cy="298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790700" y="3644900"/>
            <a:ext cx="20815300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5253" y="130048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19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828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438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0480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6576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2672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48768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486400" marR="0" indent="-6096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52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pdate 2.4.2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Update 2.4.22</a:t>
            </a:r>
          </a:p>
        </p:txBody>
      </p:sp>
      <p:sp>
        <p:nvSpPr>
          <p:cNvPr id="120" name="Fast Track SLO Change: 17 changes were approv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48639" indent="-548639" defTabSz="742950">
              <a:spcBef>
                <a:spcPts val="5300"/>
              </a:spcBef>
              <a:defRPr sz="4680"/>
            </a:pPr>
            <a:r>
              <a:t>Fast Track SLO Change: 17 changes were approved. 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Transfer Equivalency Updates: 20 departments have provided information. I have created pdfs for advisors to use while we wait for the information to be programmed into PeopleSoft. 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Jennifer Fitzgerald has left NJCU. She may return as a part-time contractor. Changes to the CIM course proposal form have not been made. </a:t>
            </a:r>
          </a:p>
          <a:p>
            <a:pPr marL="548639" indent="-548639" defTabSz="742950">
              <a:spcBef>
                <a:spcPts val="5300"/>
              </a:spcBef>
              <a:defRPr sz="4680"/>
            </a:pPr>
            <a:r>
              <a:t>Online GenED: The university would like to offer fully online degrees. We will pilot the B.S. in Fire Science as an online degree in fall 2022. I am working with Math, English, and Dan Ward on creating a pilot online GenED.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Red boat moored by a dock in a river with trees along the shoreline and a cloudy blue sky in the background" descr="Red boat moored by a dock in a river with trees along the shoreline and a cloudy blue sky in the background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15678" r="0" b="0"/>
          <a:stretch>
            <a:fillRect/>
          </a:stretch>
        </p:blipFill>
        <p:spPr>
          <a:xfrm>
            <a:off x="12496800" y="1068296"/>
            <a:ext cx="10223500" cy="11573217"/>
          </a:xfrm>
          <a:prstGeom prst="rect">
            <a:avLst/>
          </a:prstGeom>
        </p:spPr>
      </p:pic>
      <p:sp>
        <p:nvSpPr>
          <p:cNvPr id="123" name="Gen ED fill r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 ED fill rates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all 2021 by Tier (Non-AU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Fall 2021 by Tier (Non-AURs)</a:t>
            </a:r>
          </a:p>
        </p:txBody>
      </p:sp>
      <p:graphicFrame>
        <p:nvGraphicFramePr>
          <p:cNvPr id="126" name="Table"/>
          <p:cNvGraphicFramePr/>
          <p:nvPr/>
        </p:nvGraphicFramePr>
        <p:xfrm>
          <a:off x="2387600" y="3898900"/>
          <a:ext cx="19621500" cy="8039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921759"/>
                <a:gridCol w="3921759"/>
                <a:gridCol w="3921759"/>
                <a:gridCol w="3921759"/>
                <a:gridCol w="3921759"/>
              </a:tblGrid>
              <a:tr h="1605280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Sections Offered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Enrollment Capacity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Enrollment 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Fill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2147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2095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97.58%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2619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2529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96.56%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330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330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100.00%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5096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4954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97.21%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pring 2022 by Tier (Non-AUR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Spring 2022 by Tier (Non-AUR)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2387600" y="3898900"/>
          <a:ext cx="19621500" cy="8039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3921759"/>
                <a:gridCol w="3921759"/>
                <a:gridCol w="3921759"/>
                <a:gridCol w="3921759"/>
                <a:gridCol w="3921759"/>
              </a:tblGrid>
              <a:tr h="1605280"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Sections Offered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Enrollment Capacity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Enrollment Total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Fill Rate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2197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2151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97.91%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86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2278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2231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97.94%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390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385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98.72%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Totals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4865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4767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50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97.99%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0" name="As of 1/22/2022"/>
          <p:cNvSpPr txBox="1"/>
          <p:nvPr/>
        </p:nvSpPr>
        <p:spPr>
          <a:xfrm>
            <a:off x="2520101" y="12268200"/>
            <a:ext cx="1197704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 of 1/22/2022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er 1 sections are capped at 20 students. Tier 2 are capped at 25. Online Tier 1 section cap sizes were increased administratively several years ago to 25 students; no review has been conducted to determine the impact of these increa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Tier 1 sections are capped at 20 students. Tier 2 are capped at 25. Online Tier 1 section cap sizes were increased administratively several years ago to 25 students; no review has been conducted to determine the impact of these increases. </a:t>
            </a:r>
          </a:p>
          <a:p>
            <a:pPr/>
            <a:r>
              <a:t>For Spring 22, cap sizes were increased to 30 students in 78 sections of online Tier 1 and 2 courses. This represents 45% of the total Tier 1 and Tier 2 offerings.</a:t>
            </a:r>
          </a:p>
          <a:p>
            <a:pPr/>
            <a:r>
              <a:t>Using the pre-increase cap sizes, the fill rate across all GenED course offerings in Spring 2022 is 106.45%.</a:t>
            </a:r>
          </a:p>
        </p:txBody>
      </p:sp>
      <p:sp>
        <p:nvSpPr>
          <p:cNvPr id="133" name="Notes on Spring 2022 Data"/>
          <p:cNvSpPr txBox="1"/>
          <p:nvPr/>
        </p:nvSpPr>
        <p:spPr>
          <a:xfrm>
            <a:off x="6995317" y="968416"/>
            <a:ext cx="1040606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Notes on Spring 2022 Data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ourse Ca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Course Caps</a:t>
            </a:r>
          </a:p>
        </p:txBody>
      </p:sp>
      <p:graphicFrame>
        <p:nvGraphicFramePr>
          <p:cNvPr id="136" name="Table"/>
          <p:cNvGraphicFramePr/>
          <p:nvPr/>
        </p:nvGraphicFramePr>
        <p:xfrm>
          <a:off x="1981200" y="4051300"/>
          <a:ext cx="8293100" cy="803910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760133"/>
                <a:gridCol w="2760133"/>
                <a:gridCol w="2760133"/>
              </a:tblGrid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Cap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Online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AURs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Varies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50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25*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05280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Tier 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37" name="Set aside the AURs: Math, English, and ESL should decide this themselves.…"/>
          <p:cNvSpPr txBox="1"/>
          <p:nvPr/>
        </p:nvSpPr>
        <p:spPr>
          <a:xfrm>
            <a:off x="11168633" y="3721099"/>
            <a:ext cx="12560283" cy="86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>
              <a:spcBef>
                <a:spcPts val="5900"/>
              </a:spcBef>
              <a:buSzPct val="100000"/>
              <a:buChar char="•"/>
            </a:pPr>
            <a:r>
              <a:t>Set aside the AURs: Math, English, and ESL should decide this themselves. </a:t>
            </a:r>
          </a:p>
          <a:p>
            <a:pPr marL="508000" indent="-508000" algn="l">
              <a:spcBef>
                <a:spcPts val="5900"/>
              </a:spcBef>
              <a:buSzPct val="100000"/>
              <a:buChar char="•"/>
            </a:pPr>
            <a:r>
              <a:t>How much, if at all, can course caps be increased without sacrificing the academic integrity of GenED courses? </a:t>
            </a:r>
          </a:p>
          <a:p>
            <a:pPr marL="508000" indent="-508000" algn="l">
              <a:spcBef>
                <a:spcPts val="5900"/>
              </a:spcBef>
              <a:buSzPct val="100000"/>
              <a:buChar char="•"/>
            </a:pPr>
            <a:r>
              <a:t>If GenED courses are increased beyond that point, what guidelines can we provide faculty to re-design courses to accommodate more students?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