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7BEC6-056D-4181-AB30-4D3B8978BA3A}" v="34" dt="2019-05-21T21:24:19.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67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sldChg chg="modSp modAnim">
        <pc:chgData name="Scofield, John" userId="04766af8-08bf-4f27-a8a4-706beaa96b52" providerId="ADAL" clId="{3CE7BEC6-056D-4181-AB30-4D3B8978BA3A}" dt="2019-05-21T20:51:01.150" v="21"/>
        <pc:sldMkLst>
          <pc:docMk/>
          <pc:sldMk cId="2410158239" sldId="261"/>
        </pc:sldMkLst>
        <pc:spChg chg="mod">
          <ac:chgData name="Scofield, John" userId="04766af8-08bf-4f27-a8a4-706beaa96b52" providerId="ADAL" clId="{3CE7BEC6-056D-4181-AB30-4D3B8978BA3A}" dt="2019-05-21T20:50:51.045" v="19" actId="27636"/>
          <ac:spMkLst>
            <pc:docMk/>
            <pc:sldMk cId="2410158239" sldId="261"/>
            <ac:spMk id="3" creationId="{00000000-0000-0000-0000-000000000000}"/>
          </ac:spMkLst>
        </pc:spChg>
      </pc:sldChg>
      <pc:sldChg chg="modSp modAnim">
        <pc:chgData name="Scofield, John" userId="04766af8-08bf-4f27-a8a4-706beaa96b52" providerId="ADAL" clId="{3CE7BEC6-056D-4181-AB30-4D3B8978BA3A}" dt="2019-05-21T21:05:55.362" v="25" actId="14"/>
        <pc:sldMkLst>
          <pc:docMk/>
          <pc:sldMk cId="4267213464" sldId="263"/>
        </pc:sldMkLst>
        <pc:spChg chg="mod">
          <ac:chgData name="Scofield, John" userId="04766af8-08bf-4f27-a8a4-706beaa96b52" providerId="ADAL" clId="{3CE7BEC6-056D-4181-AB30-4D3B8978BA3A}" dt="2019-05-21T21:05:55.362" v="25" actId="14"/>
          <ac:spMkLst>
            <pc:docMk/>
            <pc:sldMk cId="4267213464" sldId="263"/>
            <ac:spMk id="3" creationId="{00000000-0000-0000-0000-000000000000}"/>
          </ac:spMkLst>
        </pc:spChg>
      </pc:sldChg>
      <pc:sldChg chg="modSp modAnim">
        <pc:chgData name="Scofield, John" userId="04766af8-08bf-4f27-a8a4-706beaa96b52" providerId="ADAL" clId="{3CE7BEC6-056D-4181-AB30-4D3B8978BA3A}" dt="2019-05-21T21:08:54.451" v="33" actId="14"/>
        <pc:sldMkLst>
          <pc:docMk/>
          <pc:sldMk cId="2179022423" sldId="264"/>
        </pc:sldMkLst>
        <pc:spChg chg="mod">
          <ac:chgData name="Scofield, John" userId="04766af8-08bf-4f27-a8a4-706beaa96b52" providerId="ADAL" clId="{3CE7BEC6-056D-4181-AB30-4D3B8978BA3A}" dt="2019-05-21T21:08:54.451" v="33" actId="14"/>
          <ac:spMkLst>
            <pc:docMk/>
            <pc:sldMk cId="2179022423" sldId="264"/>
            <ac:spMk id="3" creationId="{00000000-0000-0000-0000-000000000000}"/>
          </ac:spMkLst>
        </pc:spChg>
      </pc:sldChg>
      <pc:sldChg chg="modSp modAnim">
        <pc:chgData name="Scofield, John" userId="04766af8-08bf-4f27-a8a4-706beaa96b52" providerId="ADAL" clId="{3CE7BEC6-056D-4181-AB30-4D3B8978BA3A}" dt="2019-05-21T21:20:00.467" v="35" actId="14"/>
        <pc:sldMkLst>
          <pc:docMk/>
          <pc:sldMk cId="1466632865" sldId="265"/>
        </pc:sldMkLst>
        <pc:spChg chg="mod">
          <ac:chgData name="Scofield, John" userId="04766af8-08bf-4f27-a8a4-706beaa96b52" providerId="ADAL" clId="{3CE7BEC6-056D-4181-AB30-4D3B8978BA3A}" dt="2019-05-21T21:20:00.467" v="35" actId="14"/>
          <ac:spMkLst>
            <pc:docMk/>
            <pc:sldMk cId="1466632865" sldId="265"/>
            <ac:spMk id="3" creationId="{00000000-0000-0000-0000-000000000000}"/>
          </ac:spMkLst>
        </pc:spChg>
      </pc:sldChg>
      <pc:sldChg chg="modSp modAnim">
        <pc:chgData name="Scofield, John" userId="04766af8-08bf-4f27-a8a4-706beaa96b52" providerId="ADAL" clId="{3CE7BEC6-056D-4181-AB30-4D3B8978BA3A}" dt="2019-05-21T21:24:19.119" v="36" actId="14"/>
        <pc:sldMkLst>
          <pc:docMk/>
          <pc:sldMk cId="2037309126" sldId="266"/>
        </pc:sldMkLst>
        <pc:spChg chg="mod">
          <ac:chgData name="Scofield, John" userId="04766af8-08bf-4f27-a8a4-706beaa96b52" providerId="ADAL" clId="{3CE7BEC6-056D-4181-AB30-4D3B8978BA3A}" dt="2019-05-21T21:24:19.119" v="36" actId="14"/>
          <ac:spMkLst>
            <pc:docMk/>
            <pc:sldMk cId="2037309126" sldId="2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5/21/2019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5/21/2019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el7c5@mail.missouri.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umn.edu/opentextbooks/textbooks/7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helpdesk@missouri.edu" TargetMode="External"/><Relationship Id="rId2" Type="http://schemas.openxmlformats.org/officeDocument/2006/relationships/hyperlink" Target="http://courses.missouri.ed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PSYCH 3010 - 03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Research Methods in Psychology I</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Summer 2019 Online</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University of Missouri</a:t>
            </a:r>
            <a:br>
              <a:rPr lang="en-US" sz="4800" dirty="0"/>
            </a:b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r>
              <a:rPr lang="en-US" dirty="0"/>
              <a:t>Course material will be presented on a week-to-week basis</a:t>
            </a:r>
          </a:p>
          <a:p>
            <a:pPr lvl="2"/>
            <a:r>
              <a:rPr lang="en-US" dirty="0"/>
              <a:t>Weeks will begin on Mondays and end on Sundays.</a:t>
            </a:r>
          </a:p>
          <a:p>
            <a:r>
              <a:rPr lang="en-US" dirty="0"/>
              <a:t>Each week you will have assigned readings, video lectures, homework assignments, discussion posts, and a weekly quiz.</a:t>
            </a:r>
          </a:p>
          <a:p>
            <a:pPr lvl="2"/>
            <a:r>
              <a:rPr lang="en-US" dirty="0"/>
              <a:t>Assigned readings: Book chapters, journal articles</a:t>
            </a:r>
          </a:p>
          <a:p>
            <a:pPr lvl="2"/>
            <a:r>
              <a:rPr lang="en-US" dirty="0"/>
              <a:t>Video lectures: similar in format to this video. Links placed on Canvas</a:t>
            </a:r>
          </a:p>
          <a:p>
            <a:pPr lvl="2"/>
            <a:r>
              <a:rPr lang="en-US" dirty="0"/>
              <a:t>Homework: Read and answer questions pertaining to course material.</a:t>
            </a:r>
          </a:p>
          <a:p>
            <a:pPr lvl="2"/>
            <a:r>
              <a:rPr lang="en-US" dirty="0"/>
              <a:t>Discussion Posts: Read prompts, post a response, and respond to another student’s post</a:t>
            </a:r>
          </a:p>
          <a:p>
            <a:pPr lvl="2"/>
            <a:r>
              <a:rPr lang="en-US" dirty="0"/>
              <a:t>Quiz: Timed (30 minutes) on Canvas. Will be a mix of multiple choice, matching, and free response questions. </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10</a:t>
            </a:fld>
            <a:endParaRPr lang="en-US"/>
          </a:p>
        </p:txBody>
      </p:sp>
    </p:spTree>
    <p:extLst>
      <p:ext uri="{BB962C8B-B14F-4D97-AF65-F5344CB8AC3E}">
        <p14:creationId xmlns:p14="http://schemas.microsoft.com/office/powerpoint/2010/main" val="146663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lvl="1"/>
            <a:r>
              <a:rPr lang="en-US" dirty="0"/>
              <a:t>Wednesdays (11:59 pm CST) – Initial Discussion board posts due</a:t>
            </a:r>
          </a:p>
          <a:p>
            <a:pPr lvl="1"/>
            <a:r>
              <a:rPr lang="en-US" dirty="0"/>
              <a:t>Fridays (11:59 pm CST) – Quizzes due</a:t>
            </a:r>
          </a:p>
          <a:p>
            <a:pPr lvl="1"/>
            <a:r>
              <a:rPr lang="en-US" dirty="0"/>
              <a:t>Sundays (11:59 pm CST) – Discussion post responses &amp; Homework due</a:t>
            </a:r>
          </a:p>
          <a:p>
            <a:pPr lvl="1"/>
            <a:endParaRPr lang="en-US" dirty="0"/>
          </a:p>
          <a:p>
            <a:pPr lvl="1"/>
            <a:endParaRPr lang="en-US" dirty="0"/>
          </a:p>
          <a:p>
            <a:r>
              <a:rPr lang="en-US" dirty="0"/>
              <a:t>Exams – 3 exams. These will cover any material from the book, lectures, supplemental readings assigned.</a:t>
            </a:r>
          </a:p>
          <a:p>
            <a:pPr lvl="2"/>
            <a:r>
              <a:rPr lang="en-US" dirty="0"/>
              <a:t>50 questions (2 points each: 100 points total). </a:t>
            </a:r>
          </a:p>
          <a:p>
            <a:pPr lvl="2"/>
            <a:r>
              <a:rPr lang="en-US" dirty="0"/>
              <a:t>Timed on Canvas. 80 minutes.</a:t>
            </a:r>
          </a:p>
          <a:p>
            <a:pPr lvl="2"/>
            <a:r>
              <a:rPr lang="en-US" dirty="0"/>
              <a:t>Exams will be due on Sundays by 11:59 pm CST</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11</a:t>
            </a:fld>
            <a:endParaRPr lang="en-US"/>
          </a:p>
        </p:txBody>
      </p:sp>
    </p:spTree>
    <p:extLst>
      <p:ext uri="{BB962C8B-B14F-4D97-AF65-F5344CB8AC3E}">
        <p14:creationId xmlns:p14="http://schemas.microsoft.com/office/powerpoint/2010/main" val="20373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Calculations</a:t>
            </a:r>
          </a:p>
        </p:txBody>
      </p:sp>
      <p:sp>
        <p:nvSpPr>
          <p:cNvPr id="3" name="Content Placeholder 2"/>
          <p:cNvSpPr>
            <a:spLocks noGrp="1"/>
          </p:cNvSpPr>
          <p:nvPr>
            <p:ph idx="1"/>
          </p:nvPr>
        </p:nvSpPr>
        <p:spPr/>
        <p:txBody>
          <a:bodyPr/>
          <a:lstStyle/>
          <a:p>
            <a:pPr lvl="1"/>
            <a:r>
              <a:rPr lang="en-US" dirty="0"/>
              <a:t>This class is point based. There will be no “rounding up”.</a:t>
            </a:r>
          </a:p>
          <a:p>
            <a:pPr lvl="1"/>
            <a:r>
              <a:rPr lang="en-US" dirty="0"/>
              <a:t>660 points.</a:t>
            </a:r>
          </a:p>
          <a:p>
            <a:pPr lvl="2"/>
            <a:r>
              <a:rPr lang="en-US" dirty="0"/>
              <a:t>For example, to receive an  A minus, you will need no less than 594 out of 660 points. 593 points will not be counted as an A-, it will be counted as a B+</a:t>
            </a:r>
          </a:p>
          <a:p>
            <a:pPr lvl="1"/>
            <a:endParaRPr lang="en-US" dirty="0"/>
          </a:p>
          <a:p>
            <a:pPr marL="274320" lvl="1" indent="0">
              <a:buNone/>
            </a:pPr>
            <a:endParaRPr lang="en-US" dirty="0"/>
          </a:p>
          <a:p>
            <a:pPr marL="274320" lvl="1" indent="0">
              <a:buNone/>
            </a:pPr>
            <a:endParaRPr lang="en-US" dirty="0"/>
          </a:p>
        </p:txBody>
      </p:sp>
      <p:pic>
        <p:nvPicPr>
          <p:cNvPr id="5" name="Picture 4"/>
          <p:cNvPicPr>
            <a:picLocks noChangeAspect="1"/>
          </p:cNvPicPr>
          <p:nvPr/>
        </p:nvPicPr>
        <p:blipFill>
          <a:blip r:embed="rId2"/>
          <a:stretch>
            <a:fillRect/>
          </a:stretch>
        </p:blipFill>
        <p:spPr>
          <a:xfrm>
            <a:off x="1503790" y="3258378"/>
            <a:ext cx="7848600" cy="3124200"/>
          </a:xfrm>
          <a:prstGeom prst="rect">
            <a:avLst/>
          </a:prstGeom>
        </p:spPr>
      </p:pic>
      <p:sp>
        <p:nvSpPr>
          <p:cNvPr id="7" name="Slide Number Placeholder 6"/>
          <p:cNvSpPr>
            <a:spLocks noGrp="1"/>
          </p:cNvSpPr>
          <p:nvPr>
            <p:ph type="sldNum" sz="quarter" idx="12"/>
          </p:nvPr>
        </p:nvSpPr>
        <p:spPr/>
        <p:txBody>
          <a:bodyPr>
            <a:normAutofit lnSpcReduction="10000"/>
          </a:bodyPr>
          <a:lstStyle/>
          <a:p>
            <a:fld id="{F019A740-F4D7-45E7-BE73-B52810E44CB7}" type="slidenum">
              <a:rPr lang="en-US" smtClean="0"/>
              <a:t>12</a:t>
            </a:fld>
            <a:endParaRPr lang="en-US"/>
          </a:p>
        </p:txBody>
      </p:sp>
    </p:spTree>
    <p:extLst>
      <p:ext uri="{BB962C8B-B14F-4D97-AF65-F5344CB8AC3E}">
        <p14:creationId xmlns:p14="http://schemas.microsoft.com/office/powerpoint/2010/main" val="239020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Calculations</a:t>
            </a:r>
          </a:p>
        </p:txBody>
      </p:sp>
      <p:sp>
        <p:nvSpPr>
          <p:cNvPr id="3" name="Content Placeholder 2"/>
          <p:cNvSpPr>
            <a:spLocks noGrp="1"/>
          </p:cNvSpPr>
          <p:nvPr>
            <p:ph idx="1"/>
          </p:nvPr>
        </p:nvSpPr>
        <p:spPr/>
        <p:txBody>
          <a:bodyPr/>
          <a:lstStyle/>
          <a:p>
            <a:pPr lvl="1"/>
            <a:endParaRPr lang="en-US" dirty="0"/>
          </a:p>
          <a:p>
            <a:pPr marL="274320" lvl="1" indent="0">
              <a:buNone/>
            </a:pPr>
            <a:endParaRPr lang="en-US" dirty="0"/>
          </a:p>
          <a:p>
            <a:pPr marL="274320" lvl="1" indent="0">
              <a:buNone/>
            </a:pPr>
            <a:endParaRPr lang="en-US" dirty="0"/>
          </a:p>
        </p:txBody>
      </p:sp>
      <p:pic>
        <p:nvPicPr>
          <p:cNvPr id="4" name="Picture 3"/>
          <p:cNvPicPr>
            <a:picLocks noChangeAspect="1"/>
          </p:cNvPicPr>
          <p:nvPr/>
        </p:nvPicPr>
        <p:blipFill>
          <a:blip r:embed="rId2"/>
          <a:stretch>
            <a:fillRect/>
          </a:stretch>
        </p:blipFill>
        <p:spPr>
          <a:xfrm>
            <a:off x="2824618" y="1994693"/>
            <a:ext cx="5238750" cy="4019550"/>
          </a:xfrm>
          <a:prstGeom prst="rect">
            <a:avLst/>
          </a:prstGeom>
        </p:spPr>
      </p:pic>
      <p:sp>
        <p:nvSpPr>
          <p:cNvPr id="6" name="Slide Number Placeholder 5"/>
          <p:cNvSpPr>
            <a:spLocks noGrp="1"/>
          </p:cNvSpPr>
          <p:nvPr>
            <p:ph type="sldNum" sz="quarter" idx="12"/>
          </p:nvPr>
        </p:nvSpPr>
        <p:spPr/>
        <p:txBody>
          <a:bodyPr>
            <a:normAutofit lnSpcReduction="10000"/>
          </a:bodyPr>
          <a:lstStyle/>
          <a:p>
            <a:fld id="{F019A740-F4D7-45E7-BE73-B52810E44CB7}" type="slidenum">
              <a:rPr lang="en-US" smtClean="0"/>
              <a:t>13</a:t>
            </a:fld>
            <a:endParaRPr lang="en-US"/>
          </a:p>
        </p:txBody>
      </p:sp>
    </p:spTree>
    <p:extLst>
      <p:ext uri="{BB962C8B-B14F-4D97-AF65-F5344CB8AC3E}">
        <p14:creationId xmlns:p14="http://schemas.microsoft.com/office/powerpoint/2010/main" val="41666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Policies</a:t>
            </a:r>
          </a:p>
        </p:txBody>
      </p:sp>
      <p:sp>
        <p:nvSpPr>
          <p:cNvPr id="3" name="Content Placeholder 2"/>
          <p:cNvSpPr>
            <a:spLocks noGrp="1"/>
          </p:cNvSpPr>
          <p:nvPr>
            <p:ph idx="1"/>
          </p:nvPr>
        </p:nvSpPr>
        <p:spPr/>
        <p:txBody>
          <a:bodyPr/>
          <a:lstStyle/>
          <a:p>
            <a:pPr lvl="1"/>
            <a:r>
              <a:rPr lang="en-US" dirty="0"/>
              <a:t>All work must be completed by the deadlines provided. Late work will not be counted.</a:t>
            </a:r>
          </a:p>
          <a:p>
            <a:pPr lvl="1"/>
            <a:r>
              <a:rPr lang="en-US" dirty="0"/>
              <a:t>Please take this into consideration when creating your schedules to turn in your assignments on time. </a:t>
            </a:r>
          </a:p>
          <a:p>
            <a:pPr lvl="1"/>
            <a:r>
              <a:rPr lang="en-US" dirty="0"/>
              <a:t>I understand that internet connections can be weak, and computers can crash. </a:t>
            </a:r>
          </a:p>
          <a:p>
            <a:pPr lvl="1"/>
            <a:r>
              <a:rPr lang="en-US" dirty="0"/>
              <a:t>Therefore, I strongly encourage you to submit all assignments well before the deadline and to not wait until the last minute to submit assignments. Deadlines are at 11:59 pm CST. Work submitted at 12:00 am CST will not be considered. </a:t>
            </a:r>
          </a:p>
          <a:p>
            <a:pPr lvl="1"/>
            <a:r>
              <a:rPr lang="en-US" dirty="0"/>
              <a:t>Please note the time zone differences, and that the deadlines are in Central Standard Time.</a:t>
            </a:r>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14</a:t>
            </a:fld>
            <a:endParaRPr lang="en-US"/>
          </a:p>
        </p:txBody>
      </p:sp>
    </p:spTree>
    <p:extLst>
      <p:ext uri="{BB962C8B-B14F-4D97-AF65-F5344CB8AC3E}">
        <p14:creationId xmlns:p14="http://schemas.microsoft.com/office/powerpoint/2010/main" val="389844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52261"/>
            <a:ext cx="4291319" cy="1397124"/>
          </a:xfrm>
        </p:spPr>
        <p:txBody>
          <a:bodyPr/>
          <a:lstStyle/>
          <a:p>
            <a:r>
              <a:rPr lang="en-US" dirty="0"/>
              <a:t>Tentative Schedule</a:t>
            </a:r>
          </a:p>
        </p:txBody>
      </p:sp>
      <p:sp>
        <p:nvSpPr>
          <p:cNvPr id="3" name="Content Placeholder 2"/>
          <p:cNvSpPr>
            <a:spLocks noGrp="1"/>
          </p:cNvSpPr>
          <p:nvPr>
            <p:ph idx="1"/>
          </p:nvPr>
        </p:nvSpPr>
        <p:spPr/>
        <p:txBody>
          <a:bodyPr/>
          <a:lstStyle/>
          <a:p>
            <a:r>
              <a:rPr lang="en-US" dirty="0"/>
              <a:t>Can change</a:t>
            </a:r>
          </a:p>
        </p:txBody>
      </p:sp>
      <p:pic>
        <p:nvPicPr>
          <p:cNvPr id="4" name="Picture 3"/>
          <p:cNvPicPr>
            <a:picLocks noChangeAspect="1"/>
          </p:cNvPicPr>
          <p:nvPr/>
        </p:nvPicPr>
        <p:blipFill>
          <a:blip r:embed="rId2"/>
          <a:stretch>
            <a:fillRect/>
          </a:stretch>
        </p:blipFill>
        <p:spPr>
          <a:xfrm>
            <a:off x="5559552" y="72846"/>
            <a:ext cx="5446643" cy="6785154"/>
          </a:xfrm>
          <a:prstGeom prst="rect">
            <a:avLst/>
          </a:prstGeom>
        </p:spPr>
      </p:pic>
      <p:sp>
        <p:nvSpPr>
          <p:cNvPr id="5" name="Slide Number Placeholder 4"/>
          <p:cNvSpPr>
            <a:spLocks noGrp="1"/>
          </p:cNvSpPr>
          <p:nvPr>
            <p:ph type="sldNum" sz="quarter" idx="12"/>
          </p:nvPr>
        </p:nvSpPr>
        <p:spPr/>
        <p:txBody>
          <a:bodyPr>
            <a:normAutofit lnSpcReduction="10000"/>
          </a:bodyPr>
          <a:lstStyle/>
          <a:p>
            <a:fld id="{F019A740-F4D7-45E7-BE73-B52810E44CB7}" type="slidenum">
              <a:rPr lang="en-US" smtClean="0"/>
              <a:t>15</a:t>
            </a:fld>
            <a:endParaRPr lang="en-US"/>
          </a:p>
        </p:txBody>
      </p:sp>
    </p:spTree>
    <p:extLst>
      <p:ext uri="{BB962C8B-B14F-4D97-AF65-F5344CB8AC3E}">
        <p14:creationId xmlns:p14="http://schemas.microsoft.com/office/powerpoint/2010/main" val="40848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 Policies and Resources</a:t>
            </a:r>
          </a:p>
        </p:txBody>
      </p:sp>
      <p:sp>
        <p:nvSpPr>
          <p:cNvPr id="3" name="Content Placeholder 2"/>
          <p:cNvSpPr>
            <a:spLocks noGrp="1"/>
          </p:cNvSpPr>
          <p:nvPr>
            <p:ph idx="1"/>
          </p:nvPr>
        </p:nvSpPr>
        <p:spPr/>
        <p:txBody>
          <a:bodyPr/>
          <a:lstStyle/>
          <a:p>
            <a:endParaRPr lang="en-US" dirty="0"/>
          </a:p>
          <a:p>
            <a:endParaRPr lang="en-US" dirty="0"/>
          </a:p>
          <a:p>
            <a:r>
              <a:rPr lang="en-US" dirty="0"/>
              <a:t>See syllabus</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16</a:t>
            </a:fld>
            <a:endParaRPr lang="en-US"/>
          </a:p>
        </p:txBody>
      </p:sp>
    </p:spTree>
    <p:extLst>
      <p:ext uri="{BB962C8B-B14F-4D97-AF65-F5344CB8AC3E}">
        <p14:creationId xmlns:p14="http://schemas.microsoft.com/office/powerpoint/2010/main" val="273045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Course</a:t>
            </a:r>
          </a:p>
        </p:txBody>
      </p:sp>
      <p:sp>
        <p:nvSpPr>
          <p:cNvPr id="3" name="Content Placeholder 2"/>
          <p:cNvSpPr>
            <a:spLocks noGrp="1"/>
          </p:cNvSpPr>
          <p:nvPr>
            <p:ph idx="1"/>
          </p:nvPr>
        </p:nvSpPr>
        <p:spPr/>
        <p:txBody>
          <a:bodyPr/>
          <a:lstStyle/>
          <a:p>
            <a:r>
              <a:rPr lang="en-US" dirty="0"/>
              <a:t>Syllabus is on the course website</a:t>
            </a:r>
          </a:p>
          <a:p>
            <a:r>
              <a:rPr lang="en-US" dirty="0"/>
              <a:t>Background on Me</a:t>
            </a:r>
          </a:p>
          <a:p>
            <a:r>
              <a:rPr lang="en-US" dirty="0"/>
              <a:t>Course Description and Materials</a:t>
            </a:r>
          </a:p>
          <a:p>
            <a:r>
              <a:rPr lang="en-US" dirty="0"/>
              <a:t>Learning Objectives</a:t>
            </a:r>
          </a:p>
          <a:p>
            <a:r>
              <a:rPr lang="en-US" dirty="0"/>
              <a:t>What to Expect from this Online Course</a:t>
            </a:r>
          </a:p>
          <a:p>
            <a:r>
              <a:rPr lang="en-US" dirty="0"/>
              <a:t>Course Structure</a:t>
            </a:r>
          </a:p>
          <a:p>
            <a:r>
              <a:rPr lang="en-US" dirty="0"/>
              <a:t>Policies and Resources</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spTree>
    <p:extLst>
      <p:ext uri="{BB962C8B-B14F-4D97-AF65-F5344CB8AC3E}">
        <p14:creationId xmlns:p14="http://schemas.microsoft.com/office/powerpoint/2010/main" val="11605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b="1" dirty="0"/>
              <a:t>Instructor</a:t>
            </a:r>
            <a:r>
              <a:rPr lang="en-US" dirty="0"/>
              <a:t>: John E. Scofield, M.S.</a:t>
            </a:r>
          </a:p>
          <a:p>
            <a:r>
              <a:rPr lang="en-US" b="1" dirty="0"/>
              <a:t>Office</a:t>
            </a:r>
            <a:r>
              <a:rPr lang="en-US" dirty="0"/>
              <a:t>: 125 Psychology Building</a:t>
            </a:r>
          </a:p>
          <a:p>
            <a:r>
              <a:rPr lang="en-US" b="1" dirty="0"/>
              <a:t>Office Hours</a:t>
            </a:r>
            <a:r>
              <a:rPr lang="en-US" dirty="0"/>
              <a:t>: By appointment only (in person or Skype). Available continuously via email and will try to respond within the same day.</a:t>
            </a:r>
          </a:p>
          <a:p>
            <a:r>
              <a:rPr lang="en-US" b="1" dirty="0"/>
              <a:t>Email</a:t>
            </a:r>
            <a:r>
              <a:rPr lang="en-US" dirty="0"/>
              <a:t>: </a:t>
            </a:r>
            <a:r>
              <a:rPr lang="en-US" u="sng" dirty="0">
                <a:hlinkClick r:id="rId2"/>
              </a:rPr>
              <a:t>jel7c5@mail.missouri.edu</a:t>
            </a:r>
            <a:endParaRPr lang="en-US" dirty="0"/>
          </a:p>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spTree>
    <p:extLst>
      <p:ext uri="{BB962C8B-B14F-4D97-AF65-F5344CB8AC3E}">
        <p14:creationId xmlns:p14="http://schemas.microsoft.com/office/powerpoint/2010/main" val="11137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Course Description and Materials</a:t>
            </a:r>
          </a:p>
        </p:txBody>
      </p:sp>
      <p:sp>
        <p:nvSpPr>
          <p:cNvPr id="3" name="Content Placeholder 2"/>
          <p:cNvSpPr>
            <a:spLocks noGrp="1"/>
          </p:cNvSpPr>
          <p:nvPr>
            <p:ph idx="1"/>
          </p:nvPr>
        </p:nvSpPr>
        <p:spPr/>
        <p:txBody>
          <a:bodyPr>
            <a:normAutofit fontScale="92500"/>
          </a:bodyPr>
          <a:lstStyle/>
          <a:p>
            <a:r>
              <a:rPr lang="en-US" dirty="0"/>
              <a:t>This course provides a comprehensive introduction to research methods in psychology. </a:t>
            </a:r>
          </a:p>
          <a:p>
            <a:r>
              <a:rPr lang="en-US" dirty="0"/>
              <a:t>A solid understanding of experimentation and the scientific method is absolutely essential in any field of psychology, including counseling, clinical, industrial/organizational, cognitive, biological, social, and more. </a:t>
            </a:r>
          </a:p>
          <a:p>
            <a:r>
              <a:rPr lang="en-US" dirty="0"/>
              <a:t>You will learn how to critically evaluate research studies as well as learn how to define research problems, identify variables, state hypotheses, select appropriate samples, design experimental and quasi-experimental studies, and communicate research findings. </a:t>
            </a:r>
          </a:p>
          <a:p>
            <a:r>
              <a:rPr lang="en-US" dirty="0"/>
              <a:t>Understanding and applying these concepts will not only prepare you for advanced undergraduate psychology courses (and graduate level courses), but will allow you to be a more critical consumer of information presented to you in the real world.</a:t>
            </a:r>
          </a:p>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spTree>
    <p:extLst>
      <p:ext uri="{BB962C8B-B14F-4D97-AF65-F5344CB8AC3E}">
        <p14:creationId xmlns:p14="http://schemas.microsoft.com/office/powerpoint/2010/main" val="34755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 and Materials</a:t>
            </a:r>
          </a:p>
        </p:txBody>
      </p:sp>
      <p:sp>
        <p:nvSpPr>
          <p:cNvPr id="3" name="Content Placeholder 2"/>
          <p:cNvSpPr>
            <a:spLocks noGrp="1"/>
          </p:cNvSpPr>
          <p:nvPr>
            <p:ph idx="1"/>
          </p:nvPr>
        </p:nvSpPr>
        <p:spPr/>
        <p:txBody>
          <a:bodyPr>
            <a:normAutofit/>
          </a:bodyPr>
          <a:lstStyle/>
          <a:p>
            <a:r>
              <a:rPr lang="en-US" dirty="0"/>
              <a:t>Prerequisites</a:t>
            </a:r>
          </a:p>
          <a:p>
            <a:pPr lvl="1"/>
            <a:r>
              <a:rPr lang="en-US" dirty="0"/>
              <a:t>C or better in PSYCH 1000</a:t>
            </a:r>
            <a:endParaRPr lang="en-US" sz="1600" dirty="0"/>
          </a:p>
          <a:p>
            <a:pPr lvl="1"/>
            <a:r>
              <a:rPr lang="en-US" dirty="0"/>
              <a:t>C or better in STAT 1200 (or its equivalent) or concurrent enrollment in STAT 1200</a:t>
            </a:r>
            <a:endParaRPr lang="en-US" sz="1600" dirty="0"/>
          </a:p>
          <a:p>
            <a:pPr lvl="1"/>
            <a:r>
              <a:rPr lang="en-US" dirty="0"/>
              <a:t>If you have not met these requirements, please make an appointment with your academic advisor to discuss options. Please make sure to do this before the add/drop period ends.</a:t>
            </a:r>
          </a:p>
          <a:p>
            <a:r>
              <a:rPr lang="en-US" sz="1800" dirty="0"/>
              <a:t>Textbook</a:t>
            </a:r>
          </a:p>
          <a:p>
            <a:pPr lvl="1"/>
            <a:r>
              <a:rPr lang="en-US" sz="1500" dirty="0"/>
              <a:t>Price, P. C., </a:t>
            </a:r>
            <a:r>
              <a:rPr lang="en-US" sz="1500" dirty="0" err="1"/>
              <a:t>Jhangiani</a:t>
            </a:r>
            <a:r>
              <a:rPr lang="en-US" sz="1500" dirty="0"/>
              <a:t>, R. S., Chiang, I-C. A., Leighton, D. C., and </a:t>
            </a:r>
            <a:r>
              <a:rPr lang="en-US" sz="1500" dirty="0" err="1"/>
              <a:t>Cuttler</a:t>
            </a:r>
            <a:r>
              <a:rPr lang="en-US" sz="1500" dirty="0"/>
              <a:t>, C. (2017). </a:t>
            </a:r>
            <a:r>
              <a:rPr lang="en-US" sz="1500" i="1" dirty="0"/>
              <a:t>Research Methods in Psychology, 3</a:t>
            </a:r>
            <a:r>
              <a:rPr lang="en-US" sz="1500" i="1" baseline="30000" dirty="0"/>
              <a:t>rd</a:t>
            </a:r>
            <a:r>
              <a:rPr lang="en-US" sz="1500" i="1" dirty="0"/>
              <a:t> American Edition</a:t>
            </a:r>
            <a:r>
              <a:rPr lang="en-US" sz="1500" dirty="0"/>
              <a:t>. </a:t>
            </a:r>
            <a:endParaRPr lang="en-US" sz="2800" dirty="0"/>
          </a:p>
          <a:p>
            <a:pPr lvl="1"/>
            <a:r>
              <a:rPr lang="en-US" sz="1500" dirty="0"/>
              <a:t>This is a free, public domain textbook. You can download it as a pdf from Canvas, or from the original source at </a:t>
            </a:r>
            <a:r>
              <a:rPr lang="en-US" sz="1500" u="sng" dirty="0">
                <a:hlinkClick r:id="rId2"/>
              </a:rPr>
              <a:t>https://open.umn.edu/opentextbooks/textbooks/75</a:t>
            </a:r>
            <a:r>
              <a:rPr lang="en-US" sz="1500" dirty="0"/>
              <a:t>. I hope that by assigning a free and immediately-available textbook I have made it easier for you to keep up with the assigned readings.</a:t>
            </a:r>
            <a:endParaRPr lang="en-US" sz="1300" dirty="0"/>
          </a:p>
          <a:p>
            <a:pPr lvl="1"/>
            <a:endParaRPr lang="en-US" sz="1600" dirty="0"/>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spTree>
    <p:extLst>
      <p:ext uri="{BB962C8B-B14F-4D97-AF65-F5344CB8AC3E}">
        <p14:creationId xmlns:p14="http://schemas.microsoft.com/office/powerpoint/2010/main" val="146440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By the end of this course, you should be able to:</a:t>
            </a:r>
          </a:p>
          <a:p>
            <a:r>
              <a:rPr lang="en-US" dirty="0"/>
              <a:t>Identify various types of research claims made in both popular and scientific sources.</a:t>
            </a:r>
          </a:p>
          <a:p>
            <a:r>
              <a:rPr lang="en-US" dirty="0"/>
              <a:t>Understand ethical guidelines that apply to psychological research.</a:t>
            </a:r>
          </a:p>
          <a:p>
            <a:r>
              <a:rPr lang="en-US" dirty="0"/>
              <a:t>Identify different types of variables.</a:t>
            </a:r>
          </a:p>
          <a:p>
            <a:r>
              <a:rPr lang="en-US" dirty="0"/>
              <a:t>Assess the reliability and validity of measures.</a:t>
            </a:r>
          </a:p>
          <a:p>
            <a:r>
              <a:rPr lang="en-US" dirty="0"/>
              <a:t>Recognize different types of experimental and non-experimental approaches to research.</a:t>
            </a:r>
          </a:p>
          <a:p>
            <a:r>
              <a:rPr lang="en-US" dirty="0"/>
              <a:t>Differentiate between different sampling techniques.</a:t>
            </a:r>
          </a:p>
          <a:p>
            <a:r>
              <a:rPr lang="en-US" dirty="0"/>
              <a:t>Critically analyze scientific claims.</a:t>
            </a:r>
          </a:p>
          <a:p>
            <a:r>
              <a:rPr lang="en-US" dirty="0"/>
              <a:t>Design a basic experimental study to test a hypothesis.</a:t>
            </a:r>
          </a:p>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spTree>
    <p:extLst>
      <p:ext uri="{BB962C8B-B14F-4D97-AF65-F5344CB8AC3E}">
        <p14:creationId xmlns:p14="http://schemas.microsoft.com/office/powerpoint/2010/main" val="24101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From this Course</a:t>
            </a:r>
          </a:p>
        </p:txBody>
      </p:sp>
      <p:sp>
        <p:nvSpPr>
          <p:cNvPr id="3" name="Content Placeholder 2"/>
          <p:cNvSpPr>
            <a:spLocks noGrp="1"/>
          </p:cNvSpPr>
          <p:nvPr>
            <p:ph idx="1"/>
          </p:nvPr>
        </p:nvSpPr>
        <p:spPr/>
        <p:txBody>
          <a:bodyPr/>
          <a:lstStyle/>
          <a:p>
            <a:r>
              <a:rPr lang="en-US" dirty="0"/>
              <a:t>While this course is administered online, it is NOT a self-paced course. It is an 8-week based course and the information will be presented similarly to that of a traditional semester-based course. Course material will be presented on a week-to-week basis. </a:t>
            </a:r>
          </a:p>
          <a:p>
            <a:r>
              <a:rPr lang="en-US" dirty="0"/>
              <a:t>The course is available at </a:t>
            </a:r>
            <a:r>
              <a:rPr lang="en-US" u="sng" dirty="0">
                <a:hlinkClick r:id="rId2"/>
              </a:rPr>
              <a:t>http://courses.missouri.edu</a:t>
            </a:r>
            <a:r>
              <a:rPr lang="en-US" dirty="0"/>
              <a:t>. Under Login, select Canvas and enter your </a:t>
            </a:r>
            <a:r>
              <a:rPr lang="en-US" dirty="0" err="1"/>
              <a:t>PawPrint</a:t>
            </a:r>
            <a:r>
              <a:rPr lang="en-US" dirty="0"/>
              <a:t>. </a:t>
            </a:r>
          </a:p>
          <a:p>
            <a:pPr lvl="1"/>
            <a:r>
              <a:rPr lang="en-US" dirty="0"/>
              <a:t>If you have difficulty logging in to the course or you do not see the course listed, please contact the </a:t>
            </a:r>
            <a:r>
              <a:rPr lang="en-US" i="1" dirty="0"/>
              <a:t>Mizzou IT Help Desk</a:t>
            </a:r>
            <a:r>
              <a:rPr lang="en-US" dirty="0"/>
              <a:t> at </a:t>
            </a:r>
            <a:r>
              <a:rPr lang="en-US" u="sng" dirty="0">
                <a:hlinkClick r:id="rId3"/>
              </a:rPr>
              <a:t>helpdesk@missouri.edu</a:t>
            </a:r>
            <a:r>
              <a:rPr lang="en-US" dirty="0"/>
              <a:t> or at 573-882-5000.</a:t>
            </a:r>
          </a:p>
          <a:p>
            <a:pPr marL="0" indent="0">
              <a:buNone/>
            </a:pPr>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7</a:t>
            </a:fld>
            <a:endParaRPr lang="en-US"/>
          </a:p>
        </p:txBody>
      </p:sp>
    </p:spTree>
    <p:extLst>
      <p:ext uri="{BB962C8B-B14F-4D97-AF65-F5344CB8AC3E}">
        <p14:creationId xmlns:p14="http://schemas.microsoft.com/office/powerpoint/2010/main" val="353111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From this Course</a:t>
            </a:r>
          </a:p>
        </p:txBody>
      </p:sp>
      <p:sp>
        <p:nvSpPr>
          <p:cNvPr id="3" name="Content Placeholder 2"/>
          <p:cNvSpPr>
            <a:spLocks noGrp="1"/>
          </p:cNvSpPr>
          <p:nvPr>
            <p:ph idx="1"/>
          </p:nvPr>
        </p:nvSpPr>
        <p:spPr/>
        <p:txBody>
          <a:bodyPr/>
          <a:lstStyle/>
          <a:p>
            <a:pPr marL="0" indent="0">
              <a:buNone/>
            </a:pPr>
            <a:r>
              <a:rPr lang="en-US" dirty="0"/>
              <a:t>Online Course Etiquette</a:t>
            </a:r>
          </a:p>
          <a:p>
            <a:r>
              <a:rPr lang="en-US" dirty="0"/>
              <a:t>Please make sure class discussions are respectful and academically focused.</a:t>
            </a:r>
          </a:p>
          <a:p>
            <a:r>
              <a:rPr lang="en-US" dirty="0"/>
              <a:t>You are encouraged to comment, question, or critique an idea but are not allowed to attack an individual, a race, an ethnicity, or someone’s religious beliefs. </a:t>
            </a:r>
          </a:p>
          <a:p>
            <a:r>
              <a:rPr lang="en-US" dirty="0"/>
              <a:t>Also, please remember that sarcasm and humor can be misconstrued in online interactions and generate unintended disruptions. Working as a community of learners, we can build a polite and respectful course ambience.</a:t>
            </a:r>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8</a:t>
            </a:fld>
            <a:endParaRPr lang="en-US"/>
          </a:p>
        </p:txBody>
      </p:sp>
    </p:spTree>
    <p:extLst>
      <p:ext uri="{BB962C8B-B14F-4D97-AF65-F5344CB8AC3E}">
        <p14:creationId xmlns:p14="http://schemas.microsoft.com/office/powerpoint/2010/main" val="426721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From this Course</a:t>
            </a:r>
          </a:p>
        </p:txBody>
      </p:sp>
      <p:sp>
        <p:nvSpPr>
          <p:cNvPr id="3" name="Content Placeholder 2"/>
          <p:cNvSpPr>
            <a:spLocks noGrp="1"/>
          </p:cNvSpPr>
          <p:nvPr>
            <p:ph idx="1"/>
          </p:nvPr>
        </p:nvSpPr>
        <p:spPr/>
        <p:txBody>
          <a:bodyPr/>
          <a:lstStyle/>
          <a:p>
            <a:pPr marL="0" indent="0">
              <a:buNone/>
            </a:pPr>
            <a:r>
              <a:rPr lang="en-US" dirty="0"/>
              <a:t>Tips for success</a:t>
            </a:r>
          </a:p>
          <a:p>
            <a:r>
              <a:rPr lang="en-US" dirty="0"/>
              <a:t>Taking an online class gives you the flexibility to schedule your own time during the week to access the course and complete assignments. However, creating schedules to fulfill course requirements can be difficult for some people.</a:t>
            </a:r>
          </a:p>
          <a:p>
            <a:r>
              <a:rPr lang="en-US" dirty="0"/>
              <a:t>To ensure you do not fall behind or miss deadlines, I highly recommend that you schedule your work for this class as you might schedule your work for your in-person classes, employment, and/or appointments.</a:t>
            </a:r>
          </a:p>
          <a:p>
            <a:pPr lvl="2"/>
            <a:r>
              <a:rPr lang="en-US" dirty="0"/>
              <a:t>On your calendar, schedule several blocks of time throughout the week to work on this online class.</a:t>
            </a:r>
          </a:p>
          <a:p>
            <a:pPr lvl="2"/>
            <a:r>
              <a:rPr lang="en-US" dirty="0"/>
              <a:t>Visit the course site frequently (at least 3-4 times per week)</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9</a:t>
            </a:fld>
            <a:endParaRPr lang="en-US"/>
          </a:p>
        </p:txBody>
      </p:sp>
    </p:spTree>
    <p:extLst>
      <p:ext uri="{BB962C8B-B14F-4D97-AF65-F5344CB8AC3E}">
        <p14:creationId xmlns:p14="http://schemas.microsoft.com/office/powerpoint/2010/main" val="217902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1188</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Times New Roman</vt:lpstr>
      <vt:lpstr>Wingdings 2</vt:lpstr>
      <vt:lpstr>View</vt:lpstr>
      <vt:lpstr>PSYCH 3010 - 03 Research Methods in Psychology I Summer 2019 Online University of Missouri </vt:lpstr>
      <vt:lpstr>Introduction to the Course</vt:lpstr>
      <vt:lpstr>Background</vt:lpstr>
      <vt:lpstr>Course Description and Materials</vt:lpstr>
      <vt:lpstr>Course Description and Materials</vt:lpstr>
      <vt:lpstr>Learning Objectives</vt:lpstr>
      <vt:lpstr>What to Expect From this Course</vt:lpstr>
      <vt:lpstr>What to Expect From this Course</vt:lpstr>
      <vt:lpstr>What to Expect From this Course</vt:lpstr>
      <vt:lpstr>Course Structure</vt:lpstr>
      <vt:lpstr>Course Structure</vt:lpstr>
      <vt:lpstr>Grade Calculations</vt:lpstr>
      <vt:lpstr>Grade Calculations</vt:lpstr>
      <vt:lpstr>Grading Policies</vt:lpstr>
      <vt:lpstr>Tentative Schedule</vt:lpstr>
      <vt:lpstr>Misc. Policies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Scofield, John</cp:lastModifiedBy>
  <cp:revision>4</cp:revision>
  <dcterms:created xsi:type="dcterms:W3CDTF">2019-05-21T19:00:11Z</dcterms:created>
  <dcterms:modified xsi:type="dcterms:W3CDTF">2019-05-21T21:24:22Z</dcterms:modified>
</cp:coreProperties>
</file>