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18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59" r:id="rId10"/>
    <p:sldId id="260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E7BEC6-056D-4181-AB30-4D3B8978BA3A}" v="34" dt="2019-05-21T21:24:19.1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field, John" userId="04766af8-08bf-4f27-a8a4-706beaa96b52" providerId="ADAL" clId="{3CE7BEC6-056D-4181-AB30-4D3B8978BA3A}"/>
    <pc:docChg chg="custSel modSld">
      <pc:chgData name="Scofield, John" userId="04766af8-08bf-4f27-a8a4-706beaa96b52" providerId="ADAL" clId="{3CE7BEC6-056D-4181-AB30-4D3B8978BA3A}" dt="2019-05-21T21:24:19.119" v="36" actId="14"/>
      <pc:docMkLst>
        <pc:docMk/>
      </pc:docMkLst>
      <pc:sldChg chg="modSp modAnim">
        <pc:chgData name="Scofield, John" userId="04766af8-08bf-4f27-a8a4-706beaa96b52" providerId="ADAL" clId="{3CE7BEC6-056D-4181-AB30-4D3B8978BA3A}" dt="2019-05-21T20:51:01.150" v="21"/>
        <pc:sldMkLst>
          <pc:docMk/>
          <pc:sldMk cId="2410158239" sldId="261"/>
        </pc:sldMkLst>
        <pc:spChg chg="mod">
          <ac:chgData name="Scofield, John" userId="04766af8-08bf-4f27-a8a4-706beaa96b52" providerId="ADAL" clId="{3CE7BEC6-056D-4181-AB30-4D3B8978BA3A}" dt="2019-05-21T20:50:51.045" v="19" actId="27636"/>
          <ac:spMkLst>
            <pc:docMk/>
            <pc:sldMk cId="2410158239" sldId="261"/>
            <ac:spMk id="3" creationId="{00000000-0000-0000-0000-000000000000}"/>
          </ac:spMkLst>
        </pc:spChg>
      </pc:sldChg>
      <pc:sldChg chg="modSp modAnim">
        <pc:chgData name="Scofield, John" userId="04766af8-08bf-4f27-a8a4-706beaa96b52" providerId="ADAL" clId="{3CE7BEC6-056D-4181-AB30-4D3B8978BA3A}" dt="2019-05-21T21:05:55.362" v="25" actId="14"/>
        <pc:sldMkLst>
          <pc:docMk/>
          <pc:sldMk cId="4267213464" sldId="263"/>
        </pc:sldMkLst>
        <pc:spChg chg="mod">
          <ac:chgData name="Scofield, John" userId="04766af8-08bf-4f27-a8a4-706beaa96b52" providerId="ADAL" clId="{3CE7BEC6-056D-4181-AB30-4D3B8978BA3A}" dt="2019-05-21T21:05:55.362" v="25" actId="14"/>
          <ac:spMkLst>
            <pc:docMk/>
            <pc:sldMk cId="4267213464" sldId="263"/>
            <ac:spMk id="3" creationId="{00000000-0000-0000-0000-000000000000}"/>
          </ac:spMkLst>
        </pc:spChg>
      </pc:sldChg>
      <pc:sldChg chg="modSp modAnim">
        <pc:chgData name="Scofield, John" userId="04766af8-08bf-4f27-a8a4-706beaa96b52" providerId="ADAL" clId="{3CE7BEC6-056D-4181-AB30-4D3B8978BA3A}" dt="2019-05-21T21:08:54.451" v="33" actId="14"/>
        <pc:sldMkLst>
          <pc:docMk/>
          <pc:sldMk cId="2179022423" sldId="264"/>
        </pc:sldMkLst>
        <pc:spChg chg="mod">
          <ac:chgData name="Scofield, John" userId="04766af8-08bf-4f27-a8a4-706beaa96b52" providerId="ADAL" clId="{3CE7BEC6-056D-4181-AB30-4D3B8978BA3A}" dt="2019-05-21T21:08:54.451" v="33" actId="14"/>
          <ac:spMkLst>
            <pc:docMk/>
            <pc:sldMk cId="2179022423" sldId="264"/>
            <ac:spMk id="3" creationId="{00000000-0000-0000-0000-000000000000}"/>
          </ac:spMkLst>
        </pc:spChg>
      </pc:sldChg>
      <pc:sldChg chg="modSp modAnim">
        <pc:chgData name="Scofield, John" userId="04766af8-08bf-4f27-a8a4-706beaa96b52" providerId="ADAL" clId="{3CE7BEC6-056D-4181-AB30-4D3B8978BA3A}" dt="2019-05-21T21:20:00.467" v="35" actId="14"/>
        <pc:sldMkLst>
          <pc:docMk/>
          <pc:sldMk cId="1466632865" sldId="265"/>
        </pc:sldMkLst>
        <pc:spChg chg="mod">
          <ac:chgData name="Scofield, John" userId="04766af8-08bf-4f27-a8a4-706beaa96b52" providerId="ADAL" clId="{3CE7BEC6-056D-4181-AB30-4D3B8978BA3A}" dt="2019-05-21T21:20:00.467" v="35" actId="14"/>
          <ac:spMkLst>
            <pc:docMk/>
            <pc:sldMk cId="1466632865" sldId="265"/>
            <ac:spMk id="3" creationId="{00000000-0000-0000-0000-000000000000}"/>
          </ac:spMkLst>
        </pc:spChg>
      </pc:sldChg>
      <pc:sldChg chg="modSp modAnim">
        <pc:chgData name="Scofield, John" userId="04766af8-08bf-4f27-a8a4-706beaa96b52" providerId="ADAL" clId="{3CE7BEC6-056D-4181-AB30-4D3B8978BA3A}" dt="2019-05-21T21:24:19.119" v="36" actId="14"/>
        <pc:sldMkLst>
          <pc:docMk/>
          <pc:sldMk cId="2037309126" sldId="266"/>
        </pc:sldMkLst>
        <pc:spChg chg="mod">
          <ac:chgData name="Scofield, John" userId="04766af8-08bf-4f27-a8a4-706beaa96b52" providerId="ADAL" clId="{3CE7BEC6-056D-4181-AB30-4D3B8978BA3A}" dt="2019-05-21T21:24:19.119" v="36" actId="14"/>
          <ac:spMkLst>
            <pc:docMk/>
            <pc:sldMk cId="2037309126" sldId="26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04596-28E0-48F0-8FF9-810E9DD2C319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57264-6346-494A-AF73-3CF5F5785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98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4289-B81E-4C12-9565-BAA685EA2EF6}" type="datetime1">
              <a:rPr lang="en-US" smtClean="0"/>
              <a:t>5/24/2019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01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CBA6F-2EF9-4D23-BB04-93D42F68ED6E}" type="datetime1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351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4E05-A698-45E3-9C95-F98DC65112B3}" type="datetime1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36159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CFFB-CB7B-4C58-B7EC-8579B5E5F200}" type="datetime1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2348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1602B-3E6D-40ED-80BC-87F5D02CD2C5}" type="datetime1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68712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13BF-2B39-4801-A60B-7621EFD6A74F}" type="datetime1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7713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EAEB-CFC6-48A3-B7D5-77F61E212D81}" type="datetime1">
              <a:rPr lang="en-US" smtClean="0"/>
              <a:t>5/24/2019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0797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A354E-B39F-4026-A4F5-E634F326B737}" type="datetime1">
              <a:rPr lang="en-US" smtClean="0"/>
              <a:t>5/24/2019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257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2BE4-BCD0-40B1-8538-8B8FF8E80C66}" type="datetime1">
              <a:rPr lang="en-US" smtClean="0"/>
              <a:t>5/24/2019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62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6DCF-2CDD-4168-A72A-275FC99014F3}" type="datetime1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5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9B0C-F3EB-4E13-837D-25EE8CB06674}" type="datetime1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4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74FC465F-E115-4FA0-9ABC-EC0B47AF5ADA}" type="datetime1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7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ut8jMfSA_k&amp;feature=youtu.b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Eut8jMfSA_k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The Science of Psychology</a:t>
            </a:r>
            <a:r>
              <a:rPr lang="en-US" sz="4800" dirty="0"/>
              <a:t/>
            </a:r>
            <a:br>
              <a:rPr lang="en-US" sz="4800" dirty="0"/>
            </a:b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1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aren’t talking about pseudoscience here…</a:t>
            </a:r>
          </a:p>
          <a:p>
            <a:r>
              <a:rPr lang="en-US" b="1" i="1" dirty="0" smtClean="0"/>
              <a:t>Falsifiability </a:t>
            </a:r>
          </a:p>
          <a:p>
            <a:pPr lvl="1"/>
            <a:r>
              <a:rPr lang="en-US" dirty="0" smtClean="0"/>
              <a:t>The ability for a theory or hypothesis to be proven wrong. 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Extrasensory Perception as an example.</a:t>
            </a:r>
          </a:p>
          <a:p>
            <a:r>
              <a:rPr lang="en-US" dirty="0" smtClean="0"/>
              <a:t>Other examples</a:t>
            </a:r>
          </a:p>
          <a:p>
            <a:pPr lvl="1"/>
            <a:r>
              <a:rPr lang="en-US" dirty="0" smtClean="0"/>
              <a:t>Biorhythms, astrology, graphology, magnetic therapy for pain.</a:t>
            </a:r>
          </a:p>
          <a:p>
            <a:r>
              <a:rPr lang="en-US" dirty="0" smtClean="0"/>
              <a:t>Distinguish pseudo psychology from scientific psychology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9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</a:t>
            </a:r>
          </a:p>
          <a:p>
            <a:pPr lvl="1"/>
            <a:r>
              <a:rPr lang="en-US" dirty="0" smtClean="0"/>
              <a:t>Learn</a:t>
            </a:r>
            <a:r>
              <a:rPr lang="en-US" dirty="0" smtClean="0"/>
              <a:t>, make observations, test, perform literature reviews</a:t>
            </a:r>
          </a:p>
          <a:p>
            <a:r>
              <a:rPr lang="en-US" dirty="0" smtClean="0"/>
              <a:t>Predict</a:t>
            </a:r>
          </a:p>
          <a:p>
            <a:pPr lvl="1"/>
            <a:r>
              <a:rPr lang="en-US" dirty="0" smtClean="0"/>
              <a:t>Find a relation between two things – predict new occurrences.</a:t>
            </a:r>
          </a:p>
          <a:p>
            <a:r>
              <a:rPr lang="en-US" dirty="0" smtClean="0"/>
              <a:t>Explain</a:t>
            </a:r>
          </a:p>
          <a:p>
            <a:pPr lvl="1"/>
            <a:r>
              <a:rPr lang="en-US" dirty="0" smtClean="0"/>
              <a:t>Determine the cause of behavior (e.g. mechanism of something)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7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Types of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Research</a:t>
            </a:r>
          </a:p>
          <a:p>
            <a:pPr lvl="1"/>
            <a:r>
              <a:rPr lang="en-US" dirty="0" smtClean="0"/>
              <a:t>Research for the sake of knowing, or to gain an accurate understanding of an area of science.</a:t>
            </a:r>
          </a:p>
          <a:p>
            <a:pPr lvl="2"/>
            <a:r>
              <a:rPr lang="en-US" dirty="0" smtClean="0"/>
              <a:t>How did the universe begin?</a:t>
            </a:r>
          </a:p>
          <a:p>
            <a:pPr lvl="2"/>
            <a:r>
              <a:rPr lang="en-US" dirty="0" smtClean="0"/>
              <a:t>What is the genetic code of an animal?</a:t>
            </a:r>
          </a:p>
          <a:p>
            <a:pPr lvl="2"/>
            <a:r>
              <a:rPr lang="en-US" dirty="0" smtClean="0"/>
              <a:t>How do memories work?</a:t>
            </a:r>
          </a:p>
          <a:p>
            <a:r>
              <a:rPr lang="en-US" dirty="0" smtClean="0"/>
              <a:t>Applied Research</a:t>
            </a:r>
          </a:p>
          <a:p>
            <a:pPr lvl="1"/>
            <a:r>
              <a:rPr lang="en-US" dirty="0" smtClean="0"/>
              <a:t>Research conducted to address a practical problem</a:t>
            </a:r>
          </a:p>
          <a:p>
            <a:pPr lvl="2"/>
            <a:r>
              <a:rPr lang="en-US" dirty="0" smtClean="0"/>
              <a:t>Cell phones and driving</a:t>
            </a:r>
          </a:p>
          <a:p>
            <a:pPr lvl="2"/>
            <a:r>
              <a:rPr lang="en-US" dirty="0" smtClean="0"/>
              <a:t>Disease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2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your common sense!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we even need to use the scientific method for psychology?</a:t>
            </a:r>
          </a:p>
          <a:p>
            <a:r>
              <a:rPr lang="en-US" dirty="0" smtClean="0"/>
              <a:t>Beliefs using intuition or common sense – </a:t>
            </a:r>
            <a:r>
              <a:rPr lang="en-US" b="1" i="1" dirty="0" smtClean="0"/>
              <a:t>folk psychology</a:t>
            </a:r>
            <a:endParaRPr lang="en-US" dirty="0" smtClean="0"/>
          </a:p>
          <a:p>
            <a:pPr lvl="1"/>
            <a:r>
              <a:rPr lang="en-US" dirty="0" smtClean="0"/>
              <a:t>A lot of the time our intuitions are correct.</a:t>
            </a:r>
          </a:p>
          <a:p>
            <a:pPr lvl="1"/>
            <a:r>
              <a:rPr lang="en-US" dirty="0" smtClean="0"/>
              <a:t>But not always…</a:t>
            </a:r>
          </a:p>
          <a:p>
            <a:pPr lvl="1"/>
            <a:r>
              <a:rPr lang="en-US" dirty="0" smtClean="0"/>
              <a:t>Most people believe that anger can be relieved by “letting it out”, by punching something or screaming. </a:t>
            </a:r>
          </a:p>
          <a:p>
            <a:pPr lvl="2"/>
            <a:r>
              <a:rPr lang="en-US" dirty="0" smtClean="0"/>
              <a:t>However, research indicates that this tends to leave people feeling more angry, not less (Bushman, 2002).</a:t>
            </a:r>
          </a:p>
          <a:p>
            <a:r>
              <a:rPr lang="en-US" dirty="0" smtClean="0"/>
              <a:t>Myths about psychology (</a:t>
            </a:r>
            <a:r>
              <a:rPr lang="en-US" dirty="0" err="1" smtClean="0"/>
              <a:t>Lillienfeld</a:t>
            </a:r>
            <a:r>
              <a:rPr lang="en-US" dirty="0" smtClean="0"/>
              <a:t> et al., 2010)</a:t>
            </a:r>
          </a:p>
          <a:p>
            <a:pPr lvl="1"/>
            <a:r>
              <a:rPr lang="en-US" dirty="0" smtClean="0"/>
              <a:t>People use only 10% of their brains</a:t>
            </a:r>
          </a:p>
          <a:p>
            <a:pPr lvl="1"/>
            <a:r>
              <a:rPr lang="en-US" dirty="0" smtClean="0"/>
              <a:t>Most people experience a midlife crisis in their 40s-50s</a:t>
            </a:r>
          </a:p>
          <a:p>
            <a:pPr lvl="1"/>
            <a:r>
              <a:rPr lang="en-US" dirty="0" smtClean="0"/>
              <a:t>Psychiatric admissions and crimes increase during full moons.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2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get this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often rely on mental shortcuts (heuristics) when forming and maintaining our beliefs.</a:t>
            </a:r>
          </a:p>
          <a:p>
            <a:pPr lvl="1"/>
            <a:r>
              <a:rPr lang="en-US" dirty="0" smtClean="0"/>
              <a:t>Confirmation bias. We tend to seek out information consistent with our beliefs, and disregard information that is </a:t>
            </a:r>
            <a:r>
              <a:rPr lang="en-US" i="1" dirty="0" smtClean="0"/>
              <a:t>inconsistent</a:t>
            </a:r>
            <a:r>
              <a:rPr lang="en-US" dirty="0" smtClean="0"/>
              <a:t> with our beliefs.</a:t>
            </a:r>
          </a:p>
          <a:p>
            <a:r>
              <a:rPr lang="en-US" dirty="0" smtClean="0"/>
              <a:t>We are all susceptible to these heuristics.</a:t>
            </a:r>
          </a:p>
          <a:p>
            <a:pPr lvl="1"/>
            <a:r>
              <a:rPr lang="en-US" dirty="0" smtClean="0"/>
              <a:t>Even scientists</a:t>
            </a:r>
          </a:p>
          <a:p>
            <a:r>
              <a:rPr lang="en-US" dirty="0" smtClean="0"/>
              <a:t>Scientists remain skeptical, remain tolerant about “</a:t>
            </a:r>
            <a:r>
              <a:rPr lang="en-US" i="1" dirty="0" err="1" smtClean="0"/>
              <a:t>unknowables</a:t>
            </a:r>
            <a:r>
              <a:rPr lang="en-US" i="1" dirty="0" smtClean="0"/>
              <a:t>”</a:t>
            </a:r>
            <a:r>
              <a:rPr lang="en-US" dirty="0" smtClean="0"/>
              <a:t>, and use evidence as a safeguard against our biases.</a:t>
            </a:r>
          </a:p>
          <a:p>
            <a:r>
              <a:rPr lang="en-US" u="sng" dirty="0">
                <a:hlinkClick r:id="rId2"/>
              </a:rPr>
              <a:t>https://www.youtube.com/watch?v=Eut8jMfSA_k&amp;feature=youtu.be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6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15</a:t>
            </a:fld>
            <a:endParaRPr lang="en-US"/>
          </a:p>
        </p:txBody>
      </p:sp>
      <p:pic>
        <p:nvPicPr>
          <p:cNvPr id="7" name="Eut8jMfSA_k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806384" y="1902707"/>
            <a:ext cx="8117965" cy="456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46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different sources of knowledge? Can you think of new examples of each of these?</a:t>
            </a:r>
          </a:p>
          <a:p>
            <a:pPr lvl="1"/>
            <a:r>
              <a:rPr lang="en-US" dirty="0" smtClean="0"/>
              <a:t>What are some of the benefits and limitations of each of these sources of knowledge?</a:t>
            </a:r>
          </a:p>
          <a:p>
            <a:r>
              <a:rPr lang="en-US" dirty="0" smtClean="0"/>
              <a:t>What are the 3 main aspects related to understanding and performing science?</a:t>
            </a:r>
          </a:p>
          <a:p>
            <a:r>
              <a:rPr lang="en-US" dirty="0" smtClean="0"/>
              <a:t>What is falsifiability, and how does that relate to pseudoscience?</a:t>
            </a:r>
          </a:p>
          <a:p>
            <a:r>
              <a:rPr lang="en-US" dirty="0" smtClean="0"/>
              <a:t>What are the goals of science?</a:t>
            </a:r>
          </a:p>
          <a:p>
            <a:r>
              <a:rPr lang="en-US" dirty="0" smtClean="0"/>
              <a:t>What are the two main types of research?</a:t>
            </a:r>
          </a:p>
          <a:p>
            <a:r>
              <a:rPr lang="en-US" dirty="0" smtClean="0"/>
              <a:t>What is one reason why our intuitions or beliefs can lead us astray?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Psychology?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the study of human behaviors and mental processes.</a:t>
            </a:r>
          </a:p>
          <a:p>
            <a:r>
              <a:rPr lang="en-US" dirty="0" smtClean="0"/>
              <a:t>Describe, Explain, Predict.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2</a:t>
            </a:fld>
            <a:endParaRPr lang="en-US"/>
          </a:p>
        </p:txBody>
      </p:sp>
      <p:pic>
        <p:nvPicPr>
          <p:cNvPr id="1028" name="Picture 4" descr="Image result for what is psycholog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258" y="3611880"/>
            <a:ext cx="56959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30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knowledge comes from somewhere</a:t>
            </a:r>
          </a:p>
          <a:p>
            <a:r>
              <a:rPr lang="en-US" dirty="0" smtClean="0"/>
              <a:t>Knowing the source of knowledge is just as important as the knowledge itself.</a:t>
            </a:r>
          </a:p>
          <a:p>
            <a:r>
              <a:rPr lang="en-US" dirty="0" smtClean="0"/>
              <a:t>Many areas of psychology</a:t>
            </a:r>
          </a:p>
          <a:p>
            <a:pPr lvl="1"/>
            <a:r>
              <a:rPr lang="en-US" dirty="0" smtClean="0"/>
              <a:t>Clinical/counseling, social, cognitive, neuroscience, developmental, and more</a:t>
            </a:r>
          </a:p>
          <a:p>
            <a:pPr lvl="1"/>
            <a:r>
              <a:rPr lang="en-US" dirty="0" smtClean="0"/>
              <a:t>All united by the same basic set of research methods.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8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</a:t>
            </a:r>
          </a:p>
          <a:p>
            <a:pPr lvl="1"/>
            <a:r>
              <a:rPr lang="en-US" dirty="0" smtClean="0"/>
              <a:t>“We believe it because people have always believed it”.</a:t>
            </a:r>
          </a:p>
          <a:p>
            <a:pPr lvl="1"/>
            <a:r>
              <a:rPr lang="en-US" dirty="0" smtClean="0"/>
              <a:t>Traditionally, teachers could hit students</a:t>
            </a:r>
          </a:p>
          <a:p>
            <a:pPr lvl="2"/>
            <a:r>
              <a:rPr lang="en-US" dirty="0" smtClean="0"/>
              <a:t>Not anymore, because we know that rewards work better than punishment.</a:t>
            </a:r>
          </a:p>
          <a:p>
            <a:pPr lvl="1"/>
            <a:r>
              <a:rPr lang="en-US" dirty="0" smtClean="0"/>
              <a:t>Traditionally, teachers make students write papers and take exams</a:t>
            </a:r>
          </a:p>
          <a:p>
            <a:pPr lvl="2"/>
            <a:r>
              <a:rPr lang="en-US" dirty="0" smtClean="0"/>
              <a:t>We still do, because evidence shows that papers and exams help to promote learning.</a:t>
            </a:r>
          </a:p>
          <a:p>
            <a:pPr lvl="1"/>
            <a:r>
              <a:rPr lang="en-US" dirty="0" smtClean="0"/>
              <a:t>Tradition doesn’t make something true, but it doesn’t make something automatically false, either.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1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sayings</a:t>
            </a:r>
          </a:p>
          <a:p>
            <a:pPr lvl="1"/>
            <a:r>
              <a:rPr lang="en-US" dirty="0" smtClean="0"/>
              <a:t>“Opposites attract”</a:t>
            </a:r>
          </a:p>
          <a:p>
            <a:pPr lvl="1"/>
            <a:r>
              <a:rPr lang="en-US" dirty="0" smtClean="0"/>
              <a:t>“Birds of a feather flock together!”</a:t>
            </a:r>
          </a:p>
          <a:p>
            <a:r>
              <a:rPr lang="en-US" dirty="0" smtClean="0"/>
              <a:t>Just because something is catchy or memorable that doesn’t mean it’s 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4" descr="http://24.media.tumblr.com/tumblr_lxcw8s2f841r1g4zno6_5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921" y="3890962"/>
            <a:ext cx="3390900" cy="257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9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Intuition</a:t>
            </a:r>
          </a:p>
          <a:p>
            <a:pPr lvl="1"/>
            <a:r>
              <a:rPr lang="en-US" dirty="0" smtClean="0"/>
              <a:t>Guts, emotions, instincts</a:t>
            </a:r>
          </a:p>
          <a:p>
            <a:r>
              <a:rPr lang="en-US" dirty="0" smtClean="0"/>
              <a:t>Not always empirical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6</a:t>
            </a:fld>
            <a:endParaRPr lang="en-US"/>
          </a:p>
        </p:txBody>
      </p:sp>
      <p:pic>
        <p:nvPicPr>
          <p:cNvPr id="3074" name="Picture 2" descr="Image result for instinc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741" y="2923380"/>
            <a:ext cx="3048000" cy="21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44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Authority</a:t>
            </a:r>
          </a:p>
          <a:p>
            <a:pPr lvl="1"/>
            <a:r>
              <a:rPr lang="en-US" dirty="0" smtClean="0"/>
              <a:t>Believing someone because they are smart or powerful</a:t>
            </a:r>
          </a:p>
          <a:p>
            <a:pPr lvl="1"/>
            <a:r>
              <a:rPr lang="en-US" dirty="0" smtClean="0"/>
              <a:t>Think parents, doctors, politicians</a:t>
            </a:r>
          </a:p>
          <a:p>
            <a:r>
              <a:rPr lang="en-US" dirty="0" smtClean="0"/>
              <a:t>Sigmund Freud: “Most people do not really want freedom, because freedom involves responsibility, and most people are frightened of responsibility”.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40" y="3675251"/>
            <a:ext cx="5494531" cy="309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72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Rationalism</a:t>
            </a:r>
          </a:p>
          <a:p>
            <a:pPr lvl="1"/>
            <a:r>
              <a:rPr lang="en-US" dirty="0"/>
              <a:t>Using logic and reason to acquire knowledge.</a:t>
            </a:r>
          </a:p>
          <a:p>
            <a:pPr lvl="1"/>
            <a:r>
              <a:rPr lang="en-US" dirty="0"/>
              <a:t>Example: All dogs have a good sense of smell. Tucker is a dog. Therefore…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19" y="3037398"/>
            <a:ext cx="2692511" cy="3590014"/>
          </a:xfrm>
          <a:prstGeom prst="rect">
            <a:avLst/>
          </a:prstGeom>
        </p:spPr>
      </p:pic>
      <p:pic>
        <p:nvPicPr>
          <p:cNvPr id="8" name="Picture 2" descr="Image result for logic reas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216" y="3724274"/>
            <a:ext cx="1866900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77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Psychology is a science!</a:t>
            </a:r>
          </a:p>
          <a:p>
            <a:r>
              <a:rPr lang="en-US" dirty="0" smtClean="0"/>
              <a:t>Science deals with three main things:</a:t>
            </a:r>
          </a:p>
          <a:p>
            <a:pPr lvl="1"/>
            <a:r>
              <a:rPr lang="en-US" dirty="0" smtClean="0"/>
              <a:t>Systematic empiricism</a:t>
            </a:r>
          </a:p>
          <a:p>
            <a:pPr lvl="1"/>
            <a:r>
              <a:rPr lang="en-US" dirty="0" smtClean="0"/>
              <a:t>Empirical questions</a:t>
            </a:r>
          </a:p>
          <a:p>
            <a:pPr lvl="1"/>
            <a:r>
              <a:rPr lang="en-US" dirty="0" smtClean="0"/>
              <a:t>Public Knowledge</a:t>
            </a:r>
          </a:p>
          <a:p>
            <a:r>
              <a:rPr lang="en-US" dirty="0" smtClean="0"/>
              <a:t>Generating New Knowledge</a:t>
            </a:r>
          </a:p>
          <a:p>
            <a:pPr lvl="1"/>
            <a:r>
              <a:rPr lang="en-US" dirty="0" smtClean="0"/>
              <a:t>Scientific Method</a:t>
            </a:r>
          </a:p>
          <a:p>
            <a:pPr lvl="2"/>
            <a:r>
              <a:rPr lang="en-US" dirty="0" smtClean="0"/>
              <a:t>Process by which we conduct research and learn things. This roughly follows a series of steps (next video)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4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192</TotalTime>
  <Words>757</Words>
  <Application>Microsoft Office PowerPoint</Application>
  <PresentationFormat>Widescreen</PresentationFormat>
  <Paragraphs>114</Paragraphs>
  <Slides>16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Schoolbook</vt:lpstr>
      <vt:lpstr>Times New Roman</vt:lpstr>
      <vt:lpstr>Wingdings 2</vt:lpstr>
      <vt:lpstr>View</vt:lpstr>
      <vt:lpstr>The Science of Psychology </vt:lpstr>
      <vt:lpstr>What is Psychology?</vt:lpstr>
      <vt:lpstr>Knowledge</vt:lpstr>
      <vt:lpstr>Sources of Knowledge</vt:lpstr>
      <vt:lpstr>Sources of Knowledge</vt:lpstr>
      <vt:lpstr>Sources of Knowledge</vt:lpstr>
      <vt:lpstr>Sources of Knowledge</vt:lpstr>
      <vt:lpstr>Sources of Knowledge</vt:lpstr>
      <vt:lpstr>Understanding Science</vt:lpstr>
      <vt:lpstr>Understanding Science</vt:lpstr>
      <vt:lpstr>Goals of Science</vt:lpstr>
      <vt:lpstr>Different Types of Science</vt:lpstr>
      <vt:lpstr>Use your common sense!</vt:lpstr>
      <vt:lpstr>How can we get this wrong?</vt:lpstr>
      <vt:lpstr>PowerPoint Presentation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 3010 - 03 Research Methods in Psychology I Summer 2019 Online University of Missouri</dc:title>
  <dc:creator>Scofield, John</dc:creator>
  <cp:lastModifiedBy>Scofield, John</cp:lastModifiedBy>
  <cp:revision>15</cp:revision>
  <dcterms:created xsi:type="dcterms:W3CDTF">2019-05-21T19:00:11Z</dcterms:created>
  <dcterms:modified xsi:type="dcterms:W3CDTF">2019-05-24T17:21:51Z</dcterms:modified>
</cp:coreProperties>
</file>