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BEC6-056D-4181-AB30-4D3B8978BA3A}" v="34" dt="2019-05-21T21:24:19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field, John" userId="04766af8-08bf-4f27-a8a4-706beaa96b52" providerId="ADAL" clId="{3CE7BEC6-056D-4181-AB30-4D3B8978BA3A}"/>
    <pc:docChg chg="custSel modSld">
      <pc:chgData name="Scofield, John" userId="04766af8-08bf-4f27-a8a4-706beaa96b52" providerId="ADAL" clId="{3CE7BEC6-056D-4181-AB30-4D3B8978BA3A}" dt="2019-05-21T21:24:19.119" v="36" actId="14"/>
      <pc:docMkLst>
        <pc:docMk/>
      </pc:docMkLst>
      <pc:sldChg chg="modSp modAnim">
        <pc:chgData name="Scofield, John" userId="04766af8-08bf-4f27-a8a4-706beaa96b52" providerId="ADAL" clId="{3CE7BEC6-056D-4181-AB30-4D3B8978BA3A}" dt="2019-05-21T20:51:01.150" v="21"/>
        <pc:sldMkLst>
          <pc:docMk/>
          <pc:sldMk cId="2410158239" sldId="261"/>
        </pc:sldMkLst>
        <pc:spChg chg="mod">
          <ac:chgData name="Scofield, John" userId="04766af8-08bf-4f27-a8a4-706beaa96b52" providerId="ADAL" clId="{3CE7BEC6-056D-4181-AB30-4D3B8978BA3A}" dt="2019-05-21T20:50:51.045" v="19" actId="27636"/>
          <ac:spMkLst>
            <pc:docMk/>
            <pc:sldMk cId="2410158239" sldId="261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05:55.362" v="25" actId="14"/>
        <pc:sldMkLst>
          <pc:docMk/>
          <pc:sldMk cId="4267213464" sldId="263"/>
        </pc:sldMkLst>
        <pc:spChg chg="mod">
          <ac:chgData name="Scofield, John" userId="04766af8-08bf-4f27-a8a4-706beaa96b52" providerId="ADAL" clId="{3CE7BEC6-056D-4181-AB30-4D3B8978BA3A}" dt="2019-05-21T21:05:55.362" v="25" actId="14"/>
          <ac:spMkLst>
            <pc:docMk/>
            <pc:sldMk cId="4267213464" sldId="263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08:54.451" v="33" actId="14"/>
        <pc:sldMkLst>
          <pc:docMk/>
          <pc:sldMk cId="2179022423" sldId="264"/>
        </pc:sldMkLst>
        <pc:spChg chg="mod">
          <ac:chgData name="Scofield, John" userId="04766af8-08bf-4f27-a8a4-706beaa96b52" providerId="ADAL" clId="{3CE7BEC6-056D-4181-AB30-4D3B8978BA3A}" dt="2019-05-21T21:08:54.451" v="33" actId="14"/>
          <ac:spMkLst>
            <pc:docMk/>
            <pc:sldMk cId="2179022423" sldId="264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20:00.467" v="35" actId="14"/>
        <pc:sldMkLst>
          <pc:docMk/>
          <pc:sldMk cId="1466632865" sldId="265"/>
        </pc:sldMkLst>
        <pc:spChg chg="mod">
          <ac:chgData name="Scofield, John" userId="04766af8-08bf-4f27-a8a4-706beaa96b52" providerId="ADAL" clId="{3CE7BEC6-056D-4181-AB30-4D3B8978BA3A}" dt="2019-05-21T21:20:00.467" v="35" actId="14"/>
          <ac:spMkLst>
            <pc:docMk/>
            <pc:sldMk cId="1466632865" sldId="265"/>
            <ac:spMk id="3" creationId="{00000000-0000-0000-0000-000000000000}"/>
          </ac:spMkLst>
        </pc:spChg>
      </pc:sldChg>
      <pc:sldChg chg="modSp modAnim">
        <pc:chgData name="Scofield, John" userId="04766af8-08bf-4f27-a8a4-706beaa96b52" providerId="ADAL" clId="{3CE7BEC6-056D-4181-AB30-4D3B8978BA3A}" dt="2019-05-21T21:24:19.119" v="36" actId="14"/>
        <pc:sldMkLst>
          <pc:docMk/>
          <pc:sldMk cId="2037309126" sldId="266"/>
        </pc:sldMkLst>
        <pc:spChg chg="mod">
          <ac:chgData name="Scofield, John" userId="04766af8-08bf-4f27-a8a4-706beaa96b52" providerId="ADAL" clId="{3CE7BEC6-056D-4181-AB30-4D3B8978BA3A}" dt="2019-05-21T21:24:19.119" v="36" actId="14"/>
          <ac:spMkLst>
            <pc:docMk/>
            <pc:sldMk cId="2037309126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04596-28E0-48F0-8FF9-810E9DD2C319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57264-6346-494A-AF73-3CF5F5785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9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289-B81E-4C12-9565-BAA685EA2EF6}" type="datetime1">
              <a:rPr lang="en-US" smtClean="0"/>
              <a:t>5/24/2019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A6F-2EF9-4D23-BB04-93D42F68ED6E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35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E05-A698-45E3-9C95-F98DC65112B3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61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FFB-CB7B-4C58-B7EC-8579B5E5F200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34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1602B-3E6D-40ED-80BC-87F5D02CD2C5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871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13BF-2B39-4801-A60B-7621EFD6A74F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771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EAEB-CFC6-48A3-B7D5-77F61E212D81}" type="datetime1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7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354E-B39F-4026-A4F5-E634F326B737}" type="datetime1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5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2BE4-BCD0-40B1-8538-8B8FF8E80C66}" type="datetime1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6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6DCF-2CDD-4168-A72A-275FC99014F3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9B0C-F3EB-4E13-837D-25EE8CB06674}" type="datetime1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4FC465F-E115-4FA0-9ABC-EC0B47AF5ADA}" type="datetime1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019A740-F4D7-45E7-BE73-B52810E44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NztCLYgx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" TargetMode="External"/><Relationship Id="rId2" Type="http://schemas.openxmlformats.org/officeDocument/2006/relationships/hyperlink" Target="https://library.missouri.edu/databas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 Ideas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research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7023387" cy="4351337"/>
          </a:xfrm>
        </p:spPr>
        <p:txBody>
          <a:bodyPr/>
          <a:lstStyle/>
          <a:p>
            <a:r>
              <a:rPr lang="en-US" dirty="0" smtClean="0"/>
              <a:t>First and foremost, pick something you find interesting.</a:t>
            </a:r>
          </a:p>
          <a:p>
            <a:r>
              <a:rPr lang="en-US" dirty="0" smtClean="0"/>
              <a:t>There is always a pressure in science for immediate applications</a:t>
            </a:r>
          </a:p>
          <a:p>
            <a:pPr lvl="1"/>
            <a:r>
              <a:rPr lang="en-US" dirty="0" smtClean="0"/>
              <a:t>Revisiting Basic vs applied research</a:t>
            </a:r>
          </a:p>
          <a:p>
            <a:pPr lvl="1"/>
            <a:r>
              <a:rPr lang="en-US" dirty="0" smtClean="0"/>
              <a:t>Basic Research – no immediate goal</a:t>
            </a:r>
          </a:p>
          <a:p>
            <a:pPr lvl="1"/>
            <a:r>
              <a:rPr lang="en-US" dirty="0" smtClean="0"/>
              <a:t>Applied Research – immediate goal</a:t>
            </a:r>
          </a:p>
          <a:p>
            <a:r>
              <a:rPr lang="en-US" dirty="0" smtClean="0"/>
              <a:t>Heinrich Hertz</a:t>
            </a:r>
          </a:p>
          <a:p>
            <a:pPr lvl="1"/>
            <a:r>
              <a:rPr lang="en-US" dirty="0" smtClean="0"/>
              <a:t>German physicist who expanded on the electromagnetic theory of light</a:t>
            </a:r>
          </a:p>
          <a:p>
            <a:pPr lvl="1"/>
            <a:r>
              <a:rPr lang="en-US" dirty="0" smtClean="0"/>
              <a:t>Studied light and electricity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It’s of no use whatsoever… we just have these mysterious electromagnetic waves that we cannot see with the naked eye. But they are there</a:t>
            </a:r>
            <a:r>
              <a:rPr lang="en-US" dirty="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s://upload.wikimedia.org/wikipedia/commons/thumb/3/30/HEINRICH_HERTZ.JPG/800px-HEINRICH_HERT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259" y="2462308"/>
            <a:ext cx="2806154" cy="35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6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research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899895" cy="4351337"/>
          </a:xfrm>
        </p:spPr>
        <p:txBody>
          <a:bodyPr/>
          <a:lstStyle/>
          <a:p>
            <a:r>
              <a:rPr lang="en-US" dirty="0" smtClean="0"/>
              <a:t>There are virtues of basic research, and we never know what will end up being useful</a:t>
            </a:r>
          </a:p>
          <a:p>
            <a:pPr lvl="1"/>
            <a:r>
              <a:rPr lang="en-US" dirty="0" smtClean="0"/>
              <a:t>“what is a baby good for?”</a:t>
            </a:r>
          </a:p>
          <a:p>
            <a:pPr lvl="1"/>
            <a:r>
              <a:rPr lang="en-US" dirty="0" smtClean="0"/>
              <a:t>No point in doing “useful” things that you’re not suited for</a:t>
            </a:r>
          </a:p>
          <a:p>
            <a:r>
              <a:rPr lang="en-US" dirty="0" smtClean="0"/>
              <a:t>The point is – follow your talents and interests.</a:t>
            </a:r>
          </a:p>
          <a:p>
            <a:endParaRPr lang="en-US" dirty="0"/>
          </a:p>
          <a:p>
            <a:r>
              <a:rPr lang="en-US" dirty="0" smtClean="0"/>
              <a:t>Some good tips on developing a good research topic.</a:t>
            </a:r>
          </a:p>
          <a:p>
            <a:pPr lvl="1"/>
            <a:r>
              <a:rPr lang="en-US" dirty="0"/>
              <a:t>https://www.youtube.com/watch?v=nXNztCLYgxc&amp;feature=youtu.be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4</a:t>
            </a:fld>
            <a:endParaRPr lang="en-US"/>
          </a:p>
        </p:txBody>
      </p:sp>
      <p:pic>
        <p:nvPicPr>
          <p:cNvPr id="5" name="nXNztCLYgx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6062" y="963102"/>
            <a:ext cx="9073322" cy="51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research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Literature Search</a:t>
            </a:r>
          </a:p>
          <a:p>
            <a:pPr lvl="1"/>
            <a:r>
              <a:rPr lang="en-US" dirty="0" smtClean="0"/>
              <a:t>Read previously published work to see if your idea has already been done</a:t>
            </a:r>
          </a:p>
          <a:p>
            <a:pPr lvl="1"/>
            <a:r>
              <a:rPr lang="en-US" dirty="0" smtClean="0"/>
              <a:t>Get ideas from similar work</a:t>
            </a:r>
          </a:p>
          <a:p>
            <a:pPr lvl="1"/>
            <a:r>
              <a:rPr lang="en-US" dirty="0" smtClean="0"/>
              <a:t>Don’t reinvent the wheel!</a:t>
            </a:r>
          </a:p>
          <a:p>
            <a:pPr lvl="2"/>
            <a:r>
              <a:rPr lang="en-US" dirty="0" smtClean="0"/>
              <a:t>“</a:t>
            </a:r>
            <a:r>
              <a:rPr lang="en-US" i="1" dirty="0" smtClean="0"/>
              <a:t>If I have seen further, it is by standing on the shoulders of giants</a:t>
            </a:r>
            <a:r>
              <a:rPr lang="en-US" dirty="0" smtClean="0"/>
              <a:t>” – Isaac Newton</a:t>
            </a:r>
          </a:p>
          <a:p>
            <a:pPr lvl="1"/>
            <a:r>
              <a:rPr lang="en-US" dirty="0" smtClean="0"/>
              <a:t>Books, journals, databases (e.g. </a:t>
            </a:r>
            <a:r>
              <a:rPr lang="en-US" dirty="0" err="1" smtClean="0"/>
              <a:t>PsycINFO</a:t>
            </a:r>
            <a:r>
              <a:rPr lang="en-US" dirty="0" smtClean="0"/>
              <a:t>, </a:t>
            </a:r>
            <a:r>
              <a:rPr lang="en-US" dirty="0" err="1" smtClean="0"/>
              <a:t>GoogleScholar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research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journals</a:t>
            </a:r>
          </a:p>
          <a:p>
            <a:pPr lvl="1"/>
            <a:r>
              <a:rPr lang="en-US" dirty="0" smtClean="0"/>
              <a:t>Periodicals that publish original research articles. </a:t>
            </a:r>
          </a:p>
          <a:p>
            <a:pPr lvl="2"/>
            <a:r>
              <a:rPr lang="en-US" dirty="0" smtClean="0"/>
              <a:t>There are tons of them!</a:t>
            </a:r>
          </a:p>
          <a:p>
            <a:pPr lvl="2"/>
            <a:r>
              <a:rPr lang="en-US" dirty="0" smtClean="0"/>
              <a:t>Psychological Science, Nature, </a:t>
            </a:r>
            <a:r>
              <a:rPr lang="en-US" dirty="0" err="1" smtClean="0"/>
              <a:t>Psychonomic</a:t>
            </a:r>
            <a:r>
              <a:rPr lang="en-US" dirty="0" smtClean="0"/>
              <a:t> Bulletin &amp; Review, etc.</a:t>
            </a:r>
          </a:p>
          <a:p>
            <a:pPr lvl="1"/>
            <a:r>
              <a:rPr lang="en-US" dirty="0" smtClean="0"/>
              <a:t>There are different types of articles</a:t>
            </a:r>
          </a:p>
          <a:p>
            <a:pPr lvl="2"/>
            <a:r>
              <a:rPr lang="en-US" dirty="0" smtClean="0"/>
              <a:t>Empirical research reports</a:t>
            </a:r>
          </a:p>
          <a:p>
            <a:pPr lvl="2"/>
            <a:r>
              <a:rPr lang="en-US" dirty="0" smtClean="0"/>
              <a:t>Review articles</a:t>
            </a:r>
          </a:p>
          <a:p>
            <a:pPr lvl="2"/>
            <a:r>
              <a:rPr lang="en-US" dirty="0" smtClean="0"/>
              <a:t>Theoretical article</a:t>
            </a:r>
          </a:p>
          <a:p>
            <a:r>
              <a:rPr lang="en-US" dirty="0" smtClean="0"/>
              <a:t>Peer-review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research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Scholarly Books</a:t>
            </a:r>
          </a:p>
          <a:p>
            <a:pPr lvl="1"/>
            <a:r>
              <a:rPr lang="en-US" dirty="0" smtClean="0"/>
              <a:t>Written by researchers mainly for use by other researchers and practitioners. </a:t>
            </a:r>
          </a:p>
          <a:p>
            <a:pPr lvl="2"/>
            <a:r>
              <a:rPr lang="en-US" dirty="0" smtClean="0"/>
              <a:t>Monograph – written by a single author or small group of authors. Similar to an extended review article</a:t>
            </a:r>
          </a:p>
          <a:p>
            <a:pPr lvl="2"/>
            <a:r>
              <a:rPr lang="en-US" dirty="0" smtClean="0"/>
              <a:t>Edited Volumes – editors that recruit many authors to write separate chapters on different aspects of the same topic.</a:t>
            </a:r>
          </a:p>
          <a:p>
            <a:pPr lvl="2"/>
            <a:r>
              <a:rPr lang="en-US" dirty="0" smtClean="0"/>
              <a:t>Peer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the research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PsycINFO</a:t>
            </a:r>
            <a:endParaRPr lang="en-US" dirty="0"/>
          </a:p>
          <a:p>
            <a:pPr lvl="1"/>
            <a:r>
              <a:rPr lang="en-US" dirty="0" smtClean="0"/>
              <a:t>Maintained by the APA.</a:t>
            </a:r>
          </a:p>
          <a:p>
            <a:pPr lvl="1"/>
            <a:r>
              <a:rPr lang="en-US" dirty="0" smtClean="0"/>
              <a:t>Available through the university library.</a:t>
            </a:r>
          </a:p>
          <a:p>
            <a:pPr lvl="1"/>
            <a:r>
              <a:rPr lang="en-US" dirty="0">
                <a:hlinkClick r:id="rId2"/>
              </a:rPr>
              <a:t>https://library.missouri.edu/databases/</a:t>
            </a:r>
            <a:endParaRPr lang="en-US" dirty="0" smtClean="0"/>
          </a:p>
          <a:p>
            <a:r>
              <a:rPr lang="en-US" dirty="0" smtClean="0"/>
              <a:t>Google Scholar</a:t>
            </a:r>
          </a:p>
          <a:p>
            <a:pPr lvl="1"/>
            <a:r>
              <a:rPr lang="en-US" dirty="0">
                <a:hlinkClick r:id="rId3"/>
              </a:rPr>
              <a:t>https://scholar.google.com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Titles of articles, keywords, journal name, publication date,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019A740-F4D7-45E7-BE73-B52810E44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339</TotalTime>
  <Words>363</Words>
  <Application>Microsoft Office PowerPoint</Application>
  <PresentationFormat>Widescreen</PresentationFormat>
  <Paragraphs>58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View</vt:lpstr>
      <vt:lpstr>Research Ideas </vt:lpstr>
      <vt:lpstr>Picking a research topic</vt:lpstr>
      <vt:lpstr>Picking a research topic</vt:lpstr>
      <vt:lpstr>PowerPoint Presentation</vt:lpstr>
      <vt:lpstr>Reviewing the research literature</vt:lpstr>
      <vt:lpstr>Reviewing the research literature</vt:lpstr>
      <vt:lpstr>Reviewing the research literature</vt:lpstr>
      <vt:lpstr>Reviewing the research 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3010 - 03 Research Methods in Psychology I Summer 2019 Online University of Missouri</dc:title>
  <dc:creator>Scofield, John</dc:creator>
  <cp:lastModifiedBy>Scofield, John</cp:lastModifiedBy>
  <cp:revision>20</cp:revision>
  <dcterms:created xsi:type="dcterms:W3CDTF">2019-05-21T19:00:11Z</dcterms:created>
  <dcterms:modified xsi:type="dcterms:W3CDTF">2019-05-24T21:01:35Z</dcterms:modified>
</cp:coreProperties>
</file>