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30"/>
  </p:notesMasterIdLst>
  <p:handoutMasterIdLst>
    <p:handoutMasterId r:id="rId31"/>
  </p:handoutMasterIdLst>
  <p:sldIdLst>
    <p:sldId id="261" r:id="rId5"/>
    <p:sldId id="276" r:id="rId6"/>
    <p:sldId id="285" r:id="rId7"/>
    <p:sldId id="279" r:id="rId8"/>
    <p:sldId id="280" r:id="rId9"/>
    <p:sldId id="277" r:id="rId10"/>
    <p:sldId id="292" r:id="rId11"/>
    <p:sldId id="269" r:id="rId12"/>
    <p:sldId id="295" r:id="rId13"/>
    <p:sldId id="270" r:id="rId14"/>
    <p:sldId id="294" r:id="rId15"/>
    <p:sldId id="263" r:id="rId16"/>
    <p:sldId id="286" r:id="rId17"/>
    <p:sldId id="287" r:id="rId18"/>
    <p:sldId id="272" r:id="rId19"/>
    <p:sldId id="293" r:id="rId20"/>
    <p:sldId id="271" r:id="rId21"/>
    <p:sldId id="273" r:id="rId22"/>
    <p:sldId id="274" r:id="rId23"/>
    <p:sldId id="275" r:id="rId24"/>
    <p:sldId id="278" r:id="rId25"/>
    <p:sldId id="291" r:id="rId26"/>
    <p:sldId id="290" r:id="rId27"/>
    <p:sldId id="283" r:id="rId28"/>
    <p:sldId id="28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">
          <p15:clr>
            <a:srgbClr val="A4A3A4"/>
          </p15:clr>
        </p15:guide>
        <p15:guide id="2" orient="horz" pos="579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pos="2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234A1D"/>
    <a:srgbClr val="B2C42A"/>
    <a:srgbClr val="275020"/>
    <a:srgbClr val="9DAD25"/>
    <a:srgbClr val="40528F"/>
    <a:srgbClr val="8F9B49"/>
    <a:srgbClr val="4E67A1"/>
    <a:srgbClr val="A1A858"/>
    <a:srgbClr val="D3E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25" autoAdjust="0"/>
    <p:restoredTop sz="83041" autoAdjust="0"/>
  </p:normalViewPr>
  <p:slideViewPr>
    <p:cSldViewPr snapToGrid="0">
      <p:cViewPr varScale="1">
        <p:scale>
          <a:sx n="79" d="100"/>
          <a:sy n="79" d="100"/>
        </p:scale>
        <p:origin x="1398" y="78"/>
      </p:cViewPr>
      <p:guideLst>
        <p:guide orient="horz" pos="101"/>
        <p:guide orient="horz" pos="579"/>
        <p:guide orient="horz" pos="1620"/>
        <p:guide pos="2880"/>
        <p:guide pos="2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14C55-E12A-45E6-87F3-7EAADE4C1D12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00986-36CF-41DA-8955-9695234E1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4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CAFB7-E13F-4384-95CE-291BAEA2830B}" type="datetimeFigureOut">
              <a:rPr lang="en-US" smtClean="0"/>
              <a:pPr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E447-DA53-4191-97C8-F522C13BD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2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Square/Rectangle Example: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”Is A” relationships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Square “is a” Rectangle, so inherit!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 get/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setWidth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/Height mean if the Rectangle reference points to a Square?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 as an abstraction of Rectangle is BAD</a:t>
            </a:r>
          </a:p>
          <a:p>
            <a:pPr marL="171450" indent="-171450" fontAlgn="base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also do a Board/3DBoard Example: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Board has some width/height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extends this and has a depth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of Board’s functions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RemoveUnit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 take an x and y but no z</a:t>
            </a:r>
          </a:p>
          <a:p>
            <a:pPr marL="171450" indent="-171450" fontAlgn="base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3DBoard will have to shadow all of these with new functions that take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x,y,z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1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7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0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0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8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2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7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2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Building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SoccerPlayer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You want to keep stats, but it’s clear that it probably wouldn’t work to keep the values on the soccer player. Some stats require comparing other players on the team/in the league. A single player’s data shouldn’t rely on others you feel.</a:t>
            </a:r>
          </a:p>
          <a:p>
            <a:pPr marL="171450" indent="-171450">
              <a:buFontTx/>
              <a:buChar char="-"/>
            </a:pPr>
            <a:r>
              <a:rPr lang="en-US" dirty="0">
                <a:latin typeface="Arial" pitchFamily="34" charset="0"/>
                <a:cs typeface="Arial" pitchFamily="34" charset="0"/>
              </a:rPr>
              <a:t>So build 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PlayerReport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to hold calculated stats. But leave the calculations in the player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without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82634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475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451934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388067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Name, Title - Date</a:t>
            </a:r>
          </a:p>
        </p:txBody>
      </p:sp>
      <p:pic>
        <p:nvPicPr>
          <p:cNvPr id="10" name="Picture 9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793009"/>
            <a:ext cx="9144000" cy="135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22" y="3072308"/>
            <a:ext cx="1648373" cy="569066"/>
          </a:xfrm>
          <a:prstGeom prst="rect">
            <a:avLst/>
          </a:prstGeom>
          <a:noFill/>
        </p:spPr>
      </p:pic>
      <p:pic>
        <p:nvPicPr>
          <p:cNvPr id="11" name="Picture 10" descr="header.jp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0" y="0"/>
            <a:ext cx="9144000" cy="13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6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249892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106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6" name="Table Placeholder 5"/>
          <p:cNvSpPr>
            <a:spLocks noGrp="1"/>
          </p:cNvSpPr>
          <p:nvPr>
            <p:ph type="tbl" sz="quarter" idx="10"/>
          </p:nvPr>
        </p:nvSpPr>
        <p:spPr>
          <a:xfrm>
            <a:off x="273050" y="1038498"/>
            <a:ext cx="8566150" cy="3220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2227491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273050" y="958108"/>
            <a:ext cx="8566150" cy="32614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63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037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ler 2018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560"/>
            <a:ext cx="9144000" cy="12882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5163" y="1562029"/>
            <a:ext cx="6425214" cy="857250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lang="en-US" sz="2400" b="1" kern="1200" dirty="0">
                <a:solidFill>
                  <a:schemeClr val="tx2"/>
                </a:solidFill>
                <a:latin typeface="Tahoma" pitchFamily="34" charset="0"/>
                <a:ea typeface="+mj-ea"/>
                <a:cs typeface="Tahoma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pic>
        <p:nvPicPr>
          <p:cNvPr id="12" name="Picture 11" descr="footer.jpg"/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2825690"/>
            <a:ext cx="9144000" cy="12882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486" y="3903636"/>
            <a:ext cx="1648373" cy="569066"/>
          </a:xfrm>
          <a:prstGeom prst="rect">
            <a:avLst/>
          </a:prstGeom>
          <a:noFill/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Gray">
          <a:xfrm>
            <a:off x="715163" y="2505528"/>
            <a:ext cx="6400800" cy="62141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400" kern="1200" baseline="0" dirty="0" smtClean="0">
                <a:solidFill>
                  <a:schemeClr val="tx2"/>
                </a:solidFill>
                <a:latin typeface="Tahoma"/>
                <a:ea typeface="+mn-e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3807995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52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8009"/>
            <a:ext cx="8552291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45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4" y="818009"/>
            <a:ext cx="4717740" cy="3550065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36936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40325" y="818009"/>
            <a:ext cx="3698110" cy="3418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ler 2018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9621" y="2303282"/>
            <a:ext cx="8564758" cy="536936"/>
          </a:xfrm>
          <a:prstGeom prst="rect">
            <a:avLst/>
          </a:prstGeom>
        </p:spPr>
        <p:txBody>
          <a:bodyPr vert="horz" anchor="ctr"/>
          <a:lstStyle>
            <a:lvl1pPr algn="ctr">
              <a:defRPr sz="30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2line Header Foot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9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1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30665"/>
            <a:ext cx="8552291" cy="3537410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00000"/>
              </a:lnSpc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lnSpc>
                <a:spcPct val="100000"/>
              </a:lnSpc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lnSpc>
                <a:spcPct val="100000"/>
              </a:lnSpc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lnSpc>
                <a:spcPct val="100000"/>
              </a:lnSpc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73677" y="120386"/>
            <a:ext cx="8564758" cy="710279"/>
          </a:xfrm>
          <a:prstGeom prst="rect">
            <a:avLst/>
          </a:prstGeom>
        </p:spPr>
        <p:txBody>
          <a:bodyPr vert="horz"/>
          <a:lstStyle>
            <a:lvl1pPr algn="l">
              <a:defRPr sz="22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2line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33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547699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609930" y="823391"/>
            <a:ext cx="4228505" cy="3544684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90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Title and Content Talking Ts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ler_mark_RGB.png"/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94" y="2114107"/>
            <a:ext cx="2514600" cy="2542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8803" y="812627"/>
            <a:ext cx="8552291" cy="3555448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8F9B4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1pPr>
            <a:lvl2pPr>
              <a:buClr>
                <a:srgbClr val="8F9B4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2pPr>
            <a:lvl3pPr>
              <a:buClr>
                <a:srgbClr val="8F9B49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3pPr>
            <a:lvl4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4pPr>
            <a:lvl5pPr>
              <a:buClr>
                <a:srgbClr val="8F9B49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41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er 2018 Header and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386335"/>
            <a:ext cx="9144000" cy="757165"/>
          </a:xfrm>
          <a:prstGeom prst="rect">
            <a:avLst/>
          </a:prstGeom>
        </p:spPr>
      </p:pic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273677" y="194967"/>
            <a:ext cx="8564758" cy="460185"/>
          </a:xfrm>
          <a:prstGeom prst="rect">
            <a:avLst/>
          </a:prstGeom>
        </p:spPr>
        <p:txBody>
          <a:bodyPr vert="horz"/>
          <a:lstStyle>
            <a:lvl1pPr algn="l">
              <a:defRPr sz="2400" b="1">
                <a:solidFill>
                  <a:schemeClr val="tx2"/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Box 12"/>
          <p:cNvSpPr txBox="1">
            <a:spLocks noChangeArrowheads="1"/>
          </p:cNvSpPr>
          <p:nvPr userDrawn="1"/>
        </p:nvSpPr>
        <p:spPr bwMode="gray">
          <a:xfrm>
            <a:off x="3701989" y="4865205"/>
            <a:ext cx="1713391" cy="2250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© Tyler Technologies 2018</a:t>
            </a:r>
          </a:p>
        </p:txBody>
      </p:sp>
      <p:sp>
        <p:nvSpPr>
          <p:cNvPr id="12" name="Rectangle 5"/>
          <p:cNvSpPr txBox="1">
            <a:spLocks noChangeArrowheads="1"/>
          </p:cNvSpPr>
          <p:nvPr userDrawn="1"/>
        </p:nvSpPr>
        <p:spPr bwMode="gray">
          <a:xfrm>
            <a:off x="369939" y="4856850"/>
            <a:ext cx="803275" cy="16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/>
              <a:ea typeface="+mn-ea"/>
              <a:cs typeface="Tahom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8773" y="4689290"/>
            <a:ext cx="881688" cy="3043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636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header.jpg"/>
          <p:cNvPicPr>
            <a:picLocks noChangeAspect="1"/>
          </p:cNvPicPr>
          <p:nvPr/>
        </p:nvPicPr>
        <p:blipFill>
          <a:blip r:embed="rId22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97573"/>
            <a:ext cx="9144000" cy="84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0" r:id="rId3"/>
    <p:sldLayoutId id="2147483792" r:id="rId4"/>
    <p:sldLayoutId id="2147483793" r:id="rId5"/>
    <p:sldLayoutId id="2147483791" r:id="rId6"/>
    <p:sldLayoutId id="2147483781" r:id="rId7"/>
    <p:sldLayoutId id="2147483790" r:id="rId8"/>
    <p:sldLayoutId id="2147483786" r:id="rId9"/>
    <p:sldLayoutId id="2147483795" r:id="rId10"/>
    <p:sldLayoutId id="2147483796" r:id="rId11"/>
    <p:sldLayoutId id="2147483789" r:id="rId12"/>
    <p:sldLayoutId id="2147483776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S.O.L.I.D.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 Cohen &amp; Colton Heinrich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BF18432-13E3-4BF5-B3B7-3CAE202B6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604" y="1156574"/>
            <a:ext cx="5790968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07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 Expansion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26237C-E865-46D0-861C-A72DD3D944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8BDB1-7BA7-4519-9D86-828D97DD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38498"/>
            <a:ext cx="8513754" cy="30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142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755868"/>
            <a:ext cx="8161663" cy="132343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If S is a subtype of T, then objects of type T may be replaced with objects of type S without breaking core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(More formally called “Strong Behavioral Subtyping”)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“A sub-class can assume the place of its super-class without errors”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Liskov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 should be a test of whether or not your abstraction is correct</a:t>
            </a:r>
          </a:p>
        </p:txBody>
      </p:sp>
    </p:spTree>
    <p:extLst>
      <p:ext uri="{BB962C8B-B14F-4D97-AF65-F5344CB8AC3E}">
        <p14:creationId xmlns:p14="http://schemas.microsoft.com/office/powerpoint/2010/main" val="17070161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Liskov</a:t>
            </a:r>
            <a:r>
              <a:rPr lang="en-US" dirty="0"/>
              <a:t> Substitution Overview</a:t>
            </a:r>
          </a:p>
        </p:txBody>
      </p:sp>
      <p:pic>
        <p:nvPicPr>
          <p:cNvPr id="2050" name="Picture 2" descr="https://image.ibb.co/cyshi7/lsp.jpg">
            <a:extLst>
              <a:ext uri="{FF2B5EF4-FFF2-40B4-BE49-F238E27FC236}">
                <a16:creationId xmlns:a16="http://schemas.microsoft.com/office/drawing/2014/main" id="{5BD9D26E-A1FB-4D3D-A02F-6AB6F16F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735616"/>
            <a:ext cx="4815840" cy="38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44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Segregation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0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Segregation Principle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No client should be forced to depend on methods it does not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interfaces that are very large into smaller and more specific ones so that clients will only have to know about the methods that are of interest to them.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8085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</a:t>
            </a:r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7251BB10-3C27-4984-9FFF-8F1DF524CF8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58" y="769694"/>
            <a:ext cx="6421483" cy="360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186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 Expansion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E0D7C-7D8C-474A-8738-092DFDE2D4D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8" y="769694"/>
            <a:ext cx="6088995" cy="3604111"/>
          </a:xfrm>
        </p:spPr>
      </p:pic>
    </p:spTree>
    <p:extLst>
      <p:ext uri="{BB962C8B-B14F-4D97-AF65-F5344CB8AC3E}">
        <p14:creationId xmlns:p14="http://schemas.microsoft.com/office/powerpoint/2010/main" val="21273358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115BBD6-C922-4C23-B0CD-4D0FBE13E47D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05" y="1331652"/>
            <a:ext cx="7166390" cy="2480195"/>
          </a:xfrm>
        </p:spPr>
      </p:pic>
    </p:spTree>
    <p:extLst>
      <p:ext uri="{BB962C8B-B14F-4D97-AF65-F5344CB8AC3E}">
        <p14:creationId xmlns:p14="http://schemas.microsoft.com/office/powerpoint/2010/main" val="12387501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Example Expansion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65DBC1-5C66-4244-9062-62C7641ED150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37" y="1208181"/>
            <a:ext cx="6859525" cy="2727137"/>
          </a:xfrm>
        </p:spPr>
      </p:pic>
    </p:spTree>
    <p:extLst>
      <p:ext uri="{BB962C8B-B14F-4D97-AF65-F5344CB8AC3E}">
        <p14:creationId xmlns:p14="http://schemas.microsoft.com/office/powerpoint/2010/main" val="22371128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Inversion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01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9C6D09-CE01-4F50-B3AD-27A535F38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people think of OOP as high-level objects </a:t>
            </a:r>
            <a:r>
              <a:rPr lang="en-US" i="1" dirty="0"/>
              <a:t>depending</a:t>
            </a:r>
            <a:r>
              <a:rPr lang="en-US" dirty="0"/>
              <a:t> on low-level objects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: A data processor should be dependent on the data output source</a:t>
            </a:r>
          </a:p>
          <a:p>
            <a:r>
              <a:rPr lang="en-US" dirty="0"/>
              <a:t>Dependency Inversion works to decouple modules by making both high and low-level objects be independent</a:t>
            </a:r>
          </a:p>
          <a:p>
            <a:pPr lvl="1"/>
            <a:r>
              <a:rPr lang="en-US" dirty="0"/>
              <a:t>This is accomplished by having their requirements/behaviors generalized through interfaces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53BB9-312F-45FF-9417-8D3D156A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</p:spTree>
    <p:extLst>
      <p:ext uri="{BB962C8B-B14F-4D97-AF65-F5344CB8AC3E}">
        <p14:creationId xmlns:p14="http://schemas.microsoft.com/office/powerpoint/2010/main" val="160792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C05A22-A6B9-412F-8D26-8A4BAD23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Overview</a:t>
            </a:r>
          </a:p>
        </p:txBody>
      </p:sp>
      <p:pic>
        <p:nvPicPr>
          <p:cNvPr id="3074" name="Picture 2" descr="http://2.bp.blogspot.com/-55Kb5azAeVE/UG21vknR4iI/AAAAAAAAHdU/-FA_lJIe_tQ/s1600/Dependency+Inversion+Principle.jpeg">
            <a:extLst>
              <a:ext uri="{FF2B5EF4-FFF2-40B4-BE49-F238E27FC236}">
                <a16:creationId xmlns:a16="http://schemas.microsoft.com/office/drawing/2014/main" id="{40765C1F-2DD5-4673-AD1E-1DE5CDA15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852190"/>
            <a:ext cx="4692968" cy="375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14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C0933-A6ED-45FA-8321-0406E455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83" y="797930"/>
            <a:ext cx="7335274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71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</a:t>
            </a:r>
            <a:r>
              <a:rPr lang="en-US" dirty="0" err="1"/>
              <a:t>LockScreen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3723B-8977-47A3-8F82-72D48C5BC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41" y="849374"/>
            <a:ext cx="517279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807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Responsibility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156966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A single module/class should have exactly one functional responsibility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“Responsibility” can be thought of as a “reason to change”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Each module/class should have one (and only one) reason to be rewritten/changed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Forces code to be more modular/robust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cs typeface="Tahoma" pitchFamily="34" charset="0"/>
              </a:rPr>
              <a:t>Easier to modify/test</a:t>
            </a:r>
          </a:p>
        </p:txBody>
      </p:sp>
    </p:spTree>
    <p:extLst>
      <p:ext uri="{BB962C8B-B14F-4D97-AF65-F5344CB8AC3E}">
        <p14:creationId xmlns:p14="http://schemas.microsoft.com/office/powerpoint/2010/main" val="5917788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4A4EC0-27E5-4951-B5A8-D0E001C8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17" y="719045"/>
            <a:ext cx="6546223" cy="37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80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Soccer Player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8393C-792B-45B1-8C3F-0567367C4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46" y="695063"/>
            <a:ext cx="828790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90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Open-Closed Principle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Open-Closed Principle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B1041-8099-49DD-AFA9-BDB74A2128E1}"/>
              </a:ext>
            </a:extLst>
          </p:cNvPr>
          <p:cNvSpPr txBox="1"/>
          <p:nvPr/>
        </p:nvSpPr>
        <p:spPr bwMode="auto">
          <a:xfrm>
            <a:off x="273677" y="1554480"/>
            <a:ext cx="8161663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“</a:t>
            </a:r>
            <a:r>
              <a:rPr lang="en-US" i="1" dirty="0"/>
              <a:t>Software entities (classes, modules, functions, etc.) should be open for extension, but closed for modification</a:t>
            </a:r>
            <a:r>
              <a:rPr lang="en-US" dirty="0"/>
              <a:t>"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218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F0130EF-8860-45DF-BBE6-AC6228497E23}"/>
              </a:ext>
            </a:extLst>
          </p:cNvPr>
          <p:cNvPicPr>
            <a:picLocks noGrp="1" noChangeAspect="1"/>
          </p:cNvPicPr>
          <p:nvPr>
            <p:ph type="tbl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Gray">
          <a:xfrm>
            <a:off x="1856132" y="932293"/>
            <a:ext cx="5431736" cy="327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641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Bad Example Expansion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5236AE0-4F4E-47D4-B4B9-C541258E0D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B15AB-758F-4A3F-94B4-5AB75BBF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73" y="846825"/>
            <a:ext cx="6027566" cy="36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7501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15_PPT Temp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" cap="sq" algn="ctr">
          <a:solidFill>
            <a:schemeClr val="bg1">
              <a:lumMod val="50000"/>
            </a:schemeClr>
          </a:solidFill>
          <a:miter lim="800000"/>
          <a:headEnd/>
          <a:tailEnd/>
        </a:ln>
        <a:effectLst/>
      </a:spPr>
      <a:bodyPr wrap="none" anchor="ctr"/>
      <a:lstStyle>
        <a:defPPr algn="ctr">
          <a:defRPr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spDef>
    <a:lnDef>
      <a:spPr bwMode="auto">
        <a:solidFill>
          <a:schemeClr val="accent2"/>
        </a:solidFill>
        <a:ln w="6350" cap="sq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oval" w="sm" len="sm"/>
          <a:tailEnd type="oval" w="sm" len="sm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>
        <a:spAutoFit/>
      </a:bodyPr>
      <a:lstStyle>
        <a:defPPr>
          <a:defRPr sz="1600" dirty="0" smtClean="0">
            <a:solidFill>
              <a:schemeClr val="tx1">
                <a:lumMod val="75000"/>
                <a:lumOff val="25000"/>
              </a:schemeClr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PPT Temp WIDE 16-9 v1.potx" id="{B36ECAEB-2B0A-E14D-8E7D-8ECEE761947C}" vid="{C62429C8-90CC-D24E-984E-FD2BD8EC55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1DD2BCD07E1C4A804FEBFAD064D665" ma:contentTypeVersion="0" ma:contentTypeDescription="Create a new document." ma:contentTypeScope="" ma:versionID="a6a82881d3ce09f869cebe55ca00809b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3735A1A-98F5-44B9-9A7F-D3A37BCA6C65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35BDD1-A6DD-463F-96E1-1D64E8A544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550EF-E6EA-4BC2-B3E7-4456B0EA4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659</Words>
  <Application>Microsoft Office PowerPoint</Application>
  <PresentationFormat>On-screen Show (16:9)</PresentationFormat>
  <Paragraphs>83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Tahoma</vt:lpstr>
      <vt:lpstr>2015_PPT Temp WIDE</vt:lpstr>
      <vt:lpstr>S.O.L.I.D.</vt:lpstr>
      <vt:lpstr>Single Responsibility Principle</vt:lpstr>
      <vt:lpstr>Single Responsibility Overview</vt:lpstr>
      <vt:lpstr>Bad Soccer Player</vt:lpstr>
      <vt:lpstr>Bad Soccer Player</vt:lpstr>
      <vt:lpstr>Open-Closed Principle</vt:lpstr>
      <vt:lpstr>Open-Closed Principle Overview</vt:lpstr>
      <vt:lpstr>Bad Example</vt:lpstr>
      <vt:lpstr>Bad Example Expansion</vt:lpstr>
      <vt:lpstr>Good Example</vt:lpstr>
      <vt:lpstr>Good Example Expansion</vt:lpstr>
      <vt:lpstr>Liskov Substitution Principle</vt:lpstr>
      <vt:lpstr>Liskov Substitution Overview</vt:lpstr>
      <vt:lpstr>Liskov Substitution Overview</vt:lpstr>
      <vt:lpstr>Interface Segregation Principle</vt:lpstr>
      <vt:lpstr>Interface Segregation Principle Overview</vt:lpstr>
      <vt:lpstr>Bad Example</vt:lpstr>
      <vt:lpstr>Bad Example Expansion</vt:lpstr>
      <vt:lpstr>Good Example</vt:lpstr>
      <vt:lpstr>Good Example Expansion</vt:lpstr>
      <vt:lpstr>Dependency Inversion Principle</vt:lpstr>
      <vt:lpstr>Dependency Inversion Overview</vt:lpstr>
      <vt:lpstr>Dependency Inversion Overview</vt:lpstr>
      <vt:lpstr>Bad LockScreen</vt:lpstr>
      <vt:lpstr>Good LockScreen</vt:lpstr>
    </vt:vector>
  </TitlesOfParts>
  <Company>CGI Interactive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Palmer, Chris</dc:creator>
  <cp:lastModifiedBy>Heinrich, Colton</cp:lastModifiedBy>
  <cp:revision>20</cp:revision>
  <cp:lastPrinted>2009-09-10T16:08:41Z</cp:lastPrinted>
  <dcterms:created xsi:type="dcterms:W3CDTF">2018-07-18T11:22:17Z</dcterms:created>
  <dcterms:modified xsi:type="dcterms:W3CDTF">2019-01-17T20:56:29Z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0x010100121DD2BCD07E1C4A804FEBFAD064D665</vt:lpwstr>
  </property>
</Properties>
</file>