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4"/>
  </p:sldMasterIdLst>
  <p:notesMasterIdLst>
    <p:notesMasterId r:id="rId35"/>
  </p:notesMasterIdLst>
  <p:handoutMasterIdLst>
    <p:handoutMasterId r:id="rId36"/>
  </p:handoutMasterIdLst>
  <p:sldIdLst>
    <p:sldId id="261" r:id="rId5"/>
    <p:sldId id="297" r:id="rId6"/>
    <p:sldId id="298" r:id="rId7"/>
    <p:sldId id="299" r:id="rId8"/>
    <p:sldId id="300" r:id="rId9"/>
    <p:sldId id="276" r:id="rId10"/>
    <p:sldId id="285" r:id="rId11"/>
    <p:sldId id="279" r:id="rId12"/>
    <p:sldId id="280" r:id="rId13"/>
    <p:sldId id="277" r:id="rId14"/>
    <p:sldId id="292" r:id="rId15"/>
    <p:sldId id="269" r:id="rId16"/>
    <p:sldId id="295" r:id="rId17"/>
    <p:sldId id="270" r:id="rId18"/>
    <p:sldId id="294" r:id="rId19"/>
    <p:sldId id="263" r:id="rId20"/>
    <p:sldId id="286" r:id="rId21"/>
    <p:sldId id="287" r:id="rId22"/>
    <p:sldId id="296" r:id="rId23"/>
    <p:sldId id="272" r:id="rId24"/>
    <p:sldId id="293" r:id="rId25"/>
    <p:sldId id="271" r:id="rId26"/>
    <p:sldId id="273" r:id="rId27"/>
    <p:sldId id="274" r:id="rId28"/>
    <p:sldId id="275" r:id="rId29"/>
    <p:sldId id="278" r:id="rId30"/>
    <p:sldId id="291" r:id="rId31"/>
    <p:sldId id="290" r:id="rId32"/>
    <p:sldId id="283" r:id="rId33"/>
    <p:sldId id="284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">
          <p15:clr>
            <a:srgbClr val="A4A3A4"/>
          </p15:clr>
        </p15:guide>
        <p15:guide id="2" orient="horz" pos="579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  <p15:guide id="5" pos="2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234A1D"/>
    <a:srgbClr val="B2C42A"/>
    <a:srgbClr val="275020"/>
    <a:srgbClr val="9DAD25"/>
    <a:srgbClr val="40528F"/>
    <a:srgbClr val="8F9B49"/>
    <a:srgbClr val="4E67A1"/>
    <a:srgbClr val="A1A858"/>
    <a:srgbClr val="D3E1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25" autoAdjust="0"/>
    <p:restoredTop sz="83041" autoAdjust="0"/>
  </p:normalViewPr>
  <p:slideViewPr>
    <p:cSldViewPr snapToGrid="0">
      <p:cViewPr varScale="1">
        <p:scale>
          <a:sx n="125" d="100"/>
          <a:sy n="125" d="100"/>
        </p:scale>
        <p:origin x="1560" y="96"/>
      </p:cViewPr>
      <p:guideLst>
        <p:guide orient="horz" pos="101"/>
        <p:guide orient="horz" pos="579"/>
        <p:guide orient="horz" pos="1620"/>
        <p:guide pos="2880"/>
        <p:guide pos="2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14C55-E12A-45E6-87F3-7EAADE4C1D12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00986-36CF-41DA-8955-9695234E11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64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CAFB7-E13F-4384-95CE-291BAEA2830B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FE447-DA53-4191-97C8-F522C13BDE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0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Building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SoccerPlayer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You want to keep stats, but it’s clear that it probably wouldn’t work to keep the values on the soccer player. Some stats require comparing other players on the team/in the league. A single player’s data shouldn’t rely on others you feel.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So build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PlayerReport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 to hold calculated stats. But leave the calculations in the player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81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Square/Rectangle Example: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”Is A” relationships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Square “is a” Rectangle, so inherit!</a:t>
            </a:r>
          </a:p>
          <a:p>
            <a:pPr marL="171450" indent="-171450" fontAlgn="base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 get/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setWidth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/Height mean if the Rectangle reference points to a Square?</a:t>
            </a:r>
          </a:p>
          <a:p>
            <a:pPr marL="171450" indent="-171450" fontAlgn="base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 as an abstraction of Rectangle is BAD</a:t>
            </a:r>
          </a:p>
          <a:p>
            <a:pPr marL="171450" indent="-171450" fontAlgn="base"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fontAlgn="base">
              <a:buFontTx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 also do a Board/3DBoard Example:</a:t>
            </a:r>
          </a:p>
          <a:p>
            <a:pPr marL="171450" indent="-171450" fontAlgn="base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Board has some width/height</a:t>
            </a:r>
          </a:p>
          <a:p>
            <a:pPr marL="171450" indent="-171450" fontAlgn="base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3DBoard extends this and has a depth</a:t>
            </a:r>
          </a:p>
          <a:p>
            <a:pPr marL="171450" indent="-171450" fontAlgn="base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of Board’s functions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AddUnit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RemoveUnit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…) take an x and y but no z</a:t>
            </a:r>
          </a:p>
          <a:p>
            <a:pPr marL="171450" indent="-171450" fontAlgn="base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3DBoard will have to shadow all of these with new functions that take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x,y,z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01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07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3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30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00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2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78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2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Building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SoccerPlayer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You want to keep stats, but it’s clear that it probably wouldn’t work to keep the values on the soccer player. Some stats require comparing other players on the team/in the league. A single player’s data shouldn’t rely on others you feel.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So build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PlayerReport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 to hold calculated stats. But leave the calculations in the player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95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Building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SoccerPlayer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You want to keep stats, but it’s clear that it probably wouldn’t work to keep the values on the soccer player. Some stats require comparing other players on the team/in the league. A single player’s data shouldn’t rely on others you feel.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So build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PlayerReport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 to hold calculated stats. But leave the calculations in the player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97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41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77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1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24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70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Building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SoccerPlayer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You want to keep stats, but it’s clear that it probably wouldn’t work to keep the values on the soccer player. Some stats require comparing other players on the team/in the league. A single player’s data shouldn’t rely on others you feel.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So build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PlayerReport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 to hold calculated stats. But leave the calculations in the player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4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ler 2018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15163" y="1451934"/>
            <a:ext cx="6425214" cy="85725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tx2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Gray">
          <a:xfrm>
            <a:off x="715163" y="2388067"/>
            <a:ext cx="6400800" cy="62141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None/>
              <a:tabLst/>
              <a:defRPr lang="en-US" sz="1400" kern="1200" baseline="0" dirty="0" smtClean="0">
                <a:solidFill>
                  <a:schemeClr val="tx2"/>
                </a:solidFill>
                <a:latin typeface="Tahoma"/>
                <a:ea typeface="+mn-e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Name, Title - Date</a:t>
            </a:r>
          </a:p>
        </p:txBody>
      </p:sp>
      <p:pic>
        <p:nvPicPr>
          <p:cNvPr id="10" name="Picture 9" descr="header.jp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3793009"/>
            <a:ext cx="9144000" cy="13504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122" y="3072308"/>
            <a:ext cx="1648373" cy="569066"/>
          </a:xfrm>
          <a:prstGeom prst="rect">
            <a:avLst/>
          </a:prstGeom>
          <a:noFill/>
        </p:spPr>
      </p:pic>
      <p:pic>
        <p:nvPicPr>
          <p:cNvPr id="11" name="Picture 10" descr="header.jp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0" y="0"/>
            <a:ext cx="9144000" cy="135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2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273050" y="958108"/>
            <a:ext cx="8566150" cy="32614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  <p:sp>
        <p:nvSpPr>
          <p:cNvPr id="6" name="Table Placeholder 5"/>
          <p:cNvSpPr>
            <a:spLocks noGrp="1"/>
          </p:cNvSpPr>
          <p:nvPr>
            <p:ph type="tbl" sz="quarter" idx="10"/>
          </p:nvPr>
        </p:nvSpPr>
        <p:spPr>
          <a:xfrm>
            <a:off x="273050" y="1038498"/>
            <a:ext cx="8566150" cy="32207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Header without Foot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12627"/>
            <a:ext cx="8552291" cy="3826344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703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ler 2018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475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yler 2018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15163" y="1451934"/>
            <a:ext cx="6425214" cy="85725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tx2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Gray">
          <a:xfrm>
            <a:off x="715163" y="2388067"/>
            <a:ext cx="6400800" cy="62141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None/>
              <a:tabLst/>
              <a:defRPr lang="en-US" sz="1400" kern="1200" baseline="0" dirty="0" smtClean="0">
                <a:solidFill>
                  <a:schemeClr val="tx2"/>
                </a:solidFill>
                <a:latin typeface="Tahoma"/>
                <a:ea typeface="+mn-e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Name, Title - Date</a:t>
            </a:r>
          </a:p>
        </p:txBody>
      </p:sp>
      <p:pic>
        <p:nvPicPr>
          <p:cNvPr id="10" name="Picture 9" descr="header.jp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3793009"/>
            <a:ext cx="9144000" cy="13504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122" y="3072308"/>
            <a:ext cx="1648373" cy="569066"/>
          </a:xfrm>
          <a:prstGeom prst="rect">
            <a:avLst/>
          </a:prstGeom>
          <a:noFill/>
        </p:spPr>
      </p:pic>
      <p:pic>
        <p:nvPicPr>
          <p:cNvPr id="11" name="Picture 10" descr="header.jp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0" y="0"/>
            <a:ext cx="9144000" cy="135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67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yler 2018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oter.jpg"/>
          <p:cNvPicPr>
            <a:picLocks noChangeAspect="1"/>
          </p:cNvPicPr>
          <p:nvPr userDrawn="1"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560"/>
            <a:ext cx="9144000" cy="12882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15163" y="1562029"/>
            <a:ext cx="6425214" cy="85725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tx2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pic>
        <p:nvPicPr>
          <p:cNvPr id="12" name="Picture 11" descr="footer.jpg"/>
          <p:cNvPicPr>
            <a:picLocks noChangeAspect="1"/>
          </p:cNvPicPr>
          <p:nvPr userDrawn="1"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2825690"/>
            <a:ext cx="9144000" cy="12882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486" y="3903636"/>
            <a:ext cx="1648373" cy="569066"/>
          </a:xfrm>
          <a:prstGeom prst="rect">
            <a:avLst/>
          </a:prstGeom>
          <a:noFill/>
        </p:spPr>
      </p:pic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Gray">
          <a:xfrm>
            <a:off x="715163" y="2505528"/>
            <a:ext cx="6400800" cy="62141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None/>
              <a:tabLst/>
              <a:defRPr lang="en-US" sz="1400" kern="1200" baseline="0" dirty="0" smtClean="0">
                <a:solidFill>
                  <a:schemeClr val="tx2"/>
                </a:solidFill>
                <a:latin typeface="Tahoma"/>
                <a:ea typeface="+mn-e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Subhead here</a:t>
            </a:r>
          </a:p>
        </p:txBody>
      </p:sp>
    </p:spTree>
    <p:extLst>
      <p:ext uri="{BB962C8B-B14F-4D97-AF65-F5344CB8AC3E}">
        <p14:creationId xmlns:p14="http://schemas.microsoft.com/office/powerpoint/2010/main" val="3249892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yler 2018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9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18009"/>
            <a:ext cx="8552291" cy="3550065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lnSpc>
                <a:spcPct val="100000"/>
              </a:lnSpc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lnSpc>
                <a:spcPct val="100000"/>
              </a:lnSpc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106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yler 2018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  <p:sp>
        <p:nvSpPr>
          <p:cNvPr id="6" name="Table Placeholder 5"/>
          <p:cNvSpPr>
            <a:spLocks noGrp="1"/>
          </p:cNvSpPr>
          <p:nvPr>
            <p:ph type="tbl" sz="quarter" idx="10"/>
          </p:nvPr>
        </p:nvSpPr>
        <p:spPr>
          <a:xfrm>
            <a:off x="273050" y="1038498"/>
            <a:ext cx="8566150" cy="32207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222749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yler 2018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273050" y="958108"/>
            <a:ext cx="8566150" cy="32614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963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yler 2018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9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4" y="818009"/>
            <a:ext cx="4717740" cy="3550065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lnSpc>
                <a:spcPct val="100000"/>
              </a:lnSpc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lnSpc>
                <a:spcPct val="100000"/>
              </a:lnSpc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140325" y="818009"/>
            <a:ext cx="3698110" cy="34185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4037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ler 2018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oter.jpg"/>
          <p:cNvPicPr>
            <a:picLocks noChangeAspect="1"/>
          </p:cNvPicPr>
          <p:nvPr userDrawn="1"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560"/>
            <a:ext cx="9144000" cy="12882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15163" y="1562029"/>
            <a:ext cx="6425214" cy="85725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tx2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pic>
        <p:nvPicPr>
          <p:cNvPr id="12" name="Picture 11" descr="footer.jpg"/>
          <p:cNvPicPr>
            <a:picLocks noChangeAspect="1"/>
          </p:cNvPicPr>
          <p:nvPr userDrawn="1"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2825690"/>
            <a:ext cx="9144000" cy="12882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486" y="3903636"/>
            <a:ext cx="1648373" cy="569066"/>
          </a:xfrm>
          <a:prstGeom prst="rect">
            <a:avLst/>
          </a:prstGeom>
          <a:noFill/>
        </p:spPr>
      </p:pic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Gray">
          <a:xfrm>
            <a:off x="715163" y="2505528"/>
            <a:ext cx="6400800" cy="62141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None/>
              <a:tabLst/>
              <a:defRPr lang="en-US" sz="1400" kern="1200" baseline="0" dirty="0" smtClean="0">
                <a:solidFill>
                  <a:schemeClr val="tx2"/>
                </a:solidFill>
                <a:latin typeface="Tahoma"/>
                <a:ea typeface="+mn-e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Subhead here</a:t>
            </a:r>
          </a:p>
        </p:txBody>
      </p:sp>
    </p:spTree>
    <p:extLst>
      <p:ext uri="{BB962C8B-B14F-4D97-AF65-F5344CB8AC3E}">
        <p14:creationId xmlns:p14="http://schemas.microsoft.com/office/powerpoint/2010/main" val="38079958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yler 2018 2line Header Foot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9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30665"/>
            <a:ext cx="8552291" cy="3537410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lnSpc>
                <a:spcPct val="100000"/>
              </a:lnSpc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lnSpc>
                <a:spcPct val="100000"/>
              </a:lnSpc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273677" y="120386"/>
            <a:ext cx="8564758" cy="710279"/>
          </a:xfrm>
          <a:prstGeom prst="rect">
            <a:avLst/>
          </a:prstGeom>
        </p:spPr>
        <p:txBody>
          <a:bodyPr vert="horz"/>
          <a:lstStyle>
            <a:lvl1pPr algn="l">
              <a:defRPr sz="22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2line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528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9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18009"/>
            <a:ext cx="8552291" cy="3550065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lnSpc>
                <a:spcPct val="100000"/>
              </a:lnSpc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lnSpc>
                <a:spcPct val="100000"/>
              </a:lnSpc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453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9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4" y="818009"/>
            <a:ext cx="4717740" cy="3550065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lnSpc>
                <a:spcPct val="100000"/>
              </a:lnSpc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lnSpc>
                <a:spcPct val="100000"/>
              </a:lnSpc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140325" y="818009"/>
            <a:ext cx="3698110" cy="34185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yler 2018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621" y="2303282"/>
            <a:ext cx="8564758" cy="536936"/>
          </a:xfrm>
          <a:prstGeom prst="rect">
            <a:avLst/>
          </a:prstGeom>
        </p:spPr>
        <p:txBody>
          <a:bodyPr vert="horz" anchor="ctr"/>
          <a:lstStyle>
            <a:lvl1pPr algn="ctr">
              <a:defRPr sz="30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2line Header Foot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9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30665"/>
            <a:ext cx="8552291" cy="3537410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lnSpc>
                <a:spcPct val="100000"/>
              </a:lnSpc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lnSpc>
                <a:spcPct val="100000"/>
              </a:lnSpc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273677" y="120386"/>
            <a:ext cx="8564758" cy="710279"/>
          </a:xfrm>
          <a:prstGeom prst="rect">
            <a:avLst/>
          </a:prstGeom>
        </p:spPr>
        <p:txBody>
          <a:bodyPr vert="horz"/>
          <a:lstStyle>
            <a:lvl1pPr algn="l">
              <a:defRPr sz="22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2line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334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47699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23391"/>
            <a:ext cx="4228505" cy="3544684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09930" y="823391"/>
            <a:ext cx="4228505" cy="3544684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6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900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Title and Content Talking Ts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yler_mark_RGB.png"/>
          <p:cNvPicPr>
            <a:picLocks noChangeAspect="1"/>
          </p:cNvPicPr>
          <p:nvPr userDrawn="1"/>
        </p:nvPicPr>
        <p:blipFill>
          <a:blip r:embed="rId2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194" y="2114107"/>
            <a:ext cx="2514600" cy="25420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12627"/>
            <a:ext cx="8552291" cy="3555448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418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Header and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636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header.jpg"/>
          <p:cNvPicPr>
            <a:picLocks noChangeAspect="1"/>
          </p:cNvPicPr>
          <p:nvPr/>
        </p:nvPicPr>
        <p:blipFill>
          <a:blip r:embed="rId22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7573"/>
            <a:ext cx="9144000" cy="8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3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0" r:id="rId3"/>
    <p:sldLayoutId id="2147483792" r:id="rId4"/>
    <p:sldLayoutId id="2147483793" r:id="rId5"/>
    <p:sldLayoutId id="2147483791" r:id="rId6"/>
    <p:sldLayoutId id="2147483781" r:id="rId7"/>
    <p:sldLayoutId id="2147483790" r:id="rId8"/>
    <p:sldLayoutId id="2147483786" r:id="rId9"/>
    <p:sldLayoutId id="2147483795" r:id="rId10"/>
    <p:sldLayoutId id="2147483796" r:id="rId11"/>
    <p:sldLayoutId id="2147483789" r:id="rId12"/>
    <p:sldLayoutId id="2147483776" r:id="rId13"/>
    <p:sldLayoutId id="2147483828" r:id="rId14"/>
    <p:sldLayoutId id="2147483829" r:id="rId15"/>
    <p:sldLayoutId id="2147483830" r:id="rId16"/>
    <p:sldLayoutId id="2147483831" r:id="rId17"/>
    <p:sldLayoutId id="2147483832" r:id="rId18"/>
    <p:sldLayoutId id="2147483833" r:id="rId19"/>
    <p:sldLayoutId id="2147483834" r:id="rId2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S.O.L.I.D.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Ari Cohen &amp; Colton Heinrich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Open-Closed Principle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82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Open-Closed Principle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5B1041-8099-49DD-AFA9-BDB74A2128E1}"/>
              </a:ext>
            </a:extLst>
          </p:cNvPr>
          <p:cNvSpPr txBox="1"/>
          <p:nvPr/>
        </p:nvSpPr>
        <p:spPr bwMode="auto">
          <a:xfrm>
            <a:off x="273677" y="1554480"/>
            <a:ext cx="8161663" cy="646331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 “</a:t>
            </a:r>
            <a:r>
              <a:rPr lang="en-US" i="1" dirty="0"/>
              <a:t>Software entities (classes, modules, functions, etc.) should be open for extension, but closed for modification</a:t>
            </a:r>
            <a:r>
              <a:rPr lang="en-US" dirty="0"/>
              <a:t>"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72186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Bad Example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F0130EF-8860-45DF-BBE6-AC6228497E23}"/>
              </a:ext>
            </a:extLst>
          </p:cNvPr>
          <p:cNvPicPr>
            <a:picLocks noGrp="1" noChangeAspect="1"/>
          </p:cNvPicPr>
          <p:nvPr>
            <p:ph type="tbl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Gray">
          <a:xfrm>
            <a:off x="1856132" y="932293"/>
            <a:ext cx="5431736" cy="327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6417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Bad Example Expansion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5236AE0-4F4E-47D4-B4B9-C541258E0DD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4B15AB-758F-4A3F-94B4-5AB75BBF1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273" y="846825"/>
            <a:ext cx="6027566" cy="360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7501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Example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126237C-E865-46D0-861C-A72DD3D944E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BF18432-13E3-4BF5-B3B7-3CAE202B6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604" y="1156574"/>
            <a:ext cx="5790968" cy="28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9073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Example Expansion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126237C-E865-46D0-861C-A72DD3D944E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8BDB1-7BA7-4519-9D86-828D97DD3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038498"/>
            <a:ext cx="8513754" cy="306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1428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Liskov</a:t>
            </a:r>
            <a:r>
              <a:rPr lang="en-US" dirty="0"/>
              <a:t> Substitution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5B1041-8099-49DD-AFA9-BDB74A2128E1}"/>
              </a:ext>
            </a:extLst>
          </p:cNvPr>
          <p:cNvSpPr txBox="1"/>
          <p:nvPr/>
        </p:nvSpPr>
        <p:spPr bwMode="auto">
          <a:xfrm>
            <a:off x="273677" y="755868"/>
            <a:ext cx="8161663" cy="1323439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rPr>
              <a:t>If S is a subtype of T, then objects of type T may be replaced with objects of type S without breaking core functionality.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rPr>
              <a:t>(More formally called “Strong Behavioral Subtyping”)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rPr>
              <a:t>“A sub-class can assume the place of its super-class without errors”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rPr>
              <a:t>Liskov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rPr>
              <a:t> should be a test of whether or not your abstraction is correct</a:t>
            </a:r>
          </a:p>
        </p:txBody>
      </p:sp>
    </p:spTree>
    <p:extLst>
      <p:ext uri="{BB962C8B-B14F-4D97-AF65-F5344CB8AC3E}">
        <p14:creationId xmlns:p14="http://schemas.microsoft.com/office/powerpoint/2010/main" val="170701618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Liskov</a:t>
            </a:r>
            <a:r>
              <a:rPr lang="en-US" dirty="0"/>
              <a:t> Substitution Overview</a:t>
            </a:r>
          </a:p>
        </p:txBody>
      </p:sp>
      <p:pic>
        <p:nvPicPr>
          <p:cNvPr id="2050" name="Picture 2" descr="https://image.ibb.co/cyshi7/lsp.jpg">
            <a:extLst>
              <a:ext uri="{FF2B5EF4-FFF2-40B4-BE49-F238E27FC236}">
                <a16:creationId xmlns:a16="http://schemas.microsoft.com/office/drawing/2014/main" id="{5BD9D26E-A1FB-4D3D-A02F-6AB6F16FE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" y="735616"/>
            <a:ext cx="4815840" cy="386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3443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FE516D-8B45-4FCF-BB62-67D93D39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</a:t>
            </a:r>
            <a:r>
              <a:rPr lang="en-US" dirty="0" err="1"/>
              <a:t>Liskov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A6D61-1758-41CD-8F76-625A0652F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77" y="847991"/>
            <a:ext cx="5418463" cy="1931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45F947-1F37-4F04-95FE-EA52DBEE3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17" y="2895809"/>
            <a:ext cx="6226183" cy="17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8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2B29DB-584A-415D-979E-EAD4F661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13EE1C-D46B-455F-878A-AE94C388F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343025"/>
            <a:ext cx="70485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1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 Segregation Principle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09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 Segregation Principle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5B1041-8099-49DD-AFA9-BDB74A2128E1}"/>
              </a:ext>
            </a:extLst>
          </p:cNvPr>
          <p:cNvSpPr txBox="1"/>
          <p:nvPr/>
        </p:nvSpPr>
        <p:spPr bwMode="auto">
          <a:xfrm>
            <a:off x="273677" y="1554480"/>
            <a:ext cx="8161663" cy="92333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 No client should be forced to depend on methods it does not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Splits interfaces that are very large into smaller and more specific ones so that clients will only have to know about the methods that are of interest to them.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80856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Bad Example</a:t>
            </a:r>
          </a:p>
        </p:txBody>
      </p:sp>
      <p:pic>
        <p:nvPicPr>
          <p:cNvPr id="4" name="Table Placeholder 3">
            <a:extLst>
              <a:ext uri="{FF2B5EF4-FFF2-40B4-BE49-F238E27FC236}">
                <a16:creationId xmlns:a16="http://schemas.microsoft.com/office/drawing/2014/main" id="{7251BB10-3C27-4984-9FFF-8F1DF524CF83}"/>
              </a:ext>
            </a:extLst>
          </p:cNvPr>
          <p:cNvPicPr>
            <a:picLocks noGrp="1" noChangeAspect="1"/>
          </p:cNvPicPr>
          <p:nvPr>
            <p:ph type="tbl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58" y="769694"/>
            <a:ext cx="6421483" cy="360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1868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Bad Example Expansion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8E0D7C-7D8C-474A-8738-092DFDE2D4D3}"/>
              </a:ext>
            </a:extLst>
          </p:cNvPr>
          <p:cNvPicPr>
            <a:picLocks noGrp="1" noChangeAspect="1"/>
          </p:cNvPicPr>
          <p:nvPr>
            <p:ph type="tbl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58" y="769694"/>
            <a:ext cx="6088995" cy="3604111"/>
          </a:xfrm>
        </p:spPr>
      </p:pic>
    </p:spTree>
    <p:extLst>
      <p:ext uri="{BB962C8B-B14F-4D97-AF65-F5344CB8AC3E}">
        <p14:creationId xmlns:p14="http://schemas.microsoft.com/office/powerpoint/2010/main" val="212733582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Example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7115BBD6-C922-4C23-B0CD-4D0FBE13E47D}"/>
              </a:ext>
            </a:extLst>
          </p:cNvPr>
          <p:cNvPicPr>
            <a:picLocks noGrp="1" noChangeAspect="1"/>
          </p:cNvPicPr>
          <p:nvPr>
            <p:ph type="tbl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05" y="1331652"/>
            <a:ext cx="7166390" cy="2480195"/>
          </a:xfrm>
        </p:spPr>
      </p:pic>
    </p:spTree>
    <p:extLst>
      <p:ext uri="{BB962C8B-B14F-4D97-AF65-F5344CB8AC3E}">
        <p14:creationId xmlns:p14="http://schemas.microsoft.com/office/powerpoint/2010/main" val="123875014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Example Expansion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365DBC1-5C66-4244-9062-62C7641ED150}"/>
              </a:ext>
            </a:extLst>
          </p:cNvPr>
          <p:cNvPicPr>
            <a:picLocks noGrp="1" noChangeAspect="1"/>
          </p:cNvPicPr>
          <p:nvPr>
            <p:ph type="tbl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37" y="1208181"/>
            <a:ext cx="6859525" cy="2727137"/>
          </a:xfrm>
        </p:spPr>
      </p:pic>
    </p:spTree>
    <p:extLst>
      <p:ext uri="{BB962C8B-B14F-4D97-AF65-F5344CB8AC3E}">
        <p14:creationId xmlns:p14="http://schemas.microsoft.com/office/powerpoint/2010/main" val="223711280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01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9C6D09-CE01-4F50-B3AD-27A535F38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Many people think of OOP as high-level objects </a:t>
            </a:r>
            <a:r>
              <a:rPr lang="en-US" i="1" dirty="0"/>
              <a:t>depending</a:t>
            </a:r>
            <a:r>
              <a:rPr lang="en-US" dirty="0"/>
              <a:t> on low-level objects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: A data processor should be dependent on the data output source</a:t>
            </a:r>
          </a:p>
          <a:p>
            <a:r>
              <a:rPr lang="en-US" dirty="0"/>
              <a:t>Dependency Inversion works to decouple modules by making both high and low-level objects be independent</a:t>
            </a:r>
          </a:p>
          <a:p>
            <a:pPr lvl="1"/>
            <a:r>
              <a:rPr lang="en-US" dirty="0"/>
              <a:t>This is accomplished by having their requirements/behaviors generalized through interfaces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C53BB9-312F-45FF-9417-8D3D156A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Overview</a:t>
            </a:r>
          </a:p>
        </p:txBody>
      </p:sp>
    </p:spTree>
    <p:extLst>
      <p:ext uri="{BB962C8B-B14F-4D97-AF65-F5344CB8AC3E}">
        <p14:creationId xmlns:p14="http://schemas.microsoft.com/office/powerpoint/2010/main" val="1607921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C05A22-A6B9-412F-8D26-8A4BAD23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Overview</a:t>
            </a:r>
          </a:p>
        </p:txBody>
      </p:sp>
      <p:pic>
        <p:nvPicPr>
          <p:cNvPr id="3074" name="Picture 2" descr="http://2.bp.blogspot.com/-55Kb5azAeVE/UG21vknR4iI/AAAAAAAAHdU/-FA_lJIe_tQ/s1600/Dependency+Inversion+Principle.jpeg">
            <a:extLst>
              <a:ext uri="{FF2B5EF4-FFF2-40B4-BE49-F238E27FC236}">
                <a16:creationId xmlns:a16="http://schemas.microsoft.com/office/drawing/2014/main" id="{40765C1F-2DD5-4673-AD1E-1DE5CDA15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440" y="852190"/>
            <a:ext cx="4692968" cy="375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214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Bad </a:t>
            </a:r>
            <a:r>
              <a:rPr lang="en-US" dirty="0" err="1"/>
              <a:t>LockScreen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DC0933-A6ED-45FA-8321-0406E4556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83" y="797930"/>
            <a:ext cx="7335274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9712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60C00B-570D-4117-A474-EC2A570AFB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Rigid</a:t>
            </a:r>
          </a:p>
          <a:p>
            <a:r>
              <a:rPr lang="en-US" dirty="0"/>
              <a:t>Fragile</a:t>
            </a:r>
          </a:p>
          <a:p>
            <a:r>
              <a:rPr lang="en-US" dirty="0"/>
              <a:t>Immobile</a:t>
            </a:r>
          </a:p>
          <a:p>
            <a:r>
              <a:rPr lang="en-US" dirty="0"/>
              <a:t>Overly Complex</a:t>
            </a:r>
          </a:p>
          <a:p>
            <a:r>
              <a:rPr lang="en-US" dirty="0"/>
              <a:t>Overly Redundant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Difficult to understand</a:t>
            </a:r>
          </a:p>
          <a:p>
            <a:r>
              <a:rPr lang="en-US" dirty="0"/>
              <a:t>Difficult to modify/update</a:t>
            </a:r>
          </a:p>
          <a:p>
            <a:r>
              <a:rPr lang="en-US" dirty="0"/>
              <a:t>Difficult to test</a:t>
            </a:r>
          </a:p>
          <a:p>
            <a:r>
              <a:rPr lang="en-US" dirty="0"/>
              <a:t>Difficult.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EBD6D8-E651-4D9E-8EF6-8B9445E1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Code</a:t>
            </a:r>
          </a:p>
        </p:txBody>
      </p:sp>
    </p:spTree>
    <p:extLst>
      <p:ext uri="{BB962C8B-B14F-4D97-AF65-F5344CB8AC3E}">
        <p14:creationId xmlns:p14="http://schemas.microsoft.com/office/powerpoint/2010/main" val="350460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</a:t>
            </a:r>
            <a:r>
              <a:rPr lang="en-US" dirty="0" err="1"/>
              <a:t>LockScreen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33723B-8977-47A3-8F82-72D48C5BC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41" y="849374"/>
            <a:ext cx="5172797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8071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D74215-9ED9-4717-B06F-3F851CB171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Reliability</a:t>
            </a:r>
          </a:p>
          <a:p>
            <a:r>
              <a:rPr lang="en-US" dirty="0"/>
              <a:t>Flexibility</a:t>
            </a:r>
          </a:p>
          <a:p>
            <a:r>
              <a:rPr lang="en-US" dirty="0"/>
              <a:t>Separation of Concerns</a:t>
            </a:r>
          </a:p>
          <a:p>
            <a:r>
              <a:rPr lang="en-US" dirty="0"/>
              <a:t>Reusability</a:t>
            </a:r>
          </a:p>
          <a:p>
            <a:r>
              <a:rPr lang="en-US" dirty="0"/>
              <a:t>Maintainability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AC4FB1-CF90-45CE-B1D0-11D258150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Code</a:t>
            </a:r>
          </a:p>
        </p:txBody>
      </p:sp>
    </p:spTree>
    <p:extLst>
      <p:ext uri="{BB962C8B-B14F-4D97-AF65-F5344CB8AC3E}">
        <p14:creationId xmlns:p14="http://schemas.microsoft.com/office/powerpoint/2010/main" val="324096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987A74-FE64-4475-B657-7DC6EEA27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dirty="0"/>
              <a:t> – Single Responsibility Principle</a:t>
            </a:r>
          </a:p>
          <a:p>
            <a:r>
              <a:rPr lang="en-US" b="1" dirty="0"/>
              <a:t>O</a:t>
            </a:r>
            <a:r>
              <a:rPr lang="en-US" dirty="0"/>
              <a:t> – Open Closed Principle</a:t>
            </a:r>
          </a:p>
          <a:p>
            <a:r>
              <a:rPr lang="en-US" b="1" dirty="0"/>
              <a:t>L</a:t>
            </a:r>
            <a:r>
              <a:rPr lang="en-US" dirty="0"/>
              <a:t> – </a:t>
            </a:r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  <a:p>
            <a:r>
              <a:rPr lang="en-US" b="1" dirty="0"/>
              <a:t>I</a:t>
            </a:r>
            <a:r>
              <a:rPr lang="en-US" dirty="0"/>
              <a:t> – Interface Segregation Principle</a:t>
            </a:r>
          </a:p>
          <a:p>
            <a:r>
              <a:rPr lang="en-US" b="1" dirty="0"/>
              <a:t>D</a:t>
            </a:r>
            <a:r>
              <a:rPr lang="en-US" dirty="0"/>
              <a:t> – Dependency Inversion Principle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CABCB7-3968-40F6-AFA9-F57151F4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Principles</a:t>
            </a:r>
          </a:p>
        </p:txBody>
      </p:sp>
    </p:spTree>
    <p:extLst>
      <p:ext uri="{BB962C8B-B14F-4D97-AF65-F5344CB8AC3E}">
        <p14:creationId xmlns:p14="http://schemas.microsoft.com/office/powerpoint/2010/main" val="176175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6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Responsibility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5B1041-8099-49DD-AFA9-BDB74A2128E1}"/>
              </a:ext>
            </a:extLst>
          </p:cNvPr>
          <p:cNvSpPr txBox="1"/>
          <p:nvPr/>
        </p:nvSpPr>
        <p:spPr bwMode="auto">
          <a:xfrm>
            <a:off x="273677" y="1554480"/>
            <a:ext cx="8161663" cy="156966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rPr>
              <a:t>A single module/class should have exactly one functional responsibility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rPr>
              <a:t>“Responsibility” can be thought of as a “reason to change”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rPr>
              <a:t>Each module/class should have one (and only one) reason to be rewritten/changed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rPr>
              <a:t>Forces code to be more modular/robust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rPr>
              <a:t>Easier to modify/test</a:t>
            </a:r>
          </a:p>
        </p:txBody>
      </p:sp>
    </p:spTree>
    <p:extLst>
      <p:ext uri="{BB962C8B-B14F-4D97-AF65-F5344CB8AC3E}">
        <p14:creationId xmlns:p14="http://schemas.microsoft.com/office/powerpoint/2010/main" val="59177886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Bad Soccer Player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4A4EC0-27E5-4951-B5A8-D0E001C8F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17" y="719045"/>
            <a:ext cx="6546223" cy="370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680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Soccer Player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8393C-792B-45B1-8C3F-0567367C4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46" y="695063"/>
            <a:ext cx="8287907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1904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015_PPT Temp W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6350" cap="sq" algn="ctr">
          <a:solidFill>
            <a:schemeClr val="bg1">
              <a:lumMod val="50000"/>
            </a:schemeClr>
          </a:solidFill>
          <a:miter lim="800000"/>
          <a:headEnd/>
          <a:tailEnd/>
        </a:ln>
        <a:effectLst/>
      </a:spPr>
      <a:bodyPr wrap="none" anchor="ctr"/>
      <a:lstStyle>
        <a:defPPr algn="ctr">
          <a:defRPr dirty="0" smtClean="0">
            <a:solidFill>
              <a:schemeClr val="tx1">
                <a:lumMod val="75000"/>
                <a:lumOff val="25000"/>
              </a:schemeClr>
            </a:solidFill>
            <a:latin typeface="Tahoma" pitchFamily="34" charset="0"/>
            <a:cs typeface="Tahoma" pitchFamily="34" charset="0"/>
          </a:defRPr>
        </a:defPPr>
      </a:lstStyle>
    </a:spDef>
    <a:lnDef>
      <a:spPr bwMode="auto">
        <a:solidFill>
          <a:schemeClr val="accent2"/>
        </a:solidFill>
        <a:ln w="6350" cap="sq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oval" w="sm" len="sm"/>
          <a:tailEnd type="oval" w="sm" len="sm"/>
        </a:ln>
        <a:effectLst/>
      </a:spPr>
      <a:bodyPr/>
      <a:lstStyle/>
    </a:lnDef>
    <a:txDef>
      <a:spPr bwMode="auto">
        <a:noFill/>
        <a:ln w="12700" cap="sq" algn="ctr">
          <a:noFill/>
          <a:miter lim="800000"/>
          <a:headEnd/>
          <a:tailEnd/>
        </a:ln>
        <a:effectLst/>
      </a:spPr>
      <a:bodyPr wrap="square">
        <a:spAutoFit/>
      </a:bodyPr>
      <a:lstStyle>
        <a:defPPr>
          <a:defRPr sz="1600" dirty="0" smtClean="0">
            <a:solidFill>
              <a:schemeClr val="tx1">
                <a:lumMod val="75000"/>
                <a:lumOff val="25000"/>
              </a:schemeClr>
            </a:solidFill>
            <a:latin typeface="Tahoma" pitchFamily="34" charset="0"/>
            <a:cs typeface="Tahom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8_PPT Temp WIDE 16-9 v1.potx" id="{B36ECAEB-2B0A-E14D-8E7D-8ECEE761947C}" vid="{C62429C8-90CC-D24E-984E-FD2BD8EC55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1DD2BCD07E1C4A804FEBFAD064D665" ma:contentTypeVersion="0" ma:contentTypeDescription="Create a new document." ma:contentTypeScope="" ma:versionID="a6a82881d3ce09f869cebe55ca00809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3735A1A-98F5-44B9-9A7F-D3A37BCA6C65}">
  <ds:schemaRefs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135BDD1-A6DD-463F-96E1-1D64E8A544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D550EF-E6EA-4BC2-B3E7-4456B0EA4E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721</Words>
  <Application>Microsoft Office PowerPoint</Application>
  <PresentationFormat>On-screen Show (16:9)</PresentationFormat>
  <Paragraphs>108</Paragraphs>
  <Slides>30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Tahoma</vt:lpstr>
      <vt:lpstr>2015_PPT Temp WIDE</vt:lpstr>
      <vt:lpstr>S.O.L.I.D.</vt:lpstr>
      <vt:lpstr>Bad Code</vt:lpstr>
      <vt:lpstr>Bad Code</vt:lpstr>
      <vt:lpstr>Good Code</vt:lpstr>
      <vt:lpstr>SOLID Principles</vt:lpstr>
      <vt:lpstr>Single Responsibility Principle</vt:lpstr>
      <vt:lpstr>Single Responsibility Overview</vt:lpstr>
      <vt:lpstr>Bad Soccer Player</vt:lpstr>
      <vt:lpstr>Good Soccer Player</vt:lpstr>
      <vt:lpstr>Open-Closed Principle</vt:lpstr>
      <vt:lpstr>Open-Closed Principle Overview</vt:lpstr>
      <vt:lpstr>Bad Example</vt:lpstr>
      <vt:lpstr>Bad Example Expansion</vt:lpstr>
      <vt:lpstr>Good Example</vt:lpstr>
      <vt:lpstr>Good Example Expansion</vt:lpstr>
      <vt:lpstr>Liskov Substitution Principle</vt:lpstr>
      <vt:lpstr>Liskov Substitution Overview</vt:lpstr>
      <vt:lpstr>Liskov Substitution Overview</vt:lpstr>
      <vt:lpstr>Bad Liskov</vt:lpstr>
      <vt:lpstr>Interface Segregation Principle</vt:lpstr>
      <vt:lpstr>Interface Segregation Principle Overview</vt:lpstr>
      <vt:lpstr>Bad Example</vt:lpstr>
      <vt:lpstr>Bad Example Expansion</vt:lpstr>
      <vt:lpstr>Good Example</vt:lpstr>
      <vt:lpstr>Good Example Expansion</vt:lpstr>
      <vt:lpstr>Dependency Inversion Principle</vt:lpstr>
      <vt:lpstr>Dependency Inversion Overview</vt:lpstr>
      <vt:lpstr>Dependency Inversion Overview</vt:lpstr>
      <vt:lpstr>Bad LockScreen</vt:lpstr>
      <vt:lpstr>Good LockScreen</vt:lpstr>
    </vt:vector>
  </TitlesOfParts>
  <Company>CGI Interactive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Palmer, Chris</dc:creator>
  <cp:lastModifiedBy>Ari Cohen</cp:lastModifiedBy>
  <cp:revision>25</cp:revision>
  <cp:lastPrinted>2009-09-10T16:08:41Z</cp:lastPrinted>
  <dcterms:created xsi:type="dcterms:W3CDTF">2018-07-18T11:22:17Z</dcterms:created>
  <dcterms:modified xsi:type="dcterms:W3CDTF">2019-01-18T18:09:59Z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0x010100121DD2BCD07E1C4A804FEBFAD064D665</vt:lpwstr>
  </property>
</Properties>
</file>